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6"/>
  </p:notesMasterIdLst>
  <p:sldIdLst>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78" r:id="rId22"/>
    <p:sldId id="279" r:id="rId23"/>
    <p:sldId id="280" r:id="rId24"/>
    <p:sldId id="281"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6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96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396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6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6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396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6F46460-0914-43AE-B889-0343513D9F97}" type="slidenum">
              <a:rPr lang="en-US" altLang="en-US"/>
              <a:pPr/>
              <a:t>‹#›</a:t>
            </a:fld>
            <a:endParaRPr lang="en-US" altLang="en-US"/>
          </a:p>
        </p:txBody>
      </p:sp>
    </p:spTree>
    <p:extLst>
      <p:ext uri="{BB962C8B-B14F-4D97-AF65-F5344CB8AC3E}">
        <p14:creationId xmlns:p14="http://schemas.microsoft.com/office/powerpoint/2010/main" val="3103908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BEB19-F116-48F1-A114-C978D516BA15}" type="slidenum">
              <a:rPr lang="en-US" altLang="en-US"/>
              <a:pPr/>
              <a:t>14</a:t>
            </a:fld>
            <a:endParaRPr lang="en-US" altLang="en-US"/>
          </a:p>
        </p:txBody>
      </p:sp>
      <p:sp>
        <p:nvSpPr>
          <p:cNvPr id="397314" name="Rectangle 2"/>
          <p:cNvSpPr>
            <a:spLocks noRot="1" noChangeArrowheads="1" noTextEdit="1"/>
          </p:cNvSpPr>
          <p:nvPr>
            <p:ph type="sldImg"/>
          </p:nvPr>
        </p:nvSpPr>
        <p:spPr>
          <a:ln/>
        </p:spPr>
      </p:sp>
      <p:sp>
        <p:nvSpPr>
          <p:cNvPr id="397315"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100349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3C152-FEB8-45F3-982A-8589CA75210B}" type="slidenum">
              <a:rPr lang="en-US" altLang="en-US"/>
              <a:pPr/>
              <a:t>23</a:t>
            </a:fld>
            <a:endParaRPr lang="en-US" altLang="en-US"/>
          </a:p>
        </p:txBody>
      </p:sp>
      <p:sp>
        <p:nvSpPr>
          <p:cNvPr id="417794" name="Rectangle 2"/>
          <p:cNvSpPr>
            <a:spLocks noRo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297829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CB339-D749-4BAD-9510-6EBC700DC359}" type="slidenum">
              <a:rPr lang="en-US" altLang="en-US"/>
              <a:pPr/>
              <a:t>15</a:t>
            </a:fld>
            <a:endParaRPr lang="en-US" altLang="en-US"/>
          </a:p>
        </p:txBody>
      </p:sp>
      <p:sp>
        <p:nvSpPr>
          <p:cNvPr id="399362" name="Rectangle 2"/>
          <p:cNvSpPr>
            <a:spLocks noRot="1" noChangeArrowheads="1" noTextEdit="1"/>
          </p:cNvSpPr>
          <p:nvPr>
            <p:ph type="sldImg"/>
          </p:nvPr>
        </p:nvSpPr>
        <p:spPr>
          <a:ln/>
        </p:spPr>
      </p:sp>
      <p:sp>
        <p:nvSpPr>
          <p:cNvPr id="399363"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363051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751E8-801D-4E87-B608-CA0089FFEE24}" type="slidenum">
              <a:rPr lang="en-US" altLang="en-US"/>
              <a:pPr/>
              <a:t>16</a:t>
            </a:fld>
            <a:endParaRPr lang="en-US" altLang="en-US"/>
          </a:p>
        </p:txBody>
      </p:sp>
      <p:sp>
        <p:nvSpPr>
          <p:cNvPr id="401410" name="Rectangle 2"/>
          <p:cNvSpPr>
            <a:spLocks noRo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251309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CBC18-AFEC-4272-B341-78405F1C8CF5}" type="slidenum">
              <a:rPr lang="en-US" altLang="en-US"/>
              <a:pPr/>
              <a:t>17</a:t>
            </a:fld>
            <a:endParaRPr lang="en-US" altLang="en-US"/>
          </a:p>
        </p:txBody>
      </p:sp>
      <p:sp>
        <p:nvSpPr>
          <p:cNvPr id="403458" name="Rectangle 2"/>
          <p:cNvSpPr>
            <a:spLocks noRo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39348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29289-C815-4F0D-B689-EC8087C0A1D3}" type="slidenum">
              <a:rPr lang="en-US" altLang="en-US"/>
              <a:pPr/>
              <a:t>18</a:t>
            </a:fld>
            <a:endParaRPr lang="en-US" altLang="en-US"/>
          </a:p>
        </p:txBody>
      </p:sp>
      <p:sp>
        <p:nvSpPr>
          <p:cNvPr id="405506" name="Rectangle 2"/>
          <p:cNvSpPr>
            <a:spLocks noRo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355321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FF2E2-10BE-4C09-B090-4D25B7CCE79C}" type="slidenum">
              <a:rPr lang="en-US" altLang="en-US"/>
              <a:pPr/>
              <a:t>19</a:t>
            </a:fld>
            <a:endParaRPr lang="en-US" altLang="en-US"/>
          </a:p>
        </p:txBody>
      </p:sp>
      <p:sp>
        <p:nvSpPr>
          <p:cNvPr id="407554" name="Rectangle 2"/>
          <p:cNvSpPr>
            <a:spLocks noRo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22771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49506-02F1-4B75-95A5-E5472B220BC2}" type="slidenum">
              <a:rPr lang="en-US" altLang="en-US"/>
              <a:pPr/>
              <a:t>20</a:t>
            </a:fld>
            <a:endParaRPr lang="en-US" altLang="en-US"/>
          </a:p>
        </p:txBody>
      </p:sp>
      <p:sp>
        <p:nvSpPr>
          <p:cNvPr id="411650" name="Rectangle 2"/>
          <p:cNvSpPr>
            <a:spLocks noRot="1" noChangeArrowheads="1" noTextEdit="1"/>
          </p:cNvSpPr>
          <p:nvPr>
            <p:ph type="sldImg"/>
          </p:nvPr>
        </p:nvSpPr>
        <p:spPr>
          <a:ln/>
        </p:spPr>
      </p:sp>
      <p:sp>
        <p:nvSpPr>
          <p:cNvPr id="411651"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184347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47126-B1EA-43D7-8868-112D14187523}" type="slidenum">
              <a:rPr lang="en-US" altLang="en-US"/>
              <a:pPr/>
              <a:t>21</a:t>
            </a:fld>
            <a:endParaRPr lang="en-US" altLang="en-US"/>
          </a:p>
        </p:txBody>
      </p:sp>
      <p:sp>
        <p:nvSpPr>
          <p:cNvPr id="413698" name="Rectangle 2"/>
          <p:cNvSpPr>
            <a:spLocks noRo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271255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AF8D3-56A2-4983-8D89-BD23374DFD68}" type="slidenum">
              <a:rPr lang="en-US" altLang="en-US"/>
              <a:pPr/>
              <a:t>22</a:t>
            </a:fld>
            <a:endParaRPr lang="en-US" altLang="en-US"/>
          </a:p>
        </p:txBody>
      </p:sp>
      <p:sp>
        <p:nvSpPr>
          <p:cNvPr id="415746" name="Rectangle 2"/>
          <p:cNvSpPr>
            <a:spLocks noRo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The </a:t>
            </a:r>
            <a:r>
              <a:rPr lang="en-US" altLang="en-US" b="1"/>
              <a:t>Redo </a:t>
            </a:r>
            <a:r>
              <a:rPr lang="en-US" altLang="en-US"/>
              <a:t>button will reverse the last use of the Undo button, restoring the previous action.</a:t>
            </a:r>
          </a:p>
          <a:p>
            <a:endParaRPr lang="en-US" altLang="en-US"/>
          </a:p>
          <a:p>
            <a:r>
              <a:rPr lang="en-US" altLang="en-US"/>
              <a:t>The </a:t>
            </a:r>
            <a:r>
              <a:rPr lang="en-US" altLang="en-US" b="1"/>
              <a:t>Ctrl-Y </a:t>
            </a:r>
            <a:r>
              <a:rPr lang="en-US" altLang="en-US"/>
              <a:t>keyboard shortcut also can be used in place of the Redo button.</a:t>
            </a:r>
          </a:p>
        </p:txBody>
      </p:sp>
    </p:spTree>
    <p:extLst>
      <p:ext uri="{BB962C8B-B14F-4D97-AF65-F5344CB8AC3E}">
        <p14:creationId xmlns:p14="http://schemas.microsoft.com/office/powerpoint/2010/main" val="358029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C350615-1D2C-4E46-A3AC-042B7BB714EE}" type="slidenum">
              <a:rPr lang="en-US" altLang="en-US"/>
              <a:pPr/>
              <a:t>‹#›</a:t>
            </a:fld>
            <a:endParaRPr lang="en-US" altLang="en-US"/>
          </a:p>
        </p:txBody>
      </p:sp>
    </p:spTree>
    <p:extLst>
      <p:ext uri="{BB962C8B-B14F-4D97-AF65-F5344CB8AC3E}">
        <p14:creationId xmlns:p14="http://schemas.microsoft.com/office/powerpoint/2010/main" val="100943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AC32819-3003-466F-8F1B-B349F70628A7}" type="slidenum">
              <a:rPr lang="en-US" altLang="en-US"/>
              <a:pPr/>
              <a:t>‹#›</a:t>
            </a:fld>
            <a:endParaRPr lang="en-US" altLang="en-US"/>
          </a:p>
        </p:txBody>
      </p:sp>
    </p:spTree>
    <p:extLst>
      <p:ext uri="{BB962C8B-B14F-4D97-AF65-F5344CB8AC3E}">
        <p14:creationId xmlns:p14="http://schemas.microsoft.com/office/powerpoint/2010/main" val="9858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C539313-2C3A-4DB3-A351-3EDC45293C00}" type="slidenum">
              <a:rPr lang="en-US" altLang="en-US"/>
              <a:pPr/>
              <a:t>‹#›</a:t>
            </a:fld>
            <a:endParaRPr lang="en-US" altLang="en-US"/>
          </a:p>
        </p:txBody>
      </p:sp>
    </p:spTree>
    <p:extLst>
      <p:ext uri="{BB962C8B-B14F-4D97-AF65-F5344CB8AC3E}">
        <p14:creationId xmlns:p14="http://schemas.microsoft.com/office/powerpoint/2010/main" val="168350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BB5ACFE2-1F3C-4A5E-AD8A-E0C3B244D87F}" type="slidenum">
              <a:rPr lang="en-US" altLang="en-US"/>
              <a:pPr/>
              <a:t>‹#›</a:t>
            </a:fld>
            <a:endParaRPr lang="en-US" altLang="en-US"/>
          </a:p>
        </p:txBody>
      </p:sp>
    </p:spTree>
    <p:extLst>
      <p:ext uri="{BB962C8B-B14F-4D97-AF65-F5344CB8AC3E}">
        <p14:creationId xmlns:p14="http://schemas.microsoft.com/office/powerpoint/2010/main" val="221945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4355793-C2C6-4111-918A-74523100693F}" type="slidenum">
              <a:rPr lang="en-US" altLang="en-US"/>
              <a:pPr/>
              <a:t>‹#›</a:t>
            </a:fld>
            <a:endParaRPr lang="en-US" altLang="en-US"/>
          </a:p>
        </p:txBody>
      </p:sp>
    </p:spTree>
    <p:extLst>
      <p:ext uri="{BB962C8B-B14F-4D97-AF65-F5344CB8AC3E}">
        <p14:creationId xmlns:p14="http://schemas.microsoft.com/office/powerpoint/2010/main" val="3340082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E51839-4512-4EF2-9FCC-E45B649B9FB7}" type="slidenum">
              <a:rPr lang="en-US" altLang="en-US"/>
              <a:pPr/>
              <a:t>‹#›</a:t>
            </a:fld>
            <a:endParaRPr lang="en-US" altLang="en-US"/>
          </a:p>
        </p:txBody>
      </p:sp>
    </p:spTree>
    <p:extLst>
      <p:ext uri="{BB962C8B-B14F-4D97-AF65-F5344CB8AC3E}">
        <p14:creationId xmlns:p14="http://schemas.microsoft.com/office/powerpoint/2010/main" val="709766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0CD75C1-172C-43A1-8505-879E9E020CF6}" type="slidenum">
              <a:rPr lang="en-US" altLang="en-US"/>
              <a:pPr/>
              <a:t>‹#›</a:t>
            </a:fld>
            <a:endParaRPr lang="en-US" altLang="en-US"/>
          </a:p>
        </p:txBody>
      </p:sp>
    </p:spTree>
    <p:extLst>
      <p:ext uri="{BB962C8B-B14F-4D97-AF65-F5344CB8AC3E}">
        <p14:creationId xmlns:p14="http://schemas.microsoft.com/office/powerpoint/2010/main" val="1486586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42913" y="1778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778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6E5B3C2-35BD-46DF-89B9-CAC055F36B6B}" type="slidenum">
              <a:rPr lang="en-US" altLang="en-US"/>
              <a:pPr/>
              <a:t>‹#›</a:t>
            </a:fld>
            <a:endParaRPr lang="en-US" altLang="en-US"/>
          </a:p>
        </p:txBody>
      </p:sp>
    </p:spTree>
    <p:extLst>
      <p:ext uri="{BB962C8B-B14F-4D97-AF65-F5344CB8AC3E}">
        <p14:creationId xmlns:p14="http://schemas.microsoft.com/office/powerpoint/2010/main" val="25110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CE42ABCF-65DD-4EED-8CD7-3C9753F76962}" type="slidenum">
              <a:rPr lang="en-US" altLang="en-US"/>
              <a:pPr/>
              <a:t>‹#›</a:t>
            </a:fld>
            <a:endParaRPr lang="en-US" altLang="en-US"/>
          </a:p>
        </p:txBody>
      </p:sp>
    </p:spTree>
    <p:extLst>
      <p:ext uri="{BB962C8B-B14F-4D97-AF65-F5344CB8AC3E}">
        <p14:creationId xmlns:p14="http://schemas.microsoft.com/office/powerpoint/2010/main" val="2862041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BAC8EE9-6EC8-41F4-9C97-3ADD82E23ECD}" type="slidenum">
              <a:rPr lang="en-US" altLang="en-US"/>
              <a:pPr/>
              <a:t>‹#›</a:t>
            </a:fld>
            <a:endParaRPr lang="en-US" altLang="en-US"/>
          </a:p>
        </p:txBody>
      </p:sp>
    </p:spTree>
    <p:extLst>
      <p:ext uri="{BB962C8B-B14F-4D97-AF65-F5344CB8AC3E}">
        <p14:creationId xmlns:p14="http://schemas.microsoft.com/office/powerpoint/2010/main" val="764430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9F3AEF1-2BD2-4BDF-8A38-89EE07D100A3}" type="slidenum">
              <a:rPr lang="en-US" altLang="en-US"/>
              <a:pPr/>
              <a:t>‹#›</a:t>
            </a:fld>
            <a:endParaRPr lang="en-US" altLang="en-US"/>
          </a:p>
        </p:txBody>
      </p:sp>
    </p:spTree>
    <p:extLst>
      <p:ext uri="{BB962C8B-B14F-4D97-AF65-F5344CB8AC3E}">
        <p14:creationId xmlns:p14="http://schemas.microsoft.com/office/powerpoint/2010/main" val="272863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6554818-BBF6-4817-9119-49CA28747FDF}" type="slidenum">
              <a:rPr lang="en-US" altLang="en-US"/>
              <a:pPr/>
              <a:t>‹#›</a:t>
            </a:fld>
            <a:endParaRPr lang="en-US" altLang="en-US"/>
          </a:p>
        </p:txBody>
      </p:sp>
    </p:spTree>
    <p:extLst>
      <p:ext uri="{BB962C8B-B14F-4D97-AF65-F5344CB8AC3E}">
        <p14:creationId xmlns:p14="http://schemas.microsoft.com/office/powerpoint/2010/main" val="3032629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7BC13B2-9F22-460A-8991-F4FB91217072}" type="slidenum">
              <a:rPr lang="en-US" altLang="en-US"/>
              <a:pPr/>
              <a:t>‹#›</a:t>
            </a:fld>
            <a:endParaRPr lang="en-US" altLang="en-US"/>
          </a:p>
        </p:txBody>
      </p:sp>
    </p:spTree>
    <p:extLst>
      <p:ext uri="{BB962C8B-B14F-4D97-AF65-F5344CB8AC3E}">
        <p14:creationId xmlns:p14="http://schemas.microsoft.com/office/powerpoint/2010/main" val="303321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0917152-4FC7-48F2-93FE-163909620ECB}" type="slidenum">
              <a:rPr lang="en-US" altLang="en-US"/>
              <a:pPr/>
              <a:t>‹#›</a:t>
            </a:fld>
            <a:endParaRPr lang="en-US" altLang="en-US"/>
          </a:p>
        </p:txBody>
      </p:sp>
    </p:spTree>
    <p:extLst>
      <p:ext uri="{BB962C8B-B14F-4D97-AF65-F5344CB8AC3E}">
        <p14:creationId xmlns:p14="http://schemas.microsoft.com/office/powerpoint/2010/main" val="2098032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1406A6B-E2B6-4C09-A256-45959232BC3B}" type="slidenum">
              <a:rPr lang="en-US" altLang="en-US"/>
              <a:pPr/>
              <a:t>‹#›</a:t>
            </a:fld>
            <a:endParaRPr lang="en-US" altLang="en-US"/>
          </a:p>
        </p:txBody>
      </p:sp>
    </p:spTree>
    <p:extLst>
      <p:ext uri="{BB962C8B-B14F-4D97-AF65-F5344CB8AC3E}">
        <p14:creationId xmlns:p14="http://schemas.microsoft.com/office/powerpoint/2010/main" val="1401006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77800"/>
            <a:ext cx="2057400" cy="45259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77800"/>
            <a:ext cx="60198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8A053E-5423-44C1-B5D8-E2B717B80B36}" type="slidenum">
              <a:rPr lang="en-US" altLang="en-US"/>
              <a:pPr/>
              <a:t>‹#›</a:t>
            </a:fld>
            <a:endParaRPr lang="en-US" altLang="en-US"/>
          </a:p>
        </p:txBody>
      </p:sp>
    </p:spTree>
    <p:extLst>
      <p:ext uri="{BB962C8B-B14F-4D97-AF65-F5344CB8AC3E}">
        <p14:creationId xmlns:p14="http://schemas.microsoft.com/office/powerpoint/2010/main" val="173316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89EAA04-7B91-49B1-9D1B-ACE0C08C2EB3}" type="slidenum">
              <a:rPr lang="en-US" altLang="en-US"/>
              <a:pPr/>
              <a:t>‹#›</a:t>
            </a:fld>
            <a:endParaRPr lang="en-US" altLang="en-US"/>
          </a:p>
        </p:txBody>
      </p:sp>
    </p:spTree>
    <p:extLst>
      <p:ext uri="{BB962C8B-B14F-4D97-AF65-F5344CB8AC3E}">
        <p14:creationId xmlns:p14="http://schemas.microsoft.com/office/powerpoint/2010/main" val="130065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008E936-CBD9-4055-8255-E59D86F636FA}" type="slidenum">
              <a:rPr lang="en-US" altLang="en-US"/>
              <a:pPr/>
              <a:t>‹#›</a:t>
            </a:fld>
            <a:endParaRPr lang="en-US" altLang="en-US"/>
          </a:p>
        </p:txBody>
      </p:sp>
    </p:spTree>
    <p:extLst>
      <p:ext uri="{BB962C8B-B14F-4D97-AF65-F5344CB8AC3E}">
        <p14:creationId xmlns:p14="http://schemas.microsoft.com/office/powerpoint/2010/main" val="234649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E3688A-2C02-4BED-BBA7-7E17AE848713}" type="slidenum">
              <a:rPr lang="en-US" altLang="en-US"/>
              <a:pPr/>
              <a:t>‹#›</a:t>
            </a:fld>
            <a:endParaRPr lang="en-US" altLang="en-US"/>
          </a:p>
        </p:txBody>
      </p:sp>
    </p:spTree>
    <p:extLst>
      <p:ext uri="{BB962C8B-B14F-4D97-AF65-F5344CB8AC3E}">
        <p14:creationId xmlns:p14="http://schemas.microsoft.com/office/powerpoint/2010/main" val="7272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CBB1454-8CC9-44BF-90A3-A4CDE6C30E67}" type="slidenum">
              <a:rPr lang="en-US" altLang="en-US"/>
              <a:pPr/>
              <a:t>‹#›</a:t>
            </a:fld>
            <a:endParaRPr lang="en-US" altLang="en-US"/>
          </a:p>
        </p:txBody>
      </p:sp>
    </p:spTree>
    <p:extLst>
      <p:ext uri="{BB962C8B-B14F-4D97-AF65-F5344CB8AC3E}">
        <p14:creationId xmlns:p14="http://schemas.microsoft.com/office/powerpoint/2010/main" val="31306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6EF1F7A1-0204-46DC-ADEC-A4F183013308}" type="slidenum">
              <a:rPr lang="en-US" altLang="en-US"/>
              <a:pPr/>
              <a:t>‹#›</a:t>
            </a:fld>
            <a:endParaRPr lang="en-US" altLang="en-US"/>
          </a:p>
        </p:txBody>
      </p:sp>
    </p:spTree>
    <p:extLst>
      <p:ext uri="{BB962C8B-B14F-4D97-AF65-F5344CB8AC3E}">
        <p14:creationId xmlns:p14="http://schemas.microsoft.com/office/powerpoint/2010/main" val="65120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544A536-9CB5-48D2-BD86-75763F1CD7F7}" type="slidenum">
              <a:rPr lang="en-US" altLang="en-US"/>
              <a:pPr/>
              <a:t>‹#›</a:t>
            </a:fld>
            <a:endParaRPr lang="en-US" altLang="en-US"/>
          </a:p>
        </p:txBody>
      </p:sp>
    </p:spTree>
    <p:extLst>
      <p:ext uri="{BB962C8B-B14F-4D97-AF65-F5344CB8AC3E}">
        <p14:creationId xmlns:p14="http://schemas.microsoft.com/office/powerpoint/2010/main" val="232108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1E39538-24BA-445F-8833-A159C7EDB8F6}" type="slidenum">
              <a:rPr lang="en-US" altLang="en-US"/>
              <a:pPr/>
              <a:t>‹#›</a:t>
            </a:fld>
            <a:endParaRPr lang="en-US" altLang="en-US"/>
          </a:p>
        </p:txBody>
      </p:sp>
    </p:spTree>
    <p:extLst>
      <p:ext uri="{BB962C8B-B14F-4D97-AF65-F5344CB8AC3E}">
        <p14:creationId xmlns:p14="http://schemas.microsoft.com/office/powerpoint/2010/main" val="341650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66FF"/>
            </a:gs>
            <a:gs pos="100000">
              <a:srgbClr val="9966FF">
                <a:gamma/>
                <a:tint val="50980"/>
                <a:invGamma/>
              </a:srgb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65C73ED6-E5D3-49E8-8D9E-09E02402AD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9966FF"/>
            </a:gs>
            <a:gs pos="100000">
              <a:srgbClr val="9966FF">
                <a:gamma/>
                <a:tint val="50980"/>
                <a:invGamma/>
              </a:srgbClr>
            </a:gs>
          </a:gsLst>
          <a:lin ang="5400000" scaled="1"/>
        </a:gradFill>
        <a:effectLst/>
      </p:bgPr>
    </p:bg>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bwMode="auto">
          <a:xfrm>
            <a:off x="442913" y="17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68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2068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2068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30D3BAF5-DBAD-4C30-9EB4-73BF39F7D09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Rectangle 4"/>
          <p:cNvSpPr>
            <a:spLocks noGrp="1" noChangeArrowheads="1"/>
          </p:cNvSpPr>
          <p:nvPr>
            <p:ph type="ctrTitle"/>
          </p:nvPr>
        </p:nvSpPr>
        <p:spPr>
          <a:xfrm>
            <a:off x="685800" y="2130425"/>
            <a:ext cx="7772400" cy="1470025"/>
          </a:xfrm>
        </p:spPr>
        <p:txBody>
          <a:bodyPr anchor="ctr"/>
          <a:lstStyle/>
          <a:p>
            <a:r>
              <a:rPr lang="en-US" altLang="en-US" sz="4400"/>
              <a:t>Introduction to Data Structures</a:t>
            </a:r>
          </a:p>
        </p:txBody>
      </p:sp>
      <p:sp>
        <p:nvSpPr>
          <p:cNvPr id="392197" name="Rectangle 5"/>
          <p:cNvSpPr>
            <a:spLocks noGrp="1" noChangeArrowheads="1"/>
          </p:cNvSpPr>
          <p:nvPr>
            <p:ph type="subTitle" idx="1"/>
          </p:nvPr>
        </p:nvSpPr>
        <p:spPr>
          <a:xfrm>
            <a:off x="1371600" y="3886200"/>
            <a:ext cx="6400800" cy="1752600"/>
          </a:xfrm>
        </p:spPr>
        <p:txBody>
          <a:bodyPr/>
          <a:lstStyle/>
          <a:p>
            <a:endParaRPr lang="en-US"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a:t>Choosing Data Structures</a:t>
            </a:r>
          </a:p>
        </p:txBody>
      </p:sp>
      <p:sp>
        <p:nvSpPr>
          <p:cNvPr id="386051"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A binary tree is a good data structure to use for searching sorted data.  </a:t>
            </a:r>
          </a:p>
          <a:p>
            <a:pPr marL="0" indent="0">
              <a:spcBef>
                <a:spcPct val="75000"/>
              </a:spcBef>
              <a:buFont typeface="Symbol" panose="05050102010706020507" pitchFamily="18" charset="2"/>
              <a:buNone/>
            </a:pPr>
            <a:r>
              <a:rPr lang="en-US" altLang="ja-JP" sz="2400">
                <a:ea typeface="ＭＳ Ｐゴシック" panose="020B0600070205080204" pitchFamily="34" charset="-128"/>
              </a:rPr>
              <a:t>The middle item from the list is stored in the root node, with lesser items to the left and greater items to the right.</a:t>
            </a:r>
          </a:p>
        </p:txBody>
      </p:sp>
      <p:pic>
        <p:nvPicPr>
          <p:cNvPr id="386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053"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n-US"/>
              <a:t>Choosing Data Structures</a:t>
            </a:r>
          </a:p>
        </p:txBody>
      </p:sp>
      <p:sp>
        <p:nvSpPr>
          <p:cNvPr id="387075"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A search begins at the root.  The computer either find the data, or moves left or right, depending on the value for which you are searching. </a:t>
            </a:r>
          </a:p>
          <a:p>
            <a:pPr marL="0" indent="0">
              <a:spcBef>
                <a:spcPct val="75000"/>
              </a:spcBef>
              <a:buFont typeface="Symbol" panose="05050102010706020507" pitchFamily="18" charset="2"/>
              <a:buNone/>
            </a:pPr>
            <a:r>
              <a:rPr lang="en-US" altLang="ja-JP" sz="2400">
                <a:ea typeface="ＭＳ Ｐゴシック" panose="020B0600070205080204" pitchFamily="34" charset="-128"/>
              </a:rPr>
              <a:t>Each move down the tree cuts the remaining data in half.</a:t>
            </a:r>
          </a:p>
        </p:txBody>
      </p:sp>
      <p:pic>
        <p:nvPicPr>
          <p:cNvPr id="387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7077"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a:t>Choosing Data Structures</a:t>
            </a:r>
          </a:p>
        </p:txBody>
      </p:sp>
      <p:sp>
        <p:nvSpPr>
          <p:cNvPr id="388099" name="Rectangle 3"/>
          <p:cNvSpPr>
            <a:spLocks noGrp="1" noChangeArrowheads="1"/>
          </p:cNvSpPr>
          <p:nvPr>
            <p:ph type="body" sz="half" idx="1"/>
          </p:nvPr>
        </p:nvSpPr>
        <p:spPr>
          <a:xfrm>
            <a:off x="228600" y="1600200"/>
            <a:ext cx="4800600" cy="4953000"/>
          </a:xfrm>
        </p:spPr>
        <p:txBody>
          <a:bodyPr/>
          <a:lstStyle/>
          <a:p>
            <a:pPr marL="0" indent="0">
              <a:lnSpc>
                <a:spcPct val="90000"/>
              </a:lnSpc>
              <a:spcBef>
                <a:spcPct val="40000"/>
              </a:spcBef>
              <a:buFont typeface="Symbol" panose="05050102010706020507" pitchFamily="18" charset="2"/>
              <a:buNone/>
            </a:pPr>
            <a:r>
              <a:rPr lang="en-US" altLang="ja-JP" sz="2400">
                <a:ea typeface="ＭＳ Ｐゴシック" panose="020B0600070205080204" pitchFamily="34" charset="-128"/>
              </a:rPr>
              <a:t>Items can be located very quickly in a tree. </a:t>
            </a:r>
          </a:p>
          <a:p>
            <a:pPr marL="0" indent="0">
              <a:lnSpc>
                <a:spcPct val="90000"/>
              </a:lnSpc>
              <a:spcBef>
                <a:spcPct val="40000"/>
              </a:spcBef>
              <a:buFont typeface="Symbol" panose="05050102010706020507" pitchFamily="18" charset="2"/>
              <a:buNone/>
            </a:pPr>
            <a:r>
              <a:rPr lang="en-US" altLang="ja-JP" sz="2400">
                <a:ea typeface="ＭＳ Ｐゴシック" panose="020B0600070205080204" pitchFamily="34" charset="-128"/>
              </a:rPr>
              <a:t>Telephone directory assistance information is stored in a tree, so that a name and phone number can be found quickly.</a:t>
            </a:r>
          </a:p>
        </p:txBody>
      </p:sp>
      <p:pic>
        <p:nvPicPr>
          <p:cNvPr id="388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8101"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a:t>Choosing Data Structures</a:t>
            </a:r>
          </a:p>
        </p:txBody>
      </p:sp>
      <p:sp>
        <p:nvSpPr>
          <p:cNvPr id="389123" name="Rectangle 3"/>
          <p:cNvSpPr>
            <a:spLocks noGrp="1" noChangeArrowheads="1"/>
          </p:cNvSpPr>
          <p:nvPr>
            <p:ph type="body" sz="half" idx="1"/>
          </p:nvPr>
        </p:nvSpPr>
        <p:spPr>
          <a:xfrm>
            <a:off x="228600" y="1600200"/>
            <a:ext cx="4800600" cy="4953000"/>
          </a:xfrm>
        </p:spPr>
        <p:txBody>
          <a:bodyPr/>
          <a:lstStyle/>
          <a:p>
            <a:pPr marL="0" indent="0">
              <a:lnSpc>
                <a:spcPct val="90000"/>
              </a:lnSpc>
              <a:spcBef>
                <a:spcPct val="40000"/>
              </a:spcBef>
              <a:buFont typeface="Symbol" panose="05050102010706020507" pitchFamily="18" charset="2"/>
              <a:buNone/>
            </a:pPr>
            <a:r>
              <a:rPr lang="en-US" altLang="ja-JP" sz="2400">
                <a:ea typeface="ＭＳ Ｐゴシック" panose="020B0600070205080204" pitchFamily="34" charset="-128"/>
              </a:rPr>
              <a:t>For some applications, a queue is the best data structure to use.  </a:t>
            </a:r>
          </a:p>
          <a:p>
            <a:pPr marL="0" indent="0">
              <a:lnSpc>
                <a:spcPct val="90000"/>
              </a:lnSpc>
              <a:spcBef>
                <a:spcPct val="40000"/>
              </a:spcBef>
              <a:buFont typeface="Symbol" panose="05050102010706020507" pitchFamily="18" charset="2"/>
              <a:buNone/>
            </a:pPr>
            <a:r>
              <a:rPr lang="en-US" altLang="ja-JP" sz="2400">
                <a:ea typeface="ＭＳ Ｐゴシック" panose="020B0600070205080204" pitchFamily="34" charset="-128"/>
              </a:rPr>
              <a:t>For others, a binary tree is better.  </a:t>
            </a:r>
          </a:p>
          <a:p>
            <a:pPr marL="0" indent="0">
              <a:lnSpc>
                <a:spcPct val="90000"/>
              </a:lnSpc>
              <a:spcBef>
                <a:spcPct val="40000"/>
              </a:spcBef>
              <a:buFont typeface="Symbol" panose="05050102010706020507" pitchFamily="18" charset="2"/>
              <a:buNone/>
            </a:pPr>
            <a:r>
              <a:rPr lang="en-US" altLang="ja-JP" sz="2400">
                <a:ea typeface="ＭＳ Ｐゴシック" panose="020B0600070205080204" pitchFamily="34" charset="-128"/>
              </a:rPr>
              <a:t>Programmers choose from among many data structures based on how the data will be used by the program.</a:t>
            </a:r>
          </a:p>
        </p:txBody>
      </p:sp>
      <p:pic>
        <p:nvPicPr>
          <p:cNvPr id="389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25"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a:t>Data Structures in Alice</a:t>
            </a:r>
          </a:p>
        </p:txBody>
      </p:sp>
      <p:sp>
        <p:nvSpPr>
          <p:cNvPr id="395267" name="Text Box 3"/>
          <p:cNvSpPr txBox="1">
            <a:spLocks noChangeArrowheads="1"/>
          </p:cNvSpPr>
          <p:nvPr/>
        </p:nvSpPr>
        <p:spPr bwMode="auto">
          <a:xfrm>
            <a:off x="577850" y="1506538"/>
            <a:ext cx="78073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3600"/>
              <a:t>Alice has two built-in data structures that can be used to organize data, or to create other data structures:</a:t>
            </a:r>
          </a:p>
          <a:p>
            <a:pPr eaLnBrk="1" hangingPunct="1">
              <a:spcBef>
                <a:spcPct val="50000"/>
              </a:spcBef>
              <a:buClr>
                <a:schemeClr val="tx2"/>
              </a:buClr>
              <a:buSzPct val="125000"/>
              <a:buFontTx/>
              <a:buChar char="•"/>
            </a:pPr>
            <a:r>
              <a:rPr lang="en-US" altLang="en-US" sz="3600"/>
              <a:t>   Lists</a:t>
            </a:r>
          </a:p>
          <a:p>
            <a:pPr eaLnBrk="1" hangingPunct="1">
              <a:spcBef>
                <a:spcPct val="50000"/>
              </a:spcBef>
              <a:buClr>
                <a:schemeClr val="tx2"/>
              </a:buClr>
              <a:buSzPct val="125000"/>
              <a:buFontTx/>
              <a:buChar char="•"/>
            </a:pPr>
            <a:r>
              <a:rPr lang="en-US" altLang="en-US" sz="3600"/>
              <a:t>   Arrays</a:t>
            </a:r>
          </a:p>
        </p:txBody>
      </p:sp>
      <p:pic>
        <p:nvPicPr>
          <p:cNvPr id="395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en-US"/>
              <a:t>Lists</a:t>
            </a:r>
          </a:p>
        </p:txBody>
      </p:sp>
      <p:sp>
        <p:nvSpPr>
          <p:cNvPr id="398339" name="Text Box 3"/>
          <p:cNvSpPr txBox="1">
            <a:spLocks noChangeArrowheads="1"/>
          </p:cNvSpPr>
          <p:nvPr/>
        </p:nvSpPr>
        <p:spPr bwMode="auto">
          <a:xfrm>
            <a:off x="577850" y="1506538"/>
            <a:ext cx="7807325"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75000"/>
              </a:spcBef>
            </a:pPr>
            <a:r>
              <a:rPr lang="en-US" altLang="en-US" sz="2400"/>
              <a:t>A list is an ordered set of data. It is often used to store objects that are to be processed sequentially. </a:t>
            </a:r>
          </a:p>
          <a:p>
            <a:pPr eaLnBrk="1" hangingPunct="1">
              <a:spcBef>
                <a:spcPct val="75000"/>
              </a:spcBef>
            </a:pPr>
            <a:r>
              <a:rPr lang="en-US" altLang="en-US" sz="2400"/>
              <a:t>A list can be used</a:t>
            </a:r>
            <a:br>
              <a:rPr lang="en-US" altLang="en-US" sz="2400"/>
            </a:br>
            <a:r>
              <a:rPr lang="en-US" altLang="en-US" sz="2400"/>
              <a:t> to create a queue.</a:t>
            </a:r>
          </a:p>
        </p:txBody>
      </p:sp>
      <p:pic>
        <p:nvPicPr>
          <p:cNvPr id="398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en-US"/>
              <a:t>Arrays</a:t>
            </a:r>
          </a:p>
        </p:txBody>
      </p:sp>
      <p:sp>
        <p:nvSpPr>
          <p:cNvPr id="400387" name="Text Box 3"/>
          <p:cNvSpPr txBox="1">
            <a:spLocks noChangeArrowheads="1"/>
          </p:cNvSpPr>
          <p:nvPr/>
        </p:nvSpPr>
        <p:spPr bwMode="auto">
          <a:xfrm>
            <a:off x="577850" y="1506538"/>
            <a:ext cx="7807325" cy="432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An array is an indexed set of variables, such as  dancer</a:t>
            </a:r>
            <a:r>
              <a:rPr lang="en-US" altLang="en-US" sz="2800" baseline="-25000"/>
              <a:t>[1]</a:t>
            </a:r>
            <a:r>
              <a:rPr lang="en-US" altLang="en-US" sz="2800"/>
              <a:t>, dancer</a:t>
            </a:r>
            <a:r>
              <a:rPr lang="en-US" altLang="en-US" sz="2800" baseline="-25000"/>
              <a:t>[2]</a:t>
            </a:r>
            <a:r>
              <a:rPr lang="en-US" altLang="en-US" sz="2800"/>
              <a:t>, dancer</a:t>
            </a:r>
            <a:r>
              <a:rPr lang="en-US" altLang="en-US" sz="2800" baseline="-25000"/>
              <a:t>[3]</a:t>
            </a:r>
            <a:r>
              <a:rPr lang="en-US" altLang="en-US" sz="2800"/>
              <a:t>,… It is like a set of boxes that hold things. </a:t>
            </a:r>
          </a:p>
          <a:p>
            <a:pPr eaLnBrk="1" hangingPunct="1">
              <a:lnSpc>
                <a:spcPct val="120000"/>
              </a:lnSpc>
              <a:spcBef>
                <a:spcPct val="75000"/>
              </a:spcBef>
            </a:pPr>
            <a:r>
              <a:rPr lang="en-US" altLang="en-US" sz="2800"/>
              <a:t>A list is a set of items.</a:t>
            </a:r>
          </a:p>
          <a:p>
            <a:pPr eaLnBrk="1" hangingPunct="1">
              <a:lnSpc>
                <a:spcPct val="120000"/>
              </a:lnSpc>
              <a:spcBef>
                <a:spcPct val="75000"/>
              </a:spcBef>
            </a:pPr>
            <a:r>
              <a:rPr lang="en-US" altLang="en-US" sz="2800"/>
              <a:t>An array is a set of</a:t>
            </a:r>
            <a:br>
              <a:rPr lang="en-US" altLang="en-US" sz="2800"/>
            </a:br>
            <a:r>
              <a:rPr lang="en-US" altLang="en-US" sz="2800"/>
              <a:t>variables that each </a:t>
            </a:r>
            <a:br>
              <a:rPr lang="en-US" altLang="en-US" sz="2800"/>
            </a:br>
            <a:r>
              <a:rPr lang="en-US" altLang="en-US" sz="2800"/>
              <a:t>store an item.</a:t>
            </a:r>
          </a:p>
        </p:txBody>
      </p:sp>
      <p:pic>
        <p:nvPicPr>
          <p:cNvPr id="400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en-US"/>
              <a:t>Arrays and Lists</a:t>
            </a:r>
          </a:p>
        </p:txBody>
      </p:sp>
      <p:sp>
        <p:nvSpPr>
          <p:cNvPr id="402435" name="Text Box 3"/>
          <p:cNvSpPr txBox="1">
            <a:spLocks noChangeArrowheads="1"/>
          </p:cNvSpPr>
          <p:nvPr/>
        </p:nvSpPr>
        <p:spPr bwMode="auto">
          <a:xfrm>
            <a:off x="577850" y="1506538"/>
            <a:ext cx="7807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You can see the difference between arrays and lists when you delete items.</a:t>
            </a:r>
          </a:p>
        </p:txBody>
      </p:sp>
      <p:pic>
        <p:nvPicPr>
          <p:cNvPr id="402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5163"/>
            <a:ext cx="57150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en-US"/>
              <a:t>Arrays and Lists</a:t>
            </a:r>
          </a:p>
        </p:txBody>
      </p:sp>
      <p:sp>
        <p:nvSpPr>
          <p:cNvPr id="404483" name="Text Box 3"/>
          <p:cNvSpPr txBox="1">
            <a:spLocks noChangeArrowheads="1"/>
          </p:cNvSpPr>
          <p:nvPr/>
        </p:nvSpPr>
        <p:spPr bwMode="auto">
          <a:xfrm>
            <a:off x="577850" y="1506538"/>
            <a:ext cx="7807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In a list, the missing spot is filled in when something is deleted.</a:t>
            </a:r>
          </a:p>
        </p:txBody>
      </p:sp>
      <p:pic>
        <p:nvPicPr>
          <p:cNvPr id="404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en-US"/>
              <a:t>Arrays and Lists</a:t>
            </a:r>
          </a:p>
        </p:txBody>
      </p:sp>
      <p:sp>
        <p:nvSpPr>
          <p:cNvPr id="406531" name="Text Box 3"/>
          <p:cNvSpPr txBox="1">
            <a:spLocks noChangeArrowheads="1"/>
          </p:cNvSpPr>
          <p:nvPr/>
        </p:nvSpPr>
        <p:spPr bwMode="auto">
          <a:xfrm>
            <a:off x="577850" y="1506538"/>
            <a:ext cx="7807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In an array, an empty variable is left behind when something is deleted.</a:t>
            </a:r>
          </a:p>
        </p:txBody>
      </p:sp>
      <p:pic>
        <p:nvPicPr>
          <p:cNvPr id="406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a:t>Data Structures</a:t>
            </a:r>
          </a:p>
        </p:txBody>
      </p:sp>
      <p:sp>
        <p:nvSpPr>
          <p:cNvPr id="377859" name="Rectangle 3"/>
          <p:cNvSpPr>
            <a:spLocks noGrp="1" noChangeArrowheads="1"/>
          </p:cNvSpPr>
          <p:nvPr>
            <p:ph type="body" sz="half" idx="1"/>
          </p:nvPr>
        </p:nvSpPr>
        <p:spPr>
          <a:xfrm>
            <a:off x="228600" y="1600200"/>
            <a:ext cx="4953000" cy="4953000"/>
          </a:xfrm>
        </p:spPr>
        <p:txBody>
          <a:bodyPr/>
          <a:lstStyle/>
          <a:p>
            <a:pPr marL="0" indent="0">
              <a:spcBef>
                <a:spcPct val="75000"/>
              </a:spcBef>
              <a:buFontTx/>
              <a:buNone/>
            </a:pPr>
            <a:r>
              <a:rPr lang="en-US" altLang="ja-JP" sz="2800">
                <a:ea typeface="ＭＳ Ｐゴシック" panose="020B0600070205080204" pitchFamily="34" charset="-128"/>
              </a:rPr>
              <a:t>A data structure is a scheme for organizing data in the memory of a computer. </a:t>
            </a:r>
          </a:p>
          <a:p>
            <a:pPr marL="0" indent="0">
              <a:spcBef>
                <a:spcPct val="75000"/>
              </a:spcBef>
              <a:buFontTx/>
              <a:buNone/>
            </a:pPr>
            <a:r>
              <a:rPr lang="en-US" altLang="ja-JP" sz="2800">
                <a:ea typeface="ＭＳ Ｐゴシック" panose="020B0600070205080204" pitchFamily="34" charset="-128"/>
              </a:rPr>
              <a:t>Some of the more commonly used data structures include lists, arrays, stacks, queues, heaps, trees, and graphs.</a:t>
            </a:r>
          </a:p>
        </p:txBody>
      </p:sp>
      <p:pic>
        <p:nvPicPr>
          <p:cNvPr id="377860" name="Picture 4" descr="Fig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7861" name="Text Box 5"/>
          <p:cNvSpPr txBox="1">
            <a:spLocks noChangeArrowheads="1"/>
          </p:cNvSpPr>
          <p:nvPr/>
        </p:nvSpPr>
        <p:spPr bwMode="auto">
          <a:xfrm>
            <a:off x="5181600" y="51054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a:t>Binary Tree</a:t>
            </a:r>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en-US"/>
              <a:t>Lists</a:t>
            </a:r>
          </a:p>
        </p:txBody>
      </p:sp>
      <p:sp>
        <p:nvSpPr>
          <p:cNvPr id="410627" name="Text Box 3"/>
          <p:cNvSpPr txBox="1">
            <a:spLocks noChangeArrowheads="1"/>
          </p:cNvSpPr>
          <p:nvPr/>
        </p:nvSpPr>
        <p:spPr bwMode="auto">
          <a:xfrm>
            <a:off x="577850" y="1506538"/>
            <a:ext cx="7807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A list is created in Alice by checking the make a list box when creating a new variable.</a:t>
            </a:r>
          </a:p>
        </p:txBody>
      </p:sp>
      <p:pic>
        <p:nvPicPr>
          <p:cNvPr id="410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975" y="2686050"/>
            <a:ext cx="23018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629" name="Text Box 5"/>
          <p:cNvSpPr txBox="1">
            <a:spLocks noChangeArrowheads="1"/>
          </p:cNvSpPr>
          <p:nvPr/>
        </p:nvSpPr>
        <p:spPr bwMode="auto">
          <a:xfrm>
            <a:off x="827088" y="3176588"/>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i="1"/>
              <a:t>Make a list </a:t>
            </a:r>
            <a:r>
              <a:rPr lang="en-US" altLang="en-US" sz="2400"/>
              <a:t>box</a:t>
            </a:r>
          </a:p>
        </p:txBody>
      </p:sp>
      <p:sp>
        <p:nvSpPr>
          <p:cNvPr id="410630" name="Line 6"/>
          <p:cNvSpPr>
            <a:spLocks noChangeShapeType="1"/>
          </p:cNvSpPr>
          <p:nvPr/>
        </p:nvSpPr>
        <p:spPr bwMode="auto">
          <a:xfrm>
            <a:off x="3157538" y="3475038"/>
            <a:ext cx="3349625" cy="769937"/>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31" name="AutoShape 7"/>
          <p:cNvSpPr>
            <a:spLocks noChangeArrowheads="1"/>
          </p:cNvSpPr>
          <p:nvPr/>
        </p:nvSpPr>
        <p:spPr bwMode="auto">
          <a:xfrm>
            <a:off x="6624638" y="4179888"/>
            <a:ext cx="1350962" cy="347662"/>
          </a:xfrm>
          <a:prstGeom prst="roundRect">
            <a:avLst>
              <a:gd name="adj" fmla="val 16667"/>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3425825"/>
            <a:ext cx="6938962"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675" name="Rectangle 3"/>
          <p:cNvSpPr>
            <a:spLocks noGrp="1" noChangeArrowheads="1"/>
          </p:cNvSpPr>
          <p:nvPr>
            <p:ph type="title"/>
          </p:nvPr>
        </p:nvSpPr>
        <p:spPr/>
        <p:txBody>
          <a:bodyPr/>
          <a:lstStyle/>
          <a:p>
            <a:r>
              <a:rPr lang="en-US" altLang="en-US"/>
              <a:t>Lists</a:t>
            </a:r>
          </a:p>
        </p:txBody>
      </p:sp>
      <p:sp>
        <p:nvSpPr>
          <p:cNvPr id="412676" name="Text Box 4"/>
          <p:cNvSpPr txBox="1">
            <a:spLocks noChangeArrowheads="1"/>
          </p:cNvSpPr>
          <p:nvPr/>
        </p:nvSpPr>
        <p:spPr bwMode="auto">
          <a:xfrm>
            <a:off x="577850" y="1506538"/>
            <a:ext cx="78073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The </a:t>
            </a:r>
            <a:r>
              <a:rPr lang="en-US" altLang="en-US" sz="2800" i="1"/>
              <a:t>For all in order </a:t>
            </a:r>
            <a:r>
              <a:rPr lang="en-US" altLang="en-US" sz="2800"/>
              <a:t>and </a:t>
            </a:r>
            <a:r>
              <a:rPr lang="en-US" altLang="en-US" sz="2800" i="1"/>
              <a:t>For all together </a:t>
            </a:r>
            <a:r>
              <a:rPr lang="en-US" altLang="en-US" sz="2800"/>
              <a:t>tiles can be used to work with lists.  They are at the bottom of the editor area.</a:t>
            </a:r>
            <a:endParaRPr lang="en-US" altLang="en-US" sz="2800" i="1"/>
          </a:p>
        </p:txBody>
      </p:sp>
      <p:sp>
        <p:nvSpPr>
          <p:cNvPr id="412677" name="Line 5"/>
          <p:cNvSpPr>
            <a:spLocks noChangeShapeType="1"/>
          </p:cNvSpPr>
          <p:nvPr/>
        </p:nvSpPr>
        <p:spPr bwMode="auto">
          <a:xfrm>
            <a:off x="3714750" y="3157538"/>
            <a:ext cx="1568450" cy="2366962"/>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78" name="AutoShape 6"/>
          <p:cNvSpPr>
            <a:spLocks noChangeArrowheads="1"/>
          </p:cNvSpPr>
          <p:nvPr/>
        </p:nvSpPr>
        <p:spPr bwMode="auto">
          <a:xfrm>
            <a:off x="4371975" y="5689600"/>
            <a:ext cx="1995488" cy="347663"/>
          </a:xfrm>
          <a:prstGeom prst="roundRect">
            <a:avLst>
              <a:gd name="adj" fmla="val 16667"/>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en-US"/>
              <a:t>Arrays </a:t>
            </a:r>
          </a:p>
        </p:txBody>
      </p:sp>
      <p:sp>
        <p:nvSpPr>
          <p:cNvPr id="414723" name="Text Box 3"/>
          <p:cNvSpPr txBox="1">
            <a:spLocks noChangeArrowheads="1"/>
          </p:cNvSpPr>
          <p:nvPr/>
        </p:nvSpPr>
        <p:spPr bwMode="auto">
          <a:xfrm>
            <a:off x="577850" y="1506538"/>
            <a:ext cx="7807325" cy="4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Arrays can be created in a similar manner, but more often they are created using the array visualization object from the Alice local gallery.</a:t>
            </a:r>
          </a:p>
          <a:p>
            <a:pPr eaLnBrk="1" hangingPunct="1">
              <a:lnSpc>
                <a:spcPct val="120000"/>
              </a:lnSpc>
              <a:spcBef>
                <a:spcPct val="75000"/>
              </a:spcBef>
            </a:pPr>
            <a:r>
              <a:rPr lang="en-US" altLang="en-US" sz="2800"/>
              <a:t>The Array Visualization object </a:t>
            </a:r>
            <a:br>
              <a:rPr lang="en-US" altLang="en-US" sz="2800"/>
            </a:br>
            <a:r>
              <a:rPr lang="en-US" altLang="en-US" sz="2800"/>
              <a:t>has special properties and </a:t>
            </a:r>
            <a:br>
              <a:rPr lang="en-US" altLang="en-US" sz="2800"/>
            </a:br>
            <a:r>
              <a:rPr lang="en-US" altLang="en-US" sz="2800"/>
              <a:t>methods for manipulating </a:t>
            </a:r>
            <a:br>
              <a:rPr lang="en-US" altLang="en-US" sz="2800"/>
            </a:br>
            <a:r>
              <a:rPr lang="en-US" altLang="en-US" sz="2800"/>
              <a:t>the elements in an array.</a:t>
            </a:r>
          </a:p>
        </p:txBody>
      </p:sp>
      <p:pic>
        <p:nvPicPr>
          <p:cNvPr id="414724" name="Picture 4" descr="Array visualizat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00" y="3419475"/>
            <a:ext cx="2500313" cy="2354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en-US"/>
              <a:t>Arrays </a:t>
            </a:r>
          </a:p>
        </p:txBody>
      </p:sp>
      <p:sp>
        <p:nvSpPr>
          <p:cNvPr id="416771" name="Text Box 3"/>
          <p:cNvSpPr txBox="1">
            <a:spLocks noChangeArrowheads="1"/>
          </p:cNvSpPr>
          <p:nvPr/>
        </p:nvSpPr>
        <p:spPr bwMode="auto">
          <a:xfrm>
            <a:off x="577850" y="1506538"/>
            <a:ext cx="7807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75000"/>
              </a:spcBef>
            </a:pPr>
            <a:r>
              <a:rPr lang="en-US" altLang="en-US" sz="2800"/>
              <a:t>Alice has a set of built-in functions that can be performed on arrays. </a:t>
            </a:r>
          </a:p>
        </p:txBody>
      </p:sp>
      <p:pic>
        <p:nvPicPr>
          <p:cNvPr id="416772" name="Picture 4" descr="Array visualizat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050" y="3381375"/>
            <a:ext cx="2500313" cy="2354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n-US"/>
              <a:t>Data Structures</a:t>
            </a:r>
          </a:p>
        </p:txBody>
      </p:sp>
      <p:sp>
        <p:nvSpPr>
          <p:cNvPr id="378883" name="Rectangle 3"/>
          <p:cNvSpPr>
            <a:spLocks noGrp="1" noChangeArrowheads="1"/>
          </p:cNvSpPr>
          <p:nvPr>
            <p:ph type="body" sz="half" idx="1"/>
          </p:nvPr>
        </p:nvSpPr>
        <p:spPr>
          <a:xfrm>
            <a:off x="228600" y="1600200"/>
            <a:ext cx="4800600" cy="4953000"/>
          </a:xfrm>
        </p:spPr>
        <p:txBody>
          <a:bodyPr/>
          <a:lstStyle/>
          <a:p>
            <a:pPr marL="0" indent="0">
              <a:spcBef>
                <a:spcPct val="75000"/>
              </a:spcBef>
              <a:buFontTx/>
              <a:buNone/>
            </a:pPr>
            <a:r>
              <a:rPr lang="en-US" altLang="ja-JP" sz="2800">
                <a:ea typeface="ＭＳ Ｐゴシック" panose="020B0600070205080204" pitchFamily="34" charset="-128"/>
              </a:rPr>
              <a:t>The way in which the data is organized affects the performance of a program for different tasks. </a:t>
            </a:r>
          </a:p>
          <a:p>
            <a:pPr marL="0" indent="0">
              <a:spcBef>
                <a:spcPct val="75000"/>
              </a:spcBef>
              <a:buFontTx/>
              <a:buNone/>
            </a:pPr>
            <a:r>
              <a:rPr lang="en-US" altLang="ja-JP" sz="2800">
                <a:ea typeface="ＭＳ Ｐゴシック" panose="020B0600070205080204" pitchFamily="34" charset="-128"/>
              </a:rPr>
              <a:t>Computer programmers decide which data structures to use based on the nature of the data and the processes that need to be performed on that data.</a:t>
            </a:r>
          </a:p>
        </p:txBody>
      </p:sp>
      <p:pic>
        <p:nvPicPr>
          <p:cNvPr id="378884" name="Picture 4" descr="Fig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8885" name="Text Box 5"/>
          <p:cNvSpPr txBox="1">
            <a:spLocks noChangeArrowheads="1"/>
          </p:cNvSpPr>
          <p:nvPr/>
        </p:nvSpPr>
        <p:spPr bwMode="auto">
          <a:xfrm>
            <a:off x="5181600" y="51054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a:t>Binary Tree</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a:t>Example:  A Queue</a:t>
            </a:r>
          </a:p>
        </p:txBody>
      </p:sp>
      <p:sp>
        <p:nvSpPr>
          <p:cNvPr id="379907" name="Rectangle 3"/>
          <p:cNvSpPr>
            <a:spLocks noGrp="1" noChangeArrowheads="1"/>
          </p:cNvSpPr>
          <p:nvPr>
            <p:ph type="body" sz="half" idx="1"/>
          </p:nvPr>
        </p:nvSpPr>
        <p:spPr>
          <a:xfrm>
            <a:off x="533400" y="1447800"/>
            <a:ext cx="8077200" cy="51054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A </a:t>
            </a:r>
            <a:r>
              <a:rPr lang="en-US" altLang="ja-JP" sz="2400" i="1">
                <a:ea typeface="ＭＳ Ｐゴシック" panose="020B0600070205080204" pitchFamily="34" charset="-128"/>
              </a:rPr>
              <a:t>queue</a:t>
            </a:r>
            <a:r>
              <a:rPr lang="en-US" altLang="ja-JP" sz="2400">
                <a:ea typeface="ＭＳ Ｐゴシック" panose="020B0600070205080204" pitchFamily="34" charset="-128"/>
              </a:rPr>
              <a:t> is an example of  commonly used simple data structure.  A queue has beginning and end, called the </a:t>
            </a:r>
            <a:r>
              <a:rPr lang="en-US" altLang="ja-JP" sz="2400" i="1">
                <a:ea typeface="ＭＳ Ｐゴシック" panose="020B0600070205080204" pitchFamily="34" charset="-128"/>
              </a:rPr>
              <a:t>front</a:t>
            </a:r>
            <a:r>
              <a:rPr lang="en-US" altLang="ja-JP" sz="2400">
                <a:ea typeface="ＭＳ Ｐゴシック" panose="020B0600070205080204" pitchFamily="34" charset="-128"/>
              </a:rPr>
              <a:t> and </a:t>
            </a:r>
            <a:r>
              <a:rPr lang="en-US" altLang="ja-JP" sz="2400" i="1">
                <a:ea typeface="ＭＳ Ｐゴシック" panose="020B0600070205080204" pitchFamily="34" charset="-128"/>
              </a:rPr>
              <a:t>back </a:t>
            </a:r>
            <a:r>
              <a:rPr lang="en-US" altLang="ja-JP" sz="2400">
                <a:ea typeface="ＭＳ Ｐゴシック" panose="020B0600070205080204" pitchFamily="34" charset="-128"/>
              </a:rPr>
              <a:t>of the queue. </a:t>
            </a:r>
          </a:p>
          <a:p>
            <a:pPr marL="0" indent="0">
              <a:spcBef>
                <a:spcPct val="75000"/>
              </a:spcBef>
              <a:buFont typeface="Symbol" panose="05050102010706020507" pitchFamily="18" charset="2"/>
              <a:buNone/>
            </a:pPr>
            <a:endParaRPr lang="en-US" altLang="ja-JP" sz="2400">
              <a:ea typeface="ＭＳ Ｐゴシック" panose="020B0600070205080204" pitchFamily="34" charset="-128"/>
            </a:endParaRPr>
          </a:p>
          <a:p>
            <a:pPr marL="0" indent="0">
              <a:spcBef>
                <a:spcPct val="75000"/>
              </a:spcBef>
              <a:buFont typeface="Symbol" panose="05050102010706020507" pitchFamily="18" charset="2"/>
              <a:buNone/>
            </a:pPr>
            <a:endParaRPr lang="en-US" altLang="ja-JP" sz="2400">
              <a:ea typeface="ＭＳ Ｐゴシック" panose="020B0600070205080204" pitchFamily="34" charset="-128"/>
            </a:endParaRPr>
          </a:p>
          <a:p>
            <a:pPr marL="0" indent="0">
              <a:spcBef>
                <a:spcPct val="75000"/>
              </a:spcBef>
              <a:buFont typeface="Symbol" panose="05050102010706020507" pitchFamily="18" charset="2"/>
              <a:buNone/>
            </a:pPr>
            <a:endParaRPr lang="en-US" altLang="ja-JP" sz="2400">
              <a:ea typeface="ＭＳ Ｐゴシック" panose="020B0600070205080204" pitchFamily="34" charset="-128"/>
            </a:endParaRPr>
          </a:p>
          <a:p>
            <a:pPr marL="0" indent="0">
              <a:spcBef>
                <a:spcPct val="75000"/>
              </a:spcBef>
              <a:buFont typeface="Symbol" panose="05050102010706020507" pitchFamily="18" charset="2"/>
              <a:buNone/>
            </a:pPr>
            <a:r>
              <a:rPr lang="en-US" altLang="ja-JP" sz="2400">
                <a:ea typeface="ＭＳ Ｐゴシック" panose="020B0600070205080204" pitchFamily="34" charset="-128"/>
              </a:rPr>
              <a:t>Data enters the queue at one end and leaves at the other. Because of this, data exits the queue in the same order in which it enters the queue, like people in a checkout line at a supermarket.</a:t>
            </a:r>
          </a:p>
        </p:txBody>
      </p:sp>
      <p:pic>
        <p:nvPicPr>
          <p:cNvPr id="379908" name="Picture 4" descr="Fig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63838"/>
            <a:ext cx="5410200" cy="177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en-US"/>
              <a:t>Example:  A Binary Tree</a:t>
            </a:r>
          </a:p>
        </p:txBody>
      </p:sp>
      <p:sp>
        <p:nvSpPr>
          <p:cNvPr id="380931"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anose="05050102010706020507" pitchFamily="18" charset="2"/>
              <a:buNone/>
            </a:pPr>
            <a:r>
              <a:rPr lang="en-US" altLang="ja-JP" sz="2800">
                <a:ea typeface="ＭＳ Ｐゴシック" panose="020B0600070205080204" pitchFamily="34" charset="-128"/>
              </a:rPr>
              <a:t>A </a:t>
            </a:r>
            <a:r>
              <a:rPr lang="en-US" altLang="ja-JP" sz="2800" i="1">
                <a:ea typeface="ＭＳ Ｐゴシック" panose="020B0600070205080204" pitchFamily="34" charset="-128"/>
              </a:rPr>
              <a:t>binary tree </a:t>
            </a:r>
            <a:r>
              <a:rPr lang="en-US" altLang="ja-JP" sz="2800">
                <a:ea typeface="ＭＳ Ｐゴシック" panose="020B0600070205080204" pitchFamily="34" charset="-128"/>
              </a:rPr>
              <a:t>is another commonly used data structure. It is organized like an upside down tree. </a:t>
            </a:r>
          </a:p>
          <a:p>
            <a:pPr marL="0" indent="0">
              <a:spcBef>
                <a:spcPct val="75000"/>
              </a:spcBef>
              <a:buFont typeface="Symbol" panose="05050102010706020507" pitchFamily="18" charset="2"/>
              <a:buNone/>
            </a:pPr>
            <a:r>
              <a:rPr lang="en-US" altLang="ja-JP" sz="2800">
                <a:ea typeface="ＭＳ Ｐゴシック" panose="020B0600070205080204" pitchFamily="34" charset="-128"/>
              </a:rPr>
              <a:t>Each spot on the tree, called a </a:t>
            </a:r>
            <a:r>
              <a:rPr lang="en-US" altLang="ja-JP" sz="2800" i="1">
                <a:ea typeface="ＭＳ Ｐゴシック" panose="020B0600070205080204" pitchFamily="34" charset="-128"/>
              </a:rPr>
              <a:t>node</a:t>
            </a:r>
            <a:r>
              <a:rPr lang="en-US" altLang="ja-JP" sz="2800">
                <a:ea typeface="ＭＳ Ｐゴシック" panose="020B0600070205080204" pitchFamily="34" charset="-128"/>
              </a:rPr>
              <a:t>, holds an item of data along with a left pointer and a right pointer. </a:t>
            </a:r>
          </a:p>
        </p:txBody>
      </p:sp>
      <p:sp>
        <p:nvSpPr>
          <p:cNvPr id="380932" name="Text Box 4"/>
          <p:cNvSpPr txBox="1">
            <a:spLocks noChangeArrowheads="1"/>
          </p:cNvSpPr>
          <p:nvPr/>
        </p:nvSpPr>
        <p:spPr bwMode="auto">
          <a:xfrm>
            <a:off x="5181600" y="51054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a:t>Binary Tree</a:t>
            </a:r>
          </a:p>
        </p:txBody>
      </p:sp>
      <p:pic>
        <p:nvPicPr>
          <p:cNvPr id="380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4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a:t>Example:  A Binary Tree</a:t>
            </a:r>
          </a:p>
        </p:txBody>
      </p:sp>
      <p:sp>
        <p:nvSpPr>
          <p:cNvPr id="381955" name="Rectangle 3"/>
          <p:cNvSpPr>
            <a:spLocks noGrp="1" noChangeArrowheads="1"/>
          </p:cNvSpPr>
          <p:nvPr>
            <p:ph type="body" sz="half" idx="1"/>
          </p:nvPr>
        </p:nvSpPr>
        <p:spPr>
          <a:xfrm>
            <a:off x="228600" y="1600200"/>
            <a:ext cx="4495800" cy="4953000"/>
          </a:xfrm>
        </p:spPr>
        <p:txBody>
          <a:bodyPr/>
          <a:lstStyle/>
          <a:p>
            <a:pPr marL="0" indent="0">
              <a:spcBef>
                <a:spcPct val="75000"/>
              </a:spcBef>
              <a:buFont typeface="Symbol" panose="05050102010706020507" pitchFamily="18" charset="2"/>
              <a:buNone/>
            </a:pPr>
            <a:r>
              <a:rPr lang="en-US" altLang="ja-JP" sz="2800">
                <a:ea typeface="ＭＳ Ｐゴシック" panose="020B0600070205080204" pitchFamily="34" charset="-128"/>
              </a:rPr>
              <a:t>The pointers are lined up so that the structure forms the upside down tree, with a single node at the top, called the root node, and branches increasing on the left and right as you go down the tree.</a:t>
            </a:r>
          </a:p>
        </p:txBody>
      </p:sp>
      <p:sp>
        <p:nvSpPr>
          <p:cNvPr id="381956" name="Text Box 4"/>
          <p:cNvSpPr txBox="1">
            <a:spLocks noChangeArrowheads="1"/>
          </p:cNvSpPr>
          <p:nvPr/>
        </p:nvSpPr>
        <p:spPr bwMode="auto">
          <a:xfrm>
            <a:off x="5181600" y="51054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a:t>Binary Tree</a:t>
            </a:r>
          </a:p>
        </p:txBody>
      </p:sp>
      <p:pic>
        <p:nvPicPr>
          <p:cNvPr id="3819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4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a:t>Choosing Data Structures</a:t>
            </a:r>
          </a:p>
        </p:txBody>
      </p:sp>
      <p:sp>
        <p:nvSpPr>
          <p:cNvPr id="382979" name="Rectangle 3"/>
          <p:cNvSpPr>
            <a:spLocks noGrp="1" noChangeArrowheads="1"/>
          </p:cNvSpPr>
          <p:nvPr>
            <p:ph type="body" sz="half" idx="1"/>
          </p:nvPr>
        </p:nvSpPr>
        <p:spPr>
          <a:xfrm>
            <a:off x="228600" y="1600200"/>
            <a:ext cx="4495800" cy="49530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By comparing the queue with the binary tree, you can see how the structure of the data affects what can be done efficiently with the data.</a:t>
            </a:r>
            <a:r>
              <a:rPr lang="en-US" altLang="ja-JP" sz="2800">
                <a:ea typeface="ＭＳ Ｐゴシック" panose="020B0600070205080204" pitchFamily="34" charset="-128"/>
              </a:rPr>
              <a:t> </a:t>
            </a:r>
          </a:p>
        </p:txBody>
      </p:sp>
      <p:pic>
        <p:nvPicPr>
          <p:cNvPr id="382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981"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a:t>Choosing Data Structures</a:t>
            </a:r>
          </a:p>
        </p:txBody>
      </p:sp>
      <p:sp>
        <p:nvSpPr>
          <p:cNvPr id="384003"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A queue is a good data structure to use for storing things that need to be kept in order, such as a set of documents waiting to be printed on a network printer.</a:t>
            </a:r>
          </a:p>
          <a:p>
            <a:pPr marL="0" indent="0">
              <a:spcBef>
                <a:spcPct val="75000"/>
              </a:spcBef>
              <a:buFont typeface="Symbol" panose="05050102010706020507" pitchFamily="18" charset="2"/>
              <a:buNone/>
            </a:pPr>
            <a:r>
              <a:rPr lang="en-US" altLang="ja-JP" sz="2800">
                <a:ea typeface="ＭＳ Ｐゴシック" panose="020B0600070205080204" pitchFamily="34" charset="-128"/>
              </a:rPr>
              <a:t>. </a:t>
            </a:r>
          </a:p>
        </p:txBody>
      </p:sp>
      <p:pic>
        <p:nvPicPr>
          <p:cNvPr id="384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005"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a:t>Choosing Data Structures</a:t>
            </a:r>
          </a:p>
        </p:txBody>
      </p:sp>
      <p:sp>
        <p:nvSpPr>
          <p:cNvPr id="385027" name="Rectangle 3"/>
          <p:cNvSpPr>
            <a:spLocks noGrp="1" noChangeArrowheads="1"/>
          </p:cNvSpPr>
          <p:nvPr>
            <p:ph type="body" sz="half" idx="1"/>
          </p:nvPr>
        </p:nvSpPr>
        <p:spPr>
          <a:xfrm>
            <a:off x="228600" y="1600200"/>
            <a:ext cx="4800600" cy="4953000"/>
          </a:xfrm>
        </p:spPr>
        <p:txBody>
          <a:bodyPr/>
          <a:lstStyle/>
          <a:p>
            <a:pPr marL="0" indent="0">
              <a:spcBef>
                <a:spcPct val="75000"/>
              </a:spcBef>
              <a:buFont typeface="Symbol" panose="05050102010706020507" pitchFamily="18" charset="2"/>
              <a:buNone/>
            </a:pPr>
            <a:r>
              <a:rPr lang="en-US" altLang="ja-JP" sz="2400">
                <a:ea typeface="ＭＳ Ｐゴシック" panose="020B0600070205080204" pitchFamily="34" charset="-128"/>
              </a:rPr>
              <a:t>The jobs will be printed in the order in which they are received. </a:t>
            </a:r>
          </a:p>
          <a:p>
            <a:pPr marL="0" indent="0">
              <a:spcBef>
                <a:spcPct val="75000"/>
              </a:spcBef>
              <a:buFont typeface="Symbol" panose="05050102010706020507" pitchFamily="18" charset="2"/>
              <a:buNone/>
            </a:pPr>
            <a:r>
              <a:rPr lang="en-US" altLang="ja-JP" sz="2400">
                <a:ea typeface="ＭＳ Ｐゴシック" panose="020B0600070205080204" pitchFamily="34" charset="-128"/>
              </a:rPr>
              <a:t>Most network print servers maintain such a </a:t>
            </a:r>
            <a:r>
              <a:rPr lang="en-US" altLang="ja-JP" sz="2400" i="1">
                <a:ea typeface="ＭＳ Ｐゴシック" panose="020B0600070205080204" pitchFamily="34" charset="-128"/>
              </a:rPr>
              <a:t>print queue</a:t>
            </a:r>
            <a:r>
              <a:rPr lang="en-US" altLang="ja-JP" sz="2400">
                <a:ea typeface="ＭＳ Ｐゴシック" panose="020B0600070205080204" pitchFamily="34" charset="-128"/>
              </a:rPr>
              <a:t>.</a:t>
            </a:r>
          </a:p>
          <a:p>
            <a:pPr marL="0" indent="0">
              <a:spcBef>
                <a:spcPct val="75000"/>
              </a:spcBef>
              <a:buFont typeface="Symbol" panose="05050102010706020507" pitchFamily="18" charset="2"/>
              <a:buNone/>
            </a:pPr>
            <a:r>
              <a:rPr lang="en-US" altLang="ja-JP" sz="2400">
                <a:ea typeface="ＭＳ Ｐゴシック" panose="020B0600070205080204" pitchFamily="34" charset="-128"/>
              </a:rPr>
              <a:t>. </a:t>
            </a:r>
          </a:p>
        </p:txBody>
      </p:sp>
      <p:pic>
        <p:nvPicPr>
          <p:cNvPr id="385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76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5029" name="Picture 5" descr="Fig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3421</TotalTime>
  <Words>1132</Words>
  <Application>Microsoft Office PowerPoint</Application>
  <PresentationFormat>On-screen Show (4:3)</PresentationFormat>
  <Paragraphs>111</Paragraphs>
  <Slides>23</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ＭＳ Ｐゴシック</vt:lpstr>
      <vt:lpstr>Symbol</vt:lpstr>
      <vt:lpstr>Wingdings</vt:lpstr>
      <vt:lpstr>Default Design</vt:lpstr>
      <vt:lpstr>1_Default Design</vt:lpstr>
      <vt:lpstr>Introduction to Data Structures</vt:lpstr>
      <vt:lpstr>Data Structures</vt:lpstr>
      <vt:lpstr>Data Structures</vt:lpstr>
      <vt:lpstr>Example:  A Queue</vt:lpstr>
      <vt:lpstr>Example:  A Binary Tree</vt:lpstr>
      <vt:lpstr>Example:  A Binary Tree</vt:lpstr>
      <vt:lpstr>Choosing Data Structures</vt:lpstr>
      <vt:lpstr>Choosing Data Structures</vt:lpstr>
      <vt:lpstr>Choosing Data Structures</vt:lpstr>
      <vt:lpstr>Choosing Data Structures</vt:lpstr>
      <vt:lpstr>Choosing Data Structures</vt:lpstr>
      <vt:lpstr>Choosing Data Structures</vt:lpstr>
      <vt:lpstr>Choosing Data Structures</vt:lpstr>
      <vt:lpstr>Data Structures in Alice</vt:lpstr>
      <vt:lpstr>Lists</vt:lpstr>
      <vt:lpstr>Arrays</vt:lpstr>
      <vt:lpstr>Arrays and Lists</vt:lpstr>
      <vt:lpstr>Arrays and Lists</vt:lpstr>
      <vt:lpstr>Arrays and Lists</vt:lpstr>
      <vt:lpstr>Lists</vt:lpstr>
      <vt:lpstr>Lists</vt:lpstr>
      <vt:lpstr>Arrays </vt:lpstr>
      <vt:lpstr>Arrays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Tiwari (UST, IND)</dc:creator>
  <cp:lastModifiedBy>Deepak Tiwari (UST, IND)</cp:lastModifiedBy>
  <cp:revision>378</cp:revision>
  <cp:lastPrinted>1601-01-01T00:00:00Z</cp:lastPrinted>
  <dcterms:created xsi:type="dcterms:W3CDTF">1601-01-01T00:00:00Z</dcterms:created>
  <dcterms:modified xsi:type="dcterms:W3CDTF">2017-07-08T07:47:35Z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