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71" r:id="rId3"/>
    <p:sldId id="258" r:id="rId4"/>
    <p:sldId id="262" r:id="rId5"/>
    <p:sldId id="272" r:id="rId6"/>
    <p:sldId id="278" r:id="rId7"/>
    <p:sldId id="273" r:id="rId8"/>
    <p:sldId id="279" r:id="rId9"/>
    <p:sldId id="274" r:id="rId10"/>
    <p:sldId id="292" r:id="rId11"/>
    <p:sldId id="259" r:id="rId12"/>
    <p:sldId id="265" r:id="rId13"/>
    <p:sldId id="266" r:id="rId14"/>
    <p:sldId id="263" r:id="rId15"/>
    <p:sldId id="264" r:id="rId16"/>
    <p:sldId id="261" r:id="rId17"/>
    <p:sldId id="275" r:id="rId18"/>
    <p:sldId id="276" r:id="rId19"/>
    <p:sldId id="277" r:id="rId20"/>
    <p:sldId id="291" r:id="rId21"/>
    <p:sldId id="281" r:id="rId22"/>
    <p:sldId id="282" r:id="rId23"/>
    <p:sldId id="284" r:id="rId24"/>
    <p:sldId id="305" r:id="rId25"/>
    <p:sldId id="283" r:id="rId26"/>
    <p:sldId id="290" r:id="rId27"/>
    <p:sldId id="285" r:id="rId28"/>
    <p:sldId id="286" r:id="rId29"/>
    <p:sldId id="287" r:id="rId30"/>
    <p:sldId id="288" r:id="rId31"/>
    <p:sldId id="289" r:id="rId32"/>
    <p:sldId id="293" r:id="rId33"/>
    <p:sldId id="294" r:id="rId34"/>
    <p:sldId id="295" r:id="rId35"/>
    <p:sldId id="296" r:id="rId36"/>
    <p:sldId id="300" r:id="rId37"/>
    <p:sldId id="298" r:id="rId38"/>
    <p:sldId id="304" r:id="rId39"/>
    <p:sldId id="301" r:id="rId40"/>
    <p:sldId id="302" r:id="rId41"/>
    <p:sldId id="303" r:id="rId42"/>
    <p:sldId id="2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39" autoAdjust="0"/>
  </p:normalViewPr>
  <p:slideViewPr>
    <p:cSldViewPr>
      <p:cViewPr varScale="1">
        <p:scale>
          <a:sx n="88" d="100"/>
          <a:sy n="88" d="100"/>
        </p:scale>
        <p:origin x="-16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7187F-5038-4036-B77A-C3B1504CD0E8}" type="datetimeFigureOut">
              <a:rPr lang="en-CA" smtClean="0"/>
              <a:t>09/01/2014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5C7E9-EBA2-4DFB-B793-7B90C02CAD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31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93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baseline="0" dirty="0" smtClean="0"/>
              <a:t>Package </a:t>
            </a:r>
          </a:p>
          <a:p>
            <a:pPr marL="228600" indent="-228600">
              <a:buAutoNum type="arabicPeriod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17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CA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dirty="0" smtClean="0">
                <a:effectLst/>
              </a:rPr>
              <a:t>Eclipse is automatically compiling your code on the fly.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26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7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9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43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987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implementations are also permitted to reuse wrapper objects for larger ranges of values. While use of the intrinsic lock associated with the boxed </a:t>
            </a:r>
            <a:r>
              <a:rPr lang="en-CA" dirty="0" smtClean="0"/>
              <a:t>Integer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wrapper object is insecure; instances of </a:t>
            </a: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CA" dirty="0" err="1" smtClean="0"/>
              <a:t>Integer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object constructed using the </a:t>
            </a:r>
            <a:r>
              <a:rPr lang="en-CA" dirty="0" smtClean="0"/>
              <a:t>new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 (</a:t>
            </a:r>
            <a:r>
              <a:rPr lang="en-CA" dirty="0" smtClean="0"/>
              <a:t>new Integer(value)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are unique and not reused. 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locks on any data type that contains a boxed value are insecure.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5C7E9-EBA2-4DFB-B793-7B90C02CADB7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45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803-9F91-4BE9-8D25-FD2312231CD9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C7E9-2AEA-480A-A975-7CE5BCF75FAC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381E-0BF3-4042-9B70-171E59B106A7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704B-1EE6-401B-8950-5F5EC26EB3DF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https://encrypted-tbn0.gstatic.com/images?q=tbn:ANd9GcStzkglJS2FYVsH_ytGk00R8RZ88-cmotyk_AE6svmz4yc5j-BHwcxsDI0-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0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FABE3-0E2D-4788-8B52-498DE905711B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E529-EDF4-4F65-8412-7BD198DF3448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DDD5-65B2-4007-BF4D-CC8875695B62}" type="datetime1">
              <a:rPr lang="en-US" smtClean="0"/>
              <a:t>1/10/2014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B7A9-86DD-4933-BD52-40AEFFED4DF5}" type="datetime1">
              <a:rPr lang="en-US" smtClean="0"/>
              <a:t>1/10/2014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5D16-3EA4-4500-A853-E8F3DF1537A1}" type="datetime1">
              <a:rPr lang="en-US" smtClean="0"/>
              <a:t>1/10/2014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A36F-AD8B-4DAC-AA8E-01CE1E8484BE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7060-4CFF-45C6-83D3-CFE8669BC731}" type="datetime1">
              <a:rPr lang="en-US" smtClean="0"/>
              <a:t>1/10/2014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94F81-2DE1-4507-9E86-172ECA71D218}" type="datetime1">
              <a:rPr lang="en-US" smtClean="0"/>
              <a:t>1/10/2014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clipse.org/downloads/packages/eclipse-standard-431/keplersr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ogella.com/tutorials/EclipseDebugging/images/xdebugstart20.gif.pagespeed.ic.SqCELlNeCm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ogella.com/tutorials/EclipseDebugging/articl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ArrayList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armony.apache.org/subcomponents/drlvm/TM.html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lang/Thread.html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7786305/stopping-a-specific-java-threa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interfere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syncmeth.htm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essential/concurrency/locksync.htm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ecoding.cert.org/confluence/display/java/LCK01-J.+Do+not+synchronize+on+objects+that+may+be+reus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curecoding.cert.org/confluence/display/java/LCK01-J.+Do+not+synchronize+on+objects+that+may+be+reused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ecoding.cert.org/confluence/display/java/LCK01-J.+Do+not+synchronize+on+objects+that+may+be+reused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tutorial.sourceforge.net/Total_Beginner_Companion_Document.pdf" TargetMode="External"/><Relationship Id="rId2" Type="http://schemas.openxmlformats.org/officeDocument/2006/relationships/hyperlink" Target="http://docs.oracle.com/javase/tutori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vogella.com/tutorials/EclipseDebugging/articl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Java Programming Language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Junji</a:t>
            </a:r>
            <a:r>
              <a:rPr lang="en-CA" dirty="0" smtClean="0"/>
              <a:t> </a:t>
            </a:r>
            <a:r>
              <a:rPr lang="en-CA" dirty="0" err="1" smtClean="0"/>
              <a:t>Zhi</a:t>
            </a:r>
            <a:endParaRPr lang="en-CA" dirty="0" smtClean="0"/>
          </a:p>
          <a:p>
            <a:r>
              <a:rPr lang="en-CA" dirty="0" smtClean="0"/>
              <a:t>University of Toronto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utoShape 2" descr="data:image/jpeg;base64,/9j/4AAQSkZJRgABAQAAAQABAAD/2wCEAAkGBwgHBgkIBwgKCgkLDRYPDQwMDRsUFRAWIB0iIiAdHx8kKDQsJCYxJx8fLT0tMTU3Ojo6Iys/RD84QzQ5OjcBCgoKDQwNGg8PGjclHyU3Nzc3Nzc3Nzc3Nzc3Nzc3Nzc3Nzc3Nzc3Nzc3Nzc3Nzc3Nzc3Nzc3Nzc3Nzc3Nzc3N//AABEIAKAAoAMBIgACEQEDEQH/xAAcAAEAAQUBAQAAAAAAAAAAAAAABgEDBAUHCAL/xAA9EAACAQMDAgQCBggFBQEAAAABAgMABBEFEiEGMRMiQVEyYQcUQnGBkSQ1UnJ0obGyNHOS0dIWIzNUgmT/xAAZAQEAAwEBAAAAAAAAAAAAAAAAAQIDBAX/xAAfEQEAAgIDAQEBAQAAAAAAAAAAAQIDERIhMUEEcSL/2gAMAwEAAhEDEQA/AO40pSgUpSgUpSgUpWr1bUprSWKC1jheV1Zz40hRVUYGSQDjkigyNRvo7KOIyRyyGV9iJEu5idpb+imozYa/ew2Ud9dCeeNyRNbSQiOaFipde+3gjaMYJBPfA4Xeoajqt6ILdILe907ZO1vOMlydykjntjlff3GKj41PSr/V3tte+o3Us1uCgjYu8KFt2JNq5DKpT7Xwhvc1pWqkylE2o6xFLJ4k9jFEbZrpHIyqhTyjNngYKZbHqcelSO0nFxbRzbHj3qHKSDDJkZwfYjPauS6R1Baa2UKyS3wiMkV1HFbsEMRbKySyH7GEB2jGeRzk1I4buOzuJZYJprHT7t1SB0EYV0VSfE3nOc4Y7sEkYyfhwtTXRFk9BqtaHp7UpJ5pbW7kuDPuZohcWzRMY12jJ8oUnJBwOwYZrfVnPS5SlKBSlKBSlKBSlKBSlKBSlDQM1BtXdbm9uzdXjfXrZ5BbW/hh4XXY527QRuyhywY919cYqZXkJntpYRK8RkQqJIzhlJ9R86g8ek3GpTC1jsrKOa1kQXVy6CVS43PwD5zk47ueH+8VeqtkY6hOqvc6QmjOWaOcXUmpW+pGdUiJ4TDNkhVbnyncAOOSK32jdK2uj9SXepaXFaSy27nxC0rKZBJgkAZ2q3I83Y9sDORqtM6iF3a3w6hsLKCCe+ZracsphYDd5Y5d3xBkJBCkZHIGc1s4ItUghM108ylQi5eKMy+E8pk2zLghiVyMKRzgY9a2mZiNKREer0esxQHWIrC0SG6llWJooogkkYAVTluBhBubJIXLAA++i0a21Pp6S1teoGt2guLky2d7BcRtcuQDiIFyAFwuc54yFHfi5frbWs0VzE7SvC7yzXyjcoUyNEshDBgAqxhRwT2xkjIpcWN/rHUmma1pN2sJtXKoNQWQrM/AyR3QkFcI2D2Izk5RrSElRnvrpby2uXl1RlWGOWziZordCxBDP5gccMy7gCUHY4NTdT3qC6f9YzcCzknl1iO6fxTDvFr4m0/HltuCNnC4YZXjvU5T1rCzWvj7pSlVSUpSgUpSgUpSgUpSgUpSgVqNf0K11azuEeGMzSwtFvYcEH0b3H35xW3qhIAyaDQros1zerPqTwFY8ALApHigEEB92TgEDgHk8n2GHPpLRanHaQSiGF3ikhDKWVkjkVzH8ipBK/JiMELxsL/qzp+yi8SfV7EZ+FROpZvuGfz9B64FaCbquynvoruW9t4Le23NkOGCqBlyX+FmPwAKTjc3Ofh0iLSrOm8tEtrrWpIo4oxBp8SiOMKAA7M4Y4+QXA/eb3q3PoMxtJ7GGW2NjKnhhJ4Wd0X0AbdzjnHtn5VpIuorCHUZdS069spoZ2CzxG5QOvtkZOMElgwyCHOcDDVv7Xq7QZAUm1Wyt5lcIYp7mNW3HsB5sHPyJpMWgiYbeztktbWGCMALGgUbVCj8hwKv4qgOfWq1msUpSgUpSgUpSgUpSgUpSgV8SyLFG0kjBUUFmY9gB6191iav+qrz/If+00Fhdd0xgCLxMH5H/arN9qWlXtlcWst4FSeNo2K5BAYYOOPnWztf8NF+4P6VcPap6Q511dodp1ZZwwX+t2CPCcxTxWDh145H/k7H2+QxinTmix6Hotxo/wD1HaX1hOWHhXWnswVWHmUYccEknB9zUn1bV54rp7e1MMaxYaaa4YoiDHuRgcsmCN2TuGBjNaS66muni+pTQmSK4Ji+twK4TGADhx653nOAB5QM1pE2mvH4pqN7R7p7om16e1mLU9O6rRGTIMTWRKuhHKt58kZ59+K++q+iNM6l1H6/c6/a207qFlNvYMBIB6kFzzjjPy9a38HUt3FH9TiiMUduTCbudW2cBlGXPrnYc4YHDA7a3elaxNPdrb3JhcSgvFNbsXRlxxhgMH4WyTjBwMHIJtN7xO/qIrXxftNU0q1tYbeO8BSJFRS2SSAMc8VdOuaYASbtMDvwa2Iq3df4ab9xv6Vj00fUUiyxrJGwZGGVI7Ee9fdYmkfqmy/yE/tFZdQkpSlApSlApSlApSlArE1f9VXn+Q/9prLrE1f9VXv+Q/8AaaC9a/4aL9wf0q7WJa3dsLaL9Ih+AfbHtV363bf+xD/rFEIn1nYS21xBqttPHG6vgK/AJ2EE7i2AcAY7DG8ZywrSGyju5tLkeCRIbcrLeKJHSQbd20nCBWJHcjGcEZIFTjWzFd2BiguIfEDo6nxQCNrA5B9+OM8Z78VGo7ZeXvvHEjfEVCzj8y7f0A+QrWtulZ9axbNbKTVGWCVo7hnmsk8R3k52byNybVxyQecbgMgVvOj7GS4mm1W4njkZnI2pzjygA5DEE4Jz3+yM5XJx3tgGV7Ez+Ip4LbYQB69nH81YfI1JdG8Gz06OGW4g8TczMRIDklicnnvzz6ZzjilrdEetpVq6/wANN+439Kp9btv/AGIf9Yq1dXdt9Wl/SIfgb7Y9qyWNI/VNl/Dp/aKy6xNI/VNl/Dp/aKy6SkpSlApSlApSlApSlArD1n9T338PJ/aazKx9Rj8XT7mP9uJ1/MGpj1E+PK3T+gz62XS18FfBjDO0nGBg9vyrqOl/RBpUYMOrXks08h8rwBYljHoQDkk/M8VEvowVlm1FCp3i3UFR7+biu3R6hbeMJInlljyGLW8Uki/iUAH5k1258t4tqrnxUrMblziH6KNIn0S28O7uF1CWMP43kK5Pp4fHH3HP31Aup+kbjp0lp5IJofGMIdAQSw3en/wfWu7aXf276TZlWm8PwlG9opBH/qIKH8vxrnP0sOkunJLGwZH1FirDkEZn5FRhy3m+pMlK8dwiPSnSFx1JIhglt4IWmMJd13EMAp7e3nX+ftU9m+ijRYdHlDXdyb6NcmcFMZyARs5wOfU596wvokdIrJZJGCxpqEhZj2Hkt+9dF1K/hTTLksZvD27QwhlKdx9oAL+Q/GmbLeLaiU46V47QrVfoh0qZRHo95Nbzx5DmbbKrgepAwVP8q5br2iTaNsjuvBbxYy6GPnjJHPHuK9JPqFuJWeZ5I0OSGnikjHr23gjP3EVw/wCkpGN1p8YHnNsw2/Pe1T+fJebalGWlYjcPQujfqex/h4/7RWZWPp0fhafbR/sRKv5AVkVxT66I8KUpUJKUpQKUpQKUpQKo2Mc9qrVDQeYtZkvel+qdas7SRY/0llIeNXDJu3pwwI7EGrC9VauJFfxbUlSCM2UX/Gp19OuhNBqFnrkCExTr4E5A+Fxyp/EZH4fOuXQQy3E6QW8bSSyMFRF7sT6V62LjekWl59+Vbabq56u1i5uGneS1Ejd/0WNv5sCx/EmsLUNa1HVIktrqVHQSeIsccCJlsEZ8oGTgkV0rpb6J7eUGTWrkzukpSaCHciJxyFf7RB9sAcjvU+0fprTOnb+3h0iyiigkRy7HzSFhjkswLHv+0Me1Y2/RjrP+YaVxXt7Lz/a3Ou6PZlY7aeC1aQy7p7EMu4gAkF19Qo7e1XbPq7V7W4WeN7VnX/8ALGv80AP5GvSOrL9atJ7aJz4wCNtRiCAW4JwRxwfvwa499KvSFraRza9pdulvCtwIriOM+VycDxAMeXzHaQOOR65FRjzUvOrVTfHasbiUK/6n1bcW8W1BJ5xZw/8AGsjRGvep+q9FtLuQSZuEQBY1QLGG3tgKAOwY1Hq6r9BWhNNf3muTIfDhXwICR3Y8sfwGB+J9q2y8cdJtEMsfK9oh2pe3FVqg7VWvKegUpSgUpSgUpSgUpSgVRuBVax9Rma3sLmdBl44mdR8wCaCMa/AOrhqmhMywafbqqy3BUFmm7gLngBcDJ5yTjjBrz3qWn3mjapNZXiNFd2smDg+oOQwPt2IP3V6Aure0t7u2t5VeazFvF9ciIDC4PnZWx9og72YDkgg87cGN9Y9Ct1NpLa5phdr8qptonlLeJbj4VySfMclvxC/OuvBkik6nxz5aco3HqPdI9f6xFbLFe6zp9lYWWwSz30Uk8s5Ynjg5Y8Hn04rql51Pp9tpem6hPcLH9cdBEqxs7SAnnauNxGOe3avNVrcXFhdLPbu8FzExCsBh0PY9+x9Kz11jW7/V4bhbu6uNQfEURJ3Me2FA7YPtjH862yfmi07hnTPMRqXpXQ7m3u453ilWSUzP4nmyQM+X7htxj/fNRD6a7u2tOjXtCFE15NGkYHBAVw5P3eXH4isfpq01HS1Ordaavc3DWkZleM7BFaHH2jgFm9PLxk+vFcn6t6jveqtaa9uclQTHa26D4Ez5VA9WPGfc/gKww4t5N/Ia5Mmq/wBa/StNutX1K30+xQvcTuEUeg9yfkBkn7q9C6DAOkRpehoyT6fcIwiuAuGWbud2OCGycHjBGOciox0f0K3TWkjWtTLrfbSbmJJSojtzjcuQR5hgMfuIqW22kRTw3cqq9vYeEy2MO3Z4OcM0gH2fMqlQe2CfXAn9GWLzqPEYcc0jf1KB2qtY+nzNcWFtO4w0kSuw+ZGayK5HQUpSgUpSgUpSgUpSgV8uoZCrDKngg+tfVKCG3tjJZypbYbMsiRpdM5y0Q7IOQA/AUnILLkgk8CttctaAy2U4XxJpRsZQUKIuWllGRsJIzlcfGMqfSWXEEdzE0U0ayRuMMrjIIrSXOhyRuHtsXMQz+jzyMpwcZAkHJHlHDhs4AyBV+SNOf9fdLW3UTNqenxpZ6vkLMhfMNy3YAN9mTsAGCk9iO1QPpHV4uk9euLjU9PuGuY4mhVVwskEh7nDAjOMjt6+td309rD67cxakFXUbktvS4jC7o24VF5KkYUDg8kE4GTWo1nobTeqdPkS4zDfW0ssMN6gy+0MdiuPtgDA5547jNb0zREcLeMb49zyr65N1N1XqPVktvplnbGGzD/8AZs4fM0rnszYAyfkAAKm3QXSsHTiPq9/CL7VIg2ArYt7MDvufBy/cHaGI7AdzUj0jobTelrCNbbdLfXUsUM16/D7Sw3Kg+wCMjjnnknFb6/vbJozpNhmWcKMW9soOxVIyDyAvoME+val80THGnhTH3yt61dzPcXk9r9YkU+O4Fs2z/spIN3G39seVgWJ4BwAav2EVzc/WbGJTFHKVF2VmLrEQuJFRv2m+XYZY4Y4OTpegyQweC7fVbT0tLd/sjOFLgDAA4woHsS1b23gitoVhgiWOJBhUUYAH3VzzLWIfaAKiqowoGAPavqlKqsUpSgUpSgUpSgUpSgUpSgVZvZjb2c84AJjjZwD64GavVauohPbTQliokQpkemRigjtkJLXSvBvtJe9eZQ08qPERcOR3bewOT7cgcAcAV8aDezabpvgXdndyTK7PMzSwHYWYkKT4noCFye+M+tNWt9QvdPgsZ7O4jMOG8a2EciM6jyEbjkYbDds5A5rGnsLqW5vrg2t3uu+48FfJ/wCP4fP6+Hz+HbHN+lWV1Bd3GpacLe1sb2K4ZllhKywAvtIYgHxPUZGR2zn0pcu1/o5h03S2tDCpMExkiC2zgd12MTke3Y9jwTWPFYTRqiG1vmQGAsfCUMPCfcoU7+x7HPPf1NXtKtb+ztbq2t7Gd3uBkS3GxEjO3bzhixHGQAPfmnWhJbKU3FpBMQAZI1cgfMZq9Vq1hFvbRQgkiNFQE+uBirtUWKUpQKUpQKUpQ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9460" name="Picture 4" descr="https://encrypted-tbn0.gstatic.com/images?q=tbn:ANd9GcStzkglJS2FYVsH_ytGk00R8RZ88-cmotyk_AE6svmz4yc5j-BHwcxsDI0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4102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80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Compiling, Running and </a:t>
            </a:r>
            <a:r>
              <a:rPr lang="en-CA" dirty="0" smtClean="0"/>
              <a:t>Debugging Java Programs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Development Process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	.java =&gt; .class =&gt; JVM execution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9150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Installing Java in your machine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Downloading </a:t>
            </a:r>
            <a:r>
              <a:rPr lang="en-CA" u="sng" dirty="0" smtClean="0"/>
              <a:t>Java Development Kit </a:t>
            </a:r>
            <a:r>
              <a:rPr lang="en-CA" dirty="0" smtClean="0"/>
              <a:t>(JDK) </a:t>
            </a:r>
            <a:r>
              <a:rPr lang="en-CA" dirty="0" smtClean="0"/>
              <a:t>from </a:t>
            </a:r>
            <a:r>
              <a:rPr lang="en-CA" dirty="0" smtClean="0">
                <a:hlinkClick r:id="rId2"/>
              </a:rPr>
              <a:t>Oracle</a:t>
            </a:r>
            <a:endParaRPr lang="en-CA" dirty="0" smtClean="0"/>
          </a:p>
          <a:p>
            <a:r>
              <a:rPr lang="en-CA" u="sng" dirty="0" smtClean="0"/>
              <a:t>Java Runtime Environment </a:t>
            </a:r>
            <a:r>
              <a:rPr lang="en-CA" dirty="0" smtClean="0"/>
              <a:t>(JRE) </a:t>
            </a:r>
            <a:r>
              <a:rPr lang="en-CA" dirty="0" smtClean="0"/>
              <a:t>is usually included in the JDK installation file.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3623733" cy="29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Java in your machine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Setting JAVA_HOME </a:t>
            </a:r>
            <a:r>
              <a:rPr lang="en-CA" dirty="0"/>
              <a:t>(Windows): </a:t>
            </a:r>
            <a:endParaRPr lang="en-CA" dirty="0" smtClean="0"/>
          </a:p>
          <a:p>
            <a:pPr lvl="1"/>
            <a:r>
              <a:rPr lang="en-CA" dirty="0" smtClean="0"/>
              <a:t>E.g.,</a:t>
            </a:r>
            <a:r>
              <a:rPr lang="en-CA" i="1" dirty="0"/>
              <a:t> C:\Program Files\Java\jdk1.7.0_45</a:t>
            </a:r>
            <a:endParaRPr lang="en-CA" i="1" dirty="0" smtClean="0"/>
          </a:p>
          <a:p>
            <a:r>
              <a:rPr lang="en-CA" dirty="0" smtClean="0"/>
              <a:t>Setting </a:t>
            </a:r>
            <a:r>
              <a:rPr lang="en-CA" b="1" dirty="0" smtClean="0"/>
              <a:t>path </a:t>
            </a:r>
            <a:r>
              <a:rPr lang="en-CA" dirty="0" smtClean="0"/>
              <a:t>and </a:t>
            </a:r>
            <a:r>
              <a:rPr lang="en-CA" b="1" dirty="0" err="1" smtClean="0"/>
              <a:t>classpath</a:t>
            </a:r>
            <a:endParaRPr lang="en-CA" b="1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2645177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352799"/>
            <a:ext cx="2851786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9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Compile </a:t>
            </a:r>
            <a:r>
              <a:rPr lang="en-CA" dirty="0" smtClean="0"/>
              <a:t>.java File </a:t>
            </a:r>
            <a:r>
              <a:rPr lang="en-CA" dirty="0"/>
              <a:t>into a .class </a:t>
            </a:r>
            <a:r>
              <a:rPr lang="en-CA" dirty="0" smtClean="0"/>
              <a:t>File (Command Line)</a:t>
            </a:r>
            <a:endParaRPr lang="en-CA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477000" cy="4617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388644" y="4572000"/>
            <a:ext cx="15549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Running </a:t>
            </a:r>
            <a:r>
              <a:rPr lang="en-CA" dirty="0" err="1" smtClean="0"/>
              <a:t>HelloWorld</a:t>
            </a:r>
            <a:r>
              <a:rPr lang="en-CA" dirty="0" smtClean="0"/>
              <a:t> in Eclipse IDE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70760"/>
            <a:ext cx="5734050" cy="458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1752600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Eclipse Download from </a:t>
            </a:r>
            <a:r>
              <a:rPr lang="en-CA" dirty="0" smtClean="0">
                <a:hlinkClick r:id="rId4" action="ppaction://hlinkfile"/>
              </a:rPr>
              <a:t>here</a:t>
            </a:r>
            <a:r>
              <a:rPr lang="en-CA" dirty="0" smtClean="0"/>
              <a:t>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platform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43650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25" y="2286000"/>
            <a:ext cx="50196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Debugging Java in Eclipse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 smtClean="0"/>
              <a:t>Debugging</a:t>
            </a:r>
            <a:r>
              <a:rPr lang="en-CA" dirty="0" smtClean="0"/>
              <a:t> means “run </a:t>
            </a:r>
            <a:r>
              <a:rPr lang="en-CA" dirty="0"/>
              <a:t>a program interactively while watching the source code and the variables during the </a:t>
            </a:r>
            <a:r>
              <a:rPr lang="en-CA" dirty="0" smtClean="0"/>
              <a:t>execution.” [5]</a:t>
            </a:r>
          </a:p>
          <a:p>
            <a:r>
              <a:rPr lang="en-CA" dirty="0" smtClean="0"/>
              <a:t>Set </a:t>
            </a:r>
            <a:r>
              <a:rPr lang="en-CA" b="1" i="1" dirty="0" smtClean="0"/>
              <a:t>breakpoints</a:t>
            </a:r>
            <a:r>
              <a:rPr lang="en-CA" dirty="0" smtClean="0"/>
              <a:t> to stop the program at the middle of execution</a:t>
            </a:r>
          </a:p>
          <a:p>
            <a:r>
              <a:rPr lang="en-CA" dirty="0" smtClean="0"/>
              <a:t>Eclipse has a </a:t>
            </a:r>
            <a:r>
              <a:rPr lang="en-CA" i="1" dirty="0"/>
              <a:t>D</a:t>
            </a:r>
            <a:r>
              <a:rPr lang="en-CA" i="1" dirty="0" smtClean="0"/>
              <a:t>ebug Mode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Java in </a:t>
            </a:r>
            <a:r>
              <a:rPr lang="en-CA" dirty="0" smtClean="0"/>
              <a:t>Eclipse(2)</a:t>
            </a:r>
            <a:endParaRPr lang="en-CA" dirty="0"/>
          </a:p>
        </p:txBody>
      </p:sp>
      <p:pic>
        <p:nvPicPr>
          <p:cNvPr id="2050" name="Picture 2" descr="Switch to per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48469"/>
            <a:ext cx="6324600" cy="474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628904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Image courtesy: </a:t>
            </a:r>
            <a:r>
              <a:rPr lang="en-CA" sz="1200" dirty="0">
                <a:hlinkClick r:id="rId3"/>
              </a:rPr>
              <a:t>http://</a:t>
            </a:r>
            <a:r>
              <a:rPr lang="en-CA" sz="1200" dirty="0" smtClean="0">
                <a:hlinkClick r:id="rId3"/>
              </a:rPr>
              <a:t>www.vogella.com/tutorials/EclipseDebugging/images/xdebugstart20.gif.pagespeed.ic.SqCELlNeCm.png</a:t>
            </a:r>
            <a:endParaRPr lang="en-CA" sz="1200" dirty="0" smtClean="0"/>
          </a:p>
          <a:p>
            <a:endParaRPr lang="en-CA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Debugging Java in </a:t>
            </a:r>
            <a:r>
              <a:rPr lang="en-CA" dirty="0" smtClean="0"/>
              <a:t>Eclipse(3)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86765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30384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628904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Table courtesy: </a:t>
            </a:r>
            <a:r>
              <a:rPr lang="en-CA" sz="1200" dirty="0">
                <a:hlinkClick r:id="rId4"/>
              </a:rPr>
              <a:t>http://www.vogella.com/tutorials/EclipseDebugging/article.html</a:t>
            </a:r>
            <a:endParaRPr lang="en-CA" sz="1200" dirty="0" smtClean="0"/>
          </a:p>
          <a:p>
            <a:endParaRPr lang="en-CA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Java language Syntax</a:t>
            </a:r>
          </a:p>
          <a:p>
            <a:r>
              <a:rPr lang="en-CA" dirty="0" smtClean="0"/>
              <a:t>“Hello World” program example</a:t>
            </a:r>
          </a:p>
          <a:p>
            <a:r>
              <a:rPr lang="en-CA" dirty="0" smtClean="0"/>
              <a:t>Compiling, Running and Debugging Java code</a:t>
            </a:r>
          </a:p>
          <a:p>
            <a:r>
              <a:rPr lang="en-CA" dirty="0" smtClean="0"/>
              <a:t>Inheritance</a:t>
            </a:r>
          </a:p>
          <a:p>
            <a:r>
              <a:rPr lang="en-CA" dirty="0" smtClean="0"/>
              <a:t>Threading</a:t>
            </a:r>
          </a:p>
          <a:p>
            <a:r>
              <a:rPr lang="en-CA" dirty="0" smtClean="0"/>
              <a:t>Synchronization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Java Inheritance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Inheritance in 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Java classes </a:t>
            </a:r>
            <a:r>
              <a:rPr lang="en-CA" sz="2800" dirty="0"/>
              <a:t>can be </a:t>
            </a:r>
            <a:r>
              <a:rPr lang="en-CA" sz="2800" i="1" dirty="0"/>
              <a:t>derived</a:t>
            </a:r>
            <a:r>
              <a:rPr lang="en-CA" sz="2800" dirty="0"/>
              <a:t> from other classes, thereby </a:t>
            </a:r>
            <a:r>
              <a:rPr lang="en-CA" sz="2800" i="1" dirty="0" smtClean="0"/>
              <a:t>inheriting </a:t>
            </a:r>
            <a:r>
              <a:rPr lang="en-CA" sz="2800" dirty="0" smtClean="0"/>
              <a:t>fields </a:t>
            </a:r>
            <a:r>
              <a:rPr lang="en-CA" sz="2800" dirty="0"/>
              <a:t>and methods from those classes</a:t>
            </a:r>
            <a:r>
              <a:rPr lang="en-CA" dirty="0"/>
              <a:t>.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47" b="37657"/>
          <a:stretch/>
        </p:blipFill>
        <p:spPr bwMode="auto">
          <a:xfrm>
            <a:off x="2438400" y="2895600"/>
            <a:ext cx="5231641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Common Root: Object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1828800"/>
            <a:ext cx="979248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Interface</a:t>
            </a:r>
            <a:endParaRPr lang="en-CA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20" b="11905"/>
          <a:stretch/>
        </p:blipFill>
        <p:spPr bwMode="auto">
          <a:xfrm>
            <a:off x="1600200" y="1370238"/>
            <a:ext cx="6218464" cy="548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“Multiple Inheritance”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0" b="22342"/>
          <a:stretch/>
        </p:blipFill>
        <p:spPr bwMode="auto">
          <a:xfrm>
            <a:off x="1502229" y="1539649"/>
            <a:ext cx="6838950" cy="53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4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Real World Example: </a:t>
            </a:r>
            <a:r>
              <a:rPr lang="en-CA" dirty="0" err="1" smtClean="0"/>
              <a:t>ArrayList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752600"/>
            <a:ext cx="86296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400800"/>
            <a:ext cx="635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http://docs.oracle.com/javase/7/docs/api/java/util/ArrayList.html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Java Threading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Threading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 </a:t>
            </a:r>
            <a:r>
              <a:rPr lang="en-CA" sz="2400" i="1" dirty="0"/>
              <a:t>thread</a:t>
            </a:r>
            <a:r>
              <a:rPr lang="en-CA" sz="2400" dirty="0"/>
              <a:t> is a thread of execution in a </a:t>
            </a:r>
            <a:r>
              <a:rPr lang="en-CA" sz="2400" dirty="0" smtClean="0"/>
              <a:t>program [6] </a:t>
            </a:r>
          </a:p>
          <a:p>
            <a:r>
              <a:rPr lang="en-CA" sz="2400" dirty="0" smtClean="0"/>
              <a:t>JVM allows </a:t>
            </a:r>
            <a:r>
              <a:rPr lang="en-CA" sz="2400" dirty="0"/>
              <a:t>an application to have multiple threads </a:t>
            </a:r>
            <a:r>
              <a:rPr lang="en-CA" sz="2400" dirty="0" smtClean="0"/>
              <a:t>running </a:t>
            </a:r>
            <a:r>
              <a:rPr lang="en-CA" sz="2400" dirty="0"/>
              <a:t>concurrently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Apache Harmony example: </a:t>
            </a:r>
            <a:endParaRPr lang="en-CA" sz="2400" dirty="0"/>
          </a:p>
        </p:txBody>
      </p:sp>
      <p:pic>
        <p:nvPicPr>
          <p:cNvPr id="9220" name="Picture 4" descr="http://harmony.apache.org/subcomponents/drlvm/images/NewJavaThrea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52056"/>
            <a:ext cx="306678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14800" y="6564085"/>
            <a:ext cx="3960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http://harmony.apache.org/subcomponents/drlvm/TM.html</a:t>
            </a:r>
            <a:endParaRPr lang="en-CA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Two ways to do threading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Extends Thread class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endParaRPr lang="en-CA" sz="2400" dirty="0" smtClean="0"/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 smtClean="0"/>
              <a:t>Implements Runnable interface </a:t>
            </a:r>
            <a:endParaRPr lang="en-CA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71" y="1219200"/>
            <a:ext cx="513805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29" y="4114800"/>
            <a:ext cx="50665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714" y="3481387"/>
            <a:ext cx="5485596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568" y="6196693"/>
            <a:ext cx="4931228" cy="6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556" y="6346440"/>
            <a:ext cx="3589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>
                <a:hlinkClick r:id="rId6"/>
              </a:rPr>
              <a:t>http://docs.oracle.com/javase/7/docs/api/java/lang/Thread.html</a:t>
            </a:r>
            <a:endParaRPr lang="en-CA" sz="1000" dirty="0"/>
          </a:p>
        </p:txBody>
      </p:sp>
      <p:sp>
        <p:nvSpPr>
          <p:cNvPr id="5" name="Rectangle 4"/>
          <p:cNvSpPr/>
          <p:nvPr/>
        </p:nvSpPr>
        <p:spPr>
          <a:xfrm>
            <a:off x="4724400" y="3481387"/>
            <a:ext cx="4267200" cy="557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724400" y="6261910"/>
            <a:ext cx="4267200" cy="557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Thread lifecycle</a:t>
            </a:r>
            <a:endParaRPr lang="en-CA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05000"/>
            <a:ext cx="5486400" cy="4244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Java programming Language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Some buzzwords for Java</a:t>
            </a:r>
          </a:p>
          <a:p>
            <a:pPr lvl="1"/>
            <a:r>
              <a:rPr lang="en-CA" dirty="0" smtClean="0"/>
              <a:t>“Write Once, Run Anywhere”</a:t>
            </a:r>
          </a:p>
          <a:p>
            <a:pPr lvl="1"/>
            <a:r>
              <a:rPr lang="en-CA" dirty="0" smtClean="0"/>
              <a:t>Simple</a:t>
            </a:r>
            <a:endParaRPr lang="en-CA" dirty="0"/>
          </a:p>
          <a:p>
            <a:pPr lvl="1"/>
            <a:r>
              <a:rPr lang="en-CA" b="1" dirty="0"/>
              <a:t>Object oriented</a:t>
            </a:r>
          </a:p>
          <a:p>
            <a:pPr lvl="1"/>
            <a:r>
              <a:rPr lang="en-CA" dirty="0"/>
              <a:t>Distributed</a:t>
            </a:r>
          </a:p>
          <a:p>
            <a:pPr lvl="1"/>
            <a:r>
              <a:rPr lang="en-CA" dirty="0"/>
              <a:t>Multithreaded</a:t>
            </a:r>
          </a:p>
          <a:p>
            <a:pPr lvl="1"/>
            <a:r>
              <a:rPr lang="en-CA" dirty="0"/>
              <a:t>Dynamic</a:t>
            </a:r>
          </a:p>
          <a:p>
            <a:pPr lvl="1"/>
            <a:r>
              <a:rPr lang="en-CA" b="1" dirty="0"/>
              <a:t>Architecture neutral</a:t>
            </a:r>
          </a:p>
          <a:p>
            <a:pPr lvl="1"/>
            <a:r>
              <a:rPr lang="en-CA" dirty="0"/>
              <a:t>Portable</a:t>
            </a:r>
          </a:p>
          <a:p>
            <a:pPr lvl="1"/>
            <a:r>
              <a:rPr lang="en-CA" dirty="0"/>
              <a:t>High performance</a:t>
            </a:r>
          </a:p>
          <a:p>
            <a:pPr lvl="1"/>
            <a:r>
              <a:rPr lang="en-CA" dirty="0"/>
              <a:t>Robust</a:t>
            </a:r>
          </a:p>
          <a:p>
            <a:pPr lvl="1"/>
            <a:r>
              <a:rPr lang="en-CA" dirty="0"/>
              <a:t>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How to stop a Thread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CA" sz="2400" dirty="0" smtClean="0"/>
              <a:t>Using </a:t>
            </a:r>
            <a:r>
              <a:rPr lang="en-CA" sz="2400" dirty="0" err="1" smtClean="0"/>
              <a:t>Thread.interrupt</a:t>
            </a:r>
            <a:r>
              <a:rPr lang="en-CA" sz="2400" dirty="0" smtClean="0"/>
              <a:t>() method: </a:t>
            </a:r>
            <a:endParaRPr lang="en-CA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9" b="16062"/>
          <a:stretch/>
        </p:blipFill>
        <p:spPr bwMode="auto">
          <a:xfrm>
            <a:off x="1905000" y="2057400"/>
            <a:ext cx="516535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1083" y="6520543"/>
            <a:ext cx="584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hlinkClick r:id="rId4"/>
              </a:rPr>
              <a:t>http://stackoverflow.com/questions/7786305/stopping-a-specific-java-thread</a:t>
            </a:r>
            <a:endParaRPr lang="en-CA" sz="1400" dirty="0"/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96997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Java Synchronization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Thread Interference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r>
              <a:rPr lang="en-CA" sz="2400" dirty="0" smtClean="0"/>
              <a:t>Increment operation is translated to </a:t>
            </a:r>
            <a:r>
              <a:rPr lang="en-CA" sz="2400" b="1" dirty="0" smtClean="0"/>
              <a:t>multiple </a:t>
            </a:r>
            <a:r>
              <a:rPr lang="en-CA" sz="2400" b="1" dirty="0"/>
              <a:t>steps </a:t>
            </a:r>
            <a:r>
              <a:rPr lang="en-CA" sz="2400" dirty="0"/>
              <a:t>by the virtual machine </a:t>
            </a:r>
            <a:r>
              <a:rPr lang="en-CA" sz="2400" dirty="0" smtClean="0"/>
              <a:t>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Retrieve the current value of 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Increment the retrieved value by 1.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400" dirty="0"/>
              <a:t>Store the incremented value back in c.</a:t>
            </a:r>
          </a:p>
          <a:p>
            <a:pPr lvl="1"/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94" b="53745"/>
          <a:stretch/>
        </p:blipFill>
        <p:spPr bwMode="auto">
          <a:xfrm>
            <a:off x="5562600" y="2133600"/>
            <a:ext cx="3733800" cy="316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324600"/>
            <a:ext cx="6851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Example from: </a:t>
            </a:r>
            <a:r>
              <a:rPr lang="en-CA" sz="1400" dirty="0">
                <a:hlinkClick r:id="rId3"/>
              </a:rPr>
              <a:t>http://docs.oracle.com/javase/tutorial/essential/concurrency/interfere.html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 </a:t>
            </a:r>
            <a:r>
              <a:rPr lang="en-CA" dirty="0" smtClean="0"/>
              <a:t>Interference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CA" dirty="0" smtClean="0"/>
              <a:t>Assume we have 2 threads, A and B. </a:t>
            </a:r>
            <a:endParaRPr lang="en-CA" dirty="0"/>
          </a:p>
          <a:p>
            <a:r>
              <a:rPr lang="en-CA" dirty="0" smtClean="0"/>
              <a:t>A increments c, and B decrements c. </a:t>
            </a:r>
            <a:r>
              <a:rPr lang="en-CA" dirty="0"/>
              <a:t> </a:t>
            </a:r>
          </a:p>
          <a:p>
            <a:r>
              <a:rPr lang="en-CA" dirty="0" smtClean="0"/>
              <a:t>Thread A and B runs together. </a:t>
            </a:r>
          </a:p>
          <a:p>
            <a:r>
              <a:rPr lang="en-CA" dirty="0" smtClean="0"/>
              <a:t>One possible order of the low-level steps: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>
                <a:solidFill>
                  <a:srgbClr val="00B050"/>
                </a:solidFill>
              </a:rPr>
              <a:t>Thread </a:t>
            </a:r>
            <a:r>
              <a:rPr lang="en-CA" dirty="0">
                <a:solidFill>
                  <a:srgbClr val="00B050"/>
                </a:solidFill>
              </a:rPr>
              <a:t>A: </a:t>
            </a:r>
            <a:r>
              <a:rPr lang="en-CA" dirty="0"/>
              <a:t>Retrieve 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Thread B: </a:t>
            </a:r>
            <a:r>
              <a:rPr lang="en-CA" dirty="0"/>
              <a:t>Retrieve 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B050"/>
                </a:solidFill>
              </a:rPr>
              <a:t>Thread A: </a:t>
            </a:r>
            <a:r>
              <a:rPr lang="en-CA" dirty="0"/>
              <a:t>Increment retrieved value; result is 1.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Thread B: </a:t>
            </a:r>
            <a:r>
              <a:rPr lang="en-CA" dirty="0"/>
              <a:t>Decrement retrieved value; result is -1.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rgbClr val="00B050"/>
                </a:solidFill>
              </a:rPr>
              <a:t>Thread A: </a:t>
            </a:r>
            <a:r>
              <a:rPr lang="en-CA" dirty="0"/>
              <a:t>Store result in c; c is now 1.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>
                <a:solidFill>
                  <a:schemeClr val="accent2"/>
                </a:solidFill>
              </a:rPr>
              <a:t>Thread B: </a:t>
            </a:r>
            <a:r>
              <a:rPr lang="en-CA" dirty="0"/>
              <a:t>Store result in c; </a:t>
            </a:r>
            <a:r>
              <a:rPr lang="en-CA" dirty="0">
                <a:solidFill>
                  <a:srgbClr val="FF0000"/>
                </a:solidFill>
              </a:rPr>
              <a:t>c is now -1</a:t>
            </a:r>
            <a:r>
              <a:rPr lang="en-CA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CA" dirty="0" smtClean="0"/>
              <a:t>Is the result correct? </a:t>
            </a:r>
          </a:p>
          <a:p>
            <a:r>
              <a:rPr lang="en-CA" dirty="0" smtClean="0"/>
              <a:t>What if the thread A and B are bank transactions?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Root Cause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Threads are visiting one field (resource) at the same time. </a:t>
            </a:r>
          </a:p>
          <a:p>
            <a:r>
              <a:rPr lang="en-CA" dirty="0" smtClean="0"/>
              <a:t>Multiple steps of an operation</a:t>
            </a:r>
          </a:p>
          <a:p>
            <a:r>
              <a:rPr lang="en-CA" dirty="0" smtClean="0"/>
              <a:t>No enforced “happen-before” relationship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Solution: </a:t>
            </a:r>
            <a:r>
              <a:rPr lang="en-CA" b="1" dirty="0" smtClean="0"/>
              <a:t>synchronized</a:t>
            </a:r>
            <a:r>
              <a:rPr lang="en-CA" dirty="0" smtClean="0"/>
              <a:t>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14" b="47705"/>
          <a:stretch/>
        </p:blipFill>
        <p:spPr bwMode="auto">
          <a:xfrm>
            <a:off x="2057400" y="1828800"/>
            <a:ext cx="560614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7800" y="6400800"/>
            <a:ext cx="652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Example: </a:t>
            </a:r>
            <a:r>
              <a:rPr lang="en-CA" sz="1400" dirty="0">
                <a:hlinkClick r:id="rId3"/>
              </a:rPr>
              <a:t>http://docs.oracle.com/javase/tutorial/essential/concurrency/syncmeth.html</a:t>
            </a:r>
            <a:endParaRPr lang="en-CA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synchronized</a:t>
            </a:r>
            <a:r>
              <a:rPr lang="en-CA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799"/>
          </a:xfrm>
        </p:spPr>
        <p:txBody>
          <a:bodyPr>
            <a:normAutofit/>
          </a:bodyPr>
          <a:lstStyle/>
          <a:p>
            <a:r>
              <a:rPr lang="en-CA" dirty="0"/>
              <a:t>Enforce the ‘happen-before’ </a:t>
            </a:r>
            <a:r>
              <a:rPr lang="en-CA" dirty="0" smtClean="0"/>
              <a:t>relationship in the method level. </a:t>
            </a:r>
          </a:p>
          <a:p>
            <a:r>
              <a:rPr lang="en-CA" dirty="0" smtClean="0"/>
              <a:t>Either one of the below instance will happen. But result is always 0, which is correct. 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97971" y="4038599"/>
            <a:ext cx="457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A: </a:t>
            </a:r>
            <a:r>
              <a:rPr lang="en-CA" sz="1600" dirty="0"/>
              <a:t>Retrieve 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</a:t>
            </a:r>
            <a:r>
              <a:rPr lang="en-CA" sz="1600" dirty="0">
                <a:solidFill>
                  <a:srgbClr val="00B050"/>
                </a:solidFill>
              </a:rPr>
              <a:t>A: </a:t>
            </a:r>
            <a:r>
              <a:rPr lang="en-CA" sz="1600" dirty="0"/>
              <a:t>Increment retrieved value; result is 1</a:t>
            </a:r>
            <a:r>
              <a:rPr lang="en-CA" sz="16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A: </a:t>
            </a:r>
            <a:r>
              <a:rPr lang="en-CA" sz="1600" dirty="0"/>
              <a:t>Store result in c; c is now 1</a:t>
            </a:r>
            <a:r>
              <a:rPr lang="en-CA" sz="1600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B: </a:t>
            </a:r>
            <a:r>
              <a:rPr lang="en-CA" sz="1600" dirty="0"/>
              <a:t>Retrieve c</a:t>
            </a:r>
            <a:r>
              <a:rPr lang="en-CA" sz="1600" dirty="0" smtClean="0"/>
              <a:t>.</a:t>
            </a:r>
            <a:endParaRPr lang="en-CA" sz="1600" dirty="0"/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B: </a:t>
            </a:r>
            <a:r>
              <a:rPr lang="en-CA" sz="1600" dirty="0"/>
              <a:t>Decrement retrieved value; result is </a:t>
            </a:r>
            <a:r>
              <a:rPr lang="en-CA" sz="1600" dirty="0" smtClean="0"/>
              <a:t>0.</a:t>
            </a:r>
            <a:endParaRPr lang="en-CA" sz="1600" dirty="0"/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</a:t>
            </a:r>
            <a:r>
              <a:rPr lang="en-CA" sz="1600" dirty="0">
                <a:solidFill>
                  <a:schemeClr val="accent2"/>
                </a:solidFill>
              </a:rPr>
              <a:t>B: </a:t>
            </a:r>
            <a:r>
              <a:rPr lang="en-CA" sz="1600" dirty="0"/>
              <a:t>Store result in c; </a:t>
            </a:r>
            <a:r>
              <a:rPr lang="en-CA" sz="1600" dirty="0">
                <a:solidFill>
                  <a:srgbClr val="FF0000"/>
                </a:solidFill>
              </a:rPr>
              <a:t>c is now </a:t>
            </a:r>
            <a:r>
              <a:rPr lang="en-CA" sz="1600" dirty="0" smtClean="0">
                <a:solidFill>
                  <a:srgbClr val="FF0000"/>
                </a:solidFill>
              </a:rPr>
              <a:t>0.</a:t>
            </a: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8400" y="4114800"/>
            <a:ext cx="457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</a:t>
            </a:r>
            <a:r>
              <a:rPr lang="en-CA" sz="1600" dirty="0">
                <a:solidFill>
                  <a:schemeClr val="accent2"/>
                </a:solidFill>
              </a:rPr>
              <a:t>B: </a:t>
            </a:r>
            <a:r>
              <a:rPr lang="en-CA" sz="1600" dirty="0"/>
              <a:t>Retrieve c</a:t>
            </a:r>
            <a:r>
              <a:rPr lang="en-CA" sz="1600" dirty="0" smtClean="0"/>
              <a:t>.</a:t>
            </a:r>
            <a:endParaRPr lang="en-CA" sz="1600" dirty="0"/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B: </a:t>
            </a:r>
            <a:r>
              <a:rPr lang="en-CA" sz="1600" dirty="0"/>
              <a:t>Decrement retrieved value; result is </a:t>
            </a:r>
            <a:r>
              <a:rPr lang="en-CA" sz="1600" dirty="0" smtClean="0"/>
              <a:t>-1.</a:t>
            </a:r>
            <a:endParaRPr lang="en-CA" sz="1600" dirty="0"/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chemeClr val="accent2"/>
                </a:solidFill>
              </a:rPr>
              <a:t>Thread </a:t>
            </a:r>
            <a:r>
              <a:rPr lang="en-CA" sz="1600" dirty="0">
                <a:solidFill>
                  <a:schemeClr val="accent2"/>
                </a:solidFill>
              </a:rPr>
              <a:t>B: </a:t>
            </a:r>
            <a:r>
              <a:rPr lang="en-CA" sz="1600" dirty="0"/>
              <a:t>Store result in c; c is now </a:t>
            </a:r>
            <a:r>
              <a:rPr lang="en-CA" sz="1600" dirty="0" smtClean="0"/>
              <a:t>-1.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A: </a:t>
            </a:r>
            <a:r>
              <a:rPr lang="en-CA" sz="1600" dirty="0"/>
              <a:t>Retrieve c.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A: </a:t>
            </a:r>
            <a:r>
              <a:rPr lang="en-CA" sz="1600" dirty="0"/>
              <a:t>Increment retrieved value; result is </a:t>
            </a:r>
            <a:r>
              <a:rPr lang="en-CA" sz="1600" dirty="0" smtClean="0"/>
              <a:t>0.</a:t>
            </a:r>
            <a:endParaRPr lang="en-CA" sz="1600" dirty="0"/>
          </a:p>
          <a:p>
            <a:pPr marL="914400" lvl="1" indent="-514350">
              <a:buFont typeface="+mj-lt"/>
              <a:buAutoNum type="arabicPeriod"/>
            </a:pPr>
            <a:r>
              <a:rPr lang="en-CA" sz="1600" dirty="0">
                <a:solidFill>
                  <a:srgbClr val="00B050"/>
                </a:solidFill>
              </a:rPr>
              <a:t>Thread A: </a:t>
            </a:r>
            <a:r>
              <a:rPr lang="en-CA" sz="1600" dirty="0"/>
              <a:t>Store result in c; </a:t>
            </a:r>
            <a:r>
              <a:rPr lang="en-CA" sz="1600" dirty="0">
                <a:solidFill>
                  <a:srgbClr val="FF0000"/>
                </a:solidFill>
              </a:rPr>
              <a:t>c is now </a:t>
            </a:r>
            <a:r>
              <a:rPr lang="en-CA" sz="1600" dirty="0" smtClean="0">
                <a:solidFill>
                  <a:srgbClr val="FF0000"/>
                </a:solidFill>
              </a:rPr>
              <a:t>0.</a:t>
            </a:r>
            <a:endParaRPr lang="en-CA" sz="1600" dirty="0">
              <a:solidFill>
                <a:srgbClr val="FF000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lang="en-CA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39029" y="496118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OR</a:t>
            </a:r>
            <a:endParaRPr lang="en-CA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synchronized </a:t>
            </a:r>
            <a:r>
              <a:rPr lang="en-CA" dirty="0" smtClean="0"/>
              <a:t>statements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 object has an intrinsic lock associated with </a:t>
            </a:r>
            <a:r>
              <a:rPr lang="en-CA" dirty="0" smtClean="0"/>
              <a:t>it</a:t>
            </a:r>
          </a:p>
          <a:p>
            <a:r>
              <a:rPr lang="en-CA" dirty="0" smtClean="0"/>
              <a:t>Primitive types (e.g., </a:t>
            </a:r>
            <a:r>
              <a:rPr lang="en-CA" dirty="0" err="1" smtClean="0"/>
              <a:t>int</a:t>
            </a:r>
            <a:r>
              <a:rPr lang="en-CA" dirty="0" smtClean="0"/>
              <a:t>, char) do not have </a:t>
            </a:r>
            <a:r>
              <a:rPr lang="en-CA" dirty="0"/>
              <a:t>intrinsic </a:t>
            </a:r>
            <a:r>
              <a:rPr lang="en-CA" dirty="0" smtClean="0"/>
              <a:t>locks.</a:t>
            </a:r>
          </a:p>
          <a:p>
            <a:r>
              <a:rPr lang="en-CA" dirty="0" smtClean="0"/>
              <a:t>We can combine object </a:t>
            </a:r>
            <a:r>
              <a:rPr lang="en-CA" dirty="0"/>
              <a:t>intrinsic </a:t>
            </a:r>
            <a:r>
              <a:rPr lang="en-CA" dirty="0" smtClean="0"/>
              <a:t>locks and </a:t>
            </a:r>
            <a:r>
              <a:rPr lang="en-CA" b="1" dirty="0"/>
              <a:t>synchronized </a:t>
            </a:r>
            <a:r>
              <a:rPr lang="en-CA" dirty="0" smtClean="0"/>
              <a:t>keyword</a:t>
            </a:r>
            <a:r>
              <a:rPr lang="en-CA" dirty="0"/>
              <a:t> </a:t>
            </a:r>
            <a:r>
              <a:rPr lang="en-CA" dirty="0" smtClean="0"/>
              <a:t>to create fine-grained synchronization control.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synchronized </a:t>
            </a:r>
            <a:r>
              <a:rPr lang="en-CA" dirty="0"/>
              <a:t>statements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80" b="29267"/>
          <a:stretch/>
        </p:blipFill>
        <p:spPr bwMode="auto">
          <a:xfrm>
            <a:off x="1752600" y="1600200"/>
            <a:ext cx="6520543" cy="484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3600" y="6484870"/>
            <a:ext cx="4929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>
                <a:hlinkClick r:id="rId3"/>
              </a:rPr>
              <a:t>http://docs.oracle.com/javase/tutorial/essential/concurrency/locksync.html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0724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synchronized </a:t>
            </a:r>
            <a:r>
              <a:rPr lang="en-CA" dirty="0" smtClean="0"/>
              <a:t>statement hazards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09257"/>
            <a:ext cx="8229600" cy="2773624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Boolean has only two instances of Boolean </a:t>
            </a:r>
          </a:p>
          <a:p>
            <a:r>
              <a:rPr lang="en-CA" sz="2400" dirty="0" smtClean="0"/>
              <a:t>If another thread also synchronizes on the same Boolean instance, like this: </a:t>
            </a:r>
          </a:p>
          <a:p>
            <a:pPr lvl="1"/>
            <a:r>
              <a:rPr lang="en-CA" sz="2000" dirty="0"/>
              <a:t>private</a:t>
            </a:r>
            <a:r>
              <a:rPr lang="en-CA" sz="2000" dirty="0"/>
              <a:t> </a:t>
            </a:r>
            <a:r>
              <a:rPr lang="en-CA" sz="2000" dirty="0"/>
              <a:t>final</a:t>
            </a:r>
            <a:r>
              <a:rPr lang="en-CA" sz="2000" dirty="0"/>
              <a:t> </a:t>
            </a:r>
            <a:r>
              <a:rPr lang="en-CA" sz="2000" dirty="0"/>
              <a:t>Boolean </a:t>
            </a:r>
            <a:r>
              <a:rPr lang="en-CA" sz="2000" b="1" dirty="0" err="1" smtClean="0">
                <a:solidFill>
                  <a:srgbClr val="FF0000"/>
                </a:solidFill>
              </a:rPr>
              <a:t>someLock</a:t>
            </a:r>
            <a:r>
              <a:rPr lang="en-CA" sz="2000" b="1" dirty="0" smtClean="0">
                <a:solidFill>
                  <a:srgbClr val="FF0000"/>
                </a:solidFill>
              </a:rPr>
              <a:t> </a:t>
            </a:r>
            <a:r>
              <a:rPr lang="en-CA" sz="2000" dirty="0" smtClean="0">
                <a:solidFill>
                  <a:srgbClr val="FF0000"/>
                </a:solidFill>
              </a:rPr>
              <a:t>= </a:t>
            </a:r>
            <a:r>
              <a:rPr lang="en-CA" sz="2000" dirty="0" err="1">
                <a:solidFill>
                  <a:srgbClr val="FF0000"/>
                </a:solidFill>
              </a:rPr>
              <a:t>Boolean.FALSE</a:t>
            </a:r>
            <a:r>
              <a:rPr lang="en-CA" sz="2000" dirty="0" smtClean="0"/>
              <a:t>;</a:t>
            </a:r>
          </a:p>
          <a:p>
            <a:r>
              <a:rPr lang="en-CA" sz="2400" dirty="0" smtClean="0"/>
              <a:t>The lock will be reused. </a:t>
            </a:r>
          </a:p>
          <a:p>
            <a:r>
              <a:rPr lang="en-CA" sz="2400" dirty="0" smtClean="0"/>
              <a:t>The system might be deadlock or unresponsive. </a:t>
            </a:r>
          </a:p>
          <a:p>
            <a:r>
              <a:rPr lang="en-CA" sz="2400" dirty="0" smtClean="0"/>
              <a:t>It is hard to detect this type of bugs!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6324600"/>
            <a:ext cx="817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://www.securecoding.cert.org/confluence/display/java/LCK01-J.+Do+not+synchronize+on+objects+that+may+be+reused</a:t>
            </a:r>
            <a:endParaRPr lang="en-CA" sz="1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2"/>
          <a:stretch/>
        </p:blipFill>
        <p:spPr bwMode="auto">
          <a:xfrm>
            <a:off x="1461112" y="1415142"/>
            <a:ext cx="5625487" cy="1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6082881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More examples: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23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Example: Hello World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07268"/>
            <a:ext cx="8229600" cy="3018896"/>
          </a:xfrm>
        </p:spPr>
        <p:txBody>
          <a:bodyPr/>
          <a:lstStyle/>
          <a:p>
            <a:r>
              <a:rPr lang="en-CA" dirty="0" smtClean="0"/>
              <a:t>Everything is in a class</a:t>
            </a:r>
          </a:p>
          <a:p>
            <a:r>
              <a:rPr lang="en-CA" dirty="0" smtClean="0"/>
              <a:t>One file, one public class</a:t>
            </a:r>
          </a:p>
          <a:p>
            <a:r>
              <a:rPr lang="en-CA" dirty="0" smtClean="0"/>
              <a:t>In the runnable public class:</a:t>
            </a:r>
          </a:p>
          <a:p>
            <a:pPr lvl="1"/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 [] </a:t>
            </a:r>
            <a:r>
              <a:rPr lang="en-CA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CA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35" b="38249"/>
          <a:stretch/>
        </p:blipFill>
        <p:spPr bwMode="auto">
          <a:xfrm>
            <a:off x="1845733" y="1295400"/>
            <a:ext cx="5401734" cy="1811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5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synchronized </a:t>
            </a:r>
            <a:r>
              <a:rPr lang="en-CA" dirty="0"/>
              <a:t>statement hazards </a:t>
            </a:r>
            <a:r>
              <a:rPr lang="en-CA" dirty="0" smtClean="0"/>
              <a:t>(2)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0062" y="1524000"/>
            <a:ext cx="8229600" cy="2897188"/>
          </a:xfrm>
        </p:spPr>
        <p:txBody>
          <a:bodyPr/>
          <a:lstStyle/>
          <a:p>
            <a:r>
              <a:rPr lang="en-CA" dirty="0" smtClean="0"/>
              <a:t>Another example of the wrong way of using locks: </a:t>
            </a:r>
            <a:endParaRPr lang="en-CA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809769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52578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 smtClean="0"/>
              <a:t>What will happen another thread also synchronizes on an integer instance with the 0 integer value? </a:t>
            </a:r>
            <a:endParaRPr lang="en-CA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6324600"/>
            <a:ext cx="817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hlinkClick r:id="rId4"/>
              </a:rPr>
              <a:t>https</a:t>
            </a:r>
            <a:r>
              <a:rPr lang="en-CA" sz="1200" dirty="0">
                <a:hlinkClick r:id="rId4"/>
              </a:rPr>
              <a:t>://www.securecoding.cert.org/confluence/display/java/LCK01-J.+Do+not+synchronize+on+objects+that+may+be+reused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692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dirty="0"/>
              <a:t>synchronized </a:t>
            </a:r>
            <a:r>
              <a:rPr lang="en-CA" dirty="0"/>
              <a:t>statement hazards </a:t>
            </a:r>
            <a:r>
              <a:rPr lang="en-CA" dirty="0" smtClean="0"/>
              <a:t>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Correct way of using locks: using </a:t>
            </a:r>
            <a:r>
              <a:rPr lang="en-CA" b="1" dirty="0" smtClean="0"/>
              <a:t>new </a:t>
            </a:r>
            <a:r>
              <a:rPr lang="en-CA" dirty="0" smtClean="0"/>
              <a:t>to instantiate an object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5536777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" y="6324600"/>
            <a:ext cx="8176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hlinkClick r:id="rId3"/>
              </a:rPr>
              <a:t>https</a:t>
            </a:r>
            <a:r>
              <a:rPr lang="en-CA" sz="1200" dirty="0">
                <a:hlinkClick r:id="rId3"/>
              </a:rPr>
              <a:t>://www.securecoding.cert.org/confluence/display/java/LCK01-J.+Do+not+synchronize+on+objects+that+may+be+reused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1924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Thinking in Java 4</a:t>
            </a:r>
            <a:r>
              <a:rPr lang="en-CA" baseline="30000" dirty="0" smtClean="0"/>
              <a:t>th</a:t>
            </a:r>
            <a:r>
              <a:rPr lang="en-CA" dirty="0" smtClean="0"/>
              <a:t> Ed, Bruce </a:t>
            </a:r>
            <a:r>
              <a:rPr lang="en-CA" dirty="0" err="1" smtClean="0"/>
              <a:t>Eckel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Oracle Java tutorial (</a:t>
            </a:r>
            <a:r>
              <a:rPr lang="en-CA" dirty="0">
                <a:hlinkClick r:id="rId2"/>
              </a:rPr>
              <a:t>http://</a:t>
            </a:r>
            <a:r>
              <a:rPr lang="en-CA" dirty="0" smtClean="0">
                <a:hlinkClick r:id="rId2"/>
              </a:rPr>
              <a:t>docs.oracle.com/javase/tutorial/index.html</a:t>
            </a:r>
            <a:r>
              <a:rPr lang="en-CA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www.cs.drexel.edu/~</a:t>
            </a:r>
            <a:r>
              <a:rPr lang="en-CA" dirty="0" err="1"/>
              <a:t>spiros</a:t>
            </a:r>
            <a:r>
              <a:rPr lang="en-CA" dirty="0"/>
              <a:t>/teaching/CS575/</a:t>
            </a:r>
            <a:r>
              <a:rPr lang="en-CA" b="1" dirty="0"/>
              <a:t>slides</a:t>
            </a:r>
            <a:r>
              <a:rPr lang="en-CA" dirty="0"/>
              <a:t>/</a:t>
            </a:r>
            <a:r>
              <a:rPr lang="en-CA" b="1" dirty="0"/>
              <a:t>java</a:t>
            </a:r>
            <a:r>
              <a:rPr lang="en-CA" dirty="0"/>
              <a:t>.</a:t>
            </a:r>
            <a:r>
              <a:rPr lang="en-CA" b="1" dirty="0"/>
              <a:t>ppt</a:t>
            </a:r>
            <a:r>
              <a:rPr lang="en-CA" dirty="0" smtClean="0"/>
              <a:t>‎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3"/>
              </a:rPr>
              <a:t>http://</a:t>
            </a:r>
            <a:r>
              <a:rPr lang="en-CA" dirty="0" smtClean="0">
                <a:hlinkClick r:id="rId3"/>
              </a:rPr>
              <a:t>eclipsetutorial.sourceforge.net/Total_Beginner_Companion_Document.pdf</a:t>
            </a: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hlinkClick r:id="rId4"/>
              </a:rPr>
              <a:t>http://www.vogella.com/tutorials/EclipseDebugging/article.html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Primitive Data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Primitive Data </a:t>
            </a:r>
            <a:r>
              <a:rPr lang="en-CA" b="1" dirty="0" smtClean="0"/>
              <a:t>Types</a:t>
            </a:r>
            <a:r>
              <a:rPr lang="en-CA" dirty="0" smtClean="0"/>
              <a:t>: byte, short, </a:t>
            </a:r>
            <a:r>
              <a:rPr lang="en-CA" dirty="0" err="1" smtClean="0"/>
              <a:t>int</a:t>
            </a:r>
            <a:r>
              <a:rPr lang="en-CA" dirty="0" smtClean="0"/>
              <a:t>, long, float, double, </a:t>
            </a:r>
            <a:r>
              <a:rPr lang="en-CA" dirty="0" err="1" smtClean="0"/>
              <a:t>boolean</a:t>
            </a:r>
            <a:r>
              <a:rPr lang="en-CA" dirty="0" smtClean="0"/>
              <a:t>, char</a:t>
            </a:r>
          </a:p>
          <a:p>
            <a:r>
              <a:rPr lang="en-CA" b="1" dirty="0" smtClean="0"/>
              <a:t>Arrays</a:t>
            </a:r>
            <a:r>
              <a:rPr lang="en-CA" dirty="0" smtClean="0"/>
              <a:t> are also a class</a:t>
            </a:r>
          </a:p>
          <a:p>
            <a:pPr marL="457200" lvl="1" indent="0">
              <a:buNone/>
            </a:pPr>
            <a:r>
              <a:rPr lang="en-CA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[] a = new  long[5];</a:t>
            </a:r>
          </a:p>
          <a:p>
            <a:pPr lvl="1"/>
            <a:r>
              <a:rPr lang="en-CA" dirty="0" smtClean="0"/>
              <a:t>You can get the length by visiting the length field of array object a, like this: </a:t>
            </a:r>
            <a:r>
              <a:rPr lang="en-CA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b="1" dirty="0" smtClean="0"/>
              <a:t>String </a:t>
            </a:r>
            <a:r>
              <a:rPr lang="en-CA" dirty="0" smtClean="0"/>
              <a:t>class is very commonly used to </a:t>
            </a:r>
            <a:r>
              <a:rPr lang="en-CA" dirty="0"/>
              <a:t> represents character </a:t>
            </a:r>
            <a:r>
              <a:rPr lang="en-CA" dirty="0" smtClean="0"/>
              <a:t>strings, for example</a:t>
            </a:r>
            <a:endParaRPr lang="en-CA" b="1" dirty="0" smtClean="0"/>
          </a:p>
          <a:p>
            <a:pPr marL="457200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“Hello ”, s2 = “</a:t>
            </a:r>
            <a:r>
              <a:rPr lang="en-CA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Wolrd</a:t>
            </a: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!”;</a:t>
            </a:r>
          </a:p>
          <a:p>
            <a:pPr marL="457200" lvl="1" indent="0">
              <a:buNone/>
            </a:pPr>
            <a:r>
              <a:rPr lang="en-CA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s3 = s1 + s2;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Operators (same as C/C++) [3]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++,-- </a:t>
            </a:r>
            <a:r>
              <a:rPr lang="en-CA" dirty="0"/>
              <a:t>Auto increment/decrement</a:t>
            </a:r>
          </a:p>
          <a:p>
            <a:r>
              <a:rPr lang="en-CA" dirty="0" smtClean="0"/>
              <a:t>+,- </a:t>
            </a:r>
            <a:r>
              <a:rPr lang="en-CA" dirty="0"/>
              <a:t>Unary plus/minus</a:t>
            </a:r>
          </a:p>
          <a:p>
            <a:r>
              <a:rPr lang="en-CA" dirty="0" smtClean="0"/>
              <a:t>*,/ </a:t>
            </a:r>
            <a:r>
              <a:rPr lang="en-CA" dirty="0"/>
              <a:t>Multiplication/division</a:t>
            </a:r>
          </a:p>
          <a:p>
            <a:r>
              <a:rPr lang="en-CA" dirty="0" smtClean="0"/>
              <a:t>% </a:t>
            </a:r>
            <a:r>
              <a:rPr lang="en-CA" dirty="0"/>
              <a:t>Modulus</a:t>
            </a:r>
          </a:p>
          <a:p>
            <a:r>
              <a:rPr lang="en-CA" dirty="0" smtClean="0"/>
              <a:t>+,- </a:t>
            </a:r>
            <a:r>
              <a:rPr lang="en-CA" dirty="0"/>
              <a:t>Addition/subtraction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Variables [3]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1;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 = “Hello”;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L = new Long(100000);</a:t>
            </a:r>
          </a:p>
          <a:p>
            <a:pPr marL="0" indent="0">
              <a:buNone/>
            </a:pP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done = false;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double pi = 3.14159265358979323846;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 </a:t>
            </a:r>
            <a:r>
              <a:rPr lang="en-CA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joe</a:t>
            </a: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Employee();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[] a = new char[3];</a:t>
            </a:r>
          </a:p>
          <a:p>
            <a:pPr marL="0" indent="0">
              <a:buNone/>
            </a:pPr>
            <a:r>
              <a:rPr lang="en-C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 v = new Vector();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Compared with C/C++ [3]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Java has no:</a:t>
            </a:r>
          </a:p>
          <a:p>
            <a:pPr lvl="1"/>
            <a:r>
              <a:rPr lang="en-CA" dirty="0"/>
              <a:t>p</a:t>
            </a:r>
            <a:r>
              <a:rPr lang="en-CA" dirty="0" smtClean="0"/>
              <a:t>ointers</a:t>
            </a:r>
          </a:p>
          <a:p>
            <a:pPr lvl="1"/>
            <a:r>
              <a:rPr lang="en-CA" dirty="0" err="1"/>
              <a:t>t</a:t>
            </a:r>
            <a:r>
              <a:rPr lang="en-CA" dirty="0" err="1" smtClean="0"/>
              <a:t>ypedef</a:t>
            </a:r>
            <a:endParaRPr lang="en-CA" dirty="0" smtClean="0"/>
          </a:p>
          <a:p>
            <a:pPr lvl="1"/>
            <a:r>
              <a:rPr lang="en-CA" dirty="0" smtClean="0"/>
              <a:t>preprocessor</a:t>
            </a:r>
          </a:p>
          <a:p>
            <a:pPr lvl="1"/>
            <a:r>
              <a:rPr lang="en-CA" dirty="0" err="1" smtClean="0"/>
              <a:t>struct</a:t>
            </a:r>
            <a:endParaRPr lang="en-CA" dirty="0" smtClean="0"/>
          </a:p>
          <a:p>
            <a:pPr lvl="1"/>
            <a:r>
              <a:rPr lang="en-CA" dirty="0" smtClean="0"/>
              <a:t>unions</a:t>
            </a:r>
          </a:p>
          <a:p>
            <a:pPr lvl="1"/>
            <a:r>
              <a:rPr lang="en-CA" dirty="0" smtClean="0"/>
              <a:t>multiple inheritance</a:t>
            </a:r>
          </a:p>
          <a:p>
            <a:pPr lvl="1"/>
            <a:r>
              <a:rPr lang="en-CA" dirty="0" err="1"/>
              <a:t>g</a:t>
            </a:r>
            <a:r>
              <a:rPr lang="en-CA" dirty="0" err="1" smtClean="0"/>
              <a:t>oto</a:t>
            </a:r>
            <a:endParaRPr lang="en-CA" dirty="0" smtClean="0"/>
          </a:p>
          <a:p>
            <a:pPr lvl="1"/>
            <a:r>
              <a:rPr lang="en-CA" dirty="0" smtClean="0"/>
              <a:t>operator overloading</a:t>
            </a:r>
          </a:p>
          <a:p>
            <a:pPr lvl="1"/>
            <a:r>
              <a:rPr lang="en-CA" dirty="0" err="1" smtClean="0"/>
              <a:t>malloc</a:t>
            </a:r>
            <a:endParaRPr lang="en-CA" dirty="0" smtClean="0"/>
          </a:p>
          <a:p>
            <a:pPr lvl="1"/>
            <a:r>
              <a:rPr lang="en-CA" dirty="0" smtClean="0"/>
              <a:t>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Declaring a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package</a:t>
            </a:r>
          </a:p>
          <a:p>
            <a:r>
              <a:rPr lang="en-CA" dirty="0" smtClean="0"/>
              <a:t>Class name</a:t>
            </a:r>
          </a:p>
          <a:p>
            <a:r>
              <a:rPr lang="en-CA" dirty="0" smtClean="0"/>
              <a:t>Constructor</a:t>
            </a:r>
          </a:p>
          <a:p>
            <a:r>
              <a:rPr lang="en-CA" dirty="0" smtClean="0"/>
              <a:t>Fields</a:t>
            </a:r>
          </a:p>
          <a:p>
            <a:r>
              <a:rPr lang="en-CA" dirty="0" smtClean="0"/>
              <a:t>methods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4" b="17608"/>
          <a:stretch/>
        </p:blipFill>
        <p:spPr bwMode="auto">
          <a:xfrm>
            <a:off x="3124200" y="1447800"/>
            <a:ext cx="610829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946</Words>
  <Application>Microsoft Office PowerPoint</Application>
  <PresentationFormat>On-screen Show (4:3)</PresentationFormat>
  <Paragraphs>244</Paragraphs>
  <Slides>42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Introduction to Java Programming Language</vt:lpstr>
      <vt:lpstr>Content</vt:lpstr>
      <vt:lpstr>Java programming Language</vt:lpstr>
      <vt:lpstr>Example: Hello World Program</vt:lpstr>
      <vt:lpstr>Primitive Data Types</vt:lpstr>
      <vt:lpstr>Operators (same as C/C++) [3]</vt:lpstr>
      <vt:lpstr>Declaring Variables [3]</vt:lpstr>
      <vt:lpstr>Compared with C/C++ [3]</vt:lpstr>
      <vt:lpstr>Declaring a class</vt:lpstr>
      <vt:lpstr>Compiling, Running and Debugging Java Programs</vt:lpstr>
      <vt:lpstr>Java Development Process</vt:lpstr>
      <vt:lpstr>Installing Java in your machine (1)</vt:lpstr>
      <vt:lpstr>Installing Java in your machine (2)</vt:lpstr>
      <vt:lpstr>Compile .java File into a .class File (Command Line)</vt:lpstr>
      <vt:lpstr>Running HelloWorld in Eclipse IDE</vt:lpstr>
      <vt:lpstr>Java platform</vt:lpstr>
      <vt:lpstr>Debugging Java in Eclipse (1)</vt:lpstr>
      <vt:lpstr>Debugging Java in Eclipse(2)</vt:lpstr>
      <vt:lpstr>Debugging Java in Eclipse(3)</vt:lpstr>
      <vt:lpstr>Java Inheritance</vt:lpstr>
      <vt:lpstr>Inheritance in Java</vt:lpstr>
      <vt:lpstr>Common Root: Object</vt:lpstr>
      <vt:lpstr>Interface</vt:lpstr>
      <vt:lpstr>“Multiple Inheritance”</vt:lpstr>
      <vt:lpstr>A Real World Example: ArrayList</vt:lpstr>
      <vt:lpstr>Java Threading</vt:lpstr>
      <vt:lpstr>Java Threading</vt:lpstr>
      <vt:lpstr>Two ways to do threading </vt:lpstr>
      <vt:lpstr>Thread lifecycle</vt:lpstr>
      <vt:lpstr>How to stop a Thread</vt:lpstr>
      <vt:lpstr>Java Synchronization</vt:lpstr>
      <vt:lpstr>Thread Interference (1)</vt:lpstr>
      <vt:lpstr>Thread Interference (2)</vt:lpstr>
      <vt:lpstr>Problem Root Cause</vt:lpstr>
      <vt:lpstr>Solution: synchronized method</vt:lpstr>
      <vt:lpstr>synchronized method</vt:lpstr>
      <vt:lpstr>synchronized statements (1)</vt:lpstr>
      <vt:lpstr>synchronized statements (2)</vt:lpstr>
      <vt:lpstr>synchronized statement hazards (1)</vt:lpstr>
      <vt:lpstr>synchronized statement hazards (2)</vt:lpstr>
      <vt:lpstr>synchronized statement hazards (3)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 Tutorial</dc:title>
  <dc:creator>jz</dc:creator>
  <cp:lastModifiedBy>jz</cp:lastModifiedBy>
  <cp:revision>84</cp:revision>
  <dcterms:created xsi:type="dcterms:W3CDTF">2006-08-16T00:00:00Z</dcterms:created>
  <dcterms:modified xsi:type="dcterms:W3CDTF">2014-01-10T17:19:05Z</dcterms:modified>
</cp:coreProperties>
</file>