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58" r:id="rId15"/>
    <p:sldId id="259" r:id="rId16"/>
    <p:sldId id="271" r:id="rId17"/>
    <p:sldId id="274" r:id="rId18"/>
    <p:sldId id="272" r:id="rId19"/>
    <p:sldId id="276" r:id="rId20"/>
    <p:sldId id="280" r:id="rId21"/>
    <p:sldId id="287" r:id="rId22"/>
    <p:sldId id="281" r:id="rId23"/>
    <p:sldId id="278" r:id="rId24"/>
    <p:sldId id="277" r:id="rId25"/>
    <p:sldId id="282" r:id="rId26"/>
    <p:sldId id="341" r:id="rId27"/>
    <p:sldId id="288" r:id="rId28"/>
    <p:sldId id="283" r:id="rId29"/>
    <p:sldId id="284" r:id="rId30"/>
    <p:sldId id="285" r:id="rId31"/>
    <p:sldId id="290" r:id="rId32"/>
    <p:sldId id="275" r:id="rId33"/>
    <p:sldId id="324" r:id="rId34"/>
    <p:sldId id="279" r:id="rId35"/>
    <p:sldId id="289" r:id="rId36"/>
    <p:sldId id="291" r:id="rId37"/>
    <p:sldId id="292" r:id="rId38"/>
    <p:sldId id="301" r:id="rId39"/>
    <p:sldId id="325" r:id="rId40"/>
    <p:sldId id="303" r:id="rId41"/>
    <p:sldId id="342" r:id="rId42"/>
    <p:sldId id="343" r:id="rId43"/>
    <p:sldId id="294" r:id="rId44"/>
    <p:sldId id="295" r:id="rId45"/>
    <p:sldId id="296" r:id="rId46"/>
    <p:sldId id="315" r:id="rId47"/>
    <p:sldId id="344" r:id="rId48"/>
    <p:sldId id="297" r:id="rId49"/>
    <p:sldId id="326" r:id="rId50"/>
    <p:sldId id="298" r:id="rId51"/>
    <p:sldId id="299" r:id="rId52"/>
    <p:sldId id="300" r:id="rId53"/>
    <p:sldId id="305" r:id="rId54"/>
    <p:sldId id="306" r:id="rId55"/>
    <p:sldId id="327" r:id="rId56"/>
    <p:sldId id="334" r:id="rId57"/>
    <p:sldId id="339" r:id="rId58"/>
    <p:sldId id="338" r:id="rId59"/>
    <p:sldId id="335" r:id="rId60"/>
    <p:sldId id="336" r:id="rId61"/>
    <p:sldId id="337" r:id="rId62"/>
    <p:sldId id="309" r:id="rId63"/>
    <p:sldId id="302" r:id="rId64"/>
    <p:sldId id="340" r:id="rId65"/>
    <p:sldId id="317" r:id="rId66"/>
    <p:sldId id="345" r:id="rId67"/>
    <p:sldId id="316" r:id="rId68"/>
    <p:sldId id="346" r:id="rId69"/>
    <p:sldId id="311" r:id="rId70"/>
    <p:sldId id="313" r:id="rId71"/>
    <p:sldId id="314" r:id="rId72"/>
    <p:sldId id="318" r:id="rId73"/>
    <p:sldId id="347" r:id="rId74"/>
    <p:sldId id="312" r:id="rId75"/>
    <p:sldId id="348" r:id="rId76"/>
    <p:sldId id="320" r:id="rId77"/>
    <p:sldId id="321" r:id="rId78"/>
    <p:sldId id="349" r:id="rId79"/>
    <p:sldId id="355" r:id="rId80"/>
    <p:sldId id="356" r:id="rId81"/>
    <p:sldId id="323" r:id="rId82"/>
    <p:sldId id="357" r:id="rId83"/>
    <p:sldId id="361" r:id="rId84"/>
    <p:sldId id="354" r:id="rId85"/>
    <p:sldId id="319" r:id="rId86"/>
    <p:sldId id="322" r:id="rId87"/>
    <p:sldId id="330" r:id="rId88"/>
    <p:sldId id="331" r:id="rId89"/>
    <p:sldId id="329" r:id="rId90"/>
    <p:sldId id="332" r:id="rId91"/>
    <p:sldId id="358" r:id="rId92"/>
    <p:sldId id="333" r:id="rId93"/>
    <p:sldId id="350" r:id="rId94"/>
    <p:sldId id="351" r:id="rId95"/>
    <p:sldId id="359" r:id="rId96"/>
    <p:sldId id="352" r:id="rId97"/>
    <p:sldId id="360" r:id="rId98"/>
    <p:sldId id="353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00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40B8F-AC0F-4257-A6F5-032D3448767D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DC295-A055-447F-AA38-0B158183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1pPr>
            <a:lvl2pPr marL="732029" indent="-281549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2pPr>
            <a:lvl3pPr marL="1126198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3pPr>
            <a:lvl4pPr marL="1576677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4pPr>
            <a:lvl5pPr marL="2027156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5pPr>
            <a:lvl6pPr marL="247763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6pPr>
            <a:lvl7pPr marL="292811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7pPr>
            <a:lvl8pPr marL="3378594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8pPr>
            <a:lvl9pPr marL="3829073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B1473D-6DCF-4ACE-943B-779CA1EF0AA6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1pPr>
            <a:lvl2pPr marL="732029" indent="-281549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2pPr>
            <a:lvl3pPr marL="1126198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3pPr>
            <a:lvl4pPr marL="1576677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4pPr>
            <a:lvl5pPr marL="2027156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5pPr>
            <a:lvl6pPr marL="247763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6pPr>
            <a:lvl7pPr marL="292811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7pPr>
            <a:lvl8pPr marL="3378594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8pPr>
            <a:lvl9pPr marL="3829073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A68292-3F49-4FF7-AA77-1B0F3711B961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1pPr>
            <a:lvl2pPr marL="732029" indent="-281549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2pPr>
            <a:lvl3pPr marL="1126198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3pPr>
            <a:lvl4pPr marL="1576677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4pPr>
            <a:lvl5pPr marL="2027156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5pPr>
            <a:lvl6pPr marL="247763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6pPr>
            <a:lvl7pPr marL="292811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7pPr>
            <a:lvl8pPr marL="3378594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8pPr>
            <a:lvl9pPr marL="3829073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F9571C-3D47-420C-830C-C186E1C7FA6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FB2220-2C04-4A48-878C-5E9A326936CF}" type="slidenum">
              <a:rPr lang="en-US" sz="1200" smtClean="0"/>
              <a:pPr eaLnBrk="1" hangingPunct="1"/>
              <a:t>29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436B36-B509-4F10-AF24-A418DD9D8A49}" type="slidenum">
              <a:rPr lang="en-US" sz="1200" smtClean="0"/>
              <a:pPr eaLnBrk="1" hangingPunct="1"/>
              <a:t>30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D572-997C-4A90-A781-41874A40B157}" type="datetime1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4228-3835-444E-A174-4D30C6200CF3}" type="datetime1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F630-DE24-4BAE-A7D7-A4156893ADEA}" type="datetime1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8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73581-CA6E-42E1-AF02-1CEA68DD8560}" type="datetime1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8FDA5-BC2C-4C1B-98F9-51DFC8742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AEA-3ABF-440D-93C6-5535B12FF2CF}" type="datetime1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0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8156-84D3-4235-AFED-3E9912301286}" type="datetime1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9965-C064-4CD1-A2E2-2D7340601E63}" type="datetime1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62A-B283-4AAF-A76A-7A2E8013CAC7}" type="datetime1">
              <a:rPr lang="en-US" smtClean="0"/>
              <a:t>8/7/2012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5C7B-1170-4D5B-A5C9-6F21439E03EA}" type="datetime1">
              <a:rPr lang="en-US" smtClean="0"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1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338-E334-4E51-8563-49F055241D3A}" type="datetime1">
              <a:rPr lang="en-US" smtClean="0"/>
              <a:t>8/7/2012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D7C0-47C2-4C63-B8C5-9BE36C378314}" type="datetime1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6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5DD2-93B6-42F0-8A7E-4E15811D4FF3}" type="datetime1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4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87C6-7365-459F-B283-B9CE162C7EC7}" type="datetime1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9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wo's_complem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 using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Dr. Jey Veerasamy</a:t>
            </a:r>
          </a:p>
          <a:p>
            <a:r>
              <a:rPr lang="en-US" dirty="0" smtClean="0"/>
              <a:t>jeyv@utdallas.edu</a:t>
            </a:r>
          </a:p>
          <a:p>
            <a:r>
              <a:rPr lang="en-US" dirty="0" smtClean="0"/>
              <a:t>July 31</a:t>
            </a:r>
            <a:r>
              <a:rPr lang="en-US" baseline="30000" dirty="0" smtClean="0"/>
              <a:t>st</a:t>
            </a:r>
            <a:r>
              <a:rPr lang="en-US" dirty="0" smtClean="0"/>
              <a:t> – August 23</a:t>
            </a:r>
            <a:r>
              <a:rPr lang="en-US" baseline="30000" dirty="0" smtClean="0"/>
              <a:t>rd</a:t>
            </a:r>
            <a:endParaRPr lang="en-US" dirty="0" smtClean="0"/>
          </a:p>
          <a:p>
            <a:r>
              <a:rPr lang="en-US" dirty="0" smtClean="0"/>
              <a:t>9:30 am to 12 noon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Analogy for learning to program: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Learning </a:t>
            </a:r>
            <a:r>
              <a:rPr lang="en-US" dirty="0" smtClean="0">
                <a:solidFill>
                  <a:srgbClr val="FF0000"/>
                </a:solidFill>
              </a:rPr>
              <a:t>to ride bicycle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Difficulties for beginners:</a:t>
            </a:r>
          </a:p>
          <a:p>
            <a:pPr lvl="1"/>
            <a:r>
              <a:rPr lang="en-US" smtClean="0"/>
              <a:t>Learning to balance &amp; go forward together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Difficulties for experienced </a:t>
            </a:r>
            <a:r>
              <a:rPr lang="en-US" smtClean="0"/>
              <a:t>folks:</a:t>
            </a:r>
          </a:p>
          <a:p>
            <a:pPr lvl="1"/>
            <a:r>
              <a:rPr lang="en-US" smtClean="0"/>
              <a:t>None.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Learning to program: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Difficulties for beginners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Syntax errors </a:t>
            </a:r>
            <a:endParaRPr lang="en-US" dirty="0"/>
          </a:p>
          <a:p>
            <a:r>
              <a:rPr lang="en-US" dirty="0" smtClean="0"/>
              <a:t>struggle for hours to fix syntax errors</a:t>
            </a:r>
          </a:p>
          <a:p>
            <a:r>
              <a:rPr lang="en-US" dirty="0" smtClean="0"/>
              <a:t>Loose confidence </a:t>
            </a:r>
          </a:p>
          <a:p>
            <a:r>
              <a:rPr lang="en-US" dirty="0" smtClean="0"/>
              <a:t>Frustrating experience</a:t>
            </a:r>
          </a:p>
          <a:p>
            <a:r>
              <a:rPr lang="en-US" dirty="0" smtClean="0"/>
              <a:t>Run away &amp; never come back if possible!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Logic </a:t>
            </a:r>
            <a:r>
              <a:rPr lang="en-US" dirty="0"/>
              <a:t>errors</a:t>
            </a:r>
          </a:p>
          <a:p>
            <a:pPr marL="0" indent="0">
              <a:buNone/>
            </a:pPr>
            <a:r>
              <a:rPr lang="en-US" smtClean="0"/>
              <a:t> Logic is simple for small programs. It can be an issue if student has mental block against math.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Difficulties for experienced programmer?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NOT syntax errors – it is just a nuisance</a:t>
            </a:r>
            <a:r>
              <a:rPr lang="en-US" smtClean="0"/>
              <a:t>!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More worried about logic errors (aka SW bugs) that are hard to reproduce.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Continuous learning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9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smtClean="0">
                <a:solidFill>
                  <a:srgbClr val="FF0000"/>
                </a:solidFill>
              </a:rPr>
              <a:t>to reduce difficulties for beginners?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“start of the art” tools like </a:t>
            </a:r>
            <a:r>
              <a:rPr lang="en-US" smtClean="0"/>
              <a:t>Netbeans</a:t>
            </a:r>
            <a:r>
              <a:rPr lang="en-US" dirty="0" smtClean="0"/>
              <a:t> IDE (Integrated Development Environment) to help us! </a:t>
            </a:r>
          </a:p>
          <a:p>
            <a:r>
              <a:rPr lang="en-US" dirty="0" smtClean="0"/>
              <a:t>Few other IDEs are Eclipse, JGRASP, … (Search for “Java IDE” in the web to learn more)</a:t>
            </a:r>
          </a:p>
          <a:p>
            <a:r>
              <a:rPr lang="en-US" dirty="0" smtClean="0"/>
              <a:t>IDEs take care of mundane steps so that we can focus </a:t>
            </a:r>
            <a:r>
              <a:rPr lang="en-US" smtClean="0"/>
              <a:t>on learning and programming.</a:t>
            </a:r>
            <a:endParaRPr lang="en-US" dirty="0" smtClean="0"/>
          </a:p>
          <a:p>
            <a:r>
              <a:rPr lang="en-US" dirty="0" smtClean="0"/>
              <a:t>Also, take advantage of expanded libraries provided by new languages and use them as building blocks.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typical software project development in 1990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029200"/>
            <a:ext cx="2819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 standard library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724400" y="5029200"/>
            <a:ext cx="2819400" cy="533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Home-grown library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133600" y="1905000"/>
            <a:ext cx="4114800" cy="2819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New code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Same project NOW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4648200"/>
            <a:ext cx="3505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C++/Java standard library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14400" y="2514600"/>
            <a:ext cx="35052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Home-grown library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4343400"/>
            <a:ext cx="34290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Open source components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953000" y="3200400"/>
            <a:ext cx="34290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Commercial libraries for industry segment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14400" y="3505200"/>
            <a:ext cx="35052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 modules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3276600" y="1447800"/>
            <a:ext cx="28956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New code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8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 to make your favorite food</a:t>
            </a:r>
          </a:p>
          <a:p>
            <a:r>
              <a:rPr lang="en-US" dirty="0" smtClean="0"/>
              <a:t>Assembly instructions for a toy</a:t>
            </a:r>
          </a:p>
          <a:p>
            <a:r>
              <a:rPr lang="en-US" dirty="0" smtClean="0"/>
              <a:t>Coming to college from home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</a:rPr>
              <a:t>What is common about these activities?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 to make your favorite food</a:t>
            </a:r>
          </a:p>
          <a:p>
            <a:r>
              <a:rPr lang="en-US" dirty="0" smtClean="0"/>
              <a:t>Assembly instructions for a toy</a:t>
            </a:r>
          </a:p>
          <a:p>
            <a:r>
              <a:rPr lang="en-US" dirty="0" smtClean="0"/>
              <a:t>Coming to college from home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</a:rPr>
              <a:t>What is common about these activities?</a:t>
            </a:r>
          </a:p>
          <a:p>
            <a:pPr marL="0" indent="0">
              <a:buNone/>
            </a:pPr>
            <a:r>
              <a:rPr lang="en-US" sz="4400" b="1" dirty="0" smtClean="0"/>
              <a:t>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concepts:</a:t>
            </a:r>
            <a:br>
              <a:rPr lang="en-US" dirty="0" smtClean="0"/>
            </a:br>
            <a:r>
              <a:rPr lang="en-US" dirty="0" smtClean="0"/>
              <a:t>Sequence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instruction 1;</a:t>
            </a:r>
          </a:p>
          <a:p>
            <a:pPr marL="0" indent="0">
              <a:buNone/>
            </a:pPr>
            <a:r>
              <a:rPr lang="en-US" dirty="0"/>
              <a:t>instruction </a:t>
            </a:r>
            <a:r>
              <a:rPr lang="en-US" dirty="0" smtClean="0"/>
              <a:t>2;</a:t>
            </a:r>
          </a:p>
          <a:p>
            <a:pPr marL="0" indent="0">
              <a:buNone/>
            </a:pPr>
            <a:r>
              <a:rPr lang="en-US" dirty="0"/>
              <a:t>instruction 3;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NetBeans IDE – getting started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525963"/>
          </a:xfrm>
        </p:spPr>
        <p:txBody>
          <a:bodyPr/>
          <a:lstStyle/>
          <a:p>
            <a:r>
              <a:rPr lang="en-US" dirty="0" smtClean="0"/>
              <a:t>Start the tool </a:t>
            </a:r>
          </a:p>
          <a:p>
            <a:r>
              <a:rPr lang="en-US" dirty="0" smtClean="0"/>
              <a:t>Click on new Project icon in top toolbar</a:t>
            </a:r>
          </a:p>
          <a:p>
            <a:r>
              <a:rPr lang="en-US" dirty="0" smtClean="0"/>
              <a:t>Java category and Java Application have been pre-selected. Click on Next</a:t>
            </a:r>
          </a:p>
          <a:p>
            <a:r>
              <a:rPr lang="en-US" dirty="0" smtClean="0"/>
              <a:t>Use a meaningful project name for each project/program. Click on Finish.</a:t>
            </a:r>
          </a:p>
          <a:p>
            <a:r>
              <a:rPr lang="en-US" dirty="0" smtClean="0"/>
              <a:t>It will add a Java source file automatically with a skeleton code.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56" y="1724362"/>
            <a:ext cx="856944" cy="94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Laptops – work with your neighbor if you did not bring a laptop</a:t>
            </a:r>
          </a:p>
          <a:p>
            <a:r>
              <a:rPr lang="en-US" dirty="0" smtClean="0"/>
              <a:t>Restrooms – go right when you go out of TI auditorium</a:t>
            </a:r>
          </a:p>
          <a:p>
            <a:r>
              <a:rPr lang="en-US" dirty="0" smtClean="0"/>
              <a:t>Break : 10:45am to 11am – I will use this time to provide extra help too.</a:t>
            </a:r>
          </a:p>
          <a:p>
            <a:r>
              <a:rPr lang="en-US" dirty="0" smtClean="0"/>
              <a:t>Cell-phones – poor signal within the classrooms - switch off to avoid distractions and battery drain. </a:t>
            </a:r>
          </a:p>
          <a:p>
            <a:r>
              <a:rPr lang="en-US" dirty="0" smtClean="0"/>
              <a:t>Signup sheet will be there for every class – please sign-in. You are welcome to bring your friends since we have plenty of additional seats!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Sample skeleton 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package hello;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@author veerasam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class Hello {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/**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* @param args the command line arguments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// TODO code application logic here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Program to print Hello!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package hello;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java.util.*;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class Hello {</a:t>
            </a:r>
          </a:p>
          <a:p>
            <a:pPr marL="0" indent="0">
              <a:buNone/>
            </a:pPr>
            <a:r>
              <a:rPr lang="en-US" dirty="0" smtClean="0"/>
              <a:t>    public static void main(String[] args) {</a:t>
            </a:r>
          </a:p>
          <a:p>
            <a:pPr marL="0" indent="0">
              <a:buNone/>
            </a:pPr>
            <a:r>
              <a:rPr lang="en-US" dirty="0" smtClean="0"/>
              <a:t>        System.out.println("Hello to Java!");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315371"/>
            <a:ext cx="779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Comments have been removed to conserve space. Assumes project name “hello”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Few notes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Compiler translates the program to binary executable. </a:t>
            </a:r>
          </a:p>
          <a:p>
            <a:r>
              <a:rPr lang="en-US" dirty="0" smtClean="0"/>
              <a:t>NetBeans features automatic incremental compilation – syntax errors appear as you type in.</a:t>
            </a:r>
          </a:p>
          <a:p>
            <a:r>
              <a:rPr lang="en-US" dirty="0" smtClean="0"/>
              <a:t>It is good to keep the code formatted properly (indentation). Right-click within the editor any time and select Format.</a:t>
            </a:r>
          </a:p>
          <a:p>
            <a:r>
              <a:rPr lang="en-US" dirty="0" smtClean="0"/>
              <a:t>Comments are ignored by the compiler. Comments are used for recording ideas/thoughts in plain English so that we can make sense of the code later.</a:t>
            </a:r>
          </a:p>
          <a:p>
            <a:r>
              <a:rPr lang="en-US" dirty="0" smtClean="0"/>
              <a:t>// is used for one line comment, /* …. */ is used multi-line comments.</a:t>
            </a:r>
          </a:p>
          <a:p>
            <a:r>
              <a:rPr lang="en-US" dirty="0" smtClean="0"/>
              <a:t>For initial sessions, almost all our code will go into main() method. Do not change anything else.</a:t>
            </a:r>
          </a:p>
          <a:p>
            <a:r>
              <a:rPr lang="en-US" dirty="0" smtClean="0"/>
              <a:t>Java is case-sensitive. Example: int and Int are treated differently.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Structure for simple programs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get the necessary user input</a:t>
            </a:r>
          </a:p>
          <a:p>
            <a:r>
              <a:rPr lang="en-US" dirty="0" smtClean="0"/>
              <a:t>Processing – do some computation</a:t>
            </a:r>
          </a:p>
          <a:p>
            <a:r>
              <a:rPr lang="en-US" dirty="0" smtClean="0"/>
              <a:t>Output – show the results to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get 5 numbers and output average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339933"/>
                </a:solidFill>
              </a:rPr>
              <a:t>Enter 5 numbers: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14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Average is 12.2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6248400"/>
            <a:ext cx="442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output in </a:t>
            </a:r>
            <a:r>
              <a:rPr lang="en-US" dirty="0" smtClean="0">
                <a:solidFill>
                  <a:srgbClr val="339933"/>
                </a:solidFill>
              </a:rPr>
              <a:t>GREEN</a:t>
            </a:r>
            <a:r>
              <a:rPr lang="en-US" dirty="0" smtClean="0"/>
              <a:t>, user input in 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Idea/</a:t>
            </a:r>
            <a:r>
              <a:rPr lang="en-US" dirty="0" err="1" smtClean="0">
                <a:solidFill>
                  <a:srgbClr val="FF0000"/>
                </a:solidFill>
              </a:rPr>
              <a:t>pseudocode</a:t>
            </a:r>
            <a:r>
              <a:rPr lang="en-US" smtClean="0">
                <a:solidFill>
                  <a:srgbClr val="FF0000"/>
                </a:solidFill>
              </a:rPr>
              <a:t>: get 5 numbers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and output average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Prompt &amp; get the score for number1</a:t>
            </a:r>
          </a:p>
          <a:p>
            <a:pPr marL="0" indent="0">
              <a:buNone/>
            </a:pPr>
            <a:r>
              <a:rPr lang="en-US" smtClean="0"/>
              <a:t>Prompt &amp; get the score for number2</a:t>
            </a:r>
          </a:p>
          <a:p>
            <a:pPr marL="0" indent="0">
              <a:buNone/>
            </a:pPr>
            <a:r>
              <a:rPr lang="en-US" smtClean="0"/>
              <a:t>Prompt &amp; get the score for number3</a:t>
            </a:r>
          </a:p>
          <a:p>
            <a:pPr marL="0" indent="0">
              <a:buNone/>
            </a:pPr>
            <a:r>
              <a:rPr lang="en-US" smtClean="0"/>
              <a:t>Prompt &amp; get the score for number4</a:t>
            </a:r>
          </a:p>
          <a:p>
            <a:pPr marL="0" indent="0">
              <a:buNone/>
            </a:pPr>
            <a:r>
              <a:rPr lang="en-US" smtClean="0"/>
              <a:t>Prompt &amp; get the score for number5</a:t>
            </a:r>
          </a:p>
          <a:p>
            <a:pPr marL="0" indent="0">
              <a:buNone/>
            </a:pPr>
            <a:r>
              <a:rPr lang="en-US" smtClean="0"/>
              <a:t>average = (number1 + number2 + number3 + number4 + number5) / 5</a:t>
            </a:r>
          </a:p>
          <a:p>
            <a:pPr marL="0" indent="0">
              <a:buNone/>
            </a:pPr>
            <a:r>
              <a:rPr lang="en-US" smtClean="0"/>
              <a:t>output average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Idea/pseudocode - why?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As the problems become bigger, it is harder to code directly from the problem description.</a:t>
            </a:r>
          </a:p>
          <a:p>
            <a:r>
              <a:rPr lang="en-US" smtClean="0"/>
              <a:t>It is better to capture the logic first, build confidence, then convert it to actual code.</a:t>
            </a:r>
          </a:p>
          <a:p>
            <a:r>
              <a:rPr lang="en-US" smtClean="0"/>
              <a:t>Pseudocode is for human understanding, so plain English is preferred. It can use indentation and language constructs like IF, WHILE, FOR, … but no need to follow any language syntax specifics.</a:t>
            </a:r>
          </a:p>
          <a:p>
            <a:r>
              <a:rPr lang="en-US" smtClean="0"/>
              <a:t>Can contain just high level ideas or detailed instructions that is equivalent to actual code.</a:t>
            </a:r>
          </a:p>
          <a:p>
            <a:r>
              <a:rPr lang="en-US" smtClean="0"/>
              <a:t>Another option is to use Flowcharts, but it occupies too much space &amp; it cannot be stored as comments within the source files.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Java program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65046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package add5;</a:t>
            </a:r>
          </a:p>
          <a:p>
            <a:pPr marL="0" indent="0"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import java.util.*;</a:t>
            </a:r>
          </a:p>
          <a:p>
            <a:pPr marL="0" indent="0"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public class Add5 {</a:t>
            </a:r>
          </a:p>
          <a:p>
            <a:pPr marL="0" indent="0"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0" indent="0"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Scanner keyboard = new Scanner(System.in);</a:t>
            </a:r>
          </a:p>
          <a:p>
            <a:pPr marL="0" indent="0"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System.out.print("Enter 5 numbers: ");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int number1 = keyboard.nextInt();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int number2 = keyboard.nextInt();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int number3 = keyboard.nextInt();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int number4 = keyboard.nextInt();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int number5 = keyboard.nextInt();</a:t>
            </a:r>
          </a:p>
          <a:p>
            <a:pPr marL="0" indent="0"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double average = (number1 + number2 + number3 + number4 + number5) / 5.0;</a:t>
            </a:r>
          </a:p>
          <a:p>
            <a:pPr marL="0" indent="0"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System.out.println("Average is " + average);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6488668"/>
            <a:ext cx="779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Comments have been removed to conserve space. Assumes project name “add5”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Variables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Placeholders to store values, similar to variables we use in math equations. Names should start with a letter, then they can contain numbers.</a:t>
            </a:r>
          </a:p>
          <a:p>
            <a:r>
              <a:rPr lang="en-US" smtClean="0"/>
              <a:t>Popular variable types in Java are </a:t>
            </a:r>
          </a:p>
          <a:p>
            <a:pPr lvl="1"/>
            <a:r>
              <a:rPr lang="en-US" smtClean="0"/>
              <a:t>int to store integer values</a:t>
            </a:r>
          </a:p>
          <a:p>
            <a:pPr lvl="1"/>
            <a:r>
              <a:rPr lang="en-US" smtClean="0"/>
              <a:t>double to store real numbers (contains fractions, also too huge or too small values)</a:t>
            </a:r>
          </a:p>
          <a:p>
            <a:pPr lvl="1"/>
            <a:r>
              <a:rPr lang="en-US" smtClean="0"/>
              <a:t>String to store strings typically used for messages</a:t>
            </a:r>
          </a:p>
          <a:p>
            <a:pPr lvl="1"/>
            <a:r>
              <a:rPr lang="en-US" smtClean="0"/>
              <a:t>Other data types: byte, char, boolean, float so on.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6184339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2"/>
              </a:rPr>
              <a:t>http://docs.oracle.com/javase/tutorial/java/nutsandbolts/datatypes.html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Basic/Primitive </a:t>
            </a:r>
            <a:r>
              <a:rPr lang="en-US">
                <a:solidFill>
                  <a:srgbClr val="FF0000"/>
                </a:solidFill>
              </a:rPr>
              <a:t>Data Types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763" y="3336925"/>
            <a:ext cx="4067175" cy="1844675"/>
          </a:xfrm>
        </p:spPr>
        <p:txBody>
          <a:bodyPr/>
          <a:lstStyle/>
          <a:p>
            <a:pPr lvl="1"/>
            <a:r>
              <a:rPr lang="en-US" sz="2400">
                <a:latin typeface="Courier New" pitchFamily="49" charset="0"/>
              </a:rPr>
              <a:t>byte</a:t>
            </a:r>
          </a:p>
          <a:p>
            <a:pPr lvl="1"/>
            <a:r>
              <a:rPr lang="en-US" sz="2400">
                <a:latin typeface="Courier New" pitchFamily="49" charset="0"/>
              </a:rPr>
              <a:t>short</a:t>
            </a:r>
          </a:p>
          <a:p>
            <a:pPr lvl="1"/>
            <a:r>
              <a:rPr lang="en-US" sz="2400">
                <a:latin typeface="Courier New" pitchFamily="49" charset="0"/>
              </a:rPr>
              <a:t>int</a:t>
            </a:r>
          </a:p>
          <a:p>
            <a:pPr lvl="1"/>
            <a:r>
              <a:rPr lang="en-US" sz="2400">
                <a:latin typeface="Courier New" pitchFamily="49" charset="0"/>
              </a:rPr>
              <a:t>long</a:t>
            </a: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33900" y="3336925"/>
            <a:ext cx="4065588" cy="1770063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float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double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boolean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char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778827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  <a:buFontTx/>
              <a:buChar char="•"/>
            </a:pPr>
            <a:r>
              <a:rPr lang="en-US" sz="2800"/>
              <a:t>Primitive data types are built into the Java language and are not derived from classes.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  <a:buFontTx/>
              <a:buChar char="•"/>
            </a:pPr>
            <a:r>
              <a:rPr lang="en-US" sz="2800"/>
              <a:t>There are 8 Java primitive data types.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Instructor: Dr. Jey Veerasamy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Dad was a school teacher</a:t>
            </a:r>
          </a:p>
          <a:p>
            <a:r>
              <a:rPr lang="en-US" dirty="0" smtClean="0"/>
              <a:t>Completed M.S. and Ph.D. in UT Dallas in 1999</a:t>
            </a:r>
          </a:p>
          <a:p>
            <a:r>
              <a:rPr lang="en-US" dirty="0" smtClean="0"/>
              <a:t>16 years of telecom software industry experience in Nortel and Samsung</a:t>
            </a:r>
          </a:p>
          <a:p>
            <a:r>
              <a:rPr lang="en-US" dirty="0" smtClean="0"/>
              <a:t>Taught as adjunct and online faculty in several colleges along with full-time work.</a:t>
            </a:r>
          </a:p>
          <a:p>
            <a:r>
              <a:rPr lang="en-US" dirty="0" smtClean="0"/>
              <a:t>Returned back to UT Dallas as full-time teaching faculty in Fall 2010.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Numeric Data Types</a:t>
            </a:r>
          </a:p>
        </p:txBody>
      </p:sp>
      <p:graphicFrame>
        <p:nvGraphicFramePr>
          <p:cNvPr id="184403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80158"/>
              </p:ext>
            </p:extLst>
          </p:nvPr>
        </p:nvGraphicFramePr>
        <p:xfrm>
          <a:off x="457200" y="1371600"/>
          <a:ext cx="8382000" cy="5537200"/>
        </p:xfrm>
        <a:graphic>
          <a:graphicData uri="http://schemas.openxmlformats.org/drawingml/2006/table">
            <a:tbl>
              <a:tblPr/>
              <a:tblGrid>
                <a:gridCol w="990600"/>
                <a:gridCol w="915988"/>
                <a:gridCol w="6475412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Integers in the range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-128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+127  (-2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Integers in the range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-32,768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+32,767 (-2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Integers in the range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-2,147,483,648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+2,147,483,647 (0xFFFFFFFF to 0x7FFFFFFF)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hlinkClick r:id="rId3"/>
                        </a:rPr>
                        <a:t>Two’s complement form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handle negative numbers)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Integers in the range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-9,223,372,036,854,775,808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+9,223,372,036,854,775,807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-1 </a:t>
                      </a:r>
                      <a:endParaRPr kumimoji="0" 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Floating-point numbers in the range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±3.410E-38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±3.410E38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, with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7 digits of 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Floating-point numbers in the range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±1.710E-308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±1.710E308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, with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15 digits of 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Java program: add 5 numbers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and output average - 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Need to use double or float to store average. int data type cannot handle fractional part.</a:t>
            </a:r>
          </a:p>
          <a:p>
            <a:r>
              <a:rPr lang="en-US" smtClean="0"/>
              <a:t>int / int results in integer division - returns the quotient and throws away the remainder. For example, 5 / 2 results in 2, NOT 2.5.</a:t>
            </a:r>
          </a:p>
          <a:p>
            <a:r>
              <a:rPr lang="en-US" smtClean="0"/>
              <a:t>To avoid integer division, at least one operand has to be real number. Easiest way is to divide the sum by 5.0 instead of 5 (as shown in the code). Another option is to use “double” for all variables.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Problem: compute weighted average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Compute the weighted score based on individual assignments’ scores. Let us say there are only 3 assignments &amp; 2 exams, each with max score of 100. Respective weights are (10%, 10%, 10%, 35% and 35%)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Sample input &amp; output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339933"/>
                </a:solidFill>
              </a:rPr>
              <a:t>Enter score for assignment #1: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100 </a:t>
            </a:r>
            <a:endParaRPr lang="en-US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score for assignment </a:t>
            </a:r>
            <a:r>
              <a:rPr lang="en-US" smtClean="0">
                <a:solidFill>
                  <a:srgbClr val="339933"/>
                </a:solidFill>
              </a:rPr>
              <a:t>#2: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100 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score for assignment </a:t>
            </a:r>
            <a:r>
              <a:rPr lang="en-US" smtClean="0">
                <a:solidFill>
                  <a:srgbClr val="339933"/>
                </a:solidFill>
              </a:rPr>
              <a:t>#3: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100 </a:t>
            </a:r>
            <a:endParaRPr lang="en-US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score for </a:t>
            </a:r>
            <a:r>
              <a:rPr lang="en-US" smtClean="0">
                <a:solidFill>
                  <a:srgbClr val="339933"/>
                </a:solidFill>
              </a:rPr>
              <a:t>exam </a:t>
            </a:r>
            <a:r>
              <a:rPr lang="en-US">
                <a:solidFill>
                  <a:srgbClr val="339933"/>
                </a:solidFill>
              </a:rPr>
              <a:t>#1:</a:t>
            </a: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95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score for </a:t>
            </a:r>
            <a:r>
              <a:rPr lang="en-US" smtClean="0">
                <a:solidFill>
                  <a:srgbClr val="339933"/>
                </a:solidFill>
              </a:rPr>
              <a:t>exam #2</a:t>
            </a:r>
            <a:r>
              <a:rPr lang="en-US">
                <a:solidFill>
                  <a:srgbClr val="339933"/>
                </a:solidFill>
              </a:rPr>
              <a:t>:</a:t>
            </a: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95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339933"/>
                </a:solidFill>
              </a:rPr>
              <a:t>Weighted sum is 96.5%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Idea/Pseudocode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Prompt &amp; get the score for assignment1</a:t>
            </a:r>
          </a:p>
          <a:p>
            <a:pPr marL="0" indent="0">
              <a:buNone/>
            </a:pPr>
            <a:r>
              <a:rPr lang="en-US"/>
              <a:t>Prompt &amp; get the score for </a:t>
            </a:r>
            <a:r>
              <a:rPr lang="en-US" smtClean="0"/>
              <a:t>assignment2</a:t>
            </a:r>
            <a:endParaRPr lang="en-US"/>
          </a:p>
          <a:p>
            <a:pPr marL="0" indent="0">
              <a:buNone/>
            </a:pPr>
            <a:r>
              <a:rPr lang="en-US"/>
              <a:t>Prompt &amp; get the score for </a:t>
            </a:r>
            <a:r>
              <a:rPr lang="en-US" smtClean="0"/>
              <a:t>assignment3</a:t>
            </a:r>
            <a:endParaRPr lang="en-US"/>
          </a:p>
          <a:p>
            <a:pPr marL="0" indent="0">
              <a:buNone/>
            </a:pPr>
            <a:r>
              <a:rPr lang="en-US"/>
              <a:t>Prompt &amp; get the score for </a:t>
            </a:r>
            <a:r>
              <a:rPr lang="en-US" smtClean="0"/>
              <a:t>exam1</a:t>
            </a:r>
          </a:p>
          <a:p>
            <a:pPr marL="0" indent="0">
              <a:buNone/>
            </a:pPr>
            <a:r>
              <a:rPr lang="en-US"/>
              <a:t>Prompt &amp; get the score for </a:t>
            </a:r>
            <a:r>
              <a:rPr lang="en-US" smtClean="0"/>
              <a:t>exam2</a:t>
            </a:r>
          </a:p>
          <a:p>
            <a:pPr marL="0" indent="0">
              <a:buNone/>
            </a:pPr>
            <a:r>
              <a:rPr lang="en-US" smtClean="0"/>
              <a:t>weightedScore = (assignment1 + assignment2 + assignment3) * 0.1 + (exam1 + exam2) * .35</a:t>
            </a:r>
          </a:p>
          <a:p>
            <a:pPr marL="0" indent="0">
              <a:buNone/>
            </a:pPr>
            <a:r>
              <a:rPr lang="en-US" smtClean="0"/>
              <a:t>output weightedScore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Java program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65046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package weightedsum;</a:t>
            </a:r>
          </a:p>
          <a:p>
            <a:pPr marL="0" indent="0"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import java.util.*;</a:t>
            </a:r>
          </a:p>
          <a:p>
            <a:pPr marL="0" indent="0"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public class WeightedSum {</a:t>
            </a:r>
          </a:p>
          <a:p>
            <a:pPr marL="0" indent="0"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Scanner keyboard = new Scanner(System.in);</a:t>
            </a:r>
          </a:p>
          <a:p>
            <a:pPr marL="0" indent="0"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System.out.print("Enter score for assignment #1: ");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int assign1 = keyboard.nextInt();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System.out.print("Enter score for assignment #2: ");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int assign2 = keyboard.nextInt();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System.out.print("Enter score for assignment #3: ");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int assign3 = keyboard.nextInt();</a:t>
            </a:r>
          </a:p>
          <a:p>
            <a:pPr marL="0" indent="0"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System.out.print("Enter score for exam 1: ");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int exam1 = keyboard.nextInt();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System.out.print("Enter score for exam 2: ");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int exam2 = keyboard.nextInt();</a:t>
            </a:r>
          </a:p>
          <a:p>
            <a:pPr marL="0" indent="0"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double sum = assign1 * 0.1 + assign2 * 0.1 + assign3 * 0.1 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                + exam1 * 0.35 + exam2 * 0.35;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 System.out.println("Weighted sum is " + </a:t>
            </a:r>
            <a:r>
              <a:rPr lang="en-US">
                <a:latin typeface="Courier New" pitchFamily="49" charset="0"/>
                <a:cs typeface="Courier New" pitchFamily="49" charset="0"/>
              </a:rPr>
              <a:t>sum +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"%" );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6488668"/>
            <a:ext cx="779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Comments have been removed to conserve space. Assumes project name “add5”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41438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Java program : several ways to do same computation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double sum = assign1 * 0.1 + assign2 * 0.1 + assign3 * 0.1 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                  + exam1 * 0.35 + exam2 * 0.35;</a:t>
            </a:r>
            <a:endParaRPr lang="en-US" sz="1600" b="1" smtClean="0"/>
          </a:p>
          <a:p>
            <a:pPr marL="0" indent="0">
              <a:buNone/>
            </a:pPr>
            <a:r>
              <a:rPr lang="en-US" sz="16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also be written as</a:t>
            </a:r>
          </a:p>
          <a:p>
            <a:pPr marL="0" indent="0">
              <a:buNone/>
            </a:pPr>
            <a:endParaRPr lang="en-US" sz="1600" b="1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double sum = 0.1 * (assign1 + assign2 + assign3)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        + 0.35 * (exam1 + exam2);</a:t>
            </a:r>
            <a:endParaRPr lang="en-US" sz="1600" b="1" smtClean="0"/>
          </a:p>
          <a:p>
            <a:pPr marL="0" indent="0">
              <a:buNone/>
            </a:pPr>
            <a:r>
              <a:rPr lang="en-US" sz="16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(or)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double sum = 0.1 * (assign1 + assign2 + assign3);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sum += 0.35 * (exam1 + exam2);</a:t>
            </a:r>
          </a:p>
          <a:p>
            <a:pPr marL="0" indent="0">
              <a:buNone/>
            </a:pPr>
            <a:r>
              <a:rPr lang="en-US" sz="16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(or)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double sum = 0;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sum += 0.1 * (assign1 + assign2 + assign3);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sum += 0.35 * (exam1 + exam2);</a:t>
            </a:r>
          </a:p>
          <a:p>
            <a:pPr marL="0" indent="0">
              <a:buNone/>
            </a:pPr>
            <a:endParaRPr lang="en-US" sz="1600" b="1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16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smtClean="0"/>
          </a:p>
          <a:p>
            <a:pPr marL="0" indent="0">
              <a:buNone/>
            </a:pPr>
            <a:endParaRPr lang="en-US" sz="1600" b="1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41438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Java program : several ways to do same computation 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(or)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double sum = assign1 * 0.1;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sum += assign2 * 0.1;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sum += assign3 * 0.1;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sum += exam1 * 0.35;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sum += exam2 * 0.35;</a:t>
            </a:r>
            <a:endParaRPr lang="en-US" sz="1600" b="1" smtClean="0"/>
          </a:p>
          <a:p>
            <a:pPr marL="0" indent="0">
              <a:buNone/>
            </a:pPr>
            <a:r>
              <a:rPr lang="en-US" sz="16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(or)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double assignWeight = 0.1; double examWeight = 0.35;</a:t>
            </a:r>
          </a:p>
          <a:p>
            <a:pPr marL="0" indent="0">
              <a:buNone/>
            </a:pPr>
            <a:endParaRPr lang="en-US" sz="16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double sum = assignWeight * (assign1 + assign2 + assign3)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        + examWeight * (exam1 + exam2);</a:t>
            </a:r>
            <a:endParaRPr lang="en-US" sz="1600" b="1" smtClean="0"/>
          </a:p>
          <a:p>
            <a:pPr marL="0" indent="0">
              <a:buNone/>
            </a:pPr>
            <a:r>
              <a:rPr lang="en-US" sz="16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(or several more ways!)</a:t>
            </a:r>
          </a:p>
          <a:p>
            <a:pPr marL="0" indent="0">
              <a:buNone/>
            </a:pPr>
            <a:endParaRPr lang="en-US" sz="16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Note: When variable names contain multiple words, Java convention is to camel casing – use uppercase for first letter each additional word. That is why we used variable names like examWeight.</a:t>
            </a:r>
          </a:p>
          <a:p>
            <a:pPr marL="0" indent="0">
              <a:buNone/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smtClean="0"/>
          </a:p>
          <a:p>
            <a:pPr marL="0" indent="0">
              <a:buNone/>
            </a:pPr>
            <a:endParaRPr lang="en-US" sz="16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Problem: Country Store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Let us say we have a simple store that sells only the following 5 items. Write a program to do the check-out. That is, ask the user to input the weights for each product and output the total price.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614212"/>
              </p:ext>
            </p:extLst>
          </p:nvPr>
        </p:nvGraphicFramePr>
        <p:xfrm>
          <a:off x="1981200" y="3429000"/>
          <a:ext cx="3962400" cy="2743200"/>
        </p:xfrm>
        <a:graphic>
          <a:graphicData uri="http://schemas.openxmlformats.org/drawingml/2006/table">
            <a:tbl>
              <a:tblPr/>
              <a:tblGrid>
                <a:gridCol w="1587167"/>
                <a:gridCol w="2375233"/>
              </a:tblGrid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Verdana"/>
                        </a:rPr>
                        <a:t>Product</a:t>
                      </a:r>
                      <a:endParaRPr lang="en-US" sz="2000">
                        <a:effectLst/>
                        <a:latin typeface="Verdana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Verdana"/>
                        </a:rPr>
                        <a:t>Price per pound</a:t>
                      </a:r>
                      <a:endParaRPr lang="en-US" sz="2000">
                        <a:effectLst/>
                        <a:latin typeface="Verdana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Bananas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$ 0.44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Apples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$ 0.99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Cucumbers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$ 1.19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Carrots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$ 0.89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Oranges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$ 0.79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7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Sample input &amp; output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339933"/>
                </a:solidFill>
              </a:rPr>
              <a:t>Enter weight for Bananas: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2.5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weight for </a:t>
            </a:r>
            <a:r>
              <a:rPr lang="en-US" smtClean="0">
                <a:solidFill>
                  <a:srgbClr val="339933"/>
                </a:solidFill>
              </a:rPr>
              <a:t>Apples: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3.4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weight for </a:t>
            </a:r>
            <a:r>
              <a:rPr lang="en-US" smtClean="0">
                <a:solidFill>
                  <a:srgbClr val="339933"/>
                </a:solidFill>
              </a:rPr>
              <a:t>Cucumbers: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2.3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weight for </a:t>
            </a:r>
            <a:r>
              <a:rPr lang="en-US" smtClean="0">
                <a:solidFill>
                  <a:srgbClr val="339933"/>
                </a:solidFill>
              </a:rPr>
              <a:t>Carrots: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4.5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weight for </a:t>
            </a:r>
            <a:r>
              <a:rPr lang="en-US" smtClean="0">
                <a:solidFill>
                  <a:srgbClr val="339933"/>
                </a:solidFill>
              </a:rPr>
              <a:t>Oranges: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3.7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339933"/>
                </a:solidFill>
              </a:rPr>
              <a:t>Total price is $ 14.13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04292"/>
              </p:ext>
            </p:extLst>
          </p:nvPr>
        </p:nvGraphicFramePr>
        <p:xfrm>
          <a:off x="5638800" y="1676400"/>
          <a:ext cx="3213100" cy="2997200"/>
        </p:xfrm>
        <a:graphic>
          <a:graphicData uri="http://schemas.openxmlformats.org/drawingml/2006/table">
            <a:tbl>
              <a:tblPr/>
              <a:tblGrid>
                <a:gridCol w="1600200"/>
                <a:gridCol w="1612900"/>
              </a:tblGrid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Verdana"/>
                        </a:rPr>
                        <a:t>Product</a:t>
                      </a:r>
                      <a:endParaRPr lang="en-US" sz="2000">
                        <a:effectLst/>
                        <a:latin typeface="Verdana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Verdana"/>
                        </a:rPr>
                        <a:t>Price per pound</a:t>
                      </a:r>
                      <a:endParaRPr lang="en-US" sz="2000">
                        <a:effectLst/>
                        <a:latin typeface="Verdana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Bananas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$ 0.44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Apples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$ 0.99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Cucumbers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$ 1.19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Carrots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$ 0.89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Oranges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$ 0.79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7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A9FEFA-7023-4C92-9C2B-675CAB050165}" type="slidenum">
              <a:rPr lang="en-US" sz="1400" smtClean="0"/>
              <a:pPr eaLnBrk="1" hangingPunct="1"/>
              <a:t>4</a:t>
            </a:fld>
            <a:endParaRPr lang="en-US" sz="1400" dirty="0" smtClean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en-US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0" y="6246813"/>
            <a:ext cx="9220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i="1" dirty="0"/>
              <a:t>     ________________________________________________________________________</a:t>
            </a:r>
          </a:p>
          <a:p>
            <a:pPr eaLnBrk="1" hangingPunct="1"/>
            <a:r>
              <a:rPr lang="en-US" sz="1600" b="1" dirty="0">
                <a:solidFill>
                  <a:srgbClr val="006600"/>
                </a:solidFill>
              </a:rPr>
              <a:t>     Department of Computer Science             </a:t>
            </a:r>
            <a:r>
              <a:rPr lang="en-US" sz="1600" b="1" dirty="0" err="1">
                <a:solidFill>
                  <a:srgbClr val="006600"/>
                </a:solidFill>
              </a:rPr>
              <a:t>Jonsson</a:t>
            </a:r>
            <a:r>
              <a:rPr lang="en-US" sz="1600" b="1">
                <a:solidFill>
                  <a:srgbClr val="006600"/>
                </a:solidFill>
              </a:rPr>
              <a:t> School of Engineering and Computer Science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239000" cy="914400"/>
          </a:xfrm>
          <a:noFill/>
        </p:spPr>
        <p:txBody>
          <a:bodyPr/>
          <a:lstStyle/>
          <a:p>
            <a:pPr algn="ctr" eaLnBrk="1" hangingPunct="1"/>
            <a:r>
              <a:rPr lang="en-US" sz="4000" smtClean="0">
                <a:solidFill>
                  <a:schemeClr val="bg1"/>
                </a:solidFill>
              </a:rPr>
              <a:t>CS Department: Highlights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62000" y="12954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The UTD CS dept started as a small program within the Mathematical Sciences in the 70s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One of the largest CS dept’s in the US today</a:t>
            </a:r>
            <a:endParaRPr lang="en-US" sz="280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55 faculty members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120+ Research and Teaching Assistants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 15   Staff members including 4 Tech. Support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1500+ Students (130 Ph.D. +700 MS +720 BS)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Full range of programs in CS, SE and TE: </a:t>
            </a:r>
          </a:p>
          <a:p>
            <a:pPr marL="1257300" lvl="2" indent="-342900">
              <a:lnSpc>
                <a:spcPct val="110000"/>
              </a:lnSpc>
              <a:spcBef>
                <a:spcPct val="20000"/>
              </a:spcBef>
            </a:pPr>
            <a:r>
              <a:rPr lang="en-US" sz="2800"/>
              <a:t>-- BS, MS and Ph.D.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80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sz="3200"/>
              <a:t>  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pic>
        <p:nvPicPr>
          <p:cNvPr id="9223" name="Picture 8" descr="solidu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600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20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Pseudocode #1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Prompt &amp; get the </a:t>
            </a:r>
            <a:r>
              <a:rPr lang="en-US" smtClean="0"/>
              <a:t>weight for Bananas</a:t>
            </a:r>
            <a:endParaRPr lang="en-US"/>
          </a:p>
          <a:p>
            <a:pPr marL="0" indent="0">
              <a:buNone/>
            </a:pPr>
            <a:r>
              <a:rPr lang="en-US"/>
              <a:t>Prompt &amp; get the weight for </a:t>
            </a:r>
            <a:r>
              <a:rPr lang="en-US" smtClean="0"/>
              <a:t>Apples</a:t>
            </a:r>
            <a:endParaRPr lang="en-US"/>
          </a:p>
          <a:p>
            <a:pPr marL="0" indent="0">
              <a:buNone/>
            </a:pPr>
            <a:r>
              <a:rPr lang="en-US"/>
              <a:t>Prompt &amp; get the weight for </a:t>
            </a:r>
            <a:r>
              <a:rPr lang="en-US" smtClean="0"/>
              <a:t>Cucumbers</a:t>
            </a:r>
            <a:endParaRPr lang="en-US"/>
          </a:p>
          <a:p>
            <a:pPr marL="0" indent="0">
              <a:buNone/>
            </a:pPr>
            <a:r>
              <a:rPr lang="en-US"/>
              <a:t>Prompt &amp; get the weight for </a:t>
            </a:r>
            <a:r>
              <a:rPr lang="en-US" smtClean="0"/>
              <a:t>Carrots</a:t>
            </a:r>
            <a:endParaRPr lang="en-US"/>
          </a:p>
          <a:p>
            <a:pPr marL="0" indent="0">
              <a:buNone/>
            </a:pPr>
            <a:r>
              <a:rPr lang="en-US"/>
              <a:t>Prompt &amp; get the weight for </a:t>
            </a:r>
            <a:r>
              <a:rPr lang="en-US" smtClean="0"/>
              <a:t>Oranges</a:t>
            </a:r>
            <a:endParaRPr lang="en-US"/>
          </a:p>
          <a:p>
            <a:pPr marL="0" indent="0">
              <a:buNone/>
            </a:pPr>
            <a:r>
              <a:rPr lang="en-US" smtClean="0"/>
              <a:t>total </a:t>
            </a:r>
            <a:r>
              <a:rPr lang="en-US"/>
              <a:t>= </a:t>
            </a:r>
            <a:r>
              <a:rPr lang="en-US" smtClean="0"/>
              <a:t>bananaWeight * 0.44 + appleWeight * 0.99 + cucumberWeight * 1.19 + carrotWeight * 0.89 + orangeWeight * 0.79</a:t>
            </a:r>
            <a:endParaRPr lang="en-US"/>
          </a:p>
          <a:p>
            <a:pPr marL="0" indent="0">
              <a:buNone/>
            </a:pPr>
            <a:r>
              <a:rPr lang="en-US"/>
              <a:t>output </a:t>
            </a:r>
            <a:r>
              <a:rPr lang="en-US" smtClean="0"/>
              <a:t>total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Pseudocode #2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Initialize total to 0</a:t>
            </a:r>
          </a:p>
          <a:p>
            <a:pPr marL="0" indent="0">
              <a:buNone/>
            </a:pPr>
            <a:r>
              <a:rPr lang="en-US" smtClean="0"/>
              <a:t>Prompt </a:t>
            </a:r>
            <a:r>
              <a:rPr lang="en-US"/>
              <a:t>&amp; get the </a:t>
            </a:r>
            <a:r>
              <a:rPr lang="en-US" smtClean="0"/>
              <a:t>weight for Bananas</a:t>
            </a:r>
          </a:p>
          <a:p>
            <a:pPr marL="0" indent="0">
              <a:buNone/>
            </a:pPr>
            <a:r>
              <a:rPr lang="en-US"/>
              <a:t>total </a:t>
            </a:r>
            <a:r>
              <a:rPr lang="en-US" smtClean="0"/>
              <a:t>+= weight </a:t>
            </a:r>
            <a:r>
              <a:rPr lang="en-US"/>
              <a:t>* 0.44</a:t>
            </a:r>
          </a:p>
          <a:p>
            <a:pPr marL="0" indent="0">
              <a:buNone/>
            </a:pPr>
            <a:r>
              <a:rPr lang="en-US"/>
              <a:t>Prompt &amp; get the weight for </a:t>
            </a:r>
            <a:r>
              <a:rPr lang="en-US" smtClean="0"/>
              <a:t>Apples</a:t>
            </a:r>
          </a:p>
          <a:p>
            <a:pPr marL="0" indent="0">
              <a:buNone/>
            </a:pPr>
            <a:r>
              <a:rPr lang="en-US"/>
              <a:t>total += weight * </a:t>
            </a:r>
            <a:r>
              <a:rPr lang="en-US" smtClean="0"/>
              <a:t>0.99</a:t>
            </a:r>
            <a:endParaRPr lang="en-US"/>
          </a:p>
          <a:p>
            <a:pPr marL="0" indent="0">
              <a:buNone/>
            </a:pPr>
            <a:r>
              <a:rPr lang="en-US"/>
              <a:t>Prompt &amp; get the weight for </a:t>
            </a:r>
            <a:r>
              <a:rPr lang="en-US" smtClean="0"/>
              <a:t>Cucumbers</a:t>
            </a:r>
          </a:p>
          <a:p>
            <a:pPr marL="0" indent="0">
              <a:buNone/>
            </a:pPr>
            <a:r>
              <a:rPr lang="en-US"/>
              <a:t>total += weight * </a:t>
            </a:r>
            <a:r>
              <a:rPr lang="en-US" smtClean="0"/>
              <a:t>1.19</a:t>
            </a:r>
            <a:endParaRPr lang="en-US"/>
          </a:p>
          <a:p>
            <a:pPr marL="0" indent="0">
              <a:buNone/>
            </a:pPr>
            <a:r>
              <a:rPr lang="en-US"/>
              <a:t>Prompt &amp; get the weight for </a:t>
            </a:r>
            <a:r>
              <a:rPr lang="en-US" smtClean="0"/>
              <a:t>Carrots</a:t>
            </a:r>
          </a:p>
          <a:p>
            <a:pPr marL="0" indent="0">
              <a:buNone/>
            </a:pPr>
            <a:r>
              <a:rPr lang="en-US"/>
              <a:t>total += weight * </a:t>
            </a:r>
            <a:r>
              <a:rPr lang="en-US" smtClean="0"/>
              <a:t>0.89</a:t>
            </a:r>
            <a:endParaRPr lang="en-US"/>
          </a:p>
          <a:p>
            <a:pPr marL="0" indent="0">
              <a:buNone/>
            </a:pPr>
            <a:r>
              <a:rPr lang="en-US"/>
              <a:t>Prompt &amp; get the weight for </a:t>
            </a:r>
            <a:r>
              <a:rPr lang="en-US" smtClean="0"/>
              <a:t>Oranges</a:t>
            </a:r>
            <a:endParaRPr lang="en-US"/>
          </a:p>
          <a:p>
            <a:pPr marL="0" indent="0">
              <a:buNone/>
            </a:pPr>
            <a:r>
              <a:rPr lang="en-US" smtClean="0"/>
              <a:t>total += weight * 0.79</a:t>
            </a:r>
            <a:endParaRPr lang="en-US"/>
          </a:p>
          <a:p>
            <a:pPr marL="0" indent="0">
              <a:buNone/>
            </a:pPr>
            <a:r>
              <a:rPr lang="en-US"/>
              <a:t>output </a:t>
            </a:r>
            <a:r>
              <a:rPr lang="en-US" smtClean="0"/>
              <a:t>total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6449681"/>
            <a:ext cx="27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See store.java for the code.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Pseudocode #1 vs #2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version uses minimal # of variables – reuses weight for all 5 products since individual weights are not needed after computing sub-totals.</a:t>
            </a:r>
          </a:p>
          <a:p>
            <a:r>
              <a:rPr lang="en-US" smtClean="0"/>
              <a:t>Both are acceptable mechanisms!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58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Activities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Drive car or take DART bus?</a:t>
            </a:r>
          </a:p>
          <a:p>
            <a:r>
              <a:rPr lang="en-US" smtClean="0"/>
              <a:t>Party or study?</a:t>
            </a:r>
          </a:p>
          <a:p>
            <a:r>
              <a:rPr lang="en-US" smtClean="0"/>
              <a:t>Fly or drive?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What is the common idea for all these activities</a:t>
            </a:r>
            <a:r>
              <a:rPr lang="en-US" smtClean="0"/>
              <a:t>?</a:t>
            </a:r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Activities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Drive car or take DART bus?</a:t>
            </a:r>
          </a:p>
          <a:p>
            <a:r>
              <a:rPr lang="en-US" smtClean="0"/>
              <a:t>Party or study?</a:t>
            </a:r>
          </a:p>
          <a:p>
            <a:r>
              <a:rPr lang="en-US" smtClean="0"/>
              <a:t>Fly or drive?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What is the common idea for all these activities</a:t>
            </a:r>
            <a:r>
              <a:rPr lang="en-US" smtClean="0"/>
              <a:t>?</a:t>
            </a:r>
          </a:p>
          <a:p>
            <a:pPr marL="0" indent="0">
              <a:buNone/>
            </a:pPr>
            <a:r>
              <a:rPr lang="en-US" sz="3600" b="1" smtClean="0"/>
              <a:t>Decision or Selection</a:t>
            </a:r>
            <a:endParaRPr lang="en-US" sz="3600" b="1"/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Selection structure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condition is true THEN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do this;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do that;</a:t>
            </a:r>
          </a:p>
          <a:p>
            <a:pPr marL="0" indent="0">
              <a:buNone/>
            </a:pPr>
            <a:r>
              <a:rPr lang="en-US" smtClean="0"/>
              <a:t>ENDIF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Note: ELSE portion is optional.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Selection structure in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if (condition)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statement;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if (condition)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statement1;</a:t>
            </a:r>
          </a:p>
          <a:p>
            <a:pPr marL="0" indent="0">
              <a:buNone/>
            </a:pPr>
            <a:r>
              <a:rPr lang="en-US" smtClean="0"/>
              <a:t>else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statement2;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(condition</a:t>
            </a:r>
            <a:r>
              <a:rPr lang="en-US" smtClean="0"/>
              <a:t>) {</a:t>
            </a:r>
            <a:endParaRPr lang="en-US"/>
          </a:p>
          <a:p>
            <a:pPr marL="0" indent="0">
              <a:buNone/>
            </a:pPr>
            <a:r>
              <a:rPr lang="en-US"/>
              <a:t>       statement1;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…</a:t>
            </a:r>
            <a:endParaRPr lang="en-US"/>
          </a:p>
          <a:p>
            <a:pPr marL="0" indent="0">
              <a:buNone/>
            </a:pPr>
            <a:r>
              <a:rPr lang="en-US" smtClean="0"/>
              <a:t>} else {</a:t>
            </a:r>
          </a:p>
          <a:p>
            <a:pPr marL="0" indent="0">
              <a:buNone/>
            </a:pPr>
            <a:r>
              <a:rPr lang="en-US" smtClean="0"/>
              <a:t>       statement2;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…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US" smtClean="0"/>
          </a:p>
          <a:p>
            <a:pPr marL="0" indent="0">
              <a:buNone/>
            </a:pPr>
            <a:r>
              <a:rPr lang="en-US"/>
              <a:t>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if statement – be careful!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if (condition)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statement1;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statement2;</a:t>
            </a: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is treated by compiler as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if (condition)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statement1;</a:t>
            </a:r>
          </a:p>
          <a:p>
            <a:pPr marL="0" indent="0"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statement2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mtClean="0"/>
              <a:t>Important to use { } when there are multiple statements in the body!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 smtClean="0">
                <a:solidFill>
                  <a:srgbClr val="FF0000"/>
                </a:solidFill>
              </a:rPr>
              <a:t>roblem: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compute weekly pay with a restriction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Get hourly pay rate &amp; # of hours, compute the weekly pay, but do not pay </a:t>
            </a:r>
            <a:r>
              <a:rPr lang="en-US" smtClean="0"/>
              <a:t>for hours beyond 50.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Sample input/output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hourly pay rate: </a:t>
            </a:r>
            <a:r>
              <a:rPr lang="en-US">
                <a:solidFill>
                  <a:srgbClr val="0070C0"/>
                </a:solidFill>
              </a:rPr>
              <a:t>100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hours: </a:t>
            </a:r>
            <a:r>
              <a:rPr lang="en-US">
                <a:solidFill>
                  <a:srgbClr val="0070C0"/>
                </a:solidFill>
              </a:rPr>
              <a:t>30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Weekly pay is $ </a:t>
            </a:r>
            <a:r>
              <a:rPr lang="en-US" smtClean="0">
                <a:solidFill>
                  <a:srgbClr val="339933"/>
                </a:solidFill>
              </a:rPr>
              <a:t>3000</a:t>
            </a:r>
          </a:p>
          <a:p>
            <a:pPr>
              <a:buNone/>
            </a:pPr>
            <a:endParaRPr lang="en-US">
              <a:solidFill>
                <a:srgbClr val="339933"/>
              </a:solidFill>
            </a:endParaRP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hourly pay rate: </a:t>
            </a:r>
            <a:r>
              <a:rPr lang="en-US">
                <a:solidFill>
                  <a:srgbClr val="0070C0"/>
                </a:solidFill>
              </a:rPr>
              <a:t>100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hours: </a:t>
            </a:r>
            <a:r>
              <a:rPr lang="en-US">
                <a:solidFill>
                  <a:srgbClr val="0070C0"/>
                </a:solidFill>
              </a:rPr>
              <a:t>6</a:t>
            </a:r>
            <a:r>
              <a:rPr lang="en-US" smtClean="0">
                <a:solidFill>
                  <a:srgbClr val="0070C0"/>
                </a:solidFill>
              </a:rPr>
              <a:t>0</a:t>
            </a:r>
            <a:endParaRPr lang="en-US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Weekly pay is $ </a:t>
            </a:r>
            <a:r>
              <a:rPr lang="en-US" smtClean="0">
                <a:solidFill>
                  <a:srgbClr val="339933"/>
                </a:solidFill>
              </a:rPr>
              <a:t>5000</a:t>
            </a:r>
            <a:endParaRPr lang="en-US">
              <a:solidFill>
                <a:srgbClr val="339933"/>
              </a:solidFill>
            </a:endParaRPr>
          </a:p>
          <a:p>
            <a:pPr>
              <a:buNone/>
            </a:pP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4DF10A-50C1-4C8E-B609-7C57A62BE8C6}" type="slidenum">
              <a:rPr lang="en-US" sz="1400" smtClean="0"/>
              <a:pPr eaLnBrk="1" hangingPunct="1"/>
              <a:t>5</a:t>
            </a:fld>
            <a:endParaRPr lang="en-US" sz="1400" smtClean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en-US" sz="24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6246813"/>
            <a:ext cx="9220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i="1"/>
              <a:t>     ________________________________________________________________________</a:t>
            </a:r>
          </a:p>
          <a:p>
            <a:pPr eaLnBrk="1" hangingPunct="1"/>
            <a:r>
              <a:rPr lang="en-US" sz="1600" b="1">
                <a:solidFill>
                  <a:srgbClr val="006600"/>
                </a:solidFill>
              </a:rPr>
              <a:t>     Department of Computer Science             Jonsson School of Engineering and Computer Science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7467600" cy="685800"/>
          </a:xfrm>
          <a:noFill/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</a:rPr>
              <a:t>CS Department: Accomplishments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066800" y="1219200"/>
            <a:ext cx="7620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Ranked 29</a:t>
            </a:r>
            <a:r>
              <a:rPr lang="en-US" sz="2800" baseline="30000"/>
              <a:t>th</a:t>
            </a:r>
            <a:r>
              <a:rPr lang="en-US" sz="2800"/>
              <a:t> in UC Irvine’s publications ranking of CS graduate programs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Ranked 24</a:t>
            </a:r>
            <a:r>
              <a:rPr lang="en-US" sz="2800" baseline="30000"/>
              <a:t>th</a:t>
            </a:r>
            <a:r>
              <a:rPr lang="en-US" sz="2800"/>
              <a:t> worldwide in UC Irvine’s publications ranking of SE graduate programs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8 of our faculty hold Young Investigator awards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Top 5 producer of CS degrees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Placed 14</a:t>
            </a:r>
            <a:r>
              <a:rPr lang="en-US" sz="2800" baseline="30000"/>
              <a:t>th</a:t>
            </a:r>
            <a:r>
              <a:rPr lang="en-US" sz="2800"/>
              <a:t> worldwide in ACM Programming Competition (just behind MIT &amp; CalTech in US)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</p:txBody>
      </p:sp>
      <p:pic>
        <p:nvPicPr>
          <p:cNvPr id="11271" name="Picture 6" descr="solidu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600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1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Pseudocode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Prompt &amp; get hourly </a:t>
            </a:r>
            <a:r>
              <a:rPr lang="en-US"/>
              <a:t>pay rate &amp; # of </a:t>
            </a:r>
            <a:r>
              <a:rPr lang="en-US" smtClean="0"/>
              <a:t>hours</a:t>
            </a:r>
          </a:p>
          <a:p>
            <a:pPr marL="0" indent="0">
              <a:buNone/>
            </a:pPr>
            <a:r>
              <a:rPr lang="en-US" smtClean="0"/>
              <a:t>IF hours &lt;= 50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pay = </a:t>
            </a:r>
            <a:r>
              <a:rPr lang="en-US"/>
              <a:t>hours </a:t>
            </a:r>
            <a:r>
              <a:rPr lang="en-US" smtClean="0"/>
              <a:t>* payRate;</a:t>
            </a:r>
          </a:p>
          <a:p>
            <a:pPr marL="0" indent="0">
              <a:buNone/>
            </a:pPr>
            <a:r>
              <a:rPr lang="en-US" smtClean="0"/>
              <a:t>ELSE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pay = 50 * payRate;</a:t>
            </a:r>
          </a:p>
          <a:p>
            <a:pPr marL="0" indent="0">
              <a:buNone/>
            </a:pPr>
            <a:r>
              <a:rPr lang="en-US" smtClean="0"/>
              <a:t>output pay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Java code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650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  System.out.print("Enter hourly pay rate: ");</a:t>
            </a:r>
          </a:p>
          <a:p>
            <a:pPr marL="0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  double payRate = keyboard.nextDouble();</a:t>
            </a:r>
          </a:p>
          <a:p>
            <a:pPr marL="0" indent="0"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  System.out.print("Enter # of hours: ");</a:t>
            </a:r>
          </a:p>
          <a:p>
            <a:pPr marL="0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  double hours = keyboard.nextDouble();</a:t>
            </a:r>
          </a:p>
          <a:p>
            <a:pPr marL="0" indent="0"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  double pay;</a:t>
            </a:r>
          </a:p>
          <a:p>
            <a:pPr marL="0" indent="0"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  if (hours &lt;= 50) {</a:t>
            </a:r>
          </a:p>
          <a:p>
            <a:pPr marL="0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      pay = payRate * hours;</a:t>
            </a:r>
          </a:p>
          <a:p>
            <a:pPr marL="0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      pay = payRate * 50;</a:t>
            </a:r>
          </a:p>
          <a:p>
            <a:pPr marL="0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System.out.println("Weekly pay is " + pay);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7515" y="6488668"/>
            <a:ext cx="378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Note: only the relevant code is shown.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Several other ways to do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same computation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if (hours &gt; 50) {</a:t>
            </a:r>
          </a:p>
          <a:p>
            <a:pPr marL="0" indent="0"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pay = payRate * 50;</a:t>
            </a:r>
          </a:p>
          <a:p>
            <a:pPr marL="0" indent="0"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} else {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pay = payRate * hours;</a:t>
            </a:r>
          </a:p>
          <a:p>
            <a:pPr marL="0" indent="0"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(or)</a:t>
            </a:r>
          </a:p>
          <a:p>
            <a:pPr marL="0" indent="0"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if (hours &gt; 50) {</a:t>
            </a:r>
          </a:p>
          <a:p>
            <a:pPr marL="0" indent="0"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hours = 50;</a:t>
            </a:r>
          </a:p>
          <a:p>
            <a:pPr marL="0" indent="0"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pay = payRate * hours;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6172200"/>
            <a:ext cx="8680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Note: { } is not required when IF statement contains only one line. It is a good habit though.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Problem: Weekly Pay Version 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mtClean="0"/>
              <a:t>Get </a:t>
            </a:r>
            <a:r>
              <a:rPr lang="en-US" dirty="0" smtClean="0"/>
              <a:t>hourly pay rate &amp; # of hours, compute the </a:t>
            </a:r>
            <a:r>
              <a:rPr lang="en-US" smtClean="0"/>
              <a:t>weekly pay as per the following table: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Basically, workers get paid 50% more for each hour beyond 40, but they will not be paid for hours beyond 50.</a:t>
            </a:r>
            <a:endParaRPr lang="en-US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20363"/>
              </p:ext>
            </p:extLst>
          </p:nvPr>
        </p:nvGraphicFramePr>
        <p:xfrm>
          <a:off x="685800" y="2590800"/>
          <a:ext cx="74676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Hour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Actual</a:t>
                      </a:r>
                      <a:r>
                        <a:rPr lang="en-US" sz="3200" baseline="0" smtClean="0"/>
                        <a:t> pay rate</a:t>
                      </a:r>
                      <a:endParaRPr lang="en-US" sz="320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0 to 40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Hourly Rate</a:t>
                      </a:r>
                      <a:endParaRPr lang="en-US" sz="320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41 to 50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Hourly Rate * 1.5</a:t>
                      </a:r>
                      <a:endParaRPr lang="en-US" sz="320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Hours &gt; 50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0</a:t>
                      </a:r>
                      <a:endParaRPr lang="en-US" sz="3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Problem: Weekly Pay Version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many tests we need to run to validate the program?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3, one for each case.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Sample input/output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hourly pay rate: </a:t>
            </a:r>
            <a:r>
              <a:rPr lang="en-US">
                <a:solidFill>
                  <a:srgbClr val="0070C0"/>
                </a:solidFill>
              </a:rPr>
              <a:t>100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hours: </a:t>
            </a:r>
            <a:r>
              <a:rPr lang="en-US">
                <a:solidFill>
                  <a:srgbClr val="0070C0"/>
                </a:solidFill>
              </a:rPr>
              <a:t>30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Weekly pay is $ </a:t>
            </a:r>
            <a:r>
              <a:rPr lang="en-US" smtClean="0">
                <a:solidFill>
                  <a:srgbClr val="339933"/>
                </a:solidFill>
              </a:rPr>
              <a:t>3000</a:t>
            </a:r>
          </a:p>
          <a:p>
            <a:pPr>
              <a:buNone/>
            </a:pPr>
            <a:endParaRPr lang="en-US">
              <a:solidFill>
                <a:srgbClr val="339933"/>
              </a:solidFill>
            </a:endParaRP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hourly pay rate: </a:t>
            </a:r>
            <a:r>
              <a:rPr lang="en-US">
                <a:solidFill>
                  <a:srgbClr val="0070C0"/>
                </a:solidFill>
              </a:rPr>
              <a:t>100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hours: </a:t>
            </a:r>
            <a:r>
              <a:rPr lang="en-US">
                <a:solidFill>
                  <a:srgbClr val="0070C0"/>
                </a:solidFill>
              </a:rPr>
              <a:t>6</a:t>
            </a:r>
            <a:r>
              <a:rPr lang="en-US" smtClean="0">
                <a:solidFill>
                  <a:srgbClr val="0070C0"/>
                </a:solidFill>
              </a:rPr>
              <a:t>0</a:t>
            </a:r>
            <a:endParaRPr lang="en-US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Weekly pay is $ </a:t>
            </a:r>
            <a:r>
              <a:rPr lang="en-US" smtClean="0">
                <a:solidFill>
                  <a:srgbClr val="339933"/>
                </a:solidFill>
              </a:rPr>
              <a:t>5500</a:t>
            </a:r>
            <a:endParaRPr lang="en-US">
              <a:solidFill>
                <a:srgbClr val="339933"/>
              </a:solidFill>
            </a:endParaRPr>
          </a:p>
          <a:p>
            <a:pPr>
              <a:buNone/>
            </a:pP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hourly pay rate: </a:t>
            </a:r>
            <a:r>
              <a:rPr lang="en-US">
                <a:solidFill>
                  <a:srgbClr val="0070C0"/>
                </a:solidFill>
              </a:rPr>
              <a:t>100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hours: </a:t>
            </a:r>
            <a:r>
              <a:rPr lang="en-US" smtClean="0">
                <a:solidFill>
                  <a:srgbClr val="0070C0"/>
                </a:solidFill>
              </a:rPr>
              <a:t>45</a:t>
            </a:r>
            <a:endParaRPr lang="en-US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Weekly pay is $ </a:t>
            </a:r>
            <a:r>
              <a:rPr lang="en-US" smtClean="0">
                <a:solidFill>
                  <a:srgbClr val="339933"/>
                </a:solidFill>
              </a:rPr>
              <a:t>4750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Pseudocode #1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/>
              <a:t>IF hours &lt;= 40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800" smtClean="0"/>
              <a:t>pay = hours * payRate;</a:t>
            </a:r>
          </a:p>
          <a:p>
            <a:pPr marL="0" indent="0">
              <a:buNone/>
            </a:pPr>
            <a:r>
              <a:rPr lang="en-US" sz="2800" smtClean="0"/>
              <a:t>ELSE IF hours &lt;= 50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800" smtClean="0"/>
              <a:t>pay = 40 * payRate + (hours – 40) *</a:t>
            </a:r>
            <a:r>
              <a:rPr lang="en-US" sz="2800"/>
              <a:t>payRate * 1.5</a:t>
            </a:r>
            <a:r>
              <a:rPr lang="en-US" sz="2800" smtClean="0"/>
              <a:t>;</a:t>
            </a:r>
          </a:p>
          <a:p>
            <a:pPr marL="0" indent="0">
              <a:buNone/>
            </a:pPr>
            <a:r>
              <a:rPr lang="en-US" sz="2800" smtClean="0"/>
              <a:t>ELSE  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800" smtClean="0"/>
              <a:t>pay = 40 * payRate + 10 * payRate * 1.5;</a:t>
            </a:r>
          </a:p>
          <a:p>
            <a:pPr marL="0" indent="0">
              <a:buNone/>
            </a:pPr>
            <a:endParaRPr lang="en-US" sz="2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61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Java code – chained IF statement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/>
              <a:t>if (hours &lt;= 40)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pay = hours * payRate;</a:t>
            </a:r>
          </a:p>
          <a:p>
            <a:pPr marL="0" indent="0">
              <a:buNone/>
            </a:pPr>
            <a:r>
              <a:rPr lang="en-US" sz="2400" smtClean="0"/>
              <a:t>else if (hours &lt;= 50)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pay = 40 * payRate + (hours – 40) *</a:t>
            </a:r>
            <a:r>
              <a:rPr lang="en-US" sz="2400"/>
              <a:t>payRate * 1.5</a:t>
            </a:r>
            <a:r>
              <a:rPr lang="en-US" sz="2400" smtClean="0"/>
              <a:t>;</a:t>
            </a:r>
          </a:p>
          <a:p>
            <a:pPr marL="0" indent="0">
              <a:buNone/>
            </a:pPr>
            <a:r>
              <a:rPr lang="en-US" sz="2400" smtClean="0"/>
              <a:t>else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pay = 40 * payRate + 10 * payRate * 1.5;</a:t>
            </a:r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Java code – nested if statement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/>
              <a:t>if (hours &lt;= 40)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pay = hours * payRate;</a:t>
            </a:r>
          </a:p>
          <a:p>
            <a:pPr marL="0" indent="0">
              <a:buNone/>
            </a:pPr>
            <a:r>
              <a:rPr lang="en-US" sz="2400" smtClean="0"/>
              <a:t>else </a:t>
            </a:r>
          </a:p>
          <a:p>
            <a:pPr marL="0" indent="0">
              <a:buNone/>
            </a:pPr>
            <a:r>
              <a:rPr lang="en-US" sz="2400" smtClean="0"/>
              <a:t>	if (hours &lt;= 50)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	pay = 40 * payRate + (hours – 40) *</a:t>
            </a:r>
            <a:r>
              <a:rPr lang="en-US" sz="2400"/>
              <a:t>payRate * 1.5</a:t>
            </a:r>
            <a:r>
              <a:rPr lang="en-US" sz="2400" smtClean="0"/>
              <a:t>;</a:t>
            </a:r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smtClean="0"/>
              <a:t>      	else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	pay = 40 * payRate + 10 * payRate * 1.5;</a:t>
            </a:r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5943600"/>
            <a:ext cx="637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Chained IF statement is preferred since it involves less indentation.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Pseudocode #2 – 3 IF statements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/>
              <a:t>IF hours &lt;= 40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800" smtClean="0"/>
              <a:t>pay = hours * payRate;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 smtClean="0"/>
              <a:t>IF (hours &gt; 40) &amp;&amp; (hours &lt;= 50)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800" smtClean="0"/>
              <a:t>pay = 40 * payRate + (hours – 40) *</a:t>
            </a:r>
            <a:r>
              <a:rPr lang="en-US" sz="2800"/>
              <a:t>payRate * 1.5</a:t>
            </a:r>
            <a:r>
              <a:rPr lang="en-US" sz="2800" smtClean="0"/>
              <a:t>;</a:t>
            </a:r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r>
              <a:rPr lang="en-US" sz="2800" smtClean="0"/>
              <a:t>IF (hours &gt; 50)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800" smtClean="0"/>
              <a:t>pay = 40 * payRate + 10 * payRate * 1.5;</a:t>
            </a:r>
          </a:p>
          <a:p>
            <a:pPr marL="0" indent="0">
              <a:buNone/>
            </a:pPr>
            <a:endParaRPr lang="en-US" sz="2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389AC5-0570-4C4B-A711-8B4223BAD9BA}" type="slidenum">
              <a:rPr lang="en-US" sz="1400" smtClean="0"/>
              <a:pPr eaLnBrk="1" hangingPunct="1"/>
              <a:t>6</a:t>
            </a:fld>
            <a:endParaRPr lang="en-US" sz="1400" smtClean="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en-US" sz="24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0" y="6172200"/>
            <a:ext cx="92202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i="1"/>
              <a:t>     ________________________________________________________________________</a:t>
            </a:r>
          </a:p>
          <a:p>
            <a:pPr eaLnBrk="1" hangingPunct="1"/>
            <a:r>
              <a:rPr lang="en-US" sz="1600" b="1">
                <a:solidFill>
                  <a:srgbClr val="006600"/>
                </a:solidFill>
              </a:rPr>
              <a:t>     Department of Computer Science             Jonsson School of Engineering and Computer Science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990600"/>
          </a:xfrm>
          <a:noFill/>
        </p:spPr>
        <p:txBody>
          <a:bodyPr/>
          <a:lstStyle/>
          <a:p>
            <a:pPr algn="ctr" eaLnBrk="1" hangingPunct="1"/>
            <a:r>
              <a:rPr lang="en-US" sz="3200" smtClean="0">
                <a:solidFill>
                  <a:schemeClr val="bg1"/>
                </a:solidFill>
              </a:rPr>
              <a:t>CS Department: Distinguished Faculty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990600" y="1905000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Over 55 memberships on editorial boards of computer science journals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Research expenditure over $16 million in last two years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Published 250+ papers last year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Involved in numerous leading technical conferences as conference chairs or program committee chairs/members</a:t>
            </a:r>
          </a:p>
        </p:txBody>
      </p:sp>
      <p:pic>
        <p:nvPicPr>
          <p:cNvPr id="12295" name="Picture 8" descr="solidu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600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36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Pseudocode #3 – simplify equations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IF hours &lt;= 40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pay = hours * payRate;</a:t>
            </a:r>
          </a:p>
          <a:p>
            <a:pPr marL="0" indent="0">
              <a:buNone/>
            </a:pPr>
            <a:r>
              <a:rPr lang="en-US" sz="2400" smtClean="0"/>
              <a:t>ELSE 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basePay = 40 * payRate;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overtimeRate = payRate * 1.5;</a:t>
            </a:r>
          </a:p>
          <a:p>
            <a:pPr marL="0" indent="0">
              <a:buNone/>
            </a:pPr>
            <a:r>
              <a:rPr lang="en-US" sz="2400" smtClean="0"/>
              <a:t>	IF hours &lt;= 50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	pay = basePay + (hours – 40) *overtimeRate;</a:t>
            </a:r>
          </a:p>
          <a:p>
            <a:pPr marL="0" indent="0">
              <a:buNone/>
            </a:pPr>
            <a:r>
              <a:rPr lang="en-US" sz="2400" smtClean="0"/>
              <a:t>	ELSE  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	pay = </a:t>
            </a:r>
            <a:r>
              <a:rPr lang="en-US" sz="2400"/>
              <a:t>basePay </a:t>
            </a:r>
            <a:r>
              <a:rPr lang="en-US" sz="2400" smtClean="0"/>
              <a:t>+ 10 * overtimeRate;</a:t>
            </a:r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Java code #3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if (hours &lt;= 40)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pay = hours * payRate;</a:t>
            </a:r>
          </a:p>
          <a:p>
            <a:pPr marL="0" indent="0">
              <a:buNone/>
            </a:pPr>
            <a:r>
              <a:rPr lang="en-US" sz="2400" smtClean="0"/>
              <a:t>else {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basePay = 40 * payRate;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overtimeRate = payRate * 1.5;</a:t>
            </a:r>
          </a:p>
          <a:p>
            <a:pPr marL="0" indent="0">
              <a:buNone/>
            </a:pPr>
            <a:r>
              <a:rPr lang="en-US" sz="2400" smtClean="0"/>
              <a:t>	if (hours &lt;= 50)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	pay = basePay + (hours – 40) *overtimeRate;</a:t>
            </a:r>
          </a:p>
          <a:p>
            <a:pPr marL="0" indent="0">
              <a:buNone/>
            </a:pPr>
            <a:r>
              <a:rPr lang="en-US" sz="2400" smtClean="0"/>
              <a:t>	else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	pay = </a:t>
            </a:r>
            <a:r>
              <a:rPr lang="en-US" sz="2400"/>
              <a:t>basePay </a:t>
            </a:r>
            <a:r>
              <a:rPr lang="en-US" sz="2400" smtClean="0"/>
              <a:t>+ 10 * overtimeRate;</a:t>
            </a:r>
          </a:p>
          <a:p>
            <a:pPr marL="0" indent="0">
              <a:buNone/>
            </a:pPr>
            <a:r>
              <a:rPr lang="en-US" sz="2400"/>
              <a:t>}</a:t>
            </a:r>
            <a:endParaRPr lang="en-US" sz="2400" smtClean="0"/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 smtClean="0">
                <a:solidFill>
                  <a:srgbClr val="FF0000"/>
                </a:solidFill>
              </a:rPr>
              <a:t>seudocode #4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IF hours &gt; 50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hours= 50;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IF hours &lt;= 40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pay = payRate * hours;</a:t>
            </a:r>
          </a:p>
          <a:p>
            <a:pPr marL="0" indent="0">
              <a:buNone/>
            </a:pPr>
            <a:r>
              <a:rPr lang="en-US" smtClean="0"/>
              <a:t>ELSE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pay = payRate * 40 + payRate * 1.5 * (hours – 40);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6228009"/>
            <a:ext cx="634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These are just a handful of ways. Several more ways are possible!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Problem: Country Store Version 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Enhance the checkout program to apply the following discount based on final total price.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76288"/>
              </p:ext>
            </p:extLst>
          </p:nvPr>
        </p:nvGraphicFramePr>
        <p:xfrm>
          <a:off x="533400" y="3048000"/>
          <a:ext cx="74676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Total price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Discount</a:t>
                      </a:r>
                      <a:endParaRPr lang="en-US" sz="320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$50</a:t>
                      </a:r>
                      <a:r>
                        <a:rPr lang="en-US" sz="3200" baseline="0" smtClean="0"/>
                        <a:t> and above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10%</a:t>
                      </a:r>
                      <a:endParaRPr lang="en-US" sz="320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$75 and above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15%</a:t>
                      </a:r>
                      <a:endParaRPr lang="en-US" sz="320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$100 and above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20%</a:t>
                      </a:r>
                      <a:endParaRPr lang="en-US" sz="3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1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Pseudocode/idea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After computing the total: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if (total &gt; 100)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apply 20%</a:t>
            </a:r>
          </a:p>
          <a:p>
            <a:pPr marL="0" indent="0">
              <a:buNone/>
            </a:pPr>
            <a:r>
              <a:rPr lang="en-US" smtClean="0"/>
              <a:t>else if (total &gt; 75)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apply 15%</a:t>
            </a:r>
          </a:p>
          <a:p>
            <a:pPr marL="0" indent="0">
              <a:buNone/>
            </a:pPr>
            <a:r>
              <a:rPr lang="en-US" smtClean="0"/>
              <a:t>else if (total &gt; 50)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apply 10%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Java : switch structure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9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mtClean="0"/>
              <a:t>switch (num) {</a:t>
            </a:r>
          </a:p>
          <a:p>
            <a:pPr marL="0" indent="0">
              <a:buNone/>
            </a:pPr>
            <a:r>
              <a:rPr lang="en-US"/>
              <a:t>	case </a:t>
            </a:r>
            <a:r>
              <a:rPr lang="en-US" smtClean="0"/>
              <a:t>0: </a:t>
            </a:r>
            <a:r>
              <a:rPr lang="en-US"/>
              <a:t>….</a:t>
            </a:r>
          </a:p>
          <a:p>
            <a:pPr marL="0" indent="0">
              <a:buNone/>
            </a:pPr>
            <a:r>
              <a:rPr lang="en-US"/>
              <a:t>                         break;</a:t>
            </a:r>
          </a:p>
          <a:p>
            <a:pPr marL="0" indent="0">
              <a:buNone/>
            </a:pPr>
            <a:r>
              <a:rPr lang="en-US" smtClean="0"/>
              <a:t>	case 1: ….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               break;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case 2: …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break;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case 3: …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break;</a:t>
            </a:r>
          </a:p>
          <a:p>
            <a:pPr marL="0" indent="0">
              <a:buNone/>
            </a:pPr>
            <a:r>
              <a:rPr lang="en-US" smtClean="0"/>
              <a:t>	default: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…</a:t>
            </a:r>
          </a:p>
          <a:p>
            <a:pPr marL="0" indent="0">
              <a:buNone/>
            </a:pPr>
            <a:r>
              <a:rPr lang="en-US" smtClean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9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mtClean="0"/>
              <a:t>if (num == 0)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…</a:t>
            </a:r>
          </a:p>
          <a:p>
            <a:pPr marL="0" indent="0">
              <a:buNone/>
            </a:pPr>
            <a:r>
              <a:rPr lang="en-US" smtClean="0"/>
              <a:t>else if (num == 1)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…</a:t>
            </a:r>
          </a:p>
          <a:p>
            <a:pPr marL="0" indent="0">
              <a:buNone/>
            </a:pPr>
            <a:r>
              <a:rPr lang="en-US" smtClean="0"/>
              <a:t>else if (num == 2)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…</a:t>
            </a:r>
          </a:p>
          <a:p>
            <a:pPr marL="0" indent="0">
              <a:buNone/>
            </a:pPr>
            <a:r>
              <a:rPr lang="en-US" smtClean="0"/>
              <a:t>else if (num == 3)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…</a:t>
            </a:r>
          </a:p>
          <a:p>
            <a:pPr marL="0" indent="0">
              <a:buNone/>
            </a:pPr>
            <a:r>
              <a:rPr lang="en-US" smtClean="0"/>
              <a:t>else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58674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Note</a:t>
            </a:r>
            <a:r>
              <a:rPr lang="en-US" sz="2400"/>
              <a:t>: int or char is commonly used ones with switch(). Real numbers cannot be used with switch(). </a:t>
            </a:r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50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series of if statements vs. switch()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case statements within switch() look bit cleaner, compared to so many IF conditions.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9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Problem: Math practice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Program should come up with 2 random integers (first one between 1 and 100 and second one between 1 and 20) and randomly select an operator (+, -, * or /) and post the question to the user. Get the answer and validate and output a message.</a:t>
            </a:r>
          </a:p>
          <a:p>
            <a:r>
              <a:rPr lang="en-US" smtClean="0"/>
              <a:t>Sample input &amp; output:</a:t>
            </a:r>
          </a:p>
          <a:p>
            <a:pPr marL="0" indent="0">
              <a:buNone/>
            </a:pPr>
            <a:r>
              <a:rPr lang="en-US" smtClean="0">
                <a:solidFill>
                  <a:srgbClr val="339933"/>
                </a:solidFill>
              </a:rPr>
              <a:t>45 * 15 ? </a:t>
            </a:r>
            <a:r>
              <a:rPr lang="en-US" smtClean="0">
                <a:solidFill>
                  <a:srgbClr val="0070C0"/>
                </a:solidFill>
              </a:rPr>
              <a:t>675</a:t>
            </a:r>
          </a:p>
          <a:p>
            <a:pPr marL="0" indent="0">
              <a:buNone/>
            </a:pPr>
            <a:r>
              <a:rPr lang="en-US" smtClean="0">
                <a:solidFill>
                  <a:srgbClr val="339933"/>
                </a:solidFill>
              </a:rPr>
              <a:t>Very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Ideas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Java’s random number generator to get numbers.</a:t>
            </a:r>
          </a:p>
          <a:p>
            <a:r>
              <a:rPr lang="en-US" smtClean="0"/>
              <a:t>For operator, generate random number 0 to 3, then map it to operator (+, -, *, /) using switch statement.</a:t>
            </a:r>
          </a:p>
          <a:p>
            <a:r>
              <a:rPr lang="en-US" smtClean="0"/>
              <a:t>See MathPractice.java for full Java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295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Activities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mtClean="0"/>
              <a:t>Bring in tons of purchased items from car to house</a:t>
            </a:r>
          </a:p>
          <a:p>
            <a:r>
              <a:rPr lang="en-US" smtClean="0"/>
              <a:t>Load up truck when moving from a home</a:t>
            </a:r>
          </a:p>
          <a:p>
            <a:r>
              <a:rPr lang="en-US" smtClean="0"/>
              <a:t>Eat cookies from a box </a:t>
            </a:r>
          </a:p>
          <a:p>
            <a:r>
              <a:rPr lang="en-US" smtClean="0"/>
              <a:t>Taking an exam that has several questions 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What is the common idea for all these activities?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programming?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Developing software applications &amp; games </a:t>
            </a:r>
          </a:p>
          <a:p>
            <a:r>
              <a:rPr lang="en-US" smtClean="0"/>
              <a:t>Software is not limited to PC </a:t>
            </a:r>
          </a:p>
          <a:p>
            <a:pPr lvl="1"/>
            <a:r>
              <a:rPr lang="en-US" smtClean="0"/>
              <a:t>most complex systems run software</a:t>
            </a:r>
          </a:p>
          <a:p>
            <a:pPr lvl="1"/>
            <a:r>
              <a:rPr lang="en-US" smtClean="0"/>
              <a:t>smart phones, game devices, even DVD players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Activities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 smtClean="0"/>
              <a:t>Bring in tons of purchased items from car to house</a:t>
            </a:r>
          </a:p>
          <a:p>
            <a:r>
              <a:rPr lang="en-US"/>
              <a:t>Load up truck when moving from a home</a:t>
            </a:r>
          </a:p>
          <a:p>
            <a:r>
              <a:rPr lang="en-US" smtClean="0"/>
              <a:t>Eat cookies from a box </a:t>
            </a:r>
          </a:p>
          <a:p>
            <a:r>
              <a:rPr lang="en-US" smtClean="0"/>
              <a:t>Taking an exam that has several questions 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What is the common idea for all these activities</a:t>
            </a:r>
            <a:r>
              <a:rPr lang="en-US" smtClean="0"/>
              <a:t>?</a:t>
            </a:r>
          </a:p>
          <a:p>
            <a:pPr marL="0" indent="0">
              <a:buNone/>
            </a:pPr>
            <a:r>
              <a:rPr lang="en-US" sz="3600" b="1" smtClean="0"/>
              <a:t>Repetition/Loop</a:t>
            </a:r>
            <a:endParaRPr lang="en-US" sz="3600" b="1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Repetition structure (pseudocode)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WHILE (more items to process)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process the next item;</a:t>
            </a:r>
          </a:p>
          <a:p>
            <a:pPr marL="0" indent="0">
              <a:buNone/>
            </a:pPr>
            <a:r>
              <a:rPr lang="en-US" dirty="0" smtClean="0"/>
              <a:t>ENDWHILE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 month = 1 to 12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do monthly processing</a:t>
            </a:r>
          </a:p>
          <a:p>
            <a:pPr marL="0" indent="0">
              <a:buNone/>
            </a:pPr>
            <a:r>
              <a:rPr lang="en-US" dirty="0" smtClean="0"/>
              <a:t>ENDFOR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Repetition structures in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4290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mtClean="0"/>
              <a:t>while (condition)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statement;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while (condition) {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statement1;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statement2;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…</a:t>
            </a:r>
          </a:p>
          <a:p>
            <a:pPr marL="0" indent="0">
              <a:buNone/>
            </a:pPr>
            <a:r>
              <a:rPr lang="en-US" smtClean="0"/>
              <a:t>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do {</a:t>
            </a:r>
          </a:p>
          <a:p>
            <a:pPr marL="0" indent="0">
              <a:buNone/>
            </a:pPr>
            <a:r>
              <a:rPr lang="en-US"/>
              <a:t>	statement1;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} while (condition);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1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for( int i=0 ; i&lt;n ; i++ 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statement;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/>
              <a:t>for( int i=0 ; i&lt;n ; i</a:t>
            </a:r>
            <a:r>
              <a:rPr lang="en-US" smtClean="0"/>
              <a:t>++ ) {</a:t>
            </a:r>
            <a:endParaRPr lang="en-US"/>
          </a:p>
          <a:p>
            <a:pPr marL="0" indent="0">
              <a:buNone/>
            </a:pPr>
            <a:r>
              <a:rPr lang="en-US"/>
              <a:t>	statement1;</a:t>
            </a:r>
          </a:p>
          <a:p>
            <a:pPr marL="0" indent="0">
              <a:buNone/>
            </a:pPr>
            <a:r>
              <a:rPr lang="en-US"/>
              <a:t>	statement2;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while vs. do … while vs. for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body of while loop may not execute at all!</a:t>
            </a:r>
          </a:p>
          <a:p>
            <a:r>
              <a:rPr lang="en-US" smtClean="0"/>
              <a:t>body of do…while loop is guaranteed to execute at least once.</a:t>
            </a:r>
          </a:p>
          <a:p>
            <a:r>
              <a:rPr lang="en-US" smtClean="0"/>
              <a:t>for loop is a simpler version of while loop &amp; it is used when we know exact # of times loop needs to be executed.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Problem: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average of 5 numbers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mtClean="0"/>
              <a:t>Re-do the problem to compute the average of 5 numbers using a loop. Use minimal # of variables.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>
                <a:solidFill>
                  <a:srgbClr val="339933"/>
                </a:solidFill>
              </a:rPr>
              <a:t>Enter the numbers:</a:t>
            </a:r>
          </a:p>
          <a:p>
            <a:pPr>
              <a:buNone/>
            </a:pPr>
            <a:r>
              <a:rPr lang="en-US" smtClean="0">
                <a:solidFill>
                  <a:srgbClr val="0070C0"/>
                </a:solidFill>
              </a:rPr>
              <a:t>91</a:t>
            </a:r>
          </a:p>
          <a:p>
            <a:pPr>
              <a:buNone/>
            </a:pPr>
            <a:r>
              <a:rPr lang="en-US" smtClean="0">
                <a:solidFill>
                  <a:srgbClr val="0070C0"/>
                </a:solidFill>
              </a:rPr>
              <a:t>92</a:t>
            </a:r>
          </a:p>
          <a:p>
            <a:pPr>
              <a:buNone/>
            </a:pPr>
            <a:r>
              <a:rPr lang="en-US" smtClean="0">
                <a:solidFill>
                  <a:srgbClr val="0070C0"/>
                </a:solidFill>
              </a:rPr>
              <a:t>92</a:t>
            </a:r>
          </a:p>
          <a:p>
            <a:pPr>
              <a:buNone/>
            </a:pPr>
            <a:r>
              <a:rPr lang="en-US" smtClean="0">
                <a:solidFill>
                  <a:srgbClr val="0070C0"/>
                </a:solidFill>
              </a:rPr>
              <a:t>93</a:t>
            </a:r>
          </a:p>
          <a:p>
            <a:pPr>
              <a:buNone/>
            </a:pPr>
            <a:r>
              <a:rPr lang="en-US" smtClean="0">
                <a:solidFill>
                  <a:srgbClr val="0070C0"/>
                </a:solidFill>
              </a:rPr>
              <a:t>94</a:t>
            </a:r>
          </a:p>
          <a:p>
            <a:pPr>
              <a:buNone/>
            </a:pPr>
            <a:r>
              <a:rPr lang="en-US" smtClean="0">
                <a:solidFill>
                  <a:srgbClr val="339933"/>
                </a:solidFill>
              </a:rPr>
              <a:t>Average is: 92.4</a:t>
            </a:r>
            <a:endParaRPr lang="en-US" dirty="0" smtClean="0">
              <a:solidFill>
                <a:srgbClr val="339933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Idea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a loop to get 5 numbers and add them up. </a:t>
            </a:r>
          </a:p>
          <a:p>
            <a:r>
              <a:rPr lang="en-US" smtClean="0"/>
              <a:t>Since we know the count upfront, for loop is preferred.</a:t>
            </a:r>
          </a:p>
          <a:p>
            <a:r>
              <a:rPr lang="en-US" smtClean="0"/>
              <a:t>See add5while.java and add5for.java for the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Problem: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compute average for any input list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mtClean="0"/>
              <a:t>Let us say you want to compute the average score of a class, but you do not know # of students in the class! What can you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Problem: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compute average of any input list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mtClean="0"/>
              <a:t>Let us say you want to compute the average score of a class, but you do not know # of students in the class! What you will do?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Use out-of-range value like -1 to indicate the end of input. </a:t>
            </a:r>
            <a:br>
              <a:rPr lang="en-US" smtClean="0"/>
            </a:br>
            <a:endParaRPr lang="en-US" smtClean="0"/>
          </a:p>
          <a:p>
            <a:pPr>
              <a:buNone/>
            </a:pPr>
            <a:r>
              <a:rPr lang="en-US" smtClean="0">
                <a:solidFill>
                  <a:srgbClr val="339933"/>
                </a:solidFill>
              </a:rPr>
              <a:t>Enter the numbers:</a:t>
            </a:r>
          </a:p>
          <a:p>
            <a:pPr>
              <a:buNone/>
            </a:pPr>
            <a:r>
              <a:rPr lang="en-US" smtClean="0">
                <a:solidFill>
                  <a:srgbClr val="0070C0"/>
                </a:solidFill>
              </a:rPr>
              <a:t>91</a:t>
            </a:r>
          </a:p>
          <a:p>
            <a:pPr>
              <a:buNone/>
            </a:pPr>
            <a:r>
              <a:rPr lang="en-US" smtClean="0">
                <a:solidFill>
                  <a:srgbClr val="0070C0"/>
                </a:solidFill>
              </a:rPr>
              <a:t>92</a:t>
            </a:r>
          </a:p>
          <a:p>
            <a:pPr>
              <a:buNone/>
            </a:pPr>
            <a:r>
              <a:rPr lang="en-US" smtClean="0">
                <a:solidFill>
                  <a:srgbClr val="0070C0"/>
                </a:solidFill>
              </a:rPr>
              <a:t>93</a:t>
            </a:r>
          </a:p>
          <a:p>
            <a:pPr>
              <a:buNone/>
            </a:pPr>
            <a:r>
              <a:rPr lang="en-US" smtClean="0">
                <a:solidFill>
                  <a:srgbClr val="0070C0"/>
                </a:solidFill>
              </a:rPr>
              <a:t>94</a:t>
            </a:r>
          </a:p>
          <a:p>
            <a:pPr>
              <a:buNone/>
            </a:pPr>
            <a:r>
              <a:rPr lang="en-US" smtClean="0">
                <a:solidFill>
                  <a:srgbClr val="0070C0"/>
                </a:solidFill>
              </a:rPr>
              <a:t>-1</a:t>
            </a:r>
          </a:p>
          <a:p>
            <a:pPr>
              <a:buNone/>
            </a:pPr>
            <a:r>
              <a:rPr lang="en-US" smtClean="0">
                <a:solidFill>
                  <a:srgbClr val="339933"/>
                </a:solidFill>
              </a:rPr>
              <a:t>Average is: 92.5</a:t>
            </a:r>
            <a:endParaRPr lang="en-US" dirty="0" smtClean="0">
              <a:solidFill>
                <a:srgbClr val="339933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Idea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Repeat the loop until -1 is seen as input</a:t>
            </a:r>
            <a:r>
              <a:rPr lang="en-US" smtClean="0"/>
              <a:t>.</a:t>
            </a:r>
          </a:p>
          <a:p>
            <a:r>
              <a:rPr lang="en-US" smtClean="0"/>
              <a:t>Keep track of # of input items</a:t>
            </a:r>
          </a:p>
          <a:p>
            <a:r>
              <a:rPr lang="en-US" smtClean="0"/>
              <a:t>Compute the average as total / count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break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 smtClean="0"/>
              <a:t>breaks the loop and continues to the statement after the loop body: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425608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1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Programming …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is NOT a boring or repetitive activity</a:t>
            </a:r>
          </a:p>
          <a:p>
            <a:r>
              <a:rPr lang="en-US" smtClean="0"/>
              <a:t>does NOT require you to sit in dark room and type in computer all day! </a:t>
            </a:r>
          </a:p>
          <a:p>
            <a:r>
              <a:rPr lang="en-US" smtClean="0"/>
              <a:t>does NOT involve complex Math</a:t>
            </a:r>
          </a:p>
          <a:p>
            <a:endParaRPr lang="en-US"/>
          </a:p>
          <a:p>
            <a:r>
              <a:rPr lang="en-US" smtClean="0"/>
              <a:t>requires logical thinking – technical common sense</a:t>
            </a:r>
          </a:p>
          <a:p>
            <a:r>
              <a:rPr lang="en-US" smtClean="0"/>
              <a:t>write minimal code &amp; combine with existing components to build new applications</a:t>
            </a:r>
          </a:p>
          <a:p>
            <a:r>
              <a:rPr lang="en-US" smtClean="0"/>
              <a:t>Solve customers’ problems &amp; improves quality of life for every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5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smtClean="0"/>
              <a:t>continue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mtClean="0"/>
              <a:t>Ignores the lines below that statement and continues with the loop.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800"/>
            <a:ext cx="3962400" cy="449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7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Problem: Math Practice - Version 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mtClean="0"/>
              <a:t>Make the user answer 10 questons and keep track of user’s performance. Output the final score.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Here is a sample message after answering 10 questions:</a:t>
            </a:r>
            <a:endParaRPr lang="en-US"/>
          </a:p>
          <a:p>
            <a:pPr>
              <a:buNone/>
            </a:pPr>
            <a:r>
              <a:rPr lang="en-US" smtClean="0">
                <a:solidFill>
                  <a:srgbClr val="339933"/>
                </a:solidFill>
              </a:rPr>
              <a:t>You got 7 correct and 3 wrong. Play again soon!</a:t>
            </a:r>
            <a:endParaRPr lang="en-US" dirty="0" smtClean="0">
              <a:solidFill>
                <a:srgbClr val="33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for loop to repeat 10 times</a:t>
            </a:r>
          </a:p>
          <a:p>
            <a:r>
              <a:rPr lang="en-US" smtClean="0"/>
              <a:t>use loop variable as question #</a:t>
            </a:r>
          </a:p>
          <a:p>
            <a:r>
              <a:rPr lang="en-US" smtClean="0"/>
              <a:t>use 2 variables to keep track of correct/incorrect – increment as needed</a:t>
            </a:r>
          </a:p>
          <a:p>
            <a:r>
              <a:rPr lang="en-US" smtClean="0"/>
              <a:t>print final stats (# correct, # incorrect)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812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Problem: Math Practice - Version </a:t>
            </a:r>
            <a:r>
              <a:rPr lang="en-US" smtClean="0">
                <a:solidFill>
                  <a:srgbClr val="FF0000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mtClean="0"/>
              <a:t>Same as Version 2, but uses additional method for playing the game.</a:t>
            </a:r>
          </a:p>
          <a:p>
            <a:pPr>
              <a:buNone/>
            </a:pPr>
            <a:r>
              <a:rPr lang="en-US" smtClean="0"/>
              <a:t>See the code for details.</a:t>
            </a:r>
            <a:endParaRPr lang="en-US" smtClean="0"/>
          </a:p>
          <a:p>
            <a:pPr>
              <a:buNone/>
            </a:pPr>
            <a:endParaRPr lang="en-US" dirty="0" smtClean="0">
              <a:solidFill>
                <a:srgbClr val="33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For advanced level students only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Let us say we want to control the distribution of questions per operator. For example, let us say we want addition problems for ~35% of the time, subtraction problems for another ~35% of the time, multiplication problems for ~20% of the time, and integer division problems for remaining ~10%.</a:t>
            </a:r>
          </a:p>
          <a:p>
            <a:r>
              <a:rPr lang="en-US" smtClean="0"/>
              <a:t>We can even make it more generic: We can prompt &amp; get those % values from the user, then we can try to setup the distribution of questions accordingly.</a:t>
            </a:r>
          </a:p>
          <a:p>
            <a:r>
              <a:rPr lang="en-US" smtClean="0"/>
              <a:t>I will be happy to discuss your ideas in the class after each session is over (after 12 noon).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Problem: Country Store Version 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mtClean="0"/>
              <a:t>Change the input mechanism for the store – list all 5 products every time, let the user select a product, then enter the weight. Keep adding the purchase to total, repeat the prompt until the user is done.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Country </a:t>
            </a:r>
            <a:r>
              <a:rPr lang="en-US">
                <a:solidFill>
                  <a:srgbClr val="FF0000"/>
                </a:solidFill>
              </a:rPr>
              <a:t>Store Version </a:t>
            </a:r>
            <a:r>
              <a:rPr lang="en-US" smtClean="0">
                <a:solidFill>
                  <a:srgbClr val="FF0000"/>
                </a:solidFill>
              </a:rPr>
              <a:t>3 : Prompt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339933"/>
                </a:solidFill>
              </a:rPr>
              <a:t>Available products:</a:t>
            </a:r>
          </a:p>
          <a:p>
            <a:pPr marL="514350" indent="-514350">
              <a:buAutoNum type="arabicPeriod"/>
            </a:pPr>
            <a:r>
              <a:rPr lang="en-US" smtClean="0">
                <a:solidFill>
                  <a:srgbClr val="339933"/>
                </a:solidFill>
              </a:rPr>
              <a:t>Bananas ($ 0.44 / lb)</a:t>
            </a:r>
          </a:p>
          <a:p>
            <a:pPr marL="514350" indent="-514350">
              <a:buAutoNum type="arabicPeriod"/>
            </a:pPr>
            <a:r>
              <a:rPr lang="en-US" smtClean="0">
                <a:solidFill>
                  <a:srgbClr val="339933"/>
                </a:solidFill>
              </a:rPr>
              <a:t>Apples ($ 0.99 / lb)</a:t>
            </a:r>
          </a:p>
          <a:p>
            <a:pPr marL="514350" indent="-514350">
              <a:buAutoNum type="arabicPeriod"/>
            </a:pPr>
            <a:r>
              <a:rPr lang="en-US" smtClean="0">
                <a:solidFill>
                  <a:srgbClr val="339933"/>
                </a:solidFill>
              </a:rPr>
              <a:t>Cucumbers ($ 1.19 / lb)</a:t>
            </a:r>
          </a:p>
          <a:p>
            <a:pPr marL="514350" indent="-514350">
              <a:buAutoNum type="arabicPeriod"/>
            </a:pPr>
            <a:r>
              <a:rPr lang="en-US" smtClean="0">
                <a:solidFill>
                  <a:srgbClr val="339933"/>
                </a:solidFill>
              </a:rPr>
              <a:t>Carrots ($ 0. 89 / lb)</a:t>
            </a:r>
          </a:p>
          <a:p>
            <a:pPr marL="514350" indent="-514350">
              <a:buAutoNum type="arabicPeriod"/>
            </a:pPr>
            <a:r>
              <a:rPr lang="en-US" smtClean="0">
                <a:solidFill>
                  <a:srgbClr val="339933"/>
                </a:solidFill>
              </a:rPr>
              <a:t>Oranges ($ 0.79 / lb)</a:t>
            </a:r>
          </a:p>
          <a:p>
            <a:pPr marL="0" indent="0">
              <a:buNone/>
            </a:pPr>
            <a:r>
              <a:rPr lang="en-US" smtClean="0">
                <a:solidFill>
                  <a:srgbClr val="339933"/>
                </a:solidFill>
              </a:rPr>
              <a:t>Enter selection (0 to finish check-out) : </a:t>
            </a:r>
            <a:r>
              <a:rPr lang="en-US" smtClean="0">
                <a:solidFill>
                  <a:srgbClr val="0070C0"/>
                </a:solidFill>
              </a:rPr>
              <a:t>2</a:t>
            </a:r>
          </a:p>
          <a:p>
            <a:pPr marL="0" indent="0">
              <a:buNone/>
            </a:pPr>
            <a:r>
              <a:rPr lang="en-US" smtClean="0">
                <a:solidFill>
                  <a:srgbClr val="339933"/>
                </a:solidFill>
              </a:rPr>
              <a:t>Enter weight: </a:t>
            </a:r>
            <a:r>
              <a:rPr lang="en-US" smtClean="0">
                <a:solidFill>
                  <a:srgbClr val="0070C0"/>
                </a:solidFill>
              </a:rPr>
              <a:t>2.45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Guessing game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Pair up with your neighbor and play this game:</a:t>
            </a:r>
          </a:p>
          <a:p>
            <a:pPr marL="0" indent="0">
              <a:buNone/>
            </a:pPr>
            <a:r>
              <a:rPr lang="en-US" smtClean="0"/>
              <a:t>Think of a number between 1 and 100. Ask your neighbor to guess that number.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Repeat the following steps as many times as needed:</a:t>
            </a:r>
            <a:endParaRPr lang="en-US"/>
          </a:p>
          <a:p>
            <a:r>
              <a:rPr lang="en-US" smtClean="0"/>
              <a:t>Neighbor asks, “Is it NN?”</a:t>
            </a:r>
          </a:p>
          <a:p>
            <a:r>
              <a:rPr lang="en-US" smtClean="0"/>
              <a:t>You respond with “yes!” or “go lower” or “go higher”</a:t>
            </a:r>
          </a:p>
          <a:p>
            <a:pPr marL="0" indent="0">
              <a:buNone/>
            </a:pPr>
            <a:r>
              <a:rPr lang="en-US"/>
              <a:t>Goal is to ask minimum # of questions</a:t>
            </a:r>
            <a:r>
              <a:rPr lang="en-US" smtClean="0"/>
              <a:t>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Guessing game – ideas?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/>
          </a:bodyPr>
          <a:lstStyle/>
          <a:p>
            <a:r>
              <a:rPr lang="en-US" smtClean="0"/>
              <a:t>Ask about the middle value</a:t>
            </a:r>
          </a:p>
          <a:p>
            <a:r>
              <a:rPr lang="en-US" smtClean="0"/>
              <a:t>Based on the response, we can focus on one-half of the range.</a:t>
            </a:r>
          </a:p>
          <a:p>
            <a:r>
              <a:rPr lang="en-US" smtClean="0"/>
              <a:t>Repeat the top 2 steps until you say “yes!”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Let the computer find your </a:t>
            </a:r>
            <a:r>
              <a:rPr lang="en-US" smtClean="0">
                <a:solidFill>
                  <a:srgbClr val="FF0000"/>
                </a:solidFill>
              </a:rPr>
              <a:t>number: Guessing game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Think of a number between 1 and 100. Write a program so that the computer will ask you a series of questions and determine that number based on your answers.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Repeat the following steps as many times as needed:</a:t>
            </a:r>
            <a:endParaRPr lang="en-US"/>
          </a:p>
          <a:p>
            <a:r>
              <a:rPr lang="en-US" smtClean="0"/>
              <a:t>Computer asks, “Is it NN?”</a:t>
            </a:r>
          </a:p>
          <a:p>
            <a:r>
              <a:rPr lang="en-US" smtClean="0"/>
              <a:t>User responds with &lt;, =, or &gt;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learn programming?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Software Engineers get great pay!</a:t>
            </a:r>
          </a:p>
          <a:p>
            <a:r>
              <a:rPr lang="en-US" smtClean="0"/>
              <a:t>Less stressful compared to several other high paying jobs – room for trial &amp; error</a:t>
            </a:r>
          </a:p>
          <a:p>
            <a:r>
              <a:rPr lang="en-US" smtClean="0"/>
              <a:t>Automation </a:t>
            </a:r>
            <a:r>
              <a:rPr lang="en-US" dirty="0" smtClean="0"/>
              <a:t>continues…</a:t>
            </a:r>
          </a:p>
          <a:p>
            <a:r>
              <a:rPr lang="en-US" dirty="0" smtClean="0"/>
              <a:t>Computer touches our lives more &amp; more every day…</a:t>
            </a:r>
          </a:p>
          <a:p>
            <a:r>
              <a:rPr lang="en-US" dirty="0" smtClean="0"/>
              <a:t>More component based programming </a:t>
            </a:r>
            <a:r>
              <a:rPr lang="en-US" dirty="0" smtClean="0">
                <a:sym typeface="Wingdings" pitchFamily="2" charset="2"/>
              </a:rPr>
              <a:t> always room for simple programs to do large tasks!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9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Guessing game : Sample runs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339933"/>
                </a:solidFill>
              </a:rPr>
              <a:t>Is it 50?</a:t>
            </a: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&lt;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</a:t>
            </a:r>
            <a:r>
              <a:rPr lang="en-US" smtClean="0">
                <a:solidFill>
                  <a:srgbClr val="339933"/>
                </a:solidFill>
              </a:rPr>
              <a:t>25?</a:t>
            </a: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</a:t>
            </a:r>
            <a:r>
              <a:rPr lang="en-US" smtClean="0">
                <a:solidFill>
                  <a:srgbClr val="339933"/>
                </a:solidFill>
              </a:rPr>
              <a:t>37?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</a:t>
            </a:r>
            <a:r>
              <a:rPr lang="en-US" smtClean="0">
                <a:solidFill>
                  <a:srgbClr val="339933"/>
                </a:solidFill>
              </a:rPr>
              <a:t>43?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=</a:t>
            </a:r>
          </a:p>
          <a:p>
            <a:pPr marL="0" indent="0">
              <a:buNone/>
            </a:pPr>
            <a:r>
              <a:rPr lang="en-US" smtClean="0">
                <a:solidFill>
                  <a:srgbClr val="339933"/>
                </a:solidFill>
              </a:rPr>
              <a:t>Good game! 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50?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&lt;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25?</a:t>
            </a: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&lt;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</a:t>
            </a:r>
            <a:r>
              <a:rPr lang="en-US" smtClean="0">
                <a:solidFill>
                  <a:srgbClr val="339933"/>
                </a:solidFill>
              </a:rPr>
              <a:t>12?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</a:t>
            </a:r>
            <a:r>
              <a:rPr lang="en-US" smtClean="0">
                <a:solidFill>
                  <a:srgbClr val="339933"/>
                </a:solidFill>
              </a:rPr>
              <a:t>18?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</a:t>
            </a:r>
            <a:r>
              <a:rPr lang="en-US" smtClean="0">
                <a:solidFill>
                  <a:srgbClr val="339933"/>
                </a:solidFill>
              </a:rPr>
              <a:t>21?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&lt;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</a:t>
            </a:r>
            <a:r>
              <a:rPr lang="en-US" smtClean="0">
                <a:solidFill>
                  <a:srgbClr val="339933"/>
                </a:solidFill>
              </a:rPr>
              <a:t>19?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mtClean="0">
                <a:solidFill>
                  <a:srgbClr val="339933"/>
                </a:solidFill>
              </a:rPr>
              <a:t>Your number is 20. Good game!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mtClean="0"/>
              <a:t>Pseudocode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r>
              <a:rPr lang="en-US" smtClean="0"/>
              <a:t>Initialize range (low = 1, high = 100)</a:t>
            </a:r>
          </a:p>
          <a:p>
            <a:r>
              <a:rPr lang="en-US" smtClean="0"/>
              <a:t>while (true)</a:t>
            </a:r>
          </a:p>
          <a:p>
            <a:pPr lvl="1"/>
            <a:r>
              <a:rPr lang="en-US" smtClean="0"/>
              <a:t>compute mid = (low + high) / 2</a:t>
            </a:r>
          </a:p>
          <a:p>
            <a:pPr lvl="1"/>
            <a:r>
              <a:rPr lang="en-US" smtClean="0"/>
              <a:t>ask the user</a:t>
            </a:r>
          </a:p>
          <a:p>
            <a:pPr lvl="1"/>
            <a:r>
              <a:rPr lang="en-US" smtClean="0"/>
              <a:t>user responds with &lt;, &gt;, = </a:t>
            </a:r>
          </a:p>
          <a:p>
            <a:pPr lvl="2"/>
            <a:r>
              <a:rPr lang="en-US"/>
              <a:t>String input = keyboard.next</a:t>
            </a:r>
            <a:r>
              <a:rPr lang="en-US" smtClean="0"/>
              <a:t>();</a:t>
            </a:r>
          </a:p>
          <a:p>
            <a:pPr lvl="1"/>
            <a:r>
              <a:rPr lang="en-US" smtClean="0"/>
              <a:t>= </a:t>
            </a:r>
            <a:r>
              <a:rPr lang="en-US" smtClean="0">
                <a:sym typeface="Wingdings" pitchFamily="2" charset="2"/>
              </a:rPr>
              <a:t> we are done!</a:t>
            </a:r>
          </a:p>
          <a:p>
            <a:pPr lvl="2"/>
            <a:r>
              <a:rPr lang="en-US" smtClean="0"/>
              <a:t>if (input.equals("&lt;"))</a:t>
            </a:r>
            <a:endParaRPr lang="en-US" smtClean="0">
              <a:sym typeface="Wingdings" pitchFamily="2" charset="2"/>
            </a:endParaRPr>
          </a:p>
          <a:p>
            <a:pPr lvl="1"/>
            <a:r>
              <a:rPr lang="en-US" smtClean="0">
                <a:sym typeface="Wingdings" pitchFamily="2" charset="2"/>
              </a:rPr>
              <a:t>&lt;  high = mid-1   // go into first half.</a:t>
            </a:r>
          </a:p>
          <a:p>
            <a:pPr lvl="1"/>
            <a:r>
              <a:rPr lang="en-US" smtClean="0">
                <a:sym typeface="Wingdings" pitchFamily="2" charset="2"/>
              </a:rPr>
              <a:t>&gt; low = mid+1  // go into second half.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Ideas for coding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/>
          </a:bodyPr>
          <a:lstStyle/>
          <a:p>
            <a:r>
              <a:rPr lang="en-US" smtClean="0"/>
              <a:t>Get the user input as a String. </a:t>
            </a:r>
          </a:p>
          <a:p>
            <a:pPr marL="0" indent="0">
              <a:buNone/>
            </a:pPr>
            <a:r>
              <a:rPr lang="en-US" smtClean="0"/>
              <a:t>String input = keyboard.next();</a:t>
            </a:r>
          </a:p>
          <a:p>
            <a:r>
              <a:rPr lang="en-US" smtClean="0"/>
              <a:t>Since String is a complex data type, it needs to be compared like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(input.equals("&lt;"))</a:t>
            </a:r>
          </a:p>
          <a:p>
            <a:r>
              <a:rPr lang="en-US" smtClean="0"/>
              <a:t>You can also check the first character of the string alone:</a:t>
            </a:r>
            <a:endParaRPr lang="en-US"/>
          </a:p>
          <a:p>
            <a:pPr marL="0" indent="0">
              <a:buNone/>
            </a:pPr>
            <a:r>
              <a:rPr lang="en-US" smtClean="0"/>
              <a:t>(input.charAt(0</a:t>
            </a:r>
            <a:r>
              <a:rPr lang="en-US"/>
              <a:t>) == </a:t>
            </a:r>
            <a:r>
              <a:rPr lang="en-US" smtClean="0"/>
              <a:t>'&lt;‘)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Reverse Guessing game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Let the computer think of a number between 1 and 100 (In other words, generate a random number from 1 to 100 range). Write a program so that the computer will respond to your guesses until the number is guessed.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Repeat the following steps as many times as needed:</a:t>
            </a:r>
            <a:endParaRPr lang="en-US"/>
          </a:p>
          <a:p>
            <a:r>
              <a:rPr lang="en-US" smtClean="0"/>
              <a:t>You say, “NN”</a:t>
            </a:r>
          </a:p>
          <a:p>
            <a:r>
              <a:rPr lang="en-US" smtClean="0"/>
              <a:t>Computer responds with “Yes! Good job!!”, “go lower!” or “go higher!”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Reverse Guessing game : Sample runs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Enter your guess: </a:t>
            </a:r>
            <a:r>
              <a:rPr lang="en-US" smtClean="0">
                <a:solidFill>
                  <a:srgbClr val="339933"/>
                </a:solidFill>
              </a:rPr>
              <a:t>80</a:t>
            </a: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go higher!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 smtClean="0">
                <a:solidFill>
                  <a:srgbClr val="339933"/>
                </a:solidFill>
              </a:rPr>
              <a:t>95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go </a:t>
            </a:r>
            <a:r>
              <a:rPr lang="en-US" smtClean="0">
                <a:solidFill>
                  <a:srgbClr val="0070C0"/>
                </a:solidFill>
              </a:rPr>
              <a:t>lower!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 smtClean="0">
                <a:solidFill>
                  <a:srgbClr val="339933"/>
                </a:solidFill>
              </a:rPr>
              <a:t>90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Yes! Good job!!</a:t>
            </a: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 smtClean="0">
                <a:solidFill>
                  <a:srgbClr val="339933"/>
                </a:solidFill>
              </a:rPr>
              <a:t>20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go </a:t>
            </a:r>
            <a:r>
              <a:rPr lang="en-US" smtClean="0">
                <a:solidFill>
                  <a:srgbClr val="0070C0"/>
                </a:solidFill>
              </a:rPr>
              <a:t>higher!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 smtClean="0">
                <a:solidFill>
                  <a:srgbClr val="339933"/>
                </a:solidFill>
              </a:rPr>
              <a:t>60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go lower!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 smtClean="0">
                <a:solidFill>
                  <a:srgbClr val="339933"/>
                </a:solidFill>
              </a:rPr>
              <a:t>40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go </a:t>
            </a:r>
            <a:r>
              <a:rPr lang="en-US" smtClean="0">
                <a:solidFill>
                  <a:srgbClr val="0070C0"/>
                </a:solidFill>
              </a:rPr>
              <a:t>higher!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 smtClean="0">
                <a:solidFill>
                  <a:srgbClr val="339933"/>
                </a:solidFill>
              </a:rPr>
              <a:t>45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go higher!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 smtClean="0">
                <a:solidFill>
                  <a:srgbClr val="339933"/>
                </a:solidFill>
              </a:rPr>
              <a:t>50</a:t>
            </a: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Yes! Good job!!</a:t>
            </a: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Computer thinks of a number – uses random number generator</a:t>
            </a:r>
          </a:p>
          <a:p>
            <a:pPr lvl="1"/>
            <a:r>
              <a:rPr lang="en-US"/>
              <a:t>Random generator = new Random();</a:t>
            </a:r>
          </a:p>
          <a:p>
            <a:pPr lvl="1"/>
            <a:r>
              <a:rPr lang="en-US" smtClean="0"/>
              <a:t>int number = generator.nextInt(100) + 1</a:t>
            </a:r>
          </a:p>
          <a:p>
            <a:r>
              <a:rPr lang="en-US" smtClean="0"/>
              <a:t>while (user has not guessed it correctly yet)</a:t>
            </a:r>
          </a:p>
          <a:p>
            <a:pPr lvl="1"/>
            <a:r>
              <a:rPr lang="en-US" smtClean="0"/>
              <a:t>get user’s guess</a:t>
            </a:r>
          </a:p>
          <a:p>
            <a:pPr lvl="1"/>
            <a:r>
              <a:rPr lang="en-US" smtClean="0"/>
              <a:t>compare and output appropriate message</a:t>
            </a:r>
          </a:p>
          <a:p>
            <a:pPr lvl="2"/>
            <a:r>
              <a:rPr lang="en-US" smtClean="0"/>
              <a:t>if (guess == number)</a:t>
            </a:r>
          </a:p>
          <a:p>
            <a:pPr lvl="2"/>
            <a:r>
              <a:rPr lang="en-US" smtClean="0"/>
              <a:t>if (guess &lt; number)</a:t>
            </a:r>
          </a:p>
          <a:p>
            <a:pPr lvl="2"/>
            <a:r>
              <a:rPr lang="en-US" smtClean="0"/>
              <a:t>if (guess &gt; number)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Reverse Guessing game Version 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What is the point of playing a game if it does not output points? </a:t>
            </a:r>
            <a:r>
              <a:rPr lang="en-US" smtClean="0">
                <a:sym typeface="Wingdings" pitchFamily="2" charset="2"/>
              </a:rPr>
              <a:t></a:t>
            </a:r>
            <a:r>
              <a:rPr lang="en-US" smtClean="0"/>
              <a:t> Let us enhance the reverse guessing game to output the # of points based on your performance.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48019"/>
              </p:ext>
            </p:extLst>
          </p:nvPr>
        </p:nvGraphicFramePr>
        <p:xfrm>
          <a:off x="1219200" y="2973388"/>
          <a:ext cx="6477000" cy="3637280"/>
        </p:xfrm>
        <a:graphic>
          <a:graphicData uri="http://schemas.openxmlformats.org/drawingml/2006/table">
            <a:tbl>
              <a:tblPr/>
              <a:tblGrid>
                <a:gridCol w="2590800"/>
                <a:gridCol w="3886200"/>
              </a:tblGrid>
              <a:tr h="45756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 pitchFamily="34" charset="0"/>
                          <a:cs typeface="Arial" pitchFamily="34" charset="0"/>
                        </a:rPr>
                        <a:t># of guesses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Points</a:t>
                      </a:r>
                      <a:endParaRPr lang="en-US" sz="2400" b="1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66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6 and above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r>
                        <a:rPr lang="en-US" sz="2400" baseline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- # of guesses, but </a:t>
                      </a:r>
                      <a:br>
                        <a:rPr lang="en-US" sz="2400" baseline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400" baseline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do not go negative.</a:t>
                      </a:r>
                      <a:endParaRPr lang="en-US" sz="24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29038" y="2973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pitchFamily="34" charset="0"/>
              </a:rPr>
              <a:t> 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1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have a variable count to keep track # of guesses</a:t>
            </a:r>
          </a:p>
          <a:p>
            <a:r>
              <a:rPr lang="en-US" smtClean="0"/>
              <a:t>use switch() statement in the bottom to convert # of guesses to actual points.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148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For more details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smtClean="0"/>
              <a:t>Java language basics : official tutorial</a:t>
            </a:r>
          </a:p>
          <a:p>
            <a:pPr marL="0" indent="0">
              <a:buNone/>
            </a:pPr>
            <a:r>
              <a:rPr lang="en-US" sz="2400">
                <a:hlinkClick r:id="rId2"/>
              </a:rPr>
              <a:t>http://</a:t>
            </a:r>
            <a:r>
              <a:rPr lang="en-US" sz="2400" smtClean="0">
                <a:hlinkClick r:id="rId2"/>
              </a:rPr>
              <a:t>docs.oracle.com/javase/tutorial/java/nutsandbolts/index.html</a:t>
            </a:r>
            <a:r>
              <a:rPr lang="en-US" sz="2400" smtClean="0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4905</Words>
  <Application>Microsoft Office PowerPoint</Application>
  <PresentationFormat>On-screen Show (4:3)</PresentationFormat>
  <Paragraphs>1000</Paragraphs>
  <Slides>98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Office Theme</vt:lpstr>
      <vt:lpstr>Introduction to Programming using Java</vt:lpstr>
      <vt:lpstr>Logistics</vt:lpstr>
      <vt:lpstr>Instructor: Dr. Jey Veerasamy</vt:lpstr>
      <vt:lpstr>CS Department: Highlights</vt:lpstr>
      <vt:lpstr>CS Department: Accomplishments</vt:lpstr>
      <vt:lpstr>CS Department: Distinguished Faculty</vt:lpstr>
      <vt:lpstr>What is programming?</vt:lpstr>
      <vt:lpstr>Programming …</vt:lpstr>
      <vt:lpstr>Why learn programming?</vt:lpstr>
      <vt:lpstr>Analogy for learning to program:  Learning to ride bicycle</vt:lpstr>
      <vt:lpstr>Learning to program: Difficulties for beginners</vt:lpstr>
      <vt:lpstr>Difficulties for experienced programmer?</vt:lpstr>
      <vt:lpstr>How to reduce difficulties for beginners?</vt:lpstr>
      <vt:lpstr>A typical software project development in 1990</vt:lpstr>
      <vt:lpstr>Same project NOW</vt:lpstr>
      <vt:lpstr>A few examples</vt:lpstr>
      <vt:lpstr>A few examples</vt:lpstr>
      <vt:lpstr>Programming concepts: Sequence structure</vt:lpstr>
      <vt:lpstr>NetBeans IDE – getting started</vt:lpstr>
      <vt:lpstr>Sample skeleton code</vt:lpstr>
      <vt:lpstr>Program to print Hello!</vt:lpstr>
      <vt:lpstr>Few notes</vt:lpstr>
      <vt:lpstr>Structure for simple programs</vt:lpstr>
      <vt:lpstr>Problem: get 5 numbers and output average</vt:lpstr>
      <vt:lpstr>Idea/pseudocode: get 5 numbers  and output average</vt:lpstr>
      <vt:lpstr>Idea/pseudocode - why?</vt:lpstr>
      <vt:lpstr>Java program</vt:lpstr>
      <vt:lpstr>Variables</vt:lpstr>
      <vt:lpstr>Basic/Primitive Data Types</vt:lpstr>
      <vt:lpstr>Numeric Data Types</vt:lpstr>
      <vt:lpstr>Java program: add 5 numbers  and output average - notes</vt:lpstr>
      <vt:lpstr>Problem: compute weighted average</vt:lpstr>
      <vt:lpstr>Sample input &amp; output</vt:lpstr>
      <vt:lpstr>Idea/Pseudocode</vt:lpstr>
      <vt:lpstr>Java program</vt:lpstr>
      <vt:lpstr>Java program : several ways to do same computation</vt:lpstr>
      <vt:lpstr>Java program : several ways to do same computation …</vt:lpstr>
      <vt:lpstr>Problem: Country Store</vt:lpstr>
      <vt:lpstr>Sample input &amp; output</vt:lpstr>
      <vt:lpstr>Pseudocode #1</vt:lpstr>
      <vt:lpstr>Pseudocode #2</vt:lpstr>
      <vt:lpstr>Pseudocode #1 vs #2</vt:lpstr>
      <vt:lpstr>Activities</vt:lpstr>
      <vt:lpstr>Activities</vt:lpstr>
      <vt:lpstr>Selection structure</vt:lpstr>
      <vt:lpstr>Selection structure in Java</vt:lpstr>
      <vt:lpstr>if statement – be careful!</vt:lpstr>
      <vt:lpstr>Problem: compute weekly pay with a restriction</vt:lpstr>
      <vt:lpstr>Sample input/output</vt:lpstr>
      <vt:lpstr>Pseudocode</vt:lpstr>
      <vt:lpstr>Java code</vt:lpstr>
      <vt:lpstr>Several other ways to do  same computation</vt:lpstr>
      <vt:lpstr>Problem: Weekly Pay Version 2</vt:lpstr>
      <vt:lpstr>Problem: Weekly Pay Version 2</vt:lpstr>
      <vt:lpstr>Sample input/output</vt:lpstr>
      <vt:lpstr>Pseudocode #1</vt:lpstr>
      <vt:lpstr>Java code – chained IF statement</vt:lpstr>
      <vt:lpstr>Java code – nested if statement</vt:lpstr>
      <vt:lpstr>Pseudocode #2 – 3 IF statements </vt:lpstr>
      <vt:lpstr>Pseudocode #3 – simplify equations</vt:lpstr>
      <vt:lpstr>Java code #3</vt:lpstr>
      <vt:lpstr>Pseudocode #4</vt:lpstr>
      <vt:lpstr>Problem: Country Store Version 2</vt:lpstr>
      <vt:lpstr>Pseudocode/idea</vt:lpstr>
      <vt:lpstr>Java : switch structure </vt:lpstr>
      <vt:lpstr>series of if statements vs. switch()</vt:lpstr>
      <vt:lpstr>Problem: Math practice</vt:lpstr>
      <vt:lpstr>Ideas</vt:lpstr>
      <vt:lpstr>Activities</vt:lpstr>
      <vt:lpstr>Activities</vt:lpstr>
      <vt:lpstr>Repetition structure (pseudocode)</vt:lpstr>
      <vt:lpstr>Repetition structures in Java</vt:lpstr>
      <vt:lpstr>while vs. do … while vs. for</vt:lpstr>
      <vt:lpstr>Problem:  average of 5 numbers</vt:lpstr>
      <vt:lpstr>Idea</vt:lpstr>
      <vt:lpstr>Problem:  compute average for any input list</vt:lpstr>
      <vt:lpstr>Problem:  compute average of any input list</vt:lpstr>
      <vt:lpstr>Idea</vt:lpstr>
      <vt:lpstr>break statement</vt:lpstr>
      <vt:lpstr>continue statement</vt:lpstr>
      <vt:lpstr>Problem: Math Practice - Version 2</vt:lpstr>
      <vt:lpstr>Ideas</vt:lpstr>
      <vt:lpstr>Problem: Math Practice - Version 3</vt:lpstr>
      <vt:lpstr>For advanced level students only</vt:lpstr>
      <vt:lpstr>Problem: Country Store Version 3</vt:lpstr>
      <vt:lpstr>Country Store Version 3 : Prompt</vt:lpstr>
      <vt:lpstr>Guessing game</vt:lpstr>
      <vt:lpstr>Guessing game – ideas?</vt:lpstr>
      <vt:lpstr>Let the computer find your number: Guessing game</vt:lpstr>
      <vt:lpstr>Guessing game : Sample runs</vt:lpstr>
      <vt:lpstr>Pseudocode</vt:lpstr>
      <vt:lpstr>Ideas for coding</vt:lpstr>
      <vt:lpstr>Reverse Guessing game</vt:lpstr>
      <vt:lpstr>Reverse Guessing game : Sample runs</vt:lpstr>
      <vt:lpstr>Pseudocode</vt:lpstr>
      <vt:lpstr>Reverse Guessing game Version 2</vt:lpstr>
      <vt:lpstr>Ideas</vt:lpstr>
      <vt:lpstr>For more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using Java</dc:title>
  <dc:creator>Veerasamy, Jeyakesavan</dc:creator>
  <cp:lastModifiedBy>Veerasamy, Jeyakesavan</cp:lastModifiedBy>
  <cp:revision>58</cp:revision>
  <dcterms:created xsi:type="dcterms:W3CDTF">2012-07-31T14:38:14Z</dcterms:created>
  <dcterms:modified xsi:type="dcterms:W3CDTF">2012-08-07T18:27:01Z</dcterms:modified>
</cp:coreProperties>
</file>