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258" r:id="rId4"/>
    <p:sldId id="259" r:id="rId5"/>
    <p:sldId id="260" r:id="rId6"/>
    <p:sldId id="288" r:id="rId7"/>
    <p:sldId id="262" r:id="rId8"/>
    <p:sldId id="263" r:id="rId9"/>
    <p:sldId id="266" r:id="rId10"/>
    <p:sldId id="267" r:id="rId11"/>
    <p:sldId id="268" r:id="rId12"/>
    <p:sldId id="300" r:id="rId13"/>
    <p:sldId id="301" r:id="rId14"/>
    <p:sldId id="270" r:id="rId15"/>
    <p:sldId id="302" r:id="rId16"/>
    <p:sldId id="287" r:id="rId17"/>
    <p:sldId id="303" r:id="rId18"/>
    <p:sldId id="272" r:id="rId19"/>
    <p:sldId id="273" r:id="rId20"/>
    <p:sldId id="304" r:id="rId21"/>
    <p:sldId id="289" r:id="rId22"/>
    <p:sldId id="290" r:id="rId23"/>
    <p:sldId id="291" r:id="rId24"/>
    <p:sldId id="292" r:id="rId25"/>
    <p:sldId id="305" r:id="rId26"/>
    <p:sldId id="293" r:id="rId27"/>
    <p:sldId id="294" r:id="rId28"/>
    <p:sldId id="295" r:id="rId29"/>
    <p:sldId id="296" r:id="rId30"/>
    <p:sldId id="297" r:id="rId31"/>
    <p:sldId id="306" r:id="rId32"/>
    <p:sldId id="307" r:id="rId33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CCFFFF"/>
    <a:srgbClr val="FFFF99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7" autoAdjust="0"/>
    <p:restoredTop sz="99213" autoAdjust="0"/>
  </p:normalViewPr>
  <p:slideViewPr>
    <p:cSldViewPr>
      <p:cViewPr varScale="1">
        <p:scale>
          <a:sx n="109" d="100"/>
          <a:sy n="109" d="100"/>
        </p:scale>
        <p:origin x="4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A4FCEFB-C41C-43AB-AABB-6072CC45D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26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572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946775" y="0"/>
            <a:ext cx="911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2646363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6746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88113" y="8904288"/>
            <a:ext cx="3698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5C72DCC-6FFC-4A46-A0E3-5747B9CF0F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6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8915400" cy="914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5867400" cy="22860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5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2766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5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543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6D1AFDB0-7EED-46A3-B1A2-B990EDC6FFF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54343" name="Picture 7" descr="PerryPostOracle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86055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096FC7E7-157A-4E12-A17F-671DF3F38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730359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9773FC07-24E7-4A8A-A0B7-B4395502A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793006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591300"/>
            <a:ext cx="2133600" cy="2667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4C37FAD6-D7FF-44D1-A97B-E072D838A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4952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0A781500-90F1-417C-B2F3-1C555CF29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492876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78C0DF57-A8E9-46BA-ACDA-1D957F2F6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22070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4C4FCB7E-0B4F-4C9A-AB9C-DE2465CA96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602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AC2B406D-8CFE-47B2-9AE2-936AE36CB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46546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C423A483-2A1F-463C-ACCA-12AC4265B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596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82CEFBD7-344F-4C4C-BF10-BD928B650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0908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8FEE4C16-C775-4858-BBBD-DDD24A7C5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4882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13-</a:t>
            </a:r>
            <a:fld id="{78985565-9CA6-40D7-899F-982E832D8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636300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152400" y="838200"/>
            <a:ext cx="8763000" cy="5638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0400" y="6591300"/>
            <a:ext cx="2133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5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© 2007 by Prentice Hall</a:t>
            </a:r>
          </a:p>
        </p:txBody>
      </p:sp>
      <p:sp>
        <p:nvSpPr>
          <p:cNvPr id="65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13-</a:t>
            </a:r>
            <a:fld id="{5F4EBBE2-9B14-4234-AA4C-C3FBFCF792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>
    <p:fade thruBlk="1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632BE1AD-1BBE-4AD9-8603-5BDD6D130FA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Introduction to Oracle 10g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600"/>
              <a:t>Chapter 13</a:t>
            </a:r>
          </a:p>
          <a:p>
            <a:r>
              <a:rPr lang="en-US" altLang="en-US" sz="2600"/>
              <a:t>Database Administration</a:t>
            </a: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0" y="59197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James Perry and Gerald Post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B3DF8B3-8FE6-4257-A47D-161BB922E57D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88995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243388" cy="5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8997" name="Rectangle 1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13.8 Creating a new tablespace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C1D19E9-4506-4FFD-85C0-43A58C03915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89852" name="Rectangle 28"/>
          <p:cNvSpPr>
            <a:spLocks noChangeArrowheads="1"/>
          </p:cNvSpPr>
          <p:nvPr/>
        </p:nvSpPr>
        <p:spPr bwMode="auto">
          <a:xfrm>
            <a:off x="2057400" y="2209800"/>
            <a:ext cx="41148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3" name="Text Box 29"/>
          <p:cNvSpPr txBox="1">
            <a:spLocks noChangeArrowheads="1"/>
          </p:cNvSpPr>
          <p:nvPr/>
        </p:nvSpPr>
        <p:spPr bwMode="auto">
          <a:xfrm>
            <a:off x="3505200" y="177958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Data block</a:t>
            </a:r>
          </a:p>
        </p:txBody>
      </p:sp>
      <p:sp>
        <p:nvSpPr>
          <p:cNvPr id="589854" name="Rectangle 30"/>
          <p:cNvSpPr>
            <a:spLocks noChangeArrowheads="1"/>
          </p:cNvSpPr>
          <p:nvPr/>
        </p:nvSpPr>
        <p:spPr bwMode="auto">
          <a:xfrm>
            <a:off x="2057400" y="2209800"/>
            <a:ext cx="381000" cy="1447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5" name="Rectangle 31"/>
          <p:cNvSpPr>
            <a:spLocks noChangeArrowheads="1"/>
          </p:cNvSpPr>
          <p:nvPr/>
        </p:nvSpPr>
        <p:spPr bwMode="auto">
          <a:xfrm>
            <a:off x="2438400" y="2209800"/>
            <a:ext cx="381000" cy="1447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6" name="Rectangle 32"/>
          <p:cNvSpPr>
            <a:spLocks noChangeArrowheads="1"/>
          </p:cNvSpPr>
          <p:nvPr/>
        </p:nvSpPr>
        <p:spPr bwMode="auto">
          <a:xfrm>
            <a:off x="2819400" y="2209800"/>
            <a:ext cx="381000" cy="1447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7" name="Rectangle 33"/>
          <p:cNvSpPr>
            <a:spLocks noChangeArrowheads="1"/>
          </p:cNvSpPr>
          <p:nvPr/>
        </p:nvSpPr>
        <p:spPr bwMode="auto">
          <a:xfrm>
            <a:off x="3200400" y="2209800"/>
            <a:ext cx="381000" cy="1447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8" name="Rectangle 34"/>
          <p:cNvSpPr>
            <a:spLocks noChangeArrowheads="1"/>
          </p:cNvSpPr>
          <p:nvPr/>
        </p:nvSpPr>
        <p:spPr bwMode="auto">
          <a:xfrm>
            <a:off x="3581400" y="2209800"/>
            <a:ext cx="381000" cy="1447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9" name="Rectangle 35"/>
          <p:cNvSpPr>
            <a:spLocks noChangeArrowheads="1"/>
          </p:cNvSpPr>
          <p:nvPr/>
        </p:nvSpPr>
        <p:spPr bwMode="auto">
          <a:xfrm>
            <a:off x="5867400" y="2209800"/>
            <a:ext cx="304800" cy="1447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60" name="Rectangle 36"/>
          <p:cNvSpPr>
            <a:spLocks noChangeArrowheads="1"/>
          </p:cNvSpPr>
          <p:nvPr/>
        </p:nvSpPr>
        <p:spPr bwMode="auto">
          <a:xfrm>
            <a:off x="3962400" y="2209800"/>
            <a:ext cx="381000" cy="1447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61" name="Rectangle 37"/>
          <p:cNvSpPr>
            <a:spLocks noChangeArrowheads="1"/>
          </p:cNvSpPr>
          <p:nvPr/>
        </p:nvSpPr>
        <p:spPr bwMode="auto">
          <a:xfrm>
            <a:off x="1524000" y="3962400"/>
            <a:ext cx="2362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Row data from inserts</a:t>
            </a:r>
          </a:p>
        </p:txBody>
      </p:sp>
      <p:sp>
        <p:nvSpPr>
          <p:cNvPr id="589862" name="Line 38"/>
          <p:cNvSpPr>
            <a:spLocks noChangeShapeType="1"/>
          </p:cNvSpPr>
          <p:nvPr/>
        </p:nvSpPr>
        <p:spPr bwMode="auto">
          <a:xfrm flipH="1" flipV="1">
            <a:off x="3124200" y="3657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63" name="Rectangle 39"/>
          <p:cNvSpPr>
            <a:spLocks noChangeArrowheads="1"/>
          </p:cNvSpPr>
          <p:nvPr/>
        </p:nvSpPr>
        <p:spPr bwMode="auto">
          <a:xfrm>
            <a:off x="5562600" y="3962400"/>
            <a:ext cx="1981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Administrative data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overhead</a:t>
            </a:r>
          </a:p>
        </p:txBody>
      </p:sp>
      <p:sp>
        <p:nvSpPr>
          <p:cNvPr id="589864" name="Line 40"/>
          <p:cNvSpPr>
            <a:spLocks noChangeShapeType="1"/>
          </p:cNvSpPr>
          <p:nvPr/>
        </p:nvSpPr>
        <p:spPr bwMode="auto">
          <a:xfrm flipV="1">
            <a:off x="5943600" y="36576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65" name="Rectangle 41"/>
          <p:cNvSpPr>
            <a:spLocks noChangeArrowheads="1"/>
          </p:cNvSpPr>
          <p:nvPr/>
        </p:nvSpPr>
        <p:spPr bwMode="auto">
          <a:xfrm>
            <a:off x="4114800" y="39624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Free space</a:t>
            </a:r>
          </a:p>
        </p:txBody>
      </p:sp>
      <p:sp>
        <p:nvSpPr>
          <p:cNvPr id="589866" name="Line 42"/>
          <p:cNvSpPr>
            <a:spLocks noChangeShapeType="1"/>
          </p:cNvSpPr>
          <p:nvPr/>
        </p:nvSpPr>
        <p:spPr bwMode="auto">
          <a:xfrm flipH="1" flipV="1">
            <a:off x="4724400" y="36576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67" name="Rectangle 43" descr="5%"/>
          <p:cNvSpPr>
            <a:spLocks noChangeArrowheads="1"/>
          </p:cNvSpPr>
          <p:nvPr/>
        </p:nvSpPr>
        <p:spPr bwMode="auto">
          <a:xfrm>
            <a:off x="4876800" y="2209800"/>
            <a:ext cx="838200" cy="14478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68" name="Rectangle 44"/>
          <p:cNvSpPr>
            <a:spLocks noChangeArrowheads="1"/>
          </p:cNvSpPr>
          <p:nvPr/>
        </p:nvSpPr>
        <p:spPr bwMode="auto">
          <a:xfrm>
            <a:off x="4800600" y="1447800"/>
            <a:ext cx="2133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PCTFREE 20%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Reserved for Updates</a:t>
            </a:r>
          </a:p>
        </p:txBody>
      </p:sp>
      <p:sp>
        <p:nvSpPr>
          <p:cNvPr id="589869" name="Line 45"/>
          <p:cNvSpPr>
            <a:spLocks noChangeShapeType="1"/>
          </p:cNvSpPr>
          <p:nvPr/>
        </p:nvSpPr>
        <p:spPr bwMode="auto">
          <a:xfrm flipH="1">
            <a:off x="5257800" y="19050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13.9 Effect of the PCTFREE parameter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23D4B6C-96A2-4CDE-AC2B-3DBA9D19C4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809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13.1 Effects of choosing PCTFREE value</a:t>
            </a:r>
          </a:p>
        </p:txBody>
      </p:sp>
      <p:graphicFrame>
        <p:nvGraphicFramePr>
          <p:cNvPr id="680999" name="Group 39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848600" cy="1982788"/>
        </p:xfrm>
        <a:graphic>
          <a:graphicData uri="http://schemas.openxmlformats.org/drawingml/2006/table">
            <a:tbl>
              <a:tblPr/>
              <a:tblGrid>
                <a:gridCol w="1736725"/>
                <a:gridCol w="6111875"/>
              </a:tblGrid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Smaller PCTFREE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room for updates to existing table rows.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fill the block with less wasted space.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require fewer total data blocks, saving space with faster retrieval.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PCTFREE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room for updates to existing table rows.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require more blocks.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improve Update performance because the database does not have to migrate rows.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269D2515-CC1A-461B-9475-4C12BF49350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4133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13.2 Oracle recommendations for PCTFREE and PCTUSED</a:t>
            </a:r>
          </a:p>
        </p:txBody>
      </p:sp>
      <p:graphicFrame>
        <p:nvGraphicFramePr>
          <p:cNvPr id="684139" name="Group 107"/>
          <p:cNvGraphicFramePr>
            <a:graphicFrameLocks noGrp="1"/>
          </p:cNvGraphicFramePr>
          <p:nvPr>
            <p:ph idx="1"/>
          </p:nvPr>
        </p:nvGraphicFramePr>
        <p:xfrm>
          <a:off x="914400" y="1295400"/>
          <a:ext cx="7467600" cy="3875088"/>
        </p:xfrm>
        <a:graphic>
          <a:graphicData uri="http://schemas.openxmlformats.org/drawingml/2006/table">
            <a:tbl>
              <a:tblPr/>
              <a:tblGrid>
                <a:gridCol w="2794000"/>
                <a:gridCol w="1549400"/>
                <a:gridCol w="312420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Characteristics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Reasoning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PCTFREE=10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PCTUSED=40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values for general purpose tables.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UPDATE statements increase the size of rows.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PCTFREE=20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PCTUSED=40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free space to allow rows to grow. PCTUSED reduces processing during high update activity.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sizes rarely change.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PCTFREE=5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PCTUSED=60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less free space since row space can be reused. PCTUSED reduces wasted space, allowing space to be reused faster.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table and most activity is read only.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PCTFREE=5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PCTUSED=40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 large table, you want to minimize the empty space.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291CF906-EF5D-459E-9ED1-181789325F88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91919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334000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192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13.10 MetaLink patch search</a:t>
            </a:r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228600" y="83820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CC"/>
                </a:solidFill>
              </a:rPr>
              <a:t>Maintaining the DBMS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ECA6535E-5AC0-4780-BEA9-742F0FD7F4D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87172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13.3 Shutdown options</a:t>
            </a:r>
          </a:p>
        </p:txBody>
      </p:sp>
      <p:graphicFrame>
        <p:nvGraphicFramePr>
          <p:cNvPr id="687176" name="Group 72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110413" cy="4119563"/>
        </p:xfrm>
        <a:graphic>
          <a:graphicData uri="http://schemas.openxmlformats.org/drawingml/2006/table">
            <a:tbl>
              <a:tblPr/>
              <a:tblGrid>
                <a:gridCol w="2690813"/>
                <a:gridCol w="4419600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Command Option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normal (default)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new connections are allowed, but the system waits for all users to disconnect before shutting down.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transactional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new connections are allowed. No new transactions can be started. After all transactions are completed, the database shuts down.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immediate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new connections are allowed. No new transactions can be started. Uncommitted transactions are rolled back.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abort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transactions are terminated. Current SQL statements are terminated. The database will have to go through recovery when it restarts. Avoid this option except in emergencies.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3A4B2DB0-F751-42B1-BF14-8AC7652F0BA5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6164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343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4648200" y="4419600"/>
            <a:ext cx="20574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Main Oracle services</a:t>
            </a:r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 flipH="1" flipV="1">
            <a:off x="39624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5" name="Line 17"/>
          <p:cNvSpPr>
            <a:spLocks noChangeShapeType="1"/>
          </p:cNvSpPr>
          <p:nvPr/>
        </p:nvSpPr>
        <p:spPr bwMode="auto">
          <a:xfrm flipH="1" flipV="1">
            <a:off x="4343400" y="4419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6" name="Rectangle 18"/>
          <p:cNvSpPr>
            <a:spLocks noChangeArrowheads="1"/>
          </p:cNvSpPr>
          <p:nvPr/>
        </p:nvSpPr>
        <p:spPr bwMode="auto">
          <a:xfrm>
            <a:off x="4648200" y="2667000"/>
            <a:ext cx="1981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Listener for 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Enterprise Manager</a:t>
            </a:r>
          </a:p>
        </p:txBody>
      </p:sp>
      <p:sp>
        <p:nvSpPr>
          <p:cNvPr id="616467" name="Line 19"/>
          <p:cNvSpPr>
            <a:spLocks noChangeShapeType="1"/>
          </p:cNvSpPr>
          <p:nvPr/>
        </p:nvSpPr>
        <p:spPr bwMode="auto">
          <a:xfrm flipH="1">
            <a:off x="3810000" y="2971800"/>
            <a:ext cx="838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8" name="Rectangle 20"/>
          <p:cNvSpPr>
            <a:spLocks noChangeArrowheads="1"/>
          </p:cNvSpPr>
          <p:nvPr/>
        </p:nvSpPr>
        <p:spPr bwMode="auto">
          <a:xfrm>
            <a:off x="4648200" y="3429000"/>
            <a:ext cx="16764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Listener for </a:t>
            </a:r>
          </a:p>
          <a:p>
            <a:pPr algn="ctr"/>
            <a:r>
              <a:rPr lang="en-US" altLang="en-US" sz="1600" i="1">
                <a:latin typeface="Arial" panose="020B0604020202020204" pitchFamily="34" charset="0"/>
              </a:rPr>
              <a:t>i</a:t>
            </a:r>
            <a:r>
              <a:rPr lang="en-US" altLang="en-US" sz="1600">
                <a:latin typeface="Arial" panose="020B0604020202020204" pitchFamily="34" charset="0"/>
              </a:rPr>
              <a:t>SQL*Plus</a:t>
            </a:r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 flipH="1">
            <a:off x="4191000" y="3581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0" name="Rectangle 22"/>
          <p:cNvSpPr>
            <a:spLocks noChangeArrowheads="1"/>
          </p:cNvSpPr>
          <p:nvPr/>
        </p:nvSpPr>
        <p:spPr bwMode="auto">
          <a:xfrm>
            <a:off x="3048000" y="1600200"/>
            <a:ext cx="17526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Stop a service</a:t>
            </a:r>
          </a:p>
        </p:txBody>
      </p:sp>
      <p:sp>
        <p:nvSpPr>
          <p:cNvPr id="616471" name="Line 23"/>
          <p:cNvSpPr>
            <a:spLocks noChangeShapeType="1"/>
          </p:cNvSpPr>
          <p:nvPr/>
        </p:nvSpPr>
        <p:spPr bwMode="auto">
          <a:xfrm flipH="1">
            <a:off x="2971800" y="19812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13.11 Shutting down Oracle with the Windows service manager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36648DB2-A44F-4DD9-B0CE-E89AABD6AD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90244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13.4 Startup options</a:t>
            </a:r>
          </a:p>
        </p:txBody>
      </p:sp>
      <p:graphicFrame>
        <p:nvGraphicFramePr>
          <p:cNvPr id="690248" name="Group 72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6784975" cy="3630613"/>
        </p:xfrm>
        <a:graphic>
          <a:graphicData uri="http://schemas.openxmlformats.org/drawingml/2006/table">
            <a:tbl>
              <a:tblPr/>
              <a:tblGrid>
                <a:gridCol w="2365375"/>
                <a:gridCol w="4419600"/>
              </a:tblGrid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command option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the instance, mounts the database, and allows everyone to log in.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nomount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the instance, but does not mount the database. Used when you want to create a new database.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mount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the instance, sets up the database, but does not open it. Used for configuring red logs files and performing full database recovery.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restrict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and mounts the database, but only certain users (DBAs) can log in. Useful when you need to export data, load large tables, or during upgrade migrations.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5F3F7316-2573-480A-ACC8-7FA95BD5CD4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93937" name="Line 17"/>
          <p:cNvSpPr>
            <a:spLocks noChangeShapeType="1"/>
          </p:cNvSpPr>
          <p:nvPr/>
        </p:nvSpPr>
        <p:spPr bwMode="auto">
          <a:xfrm>
            <a:off x="1143000" y="2971800"/>
            <a:ext cx="6172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38" name="Text Box 18"/>
          <p:cNvSpPr txBox="1">
            <a:spLocks noChangeArrowheads="1"/>
          </p:cNvSpPr>
          <p:nvPr/>
        </p:nvSpPr>
        <p:spPr bwMode="auto">
          <a:xfrm>
            <a:off x="6918325" y="3108325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593939" name="Oval 19"/>
          <p:cNvSpPr>
            <a:spLocks noChangeArrowheads="1"/>
          </p:cNvSpPr>
          <p:nvPr/>
        </p:nvSpPr>
        <p:spPr bwMode="auto">
          <a:xfrm>
            <a:off x="1447800" y="2362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0" name="Oval 20"/>
          <p:cNvSpPr>
            <a:spLocks noChangeArrowheads="1"/>
          </p:cNvSpPr>
          <p:nvPr/>
        </p:nvSpPr>
        <p:spPr bwMode="auto">
          <a:xfrm>
            <a:off x="1447800" y="2286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1" name="Oval 21"/>
          <p:cNvSpPr>
            <a:spLocks noChangeArrowheads="1"/>
          </p:cNvSpPr>
          <p:nvPr/>
        </p:nvSpPr>
        <p:spPr bwMode="auto">
          <a:xfrm>
            <a:off x="1447800" y="2209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2" name="Oval 22"/>
          <p:cNvSpPr>
            <a:spLocks noChangeArrowheads="1"/>
          </p:cNvSpPr>
          <p:nvPr/>
        </p:nvSpPr>
        <p:spPr bwMode="auto">
          <a:xfrm>
            <a:off x="1447800" y="21336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3" name="Oval 23"/>
          <p:cNvSpPr>
            <a:spLocks noChangeArrowheads="1"/>
          </p:cNvSpPr>
          <p:nvPr/>
        </p:nvSpPr>
        <p:spPr bwMode="auto">
          <a:xfrm>
            <a:off x="1447800" y="20574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4" name="Text Box 24"/>
          <p:cNvSpPr txBox="1">
            <a:spLocks noChangeArrowheads="1"/>
          </p:cNvSpPr>
          <p:nvPr/>
        </p:nvSpPr>
        <p:spPr bwMode="auto">
          <a:xfrm>
            <a:off x="914400" y="1703388"/>
            <a:ext cx="1776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Primary database</a:t>
            </a:r>
          </a:p>
        </p:txBody>
      </p:sp>
      <p:sp>
        <p:nvSpPr>
          <p:cNvPr id="593945" name="Line 25"/>
          <p:cNvSpPr>
            <a:spLocks noChangeShapeType="1"/>
          </p:cNvSpPr>
          <p:nvPr/>
        </p:nvSpPr>
        <p:spPr bwMode="auto">
          <a:xfrm>
            <a:off x="1600200" y="2590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47" name="Oval 27"/>
          <p:cNvSpPr>
            <a:spLocks noChangeArrowheads="1"/>
          </p:cNvSpPr>
          <p:nvPr/>
        </p:nvSpPr>
        <p:spPr bwMode="auto">
          <a:xfrm>
            <a:off x="1447800" y="3886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8" name="Oval 28"/>
          <p:cNvSpPr>
            <a:spLocks noChangeArrowheads="1"/>
          </p:cNvSpPr>
          <p:nvPr/>
        </p:nvSpPr>
        <p:spPr bwMode="auto">
          <a:xfrm>
            <a:off x="1447800" y="3810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9" name="Oval 29"/>
          <p:cNvSpPr>
            <a:spLocks noChangeArrowheads="1"/>
          </p:cNvSpPr>
          <p:nvPr/>
        </p:nvSpPr>
        <p:spPr bwMode="auto">
          <a:xfrm>
            <a:off x="1447800" y="3733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0" name="Oval 30"/>
          <p:cNvSpPr>
            <a:spLocks noChangeArrowheads="1"/>
          </p:cNvSpPr>
          <p:nvPr/>
        </p:nvSpPr>
        <p:spPr bwMode="auto">
          <a:xfrm>
            <a:off x="1447800" y="36576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1" name="Oval 31"/>
          <p:cNvSpPr>
            <a:spLocks noChangeArrowheads="1"/>
          </p:cNvSpPr>
          <p:nvPr/>
        </p:nvSpPr>
        <p:spPr bwMode="auto">
          <a:xfrm>
            <a:off x="1447800" y="35814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2" name="Text Box 32"/>
          <p:cNvSpPr txBox="1">
            <a:spLocks noChangeArrowheads="1"/>
          </p:cNvSpPr>
          <p:nvPr/>
        </p:nvSpPr>
        <p:spPr bwMode="auto">
          <a:xfrm>
            <a:off x="914400" y="4217988"/>
            <a:ext cx="170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Full backup copy</a:t>
            </a:r>
          </a:p>
        </p:txBody>
      </p:sp>
      <p:sp>
        <p:nvSpPr>
          <p:cNvPr id="593953" name="Oval 33"/>
          <p:cNvSpPr>
            <a:spLocks noChangeArrowheads="1"/>
          </p:cNvSpPr>
          <p:nvPr/>
        </p:nvSpPr>
        <p:spPr bwMode="auto">
          <a:xfrm>
            <a:off x="5334000" y="2362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4" name="Oval 34"/>
          <p:cNvSpPr>
            <a:spLocks noChangeArrowheads="1"/>
          </p:cNvSpPr>
          <p:nvPr/>
        </p:nvSpPr>
        <p:spPr bwMode="auto">
          <a:xfrm>
            <a:off x="5334000" y="2286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5" name="Oval 35"/>
          <p:cNvSpPr>
            <a:spLocks noChangeArrowheads="1"/>
          </p:cNvSpPr>
          <p:nvPr/>
        </p:nvSpPr>
        <p:spPr bwMode="auto">
          <a:xfrm>
            <a:off x="5334000" y="2209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6" name="Oval 36"/>
          <p:cNvSpPr>
            <a:spLocks noChangeArrowheads="1"/>
          </p:cNvSpPr>
          <p:nvPr/>
        </p:nvSpPr>
        <p:spPr bwMode="auto">
          <a:xfrm>
            <a:off x="5334000" y="21336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7" name="Oval 37"/>
          <p:cNvSpPr>
            <a:spLocks noChangeArrowheads="1"/>
          </p:cNvSpPr>
          <p:nvPr/>
        </p:nvSpPr>
        <p:spPr bwMode="auto">
          <a:xfrm>
            <a:off x="5334000" y="20574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8" name="Text Box 38"/>
          <p:cNvSpPr txBox="1">
            <a:spLocks noChangeArrowheads="1"/>
          </p:cNvSpPr>
          <p:nvPr/>
        </p:nvSpPr>
        <p:spPr bwMode="auto">
          <a:xfrm>
            <a:off x="4191000" y="1703388"/>
            <a:ext cx="1131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Disk crash</a:t>
            </a:r>
          </a:p>
        </p:txBody>
      </p:sp>
      <p:sp>
        <p:nvSpPr>
          <p:cNvPr id="593959" name="Line 39"/>
          <p:cNvSpPr>
            <a:spLocks noChangeShapeType="1"/>
          </p:cNvSpPr>
          <p:nvPr/>
        </p:nvSpPr>
        <p:spPr bwMode="auto">
          <a:xfrm>
            <a:off x="4648200" y="19812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0" name="Oval 40"/>
          <p:cNvSpPr>
            <a:spLocks noChangeArrowheads="1"/>
          </p:cNvSpPr>
          <p:nvPr/>
        </p:nvSpPr>
        <p:spPr bwMode="auto">
          <a:xfrm>
            <a:off x="3276600" y="3505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1" name="Oval 41"/>
          <p:cNvSpPr>
            <a:spLocks noChangeArrowheads="1"/>
          </p:cNvSpPr>
          <p:nvPr/>
        </p:nvSpPr>
        <p:spPr bwMode="auto">
          <a:xfrm>
            <a:off x="3276600" y="3429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2" name="Oval 42"/>
          <p:cNvSpPr>
            <a:spLocks noChangeArrowheads="1"/>
          </p:cNvSpPr>
          <p:nvPr/>
        </p:nvSpPr>
        <p:spPr bwMode="auto">
          <a:xfrm>
            <a:off x="3276600" y="3352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3" name="Oval 43"/>
          <p:cNvSpPr>
            <a:spLocks noChangeArrowheads="1"/>
          </p:cNvSpPr>
          <p:nvPr/>
        </p:nvSpPr>
        <p:spPr bwMode="auto">
          <a:xfrm>
            <a:off x="3657600" y="3505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4" name="Oval 44"/>
          <p:cNvSpPr>
            <a:spLocks noChangeArrowheads="1"/>
          </p:cNvSpPr>
          <p:nvPr/>
        </p:nvSpPr>
        <p:spPr bwMode="auto">
          <a:xfrm>
            <a:off x="3657600" y="3429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5" name="Oval 45"/>
          <p:cNvSpPr>
            <a:spLocks noChangeArrowheads="1"/>
          </p:cNvSpPr>
          <p:nvPr/>
        </p:nvSpPr>
        <p:spPr bwMode="auto">
          <a:xfrm>
            <a:off x="3657600" y="3352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6" name="Oval 46"/>
          <p:cNvSpPr>
            <a:spLocks noChangeArrowheads="1"/>
          </p:cNvSpPr>
          <p:nvPr/>
        </p:nvSpPr>
        <p:spPr bwMode="auto">
          <a:xfrm>
            <a:off x="3429000" y="35814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7" name="Oval 47"/>
          <p:cNvSpPr>
            <a:spLocks noChangeArrowheads="1"/>
          </p:cNvSpPr>
          <p:nvPr/>
        </p:nvSpPr>
        <p:spPr bwMode="auto">
          <a:xfrm>
            <a:off x="3429000" y="3505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8" name="Oval 48"/>
          <p:cNvSpPr>
            <a:spLocks noChangeArrowheads="1"/>
          </p:cNvSpPr>
          <p:nvPr/>
        </p:nvSpPr>
        <p:spPr bwMode="auto">
          <a:xfrm>
            <a:off x="3429000" y="3429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9" name="Text Box 49"/>
          <p:cNvSpPr txBox="1">
            <a:spLocks noChangeArrowheads="1"/>
          </p:cNvSpPr>
          <p:nvPr/>
        </p:nvSpPr>
        <p:spPr bwMode="auto">
          <a:xfrm>
            <a:off x="2895600" y="3836988"/>
            <a:ext cx="1728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Redo Archive log</a:t>
            </a:r>
          </a:p>
        </p:txBody>
      </p:sp>
      <p:sp>
        <p:nvSpPr>
          <p:cNvPr id="593970" name="Line 50"/>
          <p:cNvSpPr>
            <a:spLocks noChangeShapeType="1"/>
          </p:cNvSpPr>
          <p:nvPr/>
        </p:nvSpPr>
        <p:spPr bwMode="auto">
          <a:xfrm>
            <a:off x="1981200" y="2362200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1" name="Line 51"/>
          <p:cNvSpPr>
            <a:spLocks noChangeShapeType="1"/>
          </p:cNvSpPr>
          <p:nvPr/>
        </p:nvSpPr>
        <p:spPr bwMode="auto">
          <a:xfrm>
            <a:off x="1981200" y="2362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2" name="Oval 52"/>
          <p:cNvSpPr>
            <a:spLocks noChangeArrowheads="1"/>
          </p:cNvSpPr>
          <p:nvPr/>
        </p:nvSpPr>
        <p:spPr bwMode="auto">
          <a:xfrm>
            <a:off x="3200400" y="2362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3" name="Oval 53"/>
          <p:cNvSpPr>
            <a:spLocks noChangeArrowheads="1"/>
          </p:cNvSpPr>
          <p:nvPr/>
        </p:nvSpPr>
        <p:spPr bwMode="auto">
          <a:xfrm>
            <a:off x="3200400" y="2286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4" name="Oval 54"/>
          <p:cNvSpPr>
            <a:spLocks noChangeArrowheads="1"/>
          </p:cNvSpPr>
          <p:nvPr/>
        </p:nvSpPr>
        <p:spPr bwMode="auto">
          <a:xfrm>
            <a:off x="3200400" y="2209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5" name="Oval 55"/>
          <p:cNvSpPr>
            <a:spLocks noChangeArrowheads="1"/>
          </p:cNvSpPr>
          <p:nvPr/>
        </p:nvSpPr>
        <p:spPr bwMode="auto">
          <a:xfrm>
            <a:off x="3200400" y="21336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3200400" y="20574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6400800" y="23622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6400800" y="22860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6400800" y="22098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6400800" y="21336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1" name="Oval 61"/>
          <p:cNvSpPr>
            <a:spLocks noChangeArrowheads="1"/>
          </p:cNvSpPr>
          <p:nvPr/>
        </p:nvSpPr>
        <p:spPr bwMode="auto">
          <a:xfrm>
            <a:off x="6400800" y="2057400"/>
            <a:ext cx="3048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2" name="Text Box 62"/>
          <p:cNvSpPr txBox="1">
            <a:spLocks noChangeArrowheads="1"/>
          </p:cNvSpPr>
          <p:nvPr/>
        </p:nvSpPr>
        <p:spPr bwMode="auto">
          <a:xfrm>
            <a:off x="5715000" y="1627188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Recovered database</a:t>
            </a:r>
          </a:p>
        </p:txBody>
      </p:sp>
      <p:sp>
        <p:nvSpPr>
          <p:cNvPr id="593983" name="Freeform 63"/>
          <p:cNvSpPr>
            <a:spLocks/>
          </p:cNvSpPr>
          <p:nvPr/>
        </p:nvSpPr>
        <p:spPr bwMode="auto">
          <a:xfrm>
            <a:off x="1905000" y="2743200"/>
            <a:ext cx="4343400" cy="1879600"/>
          </a:xfrm>
          <a:custGeom>
            <a:avLst/>
            <a:gdLst>
              <a:gd name="T0" fmla="*/ 0 w 2736"/>
              <a:gd name="T1" fmla="*/ 768 h 1184"/>
              <a:gd name="T2" fmla="*/ 1632 w 2736"/>
              <a:gd name="T3" fmla="*/ 1056 h 1184"/>
              <a:gd name="T4" fmla="*/ 2736 w 2736"/>
              <a:gd name="T5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84">
                <a:moveTo>
                  <a:pt x="0" y="768"/>
                </a:moveTo>
                <a:cubicBezTo>
                  <a:pt x="588" y="976"/>
                  <a:pt x="1176" y="1184"/>
                  <a:pt x="1632" y="1056"/>
                </a:cubicBezTo>
                <a:cubicBezTo>
                  <a:pt x="2088" y="928"/>
                  <a:pt x="2544" y="152"/>
                  <a:pt x="273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4" name="Line 64"/>
          <p:cNvSpPr>
            <a:spLocks noChangeShapeType="1"/>
          </p:cNvSpPr>
          <p:nvPr/>
        </p:nvSpPr>
        <p:spPr bwMode="auto">
          <a:xfrm flipV="1">
            <a:off x="4343400" y="26670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5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13.12 Recovering an active database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51021A42-F727-4498-8490-0F0578AB0E03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594987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278313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98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13.13 Configuring the ArchiveLog property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B1FE3F40-D4D0-417C-AA91-38DAB45ACE9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a DBA’s Duties</a:t>
            </a:r>
          </a:p>
          <a:p>
            <a:r>
              <a:rPr lang="en-US" altLang="en-US"/>
              <a:t>Using the Enterprise Manager</a:t>
            </a:r>
          </a:p>
          <a:p>
            <a:r>
              <a:rPr lang="en-US" altLang="en-US"/>
              <a:t>Understanding Oracle Storage Files</a:t>
            </a:r>
          </a:p>
          <a:p>
            <a:r>
              <a:rPr lang="en-US" altLang="en-US"/>
              <a:t>Configuring Space for Schema Objects</a:t>
            </a:r>
          </a:p>
          <a:p>
            <a:r>
              <a:rPr lang="en-US" altLang="en-US"/>
              <a:t>Exporting and Importing Data</a:t>
            </a:r>
          </a:p>
          <a:p>
            <a:r>
              <a:rPr lang="en-US" altLang="en-US"/>
              <a:t>Maintaining the DBMS</a:t>
            </a:r>
          </a:p>
          <a:p>
            <a:r>
              <a:rPr lang="en-US" altLang="en-US"/>
              <a:t>Backing up the Database</a:t>
            </a:r>
          </a:p>
          <a:p>
            <a:r>
              <a:rPr lang="en-US" altLang="en-US"/>
              <a:t>Monitoring and Improving Database Performance</a:t>
            </a:r>
          </a:p>
          <a:p>
            <a:r>
              <a:rPr lang="en-US" altLang="en-US"/>
              <a:t>Obtaining Useful Information from System Views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807273D6-3A86-47F6-9205-CC8BDBD86EB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93406" name="Rectangle 1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13.5 Oracle file names and common locations</a:t>
            </a:r>
          </a:p>
        </p:txBody>
      </p:sp>
      <p:graphicFrame>
        <p:nvGraphicFramePr>
          <p:cNvPr id="693410" name="Group 162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069263" cy="3698875"/>
        </p:xfrm>
        <a:graphic>
          <a:graphicData uri="http://schemas.openxmlformats.org/drawingml/2006/table">
            <a:tbl>
              <a:tblPr/>
              <a:tblGrid>
                <a:gridCol w="1901825"/>
                <a:gridCol w="2332038"/>
                <a:gridCol w="3835400"/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type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Location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File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CONTROL01.CTL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ORACLE_HOME\Oradata\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DBName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SPFile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SPFILE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&lt;DBName&gt;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.ORA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ORACLE_HOME\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&lt;instance&gt;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\Database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file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PWD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&lt;DBName&gt;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.ORA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ORACLE_HOME\Database\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Files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SYSTEM01.DBF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ORACLE_HOME\Oradata\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DBName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Plus other locations if you create your own tablespaces and datafiles.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Archive Logs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what you entered.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Recovery Area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ORACLE_HOME\flash_recovery_area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Redo Logs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REDO01.LOG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ORACLE_HOME\Oradata\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DBName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189E375A-BB8B-452D-AB64-E98CF2FCA2DF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637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181600" cy="471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79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13.14 Metrics used for standard alerts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CC"/>
                </a:solidFill>
              </a:rPr>
              <a:t>Monitoring the DBMS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53ED9FFD-FCA0-4C80-B86A-09968327313F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638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103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4038600" y="1447800"/>
            <a:ext cx="1981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Setup to enter e-mail 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server information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6172200" y="1676400"/>
            <a:ext cx="1219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Preferences</a:t>
            </a:r>
          </a:p>
        </p:txBody>
      </p:sp>
      <p:sp>
        <p:nvSpPr>
          <p:cNvPr id="638984" name="Line 8"/>
          <p:cNvSpPr>
            <a:spLocks noChangeShapeType="1"/>
          </p:cNvSpPr>
          <p:nvPr/>
        </p:nvSpPr>
        <p:spPr bwMode="auto">
          <a:xfrm>
            <a:off x="5257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985" name="Line 9"/>
          <p:cNvSpPr>
            <a:spLocks noChangeShapeType="1"/>
          </p:cNvSpPr>
          <p:nvPr/>
        </p:nvSpPr>
        <p:spPr bwMode="auto">
          <a:xfrm>
            <a:off x="6324600" y="1981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986" name="Rectangle 10"/>
          <p:cNvSpPr>
            <a:spLocks noChangeArrowheads="1"/>
          </p:cNvSpPr>
          <p:nvPr/>
        </p:nvSpPr>
        <p:spPr bwMode="auto">
          <a:xfrm>
            <a:off x="1752600" y="1600200"/>
            <a:ext cx="1828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General to enter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your e-mail address</a:t>
            </a:r>
          </a:p>
        </p:txBody>
      </p:sp>
      <p:sp>
        <p:nvSpPr>
          <p:cNvPr id="638987" name="Line 11"/>
          <p:cNvSpPr>
            <a:spLocks noChangeShapeType="1"/>
          </p:cNvSpPr>
          <p:nvPr/>
        </p:nvSpPr>
        <p:spPr bwMode="auto">
          <a:xfrm flipH="1">
            <a:off x="1981200" y="21336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988" name="Rectangle 12"/>
          <p:cNvSpPr>
            <a:spLocks noChangeArrowheads="1"/>
          </p:cNvSpPr>
          <p:nvPr/>
        </p:nvSpPr>
        <p:spPr bwMode="auto">
          <a:xfrm>
            <a:off x="1371600" y="3962400"/>
            <a:ext cx="1905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Rules to pick events</a:t>
            </a:r>
          </a:p>
        </p:txBody>
      </p:sp>
      <p:sp>
        <p:nvSpPr>
          <p:cNvPr id="638989" name="Line 13"/>
          <p:cNvSpPr>
            <a:spLocks noChangeShapeType="1"/>
          </p:cNvSpPr>
          <p:nvPr/>
        </p:nvSpPr>
        <p:spPr bwMode="auto">
          <a:xfrm flipV="1">
            <a:off x="1600200" y="33528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990" name="Line 14"/>
          <p:cNvSpPr>
            <a:spLocks noChangeShapeType="1"/>
          </p:cNvSpPr>
          <p:nvPr/>
        </p:nvSpPr>
        <p:spPr bwMode="auto">
          <a:xfrm>
            <a:off x="1981200" y="4343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99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13.15 Setting an alert to send you an e-mail message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FF8CEA45-7AB3-4A84-9129-AA0F23CF989C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640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638800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00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13.16 Default statistics in the performance monitor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C3A36ABA-9CEF-435F-84BE-5DA5C4C8BAC7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64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195888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10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13.17 Performance monitor showing the top SQL commands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4661F1A6-D9D2-458B-B8E8-46AC730D9AC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6412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13.6 Tuning advisors</a:t>
            </a:r>
          </a:p>
        </p:txBody>
      </p:sp>
      <p:graphicFrame>
        <p:nvGraphicFramePr>
          <p:cNvPr id="696417" name="Group 97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7964488" cy="4789488"/>
        </p:xfrm>
        <a:graphic>
          <a:graphicData uri="http://schemas.openxmlformats.org/drawingml/2006/table">
            <a:tbl>
              <a:tblPr/>
              <a:tblGrid>
                <a:gridCol w="2324100"/>
                <a:gridCol w="5640388"/>
              </a:tblGrid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ADDM 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automatic analyzer examines usage, self-diagnoses problems, and recommends overall improvements.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Tuning 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SQL statements and recommends rewrites to improve performance on individual queries.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Access 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SQL statements and recommends indexes and materialized views.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Advisor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Shared Pool Advisor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Buffer Cache Advisor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PGA 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the use of system memory and can automatically reconfigure it for optimal performance. You can also run SGA and PGA advisors manually.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 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segments to decide if you should run the shrink option to compact the space. It also maintains usage reports that are useful for capacity planning.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Undo Advisor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problems in the undo tablespace and helps set the optimal size, threshold values, and retention period for the undo and flashback segments.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BFFB6D6E-2DB7-4D81-B499-6FC477154932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64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334000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3810000" y="3657600"/>
            <a:ext cx="1981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Select a time period</a:t>
            </a:r>
          </a:p>
        </p:txBody>
      </p:sp>
      <p:sp>
        <p:nvSpPr>
          <p:cNvPr id="642055" name="Line 7"/>
          <p:cNvSpPr>
            <a:spLocks noChangeShapeType="1"/>
          </p:cNvSpPr>
          <p:nvPr/>
        </p:nvSpPr>
        <p:spPr bwMode="auto">
          <a:xfrm flipV="1">
            <a:off x="5791200" y="3810000"/>
            <a:ext cx="838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056" name="Rectangle 8"/>
          <p:cNvSpPr>
            <a:spLocks noChangeArrowheads="1"/>
          </p:cNvSpPr>
          <p:nvPr/>
        </p:nvSpPr>
        <p:spPr bwMode="auto">
          <a:xfrm>
            <a:off x="5181600" y="5867400"/>
            <a:ext cx="1905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Choose a finding</a:t>
            </a:r>
          </a:p>
        </p:txBody>
      </p:sp>
      <p:sp>
        <p:nvSpPr>
          <p:cNvPr id="642057" name="Line 9"/>
          <p:cNvSpPr>
            <a:spLocks noChangeShapeType="1"/>
          </p:cNvSpPr>
          <p:nvPr/>
        </p:nvSpPr>
        <p:spPr bwMode="auto">
          <a:xfrm flipH="1" flipV="1">
            <a:off x="5181600" y="5029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0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13.18 Automated performance analysis problems found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F8F52D68-0702-4348-94FF-D201CD4BBE86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64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838825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13.19 Configuring the ArchiveLog property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EF461971-D484-4914-9757-67822A971B08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64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3363"/>
            <a:ext cx="4953000" cy="47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41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13.20 Query execution plan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CC"/>
                </a:solidFill>
              </a:rPr>
              <a:t>Optimizing queries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45072D5-62BE-4E68-B1FE-7F9E30223DCB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64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400800" cy="50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13.21 Tuning advisor recommendations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F2FD55F9-1205-4DC7-92AD-61A84494E3EE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4270" name="Picture 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2578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72" name="Rectangle 1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13.1 The Enterprise Manager main page</a:t>
            </a:r>
          </a:p>
        </p:txBody>
      </p:sp>
      <p:sp>
        <p:nvSpPr>
          <p:cNvPr id="4273" name="Text Box 177"/>
          <p:cNvSpPr txBox="1">
            <a:spLocks noChangeArrowheads="1"/>
          </p:cNvSpPr>
          <p:nvPr/>
        </p:nvSpPr>
        <p:spPr bwMode="auto">
          <a:xfrm>
            <a:off x="228600" y="83820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CC"/>
                </a:solidFill>
              </a:rPr>
              <a:t>Using the Enterprise Manager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80E70915-B101-41C0-A745-E5242149CA81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64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05600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13.22 Configuring the SQL Access advisor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8BE51CCA-11BE-4B7C-AC15-7148809227E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99580" name="Rectangle 1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13.7 Common DBA views</a:t>
            </a:r>
          </a:p>
        </p:txBody>
      </p:sp>
      <p:graphicFrame>
        <p:nvGraphicFramePr>
          <p:cNvPr id="699590" name="Group 198"/>
          <p:cNvGraphicFramePr>
            <a:graphicFrameLocks noGrp="1"/>
          </p:cNvGraphicFramePr>
          <p:nvPr>
            <p:ph idx="1"/>
          </p:nvPr>
        </p:nvGraphicFramePr>
        <p:xfrm>
          <a:off x="265113" y="685800"/>
          <a:ext cx="8650287" cy="5692775"/>
        </p:xfrm>
        <a:graphic>
          <a:graphicData uri="http://schemas.openxmlformats.org/drawingml/2006/table">
            <a:tbl>
              <a:tblPr/>
              <a:tblGrid>
                <a:gridCol w="1660525"/>
                <a:gridCol w="6989762"/>
              </a:tblGrid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 View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dba_views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all views available to the DBA. Individual users can use user_views instead.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dba_tab_comments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comments for tables and views.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dba_col_comments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comments for specific columns.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dba_tablespaces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on tablespaces. Also look at dba_segments and dba_data_files.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dba_tables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table names and storage data. Also look at dba_indexes.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dba_tab_cols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columns in tables.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dba_procedures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procedures and functions in the database. Also look at dba_triggers.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dba_sequences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sequences in the database.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dba_synonyms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synonyms. Also look at dba_directories.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dba_users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all users.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dba_roles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all roles.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dba_role_privs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roles assigned to users (or other roles).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dba_sys_privs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system privileges assigned to users.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dba_tab_privs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all granted privileges in the database.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BF272B23-4EB5-4ADF-917E-9785F536825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02543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13.8 A few V$ performance views</a:t>
            </a:r>
          </a:p>
        </p:txBody>
      </p:sp>
      <p:graphicFrame>
        <p:nvGraphicFramePr>
          <p:cNvPr id="702593" name="Group 129"/>
          <p:cNvGraphicFramePr>
            <a:graphicFrameLocks noGrp="1"/>
          </p:cNvGraphicFramePr>
          <p:nvPr>
            <p:ph sz="half" idx="1"/>
          </p:nvPr>
        </p:nvGraphicFramePr>
        <p:xfrm>
          <a:off x="152400" y="838200"/>
          <a:ext cx="4343400" cy="5041900"/>
        </p:xfrm>
        <a:graphic>
          <a:graphicData uri="http://schemas.openxmlformats.org/drawingml/2006/table">
            <a:tbl>
              <a:tblPr/>
              <a:tblGrid>
                <a:gridCol w="2198688"/>
                <a:gridCol w="214471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 View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v$fixed_table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v$fixed_view_definition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list of all V$, X$, and GV$ views.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SQL query used for each view.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v$database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v$instance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v$tablespace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v$datafile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v$controlfile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v$option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v$version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 data about the database.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v$open_cursor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v$sql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v$sqlarea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v$sql_plan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Cursors and SQL statements.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2591" name="Group 127"/>
          <p:cNvGraphicFramePr>
            <a:graphicFrameLocks noGrp="1"/>
          </p:cNvGraphicFramePr>
          <p:nvPr>
            <p:ph sz="half" idx="2"/>
          </p:nvPr>
        </p:nvGraphicFramePr>
        <p:xfrm>
          <a:off x="4648200" y="838200"/>
          <a:ext cx="4306888" cy="5029200"/>
        </p:xfrm>
        <a:graphic>
          <a:graphicData uri="http://schemas.openxmlformats.org/drawingml/2006/table">
            <a:tbl>
              <a:tblPr/>
              <a:tblGrid>
                <a:gridCol w="2097088"/>
                <a:gridCol w="22098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 View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8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v$sort_usage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v$sysstat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v$transaction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v$osstat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v$session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v$session_wait_history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v$lock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v$locked_object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system and session performance.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v$archive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v$backup_datafile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v$recovery_status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v$recovery_file_dest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v$rollstat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v$undostat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Archives, backup, and recovery, and rollback performance.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03CADB3B-6A1D-405F-8E83-16CEBE14F0FA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580688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395913" cy="51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069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13.2 Enterprise Manager Administration page</a:t>
            </a:r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E1691374-F6BF-4F01-8E35-162420F62966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581698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334000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1699" name="Rectangle 67"/>
          <p:cNvSpPr>
            <a:spLocks noChangeArrowheads="1"/>
          </p:cNvSpPr>
          <p:nvPr/>
        </p:nvSpPr>
        <p:spPr bwMode="auto">
          <a:xfrm>
            <a:off x="457200" y="4648200"/>
            <a:ext cx="17526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panose="020B0604020202020204" pitchFamily="34" charset="0"/>
              </a:rPr>
              <a:t>MarcouxK user </a:t>
            </a:r>
          </a:p>
          <a:p>
            <a:pPr algn="ctr"/>
            <a:r>
              <a:rPr lang="en-US" altLang="en-US" sz="1400">
                <a:latin typeface="Arial" panose="020B0604020202020204" pitchFamily="34" charset="0"/>
              </a:rPr>
              <a:t>Created in Chapter 13</a:t>
            </a:r>
          </a:p>
        </p:txBody>
      </p:sp>
      <p:sp>
        <p:nvSpPr>
          <p:cNvPr id="581700" name="Rectangle 68"/>
          <p:cNvSpPr>
            <a:spLocks noChangeArrowheads="1"/>
          </p:cNvSpPr>
          <p:nvPr/>
        </p:nvSpPr>
        <p:spPr bwMode="auto">
          <a:xfrm>
            <a:off x="5357813" y="1638300"/>
            <a:ext cx="1423987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panose="020B0604020202020204" pitchFamily="34" charset="0"/>
              </a:rPr>
              <a:t>Create new user</a:t>
            </a:r>
          </a:p>
        </p:txBody>
      </p:sp>
      <p:sp>
        <p:nvSpPr>
          <p:cNvPr id="581701" name="Rectangle 69"/>
          <p:cNvSpPr>
            <a:spLocks noChangeArrowheads="1"/>
          </p:cNvSpPr>
          <p:nvPr/>
        </p:nvSpPr>
        <p:spPr bwMode="auto">
          <a:xfrm>
            <a:off x="3733800" y="1612900"/>
            <a:ext cx="1524000" cy="44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panose="020B0604020202020204" pitchFamily="34" charset="0"/>
              </a:rPr>
              <a:t>Modify existing </a:t>
            </a:r>
          </a:p>
          <a:p>
            <a:pPr algn="ctr"/>
            <a:r>
              <a:rPr lang="en-US" altLang="en-US" sz="1400">
                <a:latin typeface="Arial" panose="020B0604020202020204" pitchFamily="34" charset="0"/>
              </a:rPr>
              <a:t>User account</a:t>
            </a:r>
          </a:p>
        </p:txBody>
      </p:sp>
      <p:sp>
        <p:nvSpPr>
          <p:cNvPr id="581702" name="Line 70"/>
          <p:cNvSpPr>
            <a:spLocks noChangeShapeType="1"/>
          </p:cNvSpPr>
          <p:nvPr/>
        </p:nvSpPr>
        <p:spPr bwMode="auto">
          <a:xfrm>
            <a:off x="4572000" y="20574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703" name="Line 71"/>
          <p:cNvSpPr>
            <a:spLocks noChangeShapeType="1"/>
          </p:cNvSpPr>
          <p:nvPr/>
        </p:nvSpPr>
        <p:spPr bwMode="auto">
          <a:xfrm>
            <a:off x="6096000" y="19050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70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13.3 Enterprise Manager Administration/Security/Users page</a:t>
            </a:r>
          </a:p>
        </p:txBody>
      </p:sp>
      <p:sp>
        <p:nvSpPr>
          <p:cNvPr id="581706" name="Line 74"/>
          <p:cNvSpPr>
            <a:spLocks noChangeShapeType="1"/>
          </p:cNvSpPr>
          <p:nvPr/>
        </p:nvSpPr>
        <p:spPr bwMode="auto">
          <a:xfrm>
            <a:off x="1143000" y="5181600"/>
            <a:ext cx="838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7A0F97B1-01E8-40B4-947B-D23BA8C95CD6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43053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69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13.4 Location of current control files</a:t>
            </a:r>
          </a:p>
        </p:txBody>
      </p:sp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228600" y="83820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CC"/>
                </a:solidFill>
              </a:rPr>
              <a:t>Understanding Oracle storage files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16CD52F-0374-415E-B9F5-ED999F607FF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83722" name="Rectangle 42"/>
          <p:cNvSpPr>
            <a:spLocks noChangeArrowheads="1"/>
          </p:cNvSpPr>
          <p:nvPr/>
        </p:nvSpPr>
        <p:spPr bwMode="auto">
          <a:xfrm>
            <a:off x="419100" y="3200400"/>
            <a:ext cx="16764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RWTablespace1</a:t>
            </a:r>
          </a:p>
        </p:txBody>
      </p:sp>
      <p:sp>
        <p:nvSpPr>
          <p:cNvPr id="583726" name="Rectangle 46"/>
          <p:cNvSpPr>
            <a:spLocks noChangeArrowheads="1"/>
          </p:cNvSpPr>
          <p:nvPr/>
        </p:nvSpPr>
        <p:spPr bwMode="auto">
          <a:xfrm>
            <a:off x="2667000" y="3048000"/>
            <a:ext cx="1676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RW01.DBF</a:t>
            </a:r>
          </a:p>
        </p:txBody>
      </p:sp>
      <p:sp>
        <p:nvSpPr>
          <p:cNvPr id="583727" name="Rectangle 47"/>
          <p:cNvSpPr>
            <a:spLocks noChangeArrowheads="1"/>
          </p:cNvSpPr>
          <p:nvPr/>
        </p:nvSpPr>
        <p:spPr bwMode="auto">
          <a:xfrm>
            <a:off x="2667000" y="3581400"/>
            <a:ext cx="1676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RW02.DBF</a:t>
            </a:r>
          </a:p>
        </p:txBody>
      </p:sp>
      <p:sp>
        <p:nvSpPr>
          <p:cNvPr id="583728" name="Rectangle 48"/>
          <p:cNvSpPr>
            <a:spLocks noChangeArrowheads="1"/>
          </p:cNvSpPr>
          <p:nvPr/>
        </p:nvSpPr>
        <p:spPr bwMode="auto">
          <a:xfrm>
            <a:off x="2667000" y="4114800"/>
            <a:ext cx="16764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RW03.DBF</a:t>
            </a:r>
          </a:p>
        </p:txBody>
      </p:sp>
      <p:sp>
        <p:nvSpPr>
          <p:cNvPr id="583730" name="Rectangle 50"/>
          <p:cNvSpPr>
            <a:spLocks noChangeArrowheads="1"/>
          </p:cNvSpPr>
          <p:nvPr/>
        </p:nvSpPr>
        <p:spPr bwMode="auto">
          <a:xfrm>
            <a:off x="5638800" y="1981200"/>
            <a:ext cx="1752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Redwood indexes</a:t>
            </a:r>
          </a:p>
        </p:txBody>
      </p:sp>
      <p:sp>
        <p:nvSpPr>
          <p:cNvPr id="583731" name="Rectangle 51"/>
          <p:cNvSpPr>
            <a:spLocks noChangeArrowheads="1"/>
          </p:cNvSpPr>
          <p:nvPr/>
        </p:nvSpPr>
        <p:spPr bwMode="auto">
          <a:xfrm>
            <a:off x="381000" y="1981200"/>
            <a:ext cx="1752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Redwood tables</a:t>
            </a:r>
          </a:p>
        </p:txBody>
      </p:sp>
      <p:sp>
        <p:nvSpPr>
          <p:cNvPr id="583733" name="Rectangle 53"/>
          <p:cNvSpPr>
            <a:spLocks noChangeArrowheads="1"/>
          </p:cNvSpPr>
          <p:nvPr/>
        </p:nvSpPr>
        <p:spPr bwMode="auto">
          <a:xfrm>
            <a:off x="5562600" y="3200400"/>
            <a:ext cx="16764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RWTablespace2</a:t>
            </a:r>
          </a:p>
        </p:txBody>
      </p:sp>
      <p:cxnSp>
        <p:nvCxnSpPr>
          <p:cNvPr id="583735" name="AutoShape 55"/>
          <p:cNvCxnSpPr>
            <a:cxnSpLocks noChangeShapeType="1"/>
            <a:stCxn id="583722" idx="3"/>
            <a:endCxn id="583727" idx="1"/>
          </p:cNvCxnSpPr>
          <p:nvPr/>
        </p:nvCxnSpPr>
        <p:spPr bwMode="auto">
          <a:xfrm>
            <a:off x="2095500" y="3771900"/>
            <a:ext cx="5715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36" name="AutoShape 56"/>
          <p:cNvCxnSpPr>
            <a:cxnSpLocks noChangeShapeType="1"/>
            <a:stCxn id="583731" idx="2"/>
            <a:endCxn id="583722" idx="0"/>
          </p:cNvCxnSpPr>
          <p:nvPr/>
        </p:nvCxnSpPr>
        <p:spPr bwMode="auto">
          <a:xfrm>
            <a:off x="1257300" y="2438400"/>
            <a:ext cx="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37" name="AutoShape 57"/>
          <p:cNvCxnSpPr>
            <a:cxnSpLocks noChangeShapeType="1"/>
            <a:stCxn id="583722" idx="3"/>
            <a:endCxn id="583726" idx="1"/>
          </p:cNvCxnSpPr>
          <p:nvPr/>
        </p:nvCxnSpPr>
        <p:spPr bwMode="auto">
          <a:xfrm flipV="1">
            <a:off x="2095500" y="3238500"/>
            <a:ext cx="5715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38" name="AutoShape 58"/>
          <p:cNvCxnSpPr>
            <a:cxnSpLocks noChangeShapeType="1"/>
            <a:stCxn id="583722" idx="3"/>
            <a:endCxn id="583728" idx="1"/>
          </p:cNvCxnSpPr>
          <p:nvPr/>
        </p:nvCxnSpPr>
        <p:spPr bwMode="auto">
          <a:xfrm>
            <a:off x="2095500" y="3771900"/>
            <a:ext cx="571500" cy="1028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43" name="Rectangle 63"/>
          <p:cNvSpPr>
            <a:spLocks noChangeArrowheads="1"/>
          </p:cNvSpPr>
          <p:nvPr/>
        </p:nvSpPr>
        <p:spPr bwMode="auto">
          <a:xfrm>
            <a:off x="2743200" y="4495800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Segment</a:t>
            </a:r>
          </a:p>
        </p:txBody>
      </p:sp>
      <p:sp>
        <p:nvSpPr>
          <p:cNvPr id="583744" name="Rectangle 64"/>
          <p:cNvSpPr>
            <a:spLocks noChangeArrowheads="1"/>
          </p:cNvSpPr>
          <p:nvPr/>
        </p:nvSpPr>
        <p:spPr bwMode="auto">
          <a:xfrm>
            <a:off x="2743200" y="4495800"/>
            <a:ext cx="609600" cy="228600"/>
          </a:xfrm>
          <a:prstGeom prst="rect">
            <a:avLst/>
          </a:prstGeom>
          <a:solidFill>
            <a:schemeClr val="tx1">
              <a:alpha val="64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5" name="Line 65"/>
          <p:cNvSpPr>
            <a:spLocks noChangeShapeType="1"/>
          </p:cNvSpPr>
          <p:nvPr/>
        </p:nvSpPr>
        <p:spPr bwMode="auto">
          <a:xfrm>
            <a:off x="28194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6" name="Line 66"/>
          <p:cNvSpPr>
            <a:spLocks noChangeShapeType="1"/>
          </p:cNvSpPr>
          <p:nvPr/>
        </p:nvSpPr>
        <p:spPr bwMode="auto">
          <a:xfrm>
            <a:off x="28956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7" name="Line 67"/>
          <p:cNvSpPr>
            <a:spLocks noChangeShapeType="1"/>
          </p:cNvSpPr>
          <p:nvPr/>
        </p:nvSpPr>
        <p:spPr bwMode="auto">
          <a:xfrm>
            <a:off x="29718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8" name="Line 68"/>
          <p:cNvSpPr>
            <a:spLocks noChangeShapeType="1"/>
          </p:cNvSpPr>
          <p:nvPr/>
        </p:nvSpPr>
        <p:spPr bwMode="auto">
          <a:xfrm>
            <a:off x="30480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9" name="Line 69"/>
          <p:cNvSpPr>
            <a:spLocks noChangeShapeType="1"/>
          </p:cNvSpPr>
          <p:nvPr/>
        </p:nvSpPr>
        <p:spPr bwMode="auto">
          <a:xfrm>
            <a:off x="31242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0" name="Line 70"/>
          <p:cNvSpPr>
            <a:spLocks noChangeShapeType="1"/>
          </p:cNvSpPr>
          <p:nvPr/>
        </p:nvSpPr>
        <p:spPr bwMode="auto">
          <a:xfrm>
            <a:off x="32004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1" name="Line 71"/>
          <p:cNvSpPr>
            <a:spLocks noChangeShapeType="1"/>
          </p:cNvSpPr>
          <p:nvPr/>
        </p:nvSpPr>
        <p:spPr bwMode="auto">
          <a:xfrm>
            <a:off x="32766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572000" y="4648200"/>
            <a:ext cx="838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Extent</a:t>
            </a: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609600" y="5257800"/>
            <a:ext cx="12954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Data blocks</a:t>
            </a:r>
          </a:p>
        </p:txBody>
      </p:sp>
      <p:sp>
        <p:nvSpPr>
          <p:cNvPr id="583754" name="Line 74"/>
          <p:cNvSpPr>
            <a:spLocks noChangeShapeType="1"/>
          </p:cNvSpPr>
          <p:nvPr/>
        </p:nvSpPr>
        <p:spPr bwMode="auto">
          <a:xfrm flipH="1" flipV="1">
            <a:off x="3352800" y="4648200"/>
            <a:ext cx="1219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5" name="Line 75"/>
          <p:cNvSpPr>
            <a:spLocks noChangeShapeType="1"/>
          </p:cNvSpPr>
          <p:nvPr/>
        </p:nvSpPr>
        <p:spPr bwMode="auto">
          <a:xfrm flipV="1">
            <a:off x="1905000" y="4724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756" name="AutoShape 76"/>
          <p:cNvCxnSpPr>
            <a:cxnSpLocks noChangeShapeType="1"/>
            <a:stCxn id="583730" idx="2"/>
            <a:endCxn id="583733" idx="0"/>
          </p:cNvCxnSpPr>
          <p:nvPr/>
        </p:nvCxnSpPr>
        <p:spPr bwMode="auto">
          <a:xfrm flipH="1">
            <a:off x="6400800" y="2438400"/>
            <a:ext cx="1143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7696200" y="3581400"/>
            <a:ext cx="11430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RWI01.DBF</a:t>
            </a:r>
          </a:p>
        </p:txBody>
      </p:sp>
      <p:cxnSp>
        <p:nvCxnSpPr>
          <p:cNvPr id="583758" name="AutoShape 78"/>
          <p:cNvCxnSpPr>
            <a:cxnSpLocks noChangeShapeType="1"/>
            <a:stCxn id="583733" idx="3"/>
            <a:endCxn id="583757" idx="1"/>
          </p:cNvCxnSpPr>
          <p:nvPr/>
        </p:nvCxnSpPr>
        <p:spPr bwMode="auto">
          <a:xfrm flipV="1">
            <a:off x="7239000" y="3752850"/>
            <a:ext cx="457200" cy="1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59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13.5 Oracle tablespaces and datafiles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1D1BF6D-3BB8-4651-B571-B2EC6F20CDCC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8475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5246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4757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13.6 Sample tablespaces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2007 by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8A522FFA-7350-4725-9A81-CAF044E0E7A9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87823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5370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782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13.7 Creating a new datafile</a:t>
            </a: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racleIMSlides">
  <a:themeElements>
    <a:clrScheme name="OracleIMSlides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racleIMSlid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racleIM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cleIM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cleIM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cleIM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cleIM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cleIM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cleIM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cleIM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cleIM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cleIM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cleIM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cleIM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OracleIMSlides</Template>
  <TotalTime>14059</TotalTime>
  <Words>1327</Words>
  <Application>Microsoft Office PowerPoint</Application>
  <PresentationFormat>On-screen Show (4:3)</PresentationFormat>
  <Paragraphs>311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Arial</vt:lpstr>
      <vt:lpstr>Wingdings</vt:lpstr>
      <vt:lpstr>Impact</vt:lpstr>
      <vt:lpstr>Tahoma</vt:lpstr>
      <vt:lpstr>OracleIMSlides</vt:lpstr>
      <vt:lpstr>Introduction to Oracle 10g</vt:lpstr>
      <vt:lpstr>Chapter Outline</vt:lpstr>
      <vt:lpstr>13.1 The Enterprise Manager main page</vt:lpstr>
      <vt:lpstr>13.2 Enterprise Manager Administration page</vt:lpstr>
      <vt:lpstr>13.3 Enterprise Manager Administration/Security/Users page</vt:lpstr>
      <vt:lpstr>13.4 Location of current control files</vt:lpstr>
      <vt:lpstr>13.5 Oracle tablespaces and datafiles</vt:lpstr>
      <vt:lpstr>13.6 Sample tablespaces</vt:lpstr>
      <vt:lpstr>13.7 Creating a new datafile</vt:lpstr>
      <vt:lpstr>13.8 Creating a new tablespace</vt:lpstr>
      <vt:lpstr>13.9 Effect of the PCTFREE parameter</vt:lpstr>
      <vt:lpstr>Table 13.1 Effects of choosing PCTFREE value</vt:lpstr>
      <vt:lpstr>Table 13.2 Oracle recommendations for PCTFREE and PCTUSED</vt:lpstr>
      <vt:lpstr>13.10 MetaLink patch search</vt:lpstr>
      <vt:lpstr>Table 13.3 Shutdown options</vt:lpstr>
      <vt:lpstr>13.11 Shutting down Oracle with the Windows service manager</vt:lpstr>
      <vt:lpstr>Table 13.4 Startup options</vt:lpstr>
      <vt:lpstr>13.12 Recovering an active database</vt:lpstr>
      <vt:lpstr>13.13 Configuring the ArchiveLog property</vt:lpstr>
      <vt:lpstr>Table 13.5 Oracle file names and common locations</vt:lpstr>
      <vt:lpstr>13.14 Metrics used for standard alerts</vt:lpstr>
      <vt:lpstr>13.15 Setting an alert to send you an e-mail message</vt:lpstr>
      <vt:lpstr>13.16 Default statistics in the performance monitor</vt:lpstr>
      <vt:lpstr>13.17 Performance monitor showing the top SQL commands</vt:lpstr>
      <vt:lpstr>Table 13.6 Tuning advisors</vt:lpstr>
      <vt:lpstr>13.18 Automated performance analysis problems found</vt:lpstr>
      <vt:lpstr>13.19 Configuring the ArchiveLog property</vt:lpstr>
      <vt:lpstr>13.20 Query execution plan</vt:lpstr>
      <vt:lpstr>13.21 Tuning advisor recommendations</vt:lpstr>
      <vt:lpstr>13.22 Configuring the SQL Access advisor</vt:lpstr>
      <vt:lpstr>Table 13.7 Common DBA views</vt:lpstr>
      <vt:lpstr>Table 13.8 A few V$ performance views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 10g</dc:title>
  <dc:subject>Chapter 13</dc:subject>
  <dc:creator>Deepak Tiwari (UST, IND)</dc:creator>
  <dc:description/>
  <cp:lastModifiedBy>Deepak Tiwari (UST, IND)</cp:lastModifiedBy>
  <cp:revision>221</cp:revision>
  <cp:lastPrinted>1999-06-05T23:26:17Z</cp:lastPrinted>
  <dcterms:created xsi:type="dcterms:W3CDTF">2004-09-06T14:41:51Z</dcterms:created>
  <dcterms:modified xsi:type="dcterms:W3CDTF">2017-07-08T07:47:11Z</dcterms:modified>
</cp:coreProperties>
</file>