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2" r:id="rId27"/>
    <p:sldId id="291" r:id="rId28"/>
    <p:sldId id="276" r:id="rId29"/>
    <p:sldId id="277" r:id="rId30"/>
    <p:sldId id="278" r:id="rId31"/>
    <p:sldId id="279" r:id="rId32"/>
    <p:sldId id="280" r:id="rId33"/>
    <p:sldId id="281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D01A-8049-CD42-A449-03932FC0FD01}" type="datetimeFigureOut">
              <a:rPr lang="en-US" smtClean="0"/>
              <a:t>22-Apr-14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0EBA-0357-994A-82C0-2E5B2BDFA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6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6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4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31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oncho.minkov@telerik.com" TargetMode="External"/><Relationship Id="rId2" Type="http://schemas.openxmlformats.org/officeDocument/2006/relationships/hyperlink" Target="http://github.com/user/repository-nam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for JavaScript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Unleash the Power of JavaScript Tooling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Bower &amp;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6101"/>
            <a:ext cx="7086600" cy="838200"/>
          </a:xfrm>
        </p:spPr>
        <p:txBody>
          <a:bodyPr/>
          <a:lstStyle/>
          <a:p>
            <a:r>
              <a:rPr lang="en-US" dirty="0" smtClean="0"/>
              <a:t>Package Management: </a:t>
            </a:r>
            <a:br>
              <a:rPr lang="en-US" dirty="0" smtClean="0"/>
            </a:br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28454"/>
            <a:ext cx="8686800" cy="2520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Node.js Package Management (NPM)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Package manager for Node.js modules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800" dirty="0" smtClean="0"/>
              <a:t> in CMD (Win) or Terminal (MAC/Linux)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Initializes an empty Node.js project with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package.json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file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497801"/>
            <a:ext cx="8077200" cy="3139321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npm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init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//enter package details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1800" dirty="0" smtClean="0"/>
              <a:t>: "NPM demos"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version</a:t>
            </a:r>
            <a:r>
              <a:rPr lang="en-US" sz="1800" dirty="0" smtClean="0"/>
              <a:t>: 0.0.1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description</a:t>
            </a:r>
            <a:r>
              <a:rPr lang="en-US" sz="1800" dirty="0" smtClean="0"/>
              <a:t>: "Demos for the NPM package management"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entry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point</a:t>
            </a:r>
            <a:r>
              <a:rPr lang="en-US" sz="1800" dirty="0" smtClean="0"/>
              <a:t>: main.js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test command</a:t>
            </a:r>
            <a:r>
              <a:rPr lang="en-US" sz="1800" dirty="0" smtClean="0"/>
              <a:t>: test</a:t>
            </a:r>
          </a:p>
          <a:p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git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repository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http://github.com/user/repository-name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keywords</a:t>
            </a:r>
            <a:r>
              <a:rPr lang="en-US" sz="1800" dirty="0" smtClean="0"/>
              <a:t>: </a:t>
            </a:r>
            <a:r>
              <a:rPr lang="en-US" sz="1800" dirty="0" err="1" smtClean="0"/>
              <a:t>npm</a:t>
            </a:r>
            <a:r>
              <a:rPr lang="en-US" sz="1800" dirty="0" smtClean="0"/>
              <a:t>, package management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author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doncho.minkov@telerik.com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license</a:t>
            </a:r>
            <a:r>
              <a:rPr lang="en-US" sz="1800" dirty="0" smtClean="0"/>
              <a:t>: BSD-2-Clause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02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64978"/>
            <a:ext cx="7086600" cy="838200"/>
          </a:xfrm>
        </p:spPr>
        <p:txBody>
          <a:bodyPr/>
          <a:lstStyle/>
          <a:p>
            <a:r>
              <a:rPr lang="en-US" dirty="0" smtClean="0"/>
              <a:t>Package Management: </a:t>
            </a:r>
            <a:br>
              <a:rPr lang="en-US" dirty="0" smtClean="0"/>
            </a:br>
            <a:r>
              <a:rPr lang="en-US" dirty="0" smtClean="0"/>
              <a:t>NPM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7754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Installing modules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package-name [--save-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Installs a </a:t>
            </a:r>
            <a:r>
              <a:rPr lang="en-US" sz="2600" dirty="0" smtClean="0"/>
              <a:t>package to the Node.js project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--save-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2400" dirty="0" smtClean="0"/>
              <a:t> suffix adds dependency in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package.json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261497"/>
            <a:ext cx="8077200" cy="707886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express --save-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jade --save-</a:t>
            </a:r>
            <a:r>
              <a:rPr lang="en-US" dirty="0" err="1" smtClean="0"/>
              <a:t>dev</a:t>
            </a:r>
            <a:endParaRPr lang="en-US" dirty="0" smtClean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33400" y="576627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4042729"/>
            <a:ext cx="8686800" cy="172354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Before running the project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Installs all missing packages from </a:t>
            </a:r>
            <a:r>
              <a:rPr lang="en-US" sz="2800" dirty="0" err="1"/>
              <a:t>package.json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3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smtClean="0"/>
              <a:t>Management: NPM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8438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6101"/>
            <a:ext cx="7086600" cy="838200"/>
          </a:xfrm>
        </p:spPr>
        <p:txBody>
          <a:bodyPr/>
          <a:lstStyle/>
          <a:p>
            <a:r>
              <a:rPr lang="en-US" dirty="0" smtClean="0"/>
              <a:t>Package Management: </a:t>
            </a:r>
            <a:br>
              <a:rPr lang="en-US" dirty="0" smtClean="0"/>
            </a:br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6456" y="1256927"/>
            <a:ext cx="8773358" cy="200670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Bower is a package management tool for installing client-side JavaScript libraries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Like jQuery, KendoUI, </a:t>
            </a:r>
            <a:r>
              <a:rPr lang="en-US" sz="2800" dirty="0" err="1" smtClean="0"/>
              <a:t>AngularJS</a:t>
            </a:r>
            <a:r>
              <a:rPr lang="en-US" sz="2800" dirty="0" smtClean="0"/>
              <a:t>, etc…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It is a Node.js package and should be installed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400145"/>
            <a:ext cx="8077200" cy="369332"/>
          </a:xfrm>
        </p:spPr>
        <p:txBody>
          <a:bodyPr/>
          <a:lstStyle/>
          <a:p>
            <a:r>
              <a:rPr lang="en-US" sz="1800" dirty="0" smtClean="0"/>
              <a:t>$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 –g bower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66456" y="3850592"/>
            <a:ext cx="8773358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bower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800" dirty="0" smtClean="0"/>
              <a:t> in CMD (Win) or Terminal (Mac/Linux)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330723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$ bower </a:t>
            </a:r>
            <a:r>
              <a:rPr lang="en-US" sz="1800" dirty="0" err="1" smtClean="0"/>
              <a:t>init</a:t>
            </a:r>
            <a:endParaRPr lang="en-US" sz="1800" dirty="0" smtClean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66456" y="4862285"/>
            <a:ext cx="8773358" cy="1021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800" dirty="0" smtClean="0"/>
              <a:t>Asks for pretty much the same details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Creates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bower.json</a:t>
            </a:r>
            <a:r>
              <a:rPr lang="en-US" sz="2800" dirty="0" smtClean="0"/>
              <a:t> file to manage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 txBox="1">
            <a:spLocks/>
          </p:cNvSpPr>
          <p:nvPr/>
        </p:nvSpPr>
        <p:spPr>
          <a:xfrm>
            <a:off x="4512247" y="4409558"/>
            <a:ext cx="4123753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Installing libraries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64978"/>
            <a:ext cx="7086600" cy="838200"/>
          </a:xfrm>
        </p:spPr>
        <p:txBody>
          <a:bodyPr/>
          <a:lstStyle/>
          <a:p>
            <a:r>
              <a:rPr lang="en-US" dirty="0" smtClean="0"/>
              <a:t>Package Management: </a:t>
            </a:r>
            <a:br>
              <a:rPr lang="en-US" dirty="0" smtClean="0"/>
            </a:br>
            <a:r>
              <a:rPr lang="en-US" dirty="0" smtClean="0"/>
              <a:t>Bower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91224"/>
            <a:ext cx="4196158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Searching for libraries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817047" y="5071112"/>
            <a:ext cx="3545114" cy="400110"/>
          </a:xfrm>
        </p:spPr>
        <p:txBody>
          <a:bodyPr/>
          <a:lstStyle/>
          <a:p>
            <a:r>
              <a:rPr lang="en-US" dirty="0" smtClean="0"/>
              <a:t>$ bower install kendo-</a:t>
            </a:r>
            <a:r>
              <a:rPr lang="en-US" dirty="0" err="1" smtClean="0"/>
              <a:t>ui</a:t>
            </a:r>
            <a:endParaRPr lang="en-US" dirty="0" smtClean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48810" y="2224127"/>
            <a:ext cx="357696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bower search kendo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47" y="1360075"/>
            <a:ext cx="3836585" cy="1719478"/>
          </a:xfrm>
          <a:prstGeom prst="roundRect">
            <a:avLst>
              <a:gd name="adj" fmla="val 210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1" y="3483734"/>
            <a:ext cx="3974937" cy="2999492"/>
          </a:xfrm>
          <a:prstGeom prst="roundRect">
            <a:avLst>
              <a:gd name="adj" fmla="val 210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00302"/>
            <a:ext cx="7924800" cy="1371598"/>
          </a:xfrm>
        </p:spPr>
        <p:txBody>
          <a:bodyPr/>
          <a:lstStyle/>
          <a:p>
            <a:r>
              <a:rPr lang="en-US" dirty="0"/>
              <a:t>Package </a:t>
            </a:r>
            <a:r>
              <a:rPr lang="en-US" dirty="0" smtClean="0"/>
              <a:t>Management: Bower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8438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Tasks 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Grunt is a Node.js task runner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can runs different tasks, based on configuration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Tasks can be</a:t>
            </a:r>
            <a:r>
              <a:rPr lang="bg-BG" dirty="0" smtClean="0"/>
              <a:t>: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Concat</a:t>
            </a:r>
            <a:r>
              <a:rPr lang="en-US" dirty="0" smtClean="0"/>
              <a:t> and minify JavaScript/CSS files</a:t>
            </a:r>
            <a:r>
              <a:rPr lang="bg-BG" dirty="0" smtClean="0"/>
              <a:t>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Compile SASS/LESS/Stylus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Run jshint, </a:t>
            </a:r>
            <a:r>
              <a:rPr lang="en-US" dirty="0" err="1" smtClean="0"/>
              <a:t>csshint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Run Unit Tests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Deploy to Git, Cloud, etc…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many </a:t>
            </a:r>
            <a:r>
              <a:rPr lang="en-US" dirty="0" err="1" smtClean="0"/>
              <a:t>many</a:t>
            </a:r>
            <a:r>
              <a:rPr lang="en-US" dirty="0" smtClean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27377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73445" y="2779480"/>
            <a:ext cx="2112655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2400" dirty="0" smtClean="0"/>
          </a:p>
          <a:p>
            <a:endParaRPr lang="en-US" sz="1200" dirty="0" smtClean="0"/>
          </a:p>
          <a:p>
            <a:r>
              <a:rPr lang="en-US" sz="2400" dirty="0" smtClean="0"/>
              <a:t>jshint</a:t>
            </a:r>
          </a:p>
          <a:p>
            <a:r>
              <a:rPr lang="en-US" sz="2400" dirty="0" smtClean="0"/>
              <a:t>stylus</a:t>
            </a:r>
          </a:p>
          <a:p>
            <a:r>
              <a:rPr lang="en-US" sz="2400" dirty="0" err="1" smtClean="0"/>
              <a:t>csshint</a:t>
            </a:r>
            <a:endParaRPr lang="en-US" sz="2400" dirty="0" smtClean="0"/>
          </a:p>
          <a:p>
            <a:r>
              <a:rPr lang="en-US" sz="2400" dirty="0" smtClean="0"/>
              <a:t>connect</a:t>
            </a:r>
          </a:p>
          <a:p>
            <a:r>
              <a:rPr lang="en-US" sz="2400" dirty="0" smtClean="0"/>
              <a:t>watch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2500"/>
            <a:ext cx="8686800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use a task runner?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Task runners gives us automation, even for different profiles: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973445" y="2779480"/>
            <a:ext cx="211265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424545" y="2779480"/>
            <a:ext cx="211265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2400" dirty="0" smtClean="0"/>
          </a:p>
          <a:p>
            <a:endParaRPr lang="en-US" sz="1200" dirty="0" smtClean="0"/>
          </a:p>
          <a:p>
            <a:r>
              <a:rPr lang="en-US" sz="2400" dirty="0" smtClean="0"/>
              <a:t>jshint</a:t>
            </a:r>
          </a:p>
          <a:p>
            <a:r>
              <a:rPr lang="en-US" sz="2400" dirty="0" smtClean="0"/>
              <a:t>stylus</a:t>
            </a:r>
          </a:p>
          <a:p>
            <a:r>
              <a:rPr lang="en-US" sz="2400" dirty="0" err="1" smtClean="0"/>
              <a:t>csshint</a:t>
            </a:r>
            <a:endParaRPr lang="en-US" sz="2400" dirty="0" smtClean="0"/>
          </a:p>
          <a:p>
            <a:r>
              <a:rPr lang="en-US" sz="2400" dirty="0" smtClean="0"/>
              <a:t>mocha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424545" y="2779480"/>
            <a:ext cx="211265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5875645" y="2779480"/>
            <a:ext cx="2112655" cy="3231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2400" dirty="0" smtClean="0"/>
          </a:p>
          <a:p>
            <a:endParaRPr lang="en-US" sz="1200" dirty="0" smtClean="0"/>
          </a:p>
          <a:p>
            <a:r>
              <a:rPr lang="en-US" sz="2400" dirty="0" smtClean="0"/>
              <a:t>jshint</a:t>
            </a:r>
          </a:p>
          <a:p>
            <a:r>
              <a:rPr lang="en-US" sz="2400" dirty="0" smtClean="0"/>
              <a:t>stylus</a:t>
            </a:r>
          </a:p>
          <a:p>
            <a:r>
              <a:rPr lang="en-US" sz="2400" dirty="0" err="1" smtClean="0"/>
              <a:t>csshint</a:t>
            </a:r>
            <a:endParaRPr lang="bg-BG" sz="2400" dirty="0" smtClean="0"/>
          </a:p>
          <a:p>
            <a:r>
              <a:rPr lang="en-US" sz="2400" dirty="0" err="1" smtClean="0"/>
              <a:t>concat</a:t>
            </a:r>
            <a:endParaRPr lang="en-US" sz="2400" dirty="0" smtClean="0"/>
          </a:p>
          <a:p>
            <a:r>
              <a:rPr lang="en-US" sz="2400" dirty="0" err="1" smtClean="0"/>
              <a:t>uglify</a:t>
            </a:r>
            <a:endParaRPr lang="en-US" sz="2400" dirty="0" smtClean="0"/>
          </a:p>
          <a:p>
            <a:r>
              <a:rPr lang="en-US" sz="2400" dirty="0" smtClean="0"/>
              <a:t>copy</a:t>
            </a:r>
          </a:p>
          <a:p>
            <a:r>
              <a:rPr lang="en-US" sz="2400" dirty="0" err="1" smtClean="0"/>
              <a:t>usemin</a:t>
            </a:r>
            <a:endParaRPr lang="en-US" sz="240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75645" y="2779480"/>
            <a:ext cx="211265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/>
              <a:t>BUILD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Editors</a:t>
            </a:r>
          </a:p>
          <a:p>
            <a:pPr lvl="1"/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WebStorm</a:t>
            </a:r>
            <a:endParaRPr lang="en-US" dirty="0"/>
          </a:p>
          <a:p>
            <a:pPr lvl="1"/>
            <a:r>
              <a:rPr lang="en-US" dirty="0" smtClean="0"/>
              <a:t>Sublime Text 2/3</a:t>
            </a:r>
          </a:p>
          <a:p>
            <a:r>
              <a:rPr lang="en-US" dirty="0" smtClean="0"/>
              <a:t>Project tools</a:t>
            </a:r>
          </a:p>
          <a:p>
            <a:pPr lvl="1"/>
            <a:r>
              <a:rPr lang="en-US" dirty="0" smtClean="0"/>
              <a:t>Package Management: NPM &amp; Bower</a:t>
            </a:r>
          </a:p>
          <a:p>
            <a:pPr lvl="1"/>
            <a:r>
              <a:rPr lang="en-US" dirty="0" smtClean="0"/>
              <a:t>Scaffolding: Yeoman</a:t>
            </a:r>
          </a:p>
          <a:p>
            <a:pPr lvl="1"/>
            <a:r>
              <a:rPr lang="en-US" dirty="0" smtClean="0"/>
              <a:t>Task Automation: Grunt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Grunt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33085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To configure grunt, create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Gruntfile.js</a:t>
            </a:r>
            <a:r>
              <a:rPr lang="en-US" sz="3200" dirty="0" smtClean="0"/>
              <a:t> file in the root directory of your application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plain-old Node.js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Grunt is configured programmatically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an module that exports a single function with one parameter – the grunt object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787902"/>
            <a:ext cx="8077200" cy="1015663"/>
          </a:xfrm>
        </p:spPr>
        <p:txBody>
          <a:bodyPr/>
          <a:lstStyle/>
          <a:p>
            <a:r>
              <a:rPr lang="en-US" dirty="0" err="1"/>
              <a:t>module.exports</a:t>
            </a:r>
            <a:r>
              <a:rPr lang="en-US" dirty="0"/>
              <a:t> = function (grunt) {</a:t>
            </a:r>
          </a:p>
          <a:p>
            <a:r>
              <a:rPr lang="en-US" dirty="0" smtClean="0"/>
              <a:t>  //configure grunt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56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smtClean="0"/>
              <a:t>Grunt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54200"/>
            <a:ext cx="8686800" cy="14927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the configuration is done inside the module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execute the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grunt.initConfig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method and pass it the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84672"/>
            <a:ext cx="8077200" cy="1631216"/>
          </a:xfrm>
        </p:spPr>
        <p:txBody>
          <a:bodyPr/>
          <a:lstStyle/>
          <a:p>
            <a:r>
              <a:rPr lang="en-US" dirty="0" err="1"/>
              <a:t>module.exports</a:t>
            </a:r>
            <a:r>
              <a:rPr lang="en-US" dirty="0"/>
              <a:t> = function (grunt)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grunt.initConfig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  ...</a:t>
            </a:r>
          </a:p>
          <a:p>
            <a:r>
              <a:rPr lang="en-US" dirty="0" smtClean="0"/>
              <a:t>  });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60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smtClean="0"/>
              <a:t>Grunt Plugins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926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use a plugin in grunt: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Install the plugin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2559517"/>
            <a:ext cx="8686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Load the plugin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083207"/>
            <a:ext cx="8077200" cy="40011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grunt-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contrib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jshint</a:t>
            </a:r>
            <a:r>
              <a:rPr lang="en-US" dirty="0" smtClean="0"/>
              <a:t> --save-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533400" y="3165099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//inside the grunt module</a:t>
            </a:r>
          </a:p>
          <a:p>
            <a:r>
              <a:rPr lang="en-US" dirty="0" err="1" smtClean="0"/>
              <a:t>grunt.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loadNpmTasks</a:t>
            </a:r>
            <a:r>
              <a:rPr lang="en-US" dirty="0" smtClean="0"/>
              <a:t>('grunt-</a:t>
            </a:r>
            <a:r>
              <a:rPr lang="en-US" dirty="0" err="1" smtClean="0"/>
              <a:t>contrib</a:t>
            </a:r>
            <a:r>
              <a:rPr lang="en-US" dirty="0" smtClean="0"/>
              <a:t>-</a:t>
            </a:r>
            <a:r>
              <a:rPr lang="en-US" dirty="0" err="1" smtClean="0"/>
              <a:t>jshint</a:t>
            </a:r>
            <a:r>
              <a:rPr lang="en-US" dirty="0" smtClean="0"/>
              <a:t>');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28600" y="3955347"/>
            <a:ext cx="8686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Configure the plugin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533400" y="4560929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//inside the </a:t>
            </a:r>
            <a:r>
              <a:rPr lang="en-US" dirty="0" err="1" smtClean="0"/>
              <a:t>grunt.initConfig</a:t>
            </a:r>
            <a:r>
              <a:rPr lang="bg-BG" dirty="0" smtClean="0"/>
              <a:t>()</a:t>
            </a:r>
            <a:endParaRPr lang="en-US" dirty="0" smtClean="0"/>
          </a:p>
          <a:p>
            <a:r>
              <a:rPr lang="en-US" dirty="0" err="1" smtClean="0"/>
              <a:t>grunt.initConfig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jshint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app: [</a:t>
            </a:r>
            <a:r>
              <a:rPr lang="en-US" dirty="0"/>
              <a:t>'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Gruntfile.js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path/to/scripts/**/*.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</a:t>
            </a:r>
            <a:r>
              <a:rPr lang="en-US" dirty="0" smtClean="0"/>
              <a:t>']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909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Configuring Grunt Plugins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Grunt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Plugins: Build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jshint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-jshint</a:t>
            </a:r>
            <a:r>
              <a:rPr lang="en-US" sz="3000" dirty="0" smtClean="0"/>
              <a:t> 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Runs jshint for specified files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csslint</a:t>
            </a:r>
            <a:r>
              <a:rPr lang="en-US" sz="3000" dirty="0" smtClean="0"/>
              <a:t>(grunt-contrib-</a:t>
            </a:r>
            <a:r>
              <a:rPr lang="en-US" sz="3000" dirty="0" err="1" smtClean="0"/>
              <a:t>csshint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Runs </a:t>
            </a:r>
            <a:r>
              <a:rPr lang="en-US" sz="2800" dirty="0" err="1" smtClean="0"/>
              <a:t>csslint</a:t>
            </a:r>
            <a:r>
              <a:rPr lang="en-US" sz="2800" dirty="0" smtClean="0"/>
              <a:t> for </a:t>
            </a:r>
            <a:r>
              <a:rPr lang="en-US" sz="2800" dirty="0"/>
              <a:t>specified files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stylus </a:t>
            </a:r>
            <a:r>
              <a:rPr lang="en-US" sz="3000" dirty="0"/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-stylus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Compiles STYL files into CSS files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uglify</a:t>
            </a:r>
            <a:r>
              <a:rPr lang="en-US" sz="3000" dirty="0" smtClean="0"/>
              <a:t>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uglify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Minifies configured JavaScript files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concat</a:t>
            </a:r>
            <a:r>
              <a:rPr lang="en-US" sz="3000" dirty="0" smtClean="0"/>
              <a:t>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Concats</a:t>
            </a:r>
            <a:r>
              <a:rPr lang="en-US" sz="2800" dirty="0" smtClean="0"/>
              <a:t> configured JavaScript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Grunt Plugins for Build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Plugins: Development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922576"/>
            <a:ext cx="8686800" cy="47068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connect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-connect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Stars a Web server on a given port and host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watch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-watch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Watches for changes to configured files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run other tasks on file changed</a:t>
            </a:r>
          </a:p>
        </p:txBody>
      </p:sp>
    </p:spTree>
    <p:extLst>
      <p:ext uri="{BB962C8B-B14F-4D97-AF65-F5344CB8AC3E}">
        <p14:creationId xmlns:p14="http://schemas.microsoft.com/office/powerpoint/2010/main" val="28011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47926"/>
            <a:ext cx="7924800" cy="685800"/>
          </a:xfrm>
        </p:spPr>
        <p:txBody>
          <a:bodyPr/>
          <a:lstStyle/>
          <a:p>
            <a:r>
              <a:rPr lang="en-US" dirty="0" smtClean="0"/>
              <a:t>Grunt Plugins for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Scaffolding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Editors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17600"/>
            <a:ext cx="8686800" cy="5588000"/>
          </a:xfrm>
        </p:spPr>
        <p:txBody>
          <a:bodyPr/>
          <a:lstStyle/>
          <a:p>
            <a:r>
              <a:rPr lang="en-US" dirty="0" smtClean="0"/>
              <a:t>Yeoman is a Node.js package for </a:t>
            </a:r>
            <a:br>
              <a:rPr lang="en-US" dirty="0" smtClean="0"/>
            </a:br>
            <a:r>
              <a:rPr lang="en-US" dirty="0" smtClean="0"/>
              <a:t>application scaffolding</a:t>
            </a:r>
          </a:p>
          <a:p>
            <a:pPr lvl="1"/>
            <a:r>
              <a:rPr lang="en-US" dirty="0" smtClean="0"/>
              <a:t>Uses bower &amp; NPM to install the </a:t>
            </a:r>
            <a:r>
              <a:rPr lang="en-US" dirty="0" err="1" smtClean="0"/>
              <a:t>js</a:t>
            </a:r>
            <a:r>
              <a:rPr lang="en-US" dirty="0" smtClean="0"/>
              <a:t> package </a:t>
            </a:r>
          </a:p>
          <a:p>
            <a:pPr lvl="1"/>
            <a:r>
              <a:rPr lang="en-US" dirty="0" smtClean="0"/>
              <a:t>Has lots of generators for many types of applications:</a:t>
            </a:r>
            <a:endParaRPr lang="bg-BG" dirty="0" smtClean="0"/>
          </a:p>
          <a:p>
            <a:pPr lvl="2"/>
            <a:r>
              <a:rPr lang="en-US" dirty="0" smtClean="0"/>
              <a:t>MEAN, </a:t>
            </a:r>
            <a:r>
              <a:rPr lang="en-US" dirty="0" err="1" smtClean="0"/>
              <a:t>AngularJS</a:t>
            </a:r>
            <a:r>
              <a:rPr lang="en-US" dirty="0" smtClean="0"/>
              <a:t>, Kendo-UI, </a:t>
            </a:r>
            <a:r>
              <a:rPr lang="en-US" dirty="0" err="1" smtClean="0"/>
              <a:t>WebApp</a:t>
            </a:r>
            <a:r>
              <a:rPr lang="en-US" dirty="0" smtClean="0"/>
              <a:t>, WordPress, Backbone, Express, etc…</a:t>
            </a:r>
          </a:p>
          <a:p>
            <a:pPr lvl="2"/>
            <a:r>
              <a:rPr lang="en-US" dirty="0" smtClean="0"/>
              <a:t>Each generators install both needed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Node.js packages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 JavaScript libraries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Generated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Gruntfile.js</a:t>
            </a:r>
            <a:r>
              <a:rPr lang="en-US" dirty="0" smtClean="0"/>
              <a:t> for build/test/serve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40660"/>
            <a:ext cx="8534400" cy="609398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Install Yeoman: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859144" y="1928580"/>
            <a:ext cx="76563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–g </a:t>
            </a:r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81000" y="2401684"/>
            <a:ext cx="853440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 Yeoman generator: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9144" y="3058880"/>
            <a:ext cx="76563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bg-BG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–g generator-express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81000" y="3535509"/>
            <a:ext cx="853440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Scaffold Express application:</a:t>
            </a:r>
            <a:endParaRPr lang="en-US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859144" y="4221426"/>
            <a:ext cx="401409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bg-BG" dirty="0" smtClean="0"/>
              <a:t>$ </a:t>
            </a:r>
            <a:r>
              <a:rPr lang="en-US" dirty="0" smtClean="0"/>
              <a:t>cd path/to/app/directory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yo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952750" y="4977261"/>
            <a:ext cx="5962650" cy="5770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Generates</a:t>
            </a:r>
            <a:r>
              <a:rPr lang="bg-BG" dirty="0" smtClean="0"/>
              <a:t>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27" y="3823412"/>
            <a:ext cx="2395828" cy="2682472"/>
          </a:xfrm>
          <a:prstGeom prst="roundRect">
            <a:avLst>
              <a:gd name="adj" fmla="val 2606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17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Yeoman Scaffolding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15900"/>
            <a:ext cx="7086600" cy="838200"/>
          </a:xfrm>
        </p:spPr>
        <p:txBody>
          <a:bodyPr/>
          <a:lstStyle/>
          <a:p>
            <a:r>
              <a:rPr lang="en-US" dirty="0" smtClean="0"/>
              <a:t>Tools for JavaScript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7" cy="369332"/>
          </a:xfrm>
        </p:spPr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620"/>
            <a:ext cx="8686800" cy="6032379"/>
          </a:xfrm>
        </p:spPr>
        <p:txBody>
          <a:bodyPr/>
          <a:lstStyle/>
          <a:p>
            <a:pPr marL="346075" indent="-346075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/>
              <a:t>Create a project with a Gruntfile.js and three folders 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 </a:t>
            </a:r>
            <a:r>
              <a:rPr lang="en-US" sz="3000" dirty="0" smtClean="0"/>
              <a:t>folder,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 </a:t>
            </a:r>
            <a:r>
              <a:rPr lang="en-US" sz="3000" dirty="0" smtClean="0"/>
              <a:t>folder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 </a:t>
            </a:r>
            <a:r>
              <a:rPr lang="en-US" sz="3000" dirty="0" smtClean="0"/>
              <a:t>folder</a:t>
            </a:r>
          </a:p>
          <a:p>
            <a:pPr marL="684213" lvl="1" indent="-336550">
              <a:lnSpc>
                <a:spcPct val="90000"/>
              </a:lnSpc>
            </a:pPr>
            <a:r>
              <a:rPr lang="en-US" sz="2600" dirty="0" smtClean="0"/>
              <a:t>Write some CoffeeScript, Jade and Stylus in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</a:t>
            </a:r>
            <a:endParaRPr lang="en-US" sz="2600" dirty="0" smtClean="0"/>
          </a:p>
          <a:p>
            <a:pPr marL="684213" lvl="1" indent="-336550">
              <a:lnSpc>
                <a:spcPct val="90000"/>
              </a:lnSpc>
            </a:pPr>
            <a:r>
              <a:rPr lang="en-US" sz="2600" dirty="0" smtClean="0"/>
              <a:t>Register the following grunt tasks:</a:t>
            </a:r>
          </a:p>
          <a:p>
            <a:pPr marL="746125" lvl="2" indent="-231775">
              <a:lnSpc>
                <a:spcPct val="90000"/>
              </a:lnSpc>
            </a:pPr>
            <a:r>
              <a:rPr lang="en-US" sz="2400" dirty="0" smtClean="0"/>
              <a:t>Serve:</a:t>
            </a:r>
          </a:p>
          <a:p>
            <a:pPr marL="860425" lvl="3" indent="-230188">
              <a:lnSpc>
                <a:spcPct val="90000"/>
              </a:lnSpc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Compiles the CoffeeScript</a:t>
            </a:r>
            <a:r>
              <a:rPr lang="en-US" sz="2200" dirty="0" smtClean="0"/>
              <a:t> to JS and puts them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DEV/scripts</a:t>
            </a:r>
          </a:p>
          <a:p>
            <a:pPr marL="860425" lvl="3" indent="-230188">
              <a:lnSpc>
                <a:spcPct val="90000"/>
              </a:lnSpc>
            </a:pPr>
            <a:r>
              <a:rPr lang="en-US" sz="2200" dirty="0"/>
              <a:t>Runs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jshint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/>
              <a:t>on the compiled JS files</a:t>
            </a:r>
            <a:endParaRPr lang="bg-BG" sz="2200" dirty="0"/>
          </a:p>
          <a:p>
            <a:pPr marL="860425" lvl="3" indent="-230188">
              <a:lnSpc>
                <a:spcPct val="9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Compiles the Jade</a:t>
            </a:r>
            <a:r>
              <a:rPr lang="en-US" sz="2200" dirty="0"/>
              <a:t> to HTML and puts them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</a:t>
            </a:r>
          </a:p>
          <a:p>
            <a:pPr marL="860425" lvl="3" indent="-230188">
              <a:lnSpc>
                <a:spcPct val="9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Compiles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Stylus</a:t>
            </a:r>
            <a:r>
              <a:rPr lang="en-US" sz="2200" dirty="0"/>
              <a:t> to CSS and puts them </a:t>
            </a:r>
            <a:r>
              <a:rPr lang="en-US" sz="2200" dirty="0"/>
              <a:t>into DEV/styles</a:t>
            </a:r>
            <a:endParaRPr lang="bg-BG" sz="2200" dirty="0"/>
          </a:p>
          <a:p>
            <a:pPr marL="860425" lvl="3" indent="-230188">
              <a:lnSpc>
                <a:spcPct val="9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Copies</a:t>
            </a:r>
            <a:r>
              <a:rPr lang="en-US" sz="2200" dirty="0"/>
              <a:t> every image from the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APP/images</a:t>
            </a:r>
            <a:r>
              <a:rPr lang="en-US" sz="2200" dirty="0"/>
              <a:t> to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DEV/images</a:t>
            </a:r>
          </a:p>
          <a:p>
            <a:pPr marL="860425" lvl="3" indent="-230188">
              <a:lnSpc>
                <a:spcPct val="90000"/>
              </a:lnSpc>
            </a:pPr>
            <a:r>
              <a:rPr lang="en-US" sz="2200" dirty="0"/>
              <a:t>Connect a </a:t>
            </a:r>
            <a:r>
              <a:rPr lang="en-US" sz="2200" dirty="0" smtClean="0"/>
              <a:t>server on port 9578 and show the contents of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60425" lvl="3" indent="-230188">
              <a:lnSpc>
                <a:spcPct val="9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Watch for changes</a:t>
            </a:r>
            <a:r>
              <a:rPr lang="en-US" sz="2200" dirty="0"/>
              <a:t> to the CoffeeScript, Stylus and Jade files, and if changed – reload the page into the browser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3157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621"/>
            <a:ext cx="8686800" cy="5791200"/>
          </a:xfrm>
        </p:spPr>
        <p:txBody>
          <a:bodyPr/>
          <a:lstStyle/>
          <a:p>
            <a:pPr marL="346075" indent="-346075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/>
              <a:t>*cont. Create a project with a Gruntfile.js and three folders 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 </a:t>
            </a:r>
            <a:r>
              <a:rPr lang="en-US" sz="3000" dirty="0" smtClean="0"/>
              <a:t>folder,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 </a:t>
            </a:r>
            <a:r>
              <a:rPr lang="en-US" sz="3000" dirty="0" smtClean="0"/>
              <a:t>folder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 </a:t>
            </a:r>
            <a:r>
              <a:rPr lang="en-US" sz="3000" dirty="0" smtClean="0"/>
              <a:t>folder</a:t>
            </a:r>
          </a:p>
          <a:p>
            <a:pPr marL="684213" lvl="1" indent="-336550">
              <a:lnSpc>
                <a:spcPct val="90000"/>
              </a:lnSpc>
            </a:pPr>
            <a:r>
              <a:rPr lang="en-US" sz="2600" dirty="0" smtClean="0"/>
              <a:t>Write some CoffeeScript, Jade and Stylus in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</a:t>
            </a:r>
            <a:endParaRPr lang="en-US" sz="2600" dirty="0" smtClean="0"/>
          </a:p>
          <a:p>
            <a:pPr marL="684213" lvl="1" indent="-336550">
              <a:lnSpc>
                <a:spcPct val="90000"/>
              </a:lnSpc>
            </a:pPr>
            <a:r>
              <a:rPr lang="en-US" sz="2600" dirty="0" smtClean="0"/>
              <a:t>Register the following grunt tasks:</a:t>
            </a:r>
          </a:p>
          <a:p>
            <a:pPr marL="746125" lvl="2" indent="-231775">
              <a:lnSpc>
                <a:spcPct val="90000"/>
              </a:lnSpc>
            </a:pPr>
            <a:r>
              <a:rPr lang="en-US" sz="2400" dirty="0" smtClean="0"/>
              <a:t>Build: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smtClean="0"/>
              <a:t>Compiles CoffeeScript, Stylus and Jade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smtClean="0"/>
              <a:t>Runs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jshint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/>
              <a:t>and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csslint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1011237" lvl="3" indent="-231775">
              <a:lnSpc>
                <a:spcPct val="90000"/>
              </a:lnSpc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Concats</a:t>
            </a:r>
            <a:r>
              <a:rPr lang="en-US" sz="2200" dirty="0" smtClean="0"/>
              <a:t> all CSS files into one file and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minify</a:t>
            </a:r>
            <a:r>
              <a:rPr lang="en-US" sz="2200" dirty="0" smtClean="0"/>
              <a:t> it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DIST/styles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Concats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/>
              <a:t>all </a:t>
            </a:r>
            <a:r>
              <a:rPr lang="en-US" sz="2200" dirty="0" smtClean="0"/>
              <a:t>JS files </a:t>
            </a:r>
            <a:r>
              <a:rPr lang="en-US" sz="2200" dirty="0"/>
              <a:t>into one file and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uglify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/>
              <a:t>it </a:t>
            </a:r>
            <a:r>
              <a:rPr lang="en-US" sz="2200" dirty="0"/>
              <a:t>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DIST/scripts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Uglifies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/>
              <a:t>the HTML files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Copies</a:t>
            </a:r>
            <a:r>
              <a:rPr lang="en-US" sz="2200" dirty="0" smtClean="0"/>
              <a:t> all images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DIST/images</a:t>
            </a:r>
          </a:p>
        </p:txBody>
      </p:sp>
    </p:spTree>
    <p:extLst>
      <p:ext uri="{BB962C8B-B14F-4D97-AF65-F5344CB8AC3E}">
        <p14:creationId xmlns:p14="http://schemas.microsoft.com/office/powerpoint/2010/main" val="42548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IDE suitable for both client-side JavaScript and server (Node.js) development</a:t>
            </a:r>
          </a:p>
          <a:p>
            <a:pPr lvl="1"/>
            <a:r>
              <a:rPr lang="en-US" dirty="0" err="1" smtClean="0"/>
              <a:t>Livereload</a:t>
            </a:r>
            <a:endParaRPr lang="en-US" dirty="0" smtClean="0"/>
          </a:p>
          <a:p>
            <a:pPr lvl="1"/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Code highlighting/</a:t>
            </a:r>
            <a:r>
              <a:rPr lang="en-US" dirty="0" err="1" smtClean="0"/>
              <a:t>Intellisense</a:t>
            </a:r>
            <a:r>
              <a:rPr lang="en-US" dirty="0" smtClean="0"/>
              <a:t> for:</a:t>
            </a:r>
          </a:p>
          <a:p>
            <a:pPr lvl="2"/>
            <a:r>
              <a:rPr lang="en-US" dirty="0" smtClean="0"/>
              <a:t>LESS/SASS/Stylus CSS preprocessors</a:t>
            </a:r>
          </a:p>
          <a:p>
            <a:pPr lvl="2"/>
            <a:r>
              <a:rPr lang="en-US" dirty="0" err="1" smtClean="0"/>
              <a:t>CoffeeScript</a:t>
            </a:r>
            <a:r>
              <a:rPr lang="en-US" dirty="0" smtClean="0"/>
              <a:t>/</a:t>
            </a:r>
            <a:r>
              <a:rPr lang="en-US" dirty="0" err="1" smtClean="0"/>
              <a:t>TypeScript</a:t>
            </a:r>
            <a:r>
              <a:rPr lang="en-US" dirty="0" smtClean="0"/>
              <a:t> JavaScript preprocessors</a:t>
            </a:r>
          </a:p>
          <a:p>
            <a:pPr lvl="2"/>
            <a:r>
              <a:rPr lang="en-US" dirty="0" smtClean="0"/>
              <a:t>Emmet Coding</a:t>
            </a:r>
          </a:p>
          <a:p>
            <a:pPr lvl="1"/>
            <a:r>
              <a:rPr lang="en-US" dirty="0" smtClean="0"/>
              <a:t>Has only 30-days-long free 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WebStorm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5724"/>
            <a:ext cx="8686800" cy="5959876"/>
          </a:xfrm>
        </p:spPr>
        <p:txBody>
          <a:bodyPr/>
          <a:lstStyle/>
          <a:p>
            <a:r>
              <a:rPr lang="en-US" dirty="0" smtClean="0"/>
              <a:t>Editor for scripting languages</a:t>
            </a:r>
          </a:p>
          <a:p>
            <a:pPr lvl="1"/>
            <a:r>
              <a:rPr lang="en-US" dirty="0" smtClean="0"/>
              <a:t>JavaScript, PHP, Python, Ruby, etc…</a:t>
            </a:r>
          </a:p>
          <a:p>
            <a:pPr lvl="1"/>
            <a:r>
              <a:rPr lang="en-US" dirty="0" smtClean="0"/>
              <a:t>Basic code highlighting with vanilla installation</a:t>
            </a:r>
          </a:p>
          <a:p>
            <a:pPr lvl="2"/>
            <a:r>
              <a:rPr lang="en-US" dirty="0" smtClean="0"/>
              <a:t>Endless number of configurable plugins</a:t>
            </a:r>
          </a:p>
          <a:p>
            <a:pPr lvl="1"/>
            <a:r>
              <a:rPr lang="en-US" dirty="0" smtClean="0"/>
              <a:t>Free product</a:t>
            </a:r>
          </a:p>
          <a:p>
            <a:pPr lvl="2"/>
            <a:r>
              <a:rPr lang="en-US" dirty="0" smtClean="0"/>
              <a:t>Paid only if used commercially</a:t>
            </a:r>
          </a:p>
          <a:p>
            <a:pPr lvl="1"/>
            <a:r>
              <a:rPr lang="en-US" dirty="0" smtClean="0"/>
              <a:t>With plugins support for:</a:t>
            </a:r>
          </a:p>
          <a:p>
            <a:pPr lvl="2"/>
            <a:r>
              <a:rPr lang="en-US" dirty="0" smtClean="0"/>
              <a:t>LESS/SASS/Stylus</a:t>
            </a:r>
          </a:p>
          <a:p>
            <a:pPr lvl="2"/>
            <a:r>
              <a:rPr lang="en-US" dirty="0" smtClean="0"/>
              <a:t>CoffeeScript/</a:t>
            </a:r>
            <a:r>
              <a:rPr lang="en-US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Sublime Text 2/3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matter the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235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NPM &amp; Bower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 Node.js packages or client libraries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Grunt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Tasks runner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different tasks for build/development/test cases</a:t>
            </a:r>
          </a:p>
          <a:p>
            <a:pPr>
              <a:lnSpc>
                <a:spcPct val="100000"/>
              </a:lnSpc>
            </a:pPr>
            <a:r>
              <a:rPr lang="en-US" dirty="0"/>
              <a:t>Yeoman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Scaffolding of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One-line-of-code to create a project template with views/routes/modules/etc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1000</TotalTime>
  <Words>1017</Words>
  <Application>Microsoft Office PowerPoint</Application>
  <PresentationFormat>On-screen Show (4:3)</PresentationFormat>
  <Paragraphs>239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 theme</vt:lpstr>
      <vt:lpstr>Tools for JavaScript Development</vt:lpstr>
      <vt:lpstr>Table of Contents</vt:lpstr>
      <vt:lpstr>JavaScript Editors</vt:lpstr>
      <vt:lpstr>JetBrains WebStorm</vt:lpstr>
      <vt:lpstr>JetBrains WebStorm</vt:lpstr>
      <vt:lpstr>Sublime Text 2/3</vt:lpstr>
      <vt:lpstr>Sublime Text 2/3</vt:lpstr>
      <vt:lpstr>Project Tools</vt:lpstr>
      <vt:lpstr>Project Tools</vt:lpstr>
      <vt:lpstr>Package Management</vt:lpstr>
      <vt:lpstr>Package Management:  NPM</vt:lpstr>
      <vt:lpstr>Package Management:  NPM (2)</vt:lpstr>
      <vt:lpstr>Package Management: NPM</vt:lpstr>
      <vt:lpstr>Package Management:  Bower</vt:lpstr>
      <vt:lpstr>Package Management:  Bower (2)</vt:lpstr>
      <vt:lpstr>Package Management: Bower</vt:lpstr>
      <vt:lpstr>Grunt</vt:lpstr>
      <vt:lpstr>Grunt</vt:lpstr>
      <vt:lpstr>Grunt (2)</vt:lpstr>
      <vt:lpstr>Configuring Grunt</vt:lpstr>
      <vt:lpstr>Configuring Grunt (2)</vt:lpstr>
      <vt:lpstr>Configuring Grunt Plugins</vt:lpstr>
      <vt:lpstr>Configuring Grunt Plugins</vt:lpstr>
      <vt:lpstr>Grunt Plugins</vt:lpstr>
      <vt:lpstr>Grunt Plugins: Build</vt:lpstr>
      <vt:lpstr>Grunt Plugins for Build</vt:lpstr>
      <vt:lpstr>Grunt Plugins: Development</vt:lpstr>
      <vt:lpstr>Grunt Plugins for Development</vt:lpstr>
      <vt:lpstr>Yeoman</vt:lpstr>
      <vt:lpstr>Yeoman</vt:lpstr>
      <vt:lpstr>Yeoman (2)</vt:lpstr>
      <vt:lpstr>Yeoman Scaffolding</vt:lpstr>
      <vt:lpstr>Tools for JavaScript Development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241</cp:revision>
  <dcterms:created xsi:type="dcterms:W3CDTF">2014-04-02T11:15:51Z</dcterms:created>
  <dcterms:modified xsi:type="dcterms:W3CDTF">2014-04-22T13:12:34Z</dcterms:modified>
</cp:coreProperties>
</file>