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Roboto"/>
      <p:regular r:id="rId13"/>
      <p:bold r:id="rId14"/>
      <p:italic r:id="rId15"/>
      <p:boldItalic r:id="rId16"/>
    </p:embeddedFont>
    <p:embeddedFont>
      <p:font typeface="Merriweather"/>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B98E36-CD58-497C-B5AD-ED39D10BDE8B}">
  <a:tblStyle styleId="{03B98E36-CD58-497C-B5AD-ED39D10BDE8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Roboto-regular.fntdata"/><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erriweather-regular.fntdata"/><Relationship Id="rId16" Type="http://schemas.openxmlformats.org/officeDocument/2006/relationships/font" Target="fonts/Roboto-boldItalic.fntdata"/><Relationship Id="rId5" Type="http://schemas.openxmlformats.org/officeDocument/2006/relationships/slideMaster" Target="slideMasters/slideMaster1.xml"/><Relationship Id="rId19" Type="http://schemas.openxmlformats.org/officeDocument/2006/relationships/font" Target="fonts/Merriweather-italic.fntdata"/><Relationship Id="rId6" Type="http://schemas.openxmlformats.org/officeDocument/2006/relationships/notesMaster" Target="notesMasters/notesMaster1.xml"/><Relationship Id="rId18" Type="http://schemas.openxmlformats.org/officeDocument/2006/relationships/font" Target="fonts/Merriweather-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df162c076c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df162c076c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f162c076c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df162c076c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f162c076c_0_1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f162c076c_0_1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f162c076c_0_1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f162c076c_0_1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f162c076c_0_1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f162c076c_0_1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776475"/>
            <a:ext cx="8520600" cy="100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3800"/>
              <a:t>Group Member Name:-</a:t>
            </a:r>
            <a:endParaRPr b="1" sz="3800"/>
          </a:p>
        </p:txBody>
      </p:sp>
      <p:sp>
        <p:nvSpPr>
          <p:cNvPr id="65" name="Google Shape;65;p13"/>
          <p:cNvSpPr txBox="1"/>
          <p:nvPr>
            <p:ph idx="1" type="subTitle"/>
          </p:nvPr>
        </p:nvSpPr>
        <p:spPr>
          <a:xfrm>
            <a:off x="8191500" y="4372225"/>
            <a:ext cx="224400" cy="453600"/>
          </a:xfrm>
          <a:prstGeom prst="rect">
            <a:avLst/>
          </a:prstGeom>
        </p:spPr>
        <p:txBody>
          <a:bodyPr anchorCtr="0" anchor="t" bIns="91425" lIns="91425" spcFirstLastPara="1" rIns="91425" wrap="square" tIns="91425">
            <a:noAutofit/>
          </a:bodyPr>
          <a:lstStyle/>
          <a:p>
            <a:pPr indent="-271462" lvl="0" marL="457200" rtl="0" algn="l">
              <a:lnSpc>
                <a:spcPct val="95000"/>
              </a:lnSpc>
              <a:spcBef>
                <a:spcPts val="0"/>
              </a:spcBef>
              <a:spcAft>
                <a:spcPts val="0"/>
              </a:spcAft>
              <a:buClr>
                <a:srgbClr val="000000"/>
              </a:buClr>
              <a:buSzPts val="675"/>
              <a:buFont typeface="Arial"/>
              <a:buAutoNum type="arabicPeriod"/>
            </a:pPr>
            <a:r>
              <a:rPr b="1" lang="en-GB" sz="675">
                <a:solidFill>
                  <a:srgbClr val="000000"/>
                </a:solidFill>
                <a:latin typeface="Arial"/>
                <a:ea typeface="Arial"/>
                <a:cs typeface="Arial"/>
                <a:sym typeface="Arial"/>
              </a:rPr>
              <a:t> Deepak Negi - 20015622</a:t>
            </a:r>
            <a:endParaRPr b="1"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b="1" lang="en-GB" sz="675">
                <a:solidFill>
                  <a:srgbClr val="000000"/>
                </a:solidFill>
                <a:latin typeface="Arial"/>
                <a:ea typeface="Arial"/>
                <a:cs typeface="Arial"/>
                <a:sym typeface="Arial"/>
              </a:rPr>
              <a:t> Aakarsh Dhiman-20023581 </a:t>
            </a:r>
            <a:endParaRPr b="1"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b="1" lang="en-GB" sz="675">
                <a:solidFill>
                  <a:srgbClr val="000000"/>
                </a:solidFill>
                <a:latin typeface="Arial"/>
                <a:ea typeface="Arial"/>
                <a:cs typeface="Arial"/>
                <a:sym typeface="Arial"/>
              </a:rPr>
              <a:t> Sivakumar-20028671</a:t>
            </a:r>
            <a:endParaRPr b="1"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b="1" lang="en-GB" sz="675">
                <a:solidFill>
                  <a:srgbClr val="000000"/>
                </a:solidFill>
                <a:latin typeface="Arial"/>
                <a:ea typeface="Arial"/>
                <a:cs typeface="Arial"/>
                <a:sym typeface="Arial"/>
              </a:rPr>
              <a:t> Chandan reddy-2024201</a:t>
            </a:r>
            <a:endParaRPr b="1" sz="600"/>
          </a:p>
        </p:txBody>
      </p:sp>
      <p:graphicFrame>
        <p:nvGraphicFramePr>
          <p:cNvPr id="66" name="Google Shape;66;p13"/>
          <p:cNvGraphicFramePr/>
          <p:nvPr/>
        </p:nvGraphicFramePr>
        <p:xfrm>
          <a:off x="952500" y="1619250"/>
          <a:ext cx="3000000" cy="3000000"/>
        </p:xfrm>
        <a:graphic>
          <a:graphicData uri="http://schemas.openxmlformats.org/drawingml/2006/table">
            <a:tbl>
              <a:tblPr>
                <a:noFill/>
                <a:tableStyleId>{03B98E36-CD58-497C-B5AD-ED39D10BDE8B}</a:tableStyleId>
              </a:tblPr>
              <a:tblGrid>
                <a:gridCol w="3619500"/>
                <a:gridCol w="3619500"/>
              </a:tblGrid>
              <a:tr h="497800">
                <a:tc>
                  <a:txBody>
                    <a:bodyPr/>
                    <a:lstStyle/>
                    <a:p>
                      <a:pPr indent="0" lvl="0" marL="0" rtl="0" algn="l">
                        <a:spcBef>
                          <a:spcPts val="0"/>
                        </a:spcBef>
                        <a:spcAft>
                          <a:spcPts val="0"/>
                        </a:spcAft>
                        <a:buNone/>
                      </a:pPr>
                      <a:r>
                        <a:rPr b="1" lang="en-GB" sz="1600"/>
                        <a:t>Name</a:t>
                      </a:r>
                      <a:endParaRPr b="1" sz="1600"/>
                    </a:p>
                  </a:txBody>
                  <a:tcPr marT="91425" marB="91425" marR="91425" marL="91425"/>
                </a:tc>
                <a:tc>
                  <a:txBody>
                    <a:bodyPr/>
                    <a:lstStyle/>
                    <a:p>
                      <a:pPr indent="0" lvl="0" marL="0" rtl="0" algn="l">
                        <a:spcBef>
                          <a:spcPts val="0"/>
                        </a:spcBef>
                        <a:spcAft>
                          <a:spcPts val="0"/>
                        </a:spcAft>
                        <a:buNone/>
                      </a:pPr>
                      <a:r>
                        <a:rPr b="1" lang="en-GB" sz="1600"/>
                        <a:t>Student ID</a:t>
                      </a:r>
                      <a:endParaRPr b="1" sz="1600"/>
                    </a:p>
                  </a:txBody>
                  <a:tcPr marT="91425" marB="91425" marR="91425" marL="91425"/>
                </a:tc>
              </a:tr>
              <a:tr h="497800">
                <a:tc>
                  <a:txBody>
                    <a:bodyPr/>
                    <a:lstStyle/>
                    <a:p>
                      <a:pPr indent="0" lvl="0" marL="0" rtl="0" algn="l">
                        <a:spcBef>
                          <a:spcPts val="0"/>
                        </a:spcBef>
                        <a:spcAft>
                          <a:spcPts val="0"/>
                        </a:spcAft>
                        <a:buNone/>
                      </a:pPr>
                      <a:r>
                        <a:rPr b="1" lang="en-GB" sz="1600"/>
                        <a:t>Deepak Negi</a:t>
                      </a:r>
                      <a:endParaRPr b="1" sz="1600"/>
                    </a:p>
                  </a:txBody>
                  <a:tcPr marT="91425" marB="91425" marR="91425" marL="91425"/>
                </a:tc>
                <a:tc>
                  <a:txBody>
                    <a:bodyPr/>
                    <a:lstStyle/>
                    <a:p>
                      <a:pPr indent="0" lvl="0" marL="0" rtl="0" algn="l">
                        <a:spcBef>
                          <a:spcPts val="0"/>
                        </a:spcBef>
                        <a:spcAft>
                          <a:spcPts val="0"/>
                        </a:spcAft>
                        <a:buNone/>
                      </a:pPr>
                      <a:r>
                        <a:rPr b="1" lang="en-GB" sz="1600"/>
                        <a:t>20015622</a:t>
                      </a:r>
                      <a:endParaRPr b="1" sz="1600"/>
                    </a:p>
                  </a:txBody>
                  <a:tcPr marT="91425" marB="91425" marR="91425" marL="91425"/>
                </a:tc>
              </a:tr>
              <a:tr h="497800">
                <a:tc>
                  <a:txBody>
                    <a:bodyPr/>
                    <a:lstStyle/>
                    <a:p>
                      <a:pPr indent="0" lvl="0" marL="0" rtl="0" algn="l">
                        <a:spcBef>
                          <a:spcPts val="0"/>
                        </a:spcBef>
                        <a:spcAft>
                          <a:spcPts val="0"/>
                        </a:spcAft>
                        <a:buNone/>
                      </a:pPr>
                      <a:r>
                        <a:rPr b="1" lang="en-GB" sz="1600"/>
                        <a:t>Aakarsh Dhiman</a:t>
                      </a:r>
                      <a:endParaRPr b="1" sz="1600"/>
                    </a:p>
                  </a:txBody>
                  <a:tcPr marT="91425" marB="91425" marR="91425" marL="91425"/>
                </a:tc>
                <a:tc>
                  <a:txBody>
                    <a:bodyPr/>
                    <a:lstStyle/>
                    <a:p>
                      <a:pPr indent="0" lvl="0" marL="0" rtl="0" algn="l">
                        <a:spcBef>
                          <a:spcPts val="0"/>
                        </a:spcBef>
                        <a:spcAft>
                          <a:spcPts val="0"/>
                        </a:spcAft>
                        <a:buNone/>
                      </a:pPr>
                      <a:r>
                        <a:rPr b="1" lang="en-GB" sz="1600"/>
                        <a:t>20023581</a:t>
                      </a:r>
                      <a:endParaRPr b="1" sz="1600"/>
                    </a:p>
                  </a:txBody>
                  <a:tcPr marT="91425" marB="91425" marR="91425" marL="91425"/>
                </a:tc>
              </a:tr>
              <a:tr h="497800">
                <a:tc>
                  <a:txBody>
                    <a:bodyPr/>
                    <a:lstStyle/>
                    <a:p>
                      <a:pPr indent="0" lvl="0" marL="0" rtl="0" algn="l">
                        <a:spcBef>
                          <a:spcPts val="0"/>
                        </a:spcBef>
                        <a:spcAft>
                          <a:spcPts val="0"/>
                        </a:spcAft>
                        <a:buNone/>
                      </a:pPr>
                      <a:r>
                        <a:rPr b="1" lang="en-GB" sz="1600"/>
                        <a:t>Sivakumar</a:t>
                      </a:r>
                      <a:endParaRPr b="1" sz="1600"/>
                    </a:p>
                  </a:txBody>
                  <a:tcPr marT="91425" marB="91425" marR="91425" marL="91425"/>
                </a:tc>
                <a:tc>
                  <a:txBody>
                    <a:bodyPr/>
                    <a:lstStyle/>
                    <a:p>
                      <a:pPr indent="0" lvl="0" marL="0" rtl="0" algn="l">
                        <a:spcBef>
                          <a:spcPts val="0"/>
                        </a:spcBef>
                        <a:spcAft>
                          <a:spcPts val="0"/>
                        </a:spcAft>
                        <a:buNone/>
                      </a:pPr>
                      <a:r>
                        <a:rPr b="1" lang="en-GB" sz="1600"/>
                        <a:t>20028671</a:t>
                      </a:r>
                      <a:endParaRPr b="1" sz="1600"/>
                    </a:p>
                  </a:txBody>
                  <a:tcPr marT="91425" marB="91425" marR="91425" marL="91425"/>
                </a:tc>
              </a:tr>
              <a:tr h="497800">
                <a:tc>
                  <a:txBody>
                    <a:bodyPr/>
                    <a:lstStyle/>
                    <a:p>
                      <a:pPr indent="0" lvl="0" marL="0" rtl="0" algn="l">
                        <a:spcBef>
                          <a:spcPts val="0"/>
                        </a:spcBef>
                        <a:spcAft>
                          <a:spcPts val="0"/>
                        </a:spcAft>
                        <a:buNone/>
                      </a:pPr>
                      <a:r>
                        <a:rPr b="1" lang="en-GB" sz="1600"/>
                        <a:t>Chandan Reddy</a:t>
                      </a:r>
                      <a:endParaRPr b="1" sz="1600"/>
                    </a:p>
                  </a:txBody>
                  <a:tcPr marT="91425" marB="91425" marR="91425" marL="91425"/>
                </a:tc>
                <a:tc>
                  <a:txBody>
                    <a:bodyPr/>
                    <a:lstStyle/>
                    <a:p>
                      <a:pPr indent="0" lvl="0" marL="0" rtl="0" algn="l">
                        <a:spcBef>
                          <a:spcPts val="0"/>
                        </a:spcBef>
                        <a:spcAft>
                          <a:spcPts val="0"/>
                        </a:spcAft>
                        <a:buNone/>
                      </a:pPr>
                      <a:r>
                        <a:rPr b="1" lang="en-GB" sz="1600"/>
                        <a:t>20024201</a:t>
                      </a:r>
                      <a:endParaRPr b="1" sz="1600"/>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60700" y="163425"/>
            <a:ext cx="4244100" cy="456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Problem Statement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&gt;What is the Problem          </a:t>
            </a:r>
            <a:endParaRPr/>
          </a:p>
          <a:p>
            <a:pPr indent="0" lvl="0" marL="0" rtl="0" algn="l">
              <a:spcBef>
                <a:spcPts val="0"/>
              </a:spcBef>
              <a:spcAft>
                <a:spcPts val="0"/>
              </a:spcAft>
              <a:buNone/>
            </a:pPr>
            <a:r>
              <a:rPr lang="en-GB"/>
              <a:t>    Statement:</a:t>
            </a:r>
            <a:endParaRPr/>
          </a:p>
        </p:txBody>
      </p:sp>
      <p:sp>
        <p:nvSpPr>
          <p:cNvPr id="72" name="Google Shape;72;p14"/>
          <p:cNvSpPr txBox="1"/>
          <p:nvPr>
            <p:ph idx="1" type="body"/>
          </p:nvPr>
        </p:nvSpPr>
        <p:spPr>
          <a:xfrm>
            <a:off x="4374975" y="33225"/>
            <a:ext cx="4436100" cy="469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solidFill>
                <a:srgbClr val="202124"/>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700">
              <a:solidFill>
                <a:srgbClr val="202124"/>
              </a:solidFill>
              <a:highlight>
                <a:srgbClr val="FFFFFF"/>
              </a:highlight>
              <a:latin typeface="Arial"/>
              <a:ea typeface="Arial"/>
              <a:cs typeface="Arial"/>
              <a:sym typeface="Arial"/>
            </a:endParaRPr>
          </a:p>
          <a:p>
            <a:pPr indent="0" lvl="0" marL="0" rtl="0" algn="l">
              <a:spcBef>
                <a:spcPts val="1200"/>
              </a:spcBef>
              <a:spcAft>
                <a:spcPts val="1200"/>
              </a:spcAft>
              <a:buNone/>
            </a:pPr>
            <a:r>
              <a:rPr lang="en-GB" sz="1700">
                <a:solidFill>
                  <a:srgbClr val="202124"/>
                </a:solidFill>
                <a:highlight>
                  <a:srgbClr val="FFFFFF"/>
                </a:highlight>
                <a:latin typeface="Arial"/>
                <a:ea typeface="Arial"/>
                <a:cs typeface="Arial"/>
                <a:sym typeface="Arial"/>
              </a:rPr>
              <a:t>The problem statement is </a:t>
            </a:r>
            <a:r>
              <a:rPr lang="en-GB" sz="1700">
                <a:solidFill>
                  <a:srgbClr val="040C28"/>
                </a:solidFill>
                <a:highlight>
                  <a:srgbClr val="FFFFFF"/>
                </a:highlight>
                <a:latin typeface="Arial"/>
                <a:ea typeface="Arial"/>
                <a:cs typeface="Arial"/>
                <a:sym typeface="Arial"/>
              </a:rPr>
              <a:t>your opportunity to explain why you care and what you propose to do in the way of researching the problem</a:t>
            </a:r>
            <a:r>
              <a:rPr lang="en-GB" sz="1700">
                <a:solidFill>
                  <a:srgbClr val="202124"/>
                </a:solidFill>
                <a:highlight>
                  <a:srgbClr val="FFFFFF"/>
                </a:highlight>
                <a:latin typeface="Arial"/>
                <a:ea typeface="Arial"/>
                <a:cs typeface="Arial"/>
                <a:sym typeface="Arial"/>
              </a:rPr>
              <a:t>. A problem statement is an explanation in research that describes the issue that is in need of study. What problem is the research attempting to address?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6" name="Shape 76"/>
        <p:cNvGrpSpPr/>
        <p:nvPr/>
      </p:nvGrpSpPr>
      <p:grpSpPr>
        <a:xfrm>
          <a:off x="0" y="0"/>
          <a:ext cx="0" cy="0"/>
          <a:chOff x="0" y="0"/>
          <a:chExt cx="0" cy="0"/>
        </a:xfrm>
      </p:grpSpPr>
      <p:sp>
        <p:nvSpPr>
          <p:cNvPr id="77" name="Google Shape;77;p15"/>
          <p:cNvSpPr txBox="1"/>
          <p:nvPr>
            <p:ph type="title"/>
          </p:nvPr>
        </p:nvSpPr>
        <p:spPr>
          <a:xfrm>
            <a:off x="2568450" y="233450"/>
            <a:ext cx="4007100" cy="658500"/>
          </a:xfrm>
          <a:prstGeom prst="rect">
            <a:avLst/>
          </a:prstGeom>
          <a:ln cap="flat" cmpd="sng" w="9525">
            <a:solidFill>
              <a:srgbClr val="EFEFEF"/>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GB"/>
              <a:t>Characteristics</a:t>
            </a:r>
            <a:endParaRPr b="1"/>
          </a:p>
        </p:txBody>
      </p:sp>
      <p:sp>
        <p:nvSpPr>
          <p:cNvPr id="78" name="Google Shape;78;p15"/>
          <p:cNvSpPr txBox="1"/>
          <p:nvPr>
            <p:ph idx="1" type="body"/>
          </p:nvPr>
        </p:nvSpPr>
        <p:spPr>
          <a:xfrm>
            <a:off x="4304925" y="73575"/>
            <a:ext cx="4491900" cy="443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79" name="Google Shape;79;p15"/>
          <p:cNvSpPr txBox="1"/>
          <p:nvPr/>
        </p:nvSpPr>
        <p:spPr>
          <a:xfrm>
            <a:off x="242800" y="1003850"/>
            <a:ext cx="8553900" cy="38100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500">
                <a:solidFill>
                  <a:schemeClr val="lt1"/>
                </a:solidFill>
                <a:highlight>
                  <a:schemeClr val="dk2"/>
                </a:highlight>
                <a:latin typeface="Roboto"/>
                <a:ea typeface="Roboto"/>
                <a:cs typeface="Roboto"/>
                <a:sym typeface="Roboto"/>
              </a:rPr>
              <a:t>Clarity: The problem statement should be easy to understand and should not contain vague or ambiguous language. It should clearly state what the problem is without unnecessary jargon or technical terms.</a:t>
            </a:r>
            <a:endParaRPr sz="1500">
              <a:solidFill>
                <a:schemeClr val="lt1"/>
              </a:solidFill>
              <a:highlight>
                <a:schemeClr val="dk2"/>
              </a:highlight>
              <a:latin typeface="Roboto"/>
              <a:ea typeface="Roboto"/>
              <a:cs typeface="Roboto"/>
              <a:sym typeface="Roboto"/>
            </a:endParaRPr>
          </a:p>
          <a:p>
            <a:pPr indent="0" lvl="0" marL="0" rtl="0" algn="l">
              <a:lnSpc>
                <a:spcPct val="115000"/>
              </a:lnSpc>
              <a:spcBef>
                <a:spcPts val="0"/>
              </a:spcBef>
              <a:spcAft>
                <a:spcPts val="0"/>
              </a:spcAft>
              <a:buNone/>
            </a:pPr>
            <a:r>
              <a:t/>
            </a:r>
            <a:endParaRPr sz="1500">
              <a:solidFill>
                <a:schemeClr val="lt1"/>
              </a:solidFill>
              <a:highlight>
                <a:schemeClr val="dk2"/>
              </a:highlight>
              <a:latin typeface="Roboto"/>
              <a:ea typeface="Roboto"/>
              <a:cs typeface="Roboto"/>
              <a:sym typeface="Roboto"/>
            </a:endParaRPr>
          </a:p>
          <a:p>
            <a:pPr indent="0" lvl="0" marL="0" rtl="0" algn="l">
              <a:lnSpc>
                <a:spcPct val="115000"/>
              </a:lnSpc>
              <a:spcBef>
                <a:spcPts val="0"/>
              </a:spcBef>
              <a:spcAft>
                <a:spcPts val="0"/>
              </a:spcAft>
              <a:buNone/>
            </a:pPr>
            <a:r>
              <a:rPr lang="en-GB" sz="1500">
                <a:solidFill>
                  <a:schemeClr val="lt1"/>
                </a:solidFill>
                <a:highlight>
                  <a:schemeClr val="dk2"/>
                </a:highlight>
                <a:latin typeface="Roboto"/>
                <a:ea typeface="Roboto"/>
                <a:cs typeface="Roboto"/>
                <a:sym typeface="Roboto"/>
              </a:rPr>
              <a:t>Specificity: The problem statement should be specific in describing the problem, including its scope, boundaries, and any relevant details. Avoid broad or general statements.</a:t>
            </a:r>
            <a:endParaRPr sz="1500">
              <a:solidFill>
                <a:schemeClr val="lt1"/>
              </a:solidFill>
              <a:highlight>
                <a:schemeClr val="dk2"/>
              </a:highlight>
              <a:latin typeface="Roboto"/>
              <a:ea typeface="Roboto"/>
              <a:cs typeface="Roboto"/>
              <a:sym typeface="Roboto"/>
            </a:endParaRPr>
          </a:p>
          <a:p>
            <a:pPr indent="0" lvl="0" marL="0" rtl="0" algn="l">
              <a:lnSpc>
                <a:spcPct val="115000"/>
              </a:lnSpc>
              <a:spcBef>
                <a:spcPts val="0"/>
              </a:spcBef>
              <a:spcAft>
                <a:spcPts val="0"/>
              </a:spcAft>
              <a:buNone/>
            </a:pPr>
            <a:r>
              <a:t/>
            </a:r>
            <a:endParaRPr sz="1500">
              <a:solidFill>
                <a:schemeClr val="lt1"/>
              </a:solidFill>
              <a:highlight>
                <a:schemeClr val="dk2"/>
              </a:highlight>
              <a:latin typeface="Roboto"/>
              <a:ea typeface="Roboto"/>
              <a:cs typeface="Roboto"/>
              <a:sym typeface="Roboto"/>
            </a:endParaRPr>
          </a:p>
          <a:p>
            <a:pPr indent="0" lvl="0" marL="0" rtl="0" algn="l">
              <a:lnSpc>
                <a:spcPct val="115000"/>
              </a:lnSpc>
              <a:spcBef>
                <a:spcPts val="0"/>
              </a:spcBef>
              <a:spcAft>
                <a:spcPts val="0"/>
              </a:spcAft>
              <a:buNone/>
            </a:pPr>
            <a:r>
              <a:rPr lang="en-GB" sz="1500">
                <a:solidFill>
                  <a:schemeClr val="lt1"/>
                </a:solidFill>
                <a:highlight>
                  <a:schemeClr val="dk2"/>
                </a:highlight>
                <a:latin typeface="Roboto"/>
                <a:ea typeface="Roboto"/>
                <a:cs typeface="Roboto"/>
                <a:sym typeface="Roboto"/>
              </a:rPr>
              <a:t>Conciseness: Keep the problem statement brief and to the point. Avoid including unnecessary information or background context that doesn’t directly relate to the problem at hand.</a:t>
            </a:r>
            <a:endParaRPr sz="1500">
              <a:solidFill>
                <a:schemeClr val="lt1"/>
              </a:solidFill>
              <a:highlight>
                <a:schemeClr val="dk2"/>
              </a:highlight>
              <a:latin typeface="Roboto"/>
              <a:ea typeface="Roboto"/>
              <a:cs typeface="Roboto"/>
              <a:sym typeface="Roboto"/>
            </a:endParaRPr>
          </a:p>
          <a:p>
            <a:pPr indent="0" lvl="0" marL="0" rtl="0" algn="l">
              <a:lnSpc>
                <a:spcPct val="115000"/>
              </a:lnSpc>
              <a:spcBef>
                <a:spcPts val="0"/>
              </a:spcBef>
              <a:spcAft>
                <a:spcPts val="0"/>
              </a:spcAft>
              <a:buNone/>
            </a:pPr>
            <a:r>
              <a:t/>
            </a:r>
            <a:endParaRPr sz="1500">
              <a:solidFill>
                <a:schemeClr val="lt1"/>
              </a:solidFill>
              <a:highlight>
                <a:schemeClr val="dk2"/>
              </a:highlight>
              <a:latin typeface="Roboto"/>
              <a:ea typeface="Roboto"/>
              <a:cs typeface="Roboto"/>
              <a:sym typeface="Roboto"/>
            </a:endParaRPr>
          </a:p>
          <a:p>
            <a:pPr indent="0" lvl="0" marL="0" rtl="0" algn="l">
              <a:lnSpc>
                <a:spcPct val="115000"/>
              </a:lnSpc>
              <a:spcBef>
                <a:spcPts val="0"/>
              </a:spcBef>
              <a:spcAft>
                <a:spcPts val="0"/>
              </a:spcAft>
              <a:buNone/>
            </a:pPr>
            <a:r>
              <a:rPr lang="en-GB" sz="1500">
                <a:solidFill>
                  <a:schemeClr val="lt1"/>
                </a:solidFill>
                <a:highlight>
                  <a:schemeClr val="dk2"/>
                </a:highlight>
                <a:latin typeface="Roboto"/>
                <a:ea typeface="Roboto"/>
                <a:cs typeface="Roboto"/>
                <a:sym typeface="Roboto"/>
              </a:rPr>
              <a:t>Measurable: If applicable, the problem statement should include measurable criteria that can be used to determine when the problem is solved or the desired outcome is achieved. This helps in evaluating progress and success</a:t>
            </a:r>
            <a:endParaRPr sz="1000">
              <a:solidFill>
                <a:schemeClr val="lt1"/>
              </a:solidFill>
              <a:highlight>
                <a:schemeClr val="dk2"/>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3" name="Shape 83"/>
        <p:cNvGrpSpPr/>
        <p:nvPr/>
      </p:nvGrpSpPr>
      <p:grpSpPr>
        <a:xfrm>
          <a:off x="0" y="0"/>
          <a:ext cx="0" cy="0"/>
          <a:chOff x="0" y="0"/>
          <a:chExt cx="0" cy="0"/>
        </a:xfrm>
      </p:grpSpPr>
      <p:sp>
        <p:nvSpPr>
          <p:cNvPr id="84" name="Google Shape;84;p16"/>
          <p:cNvSpPr txBox="1"/>
          <p:nvPr>
            <p:ph type="title"/>
          </p:nvPr>
        </p:nvSpPr>
        <p:spPr>
          <a:xfrm>
            <a:off x="312825" y="247475"/>
            <a:ext cx="8498400" cy="4006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1" lang="en-GB" sz="1450">
                <a:highlight>
                  <a:schemeClr val="dk2"/>
                </a:highlight>
                <a:latin typeface="Arial"/>
                <a:ea typeface="Arial"/>
                <a:cs typeface="Arial"/>
                <a:sym typeface="Arial"/>
              </a:rPr>
              <a:t>Feasibility: The problem statement should address a problem that is realistic and can be solved within the resources, time, and constraints available. It should not describe an unattainable or overly complex problem.</a:t>
            </a:r>
            <a:endParaRPr b="1" sz="1450">
              <a:highlight>
                <a:schemeClr val="dk2"/>
              </a:highlight>
              <a:latin typeface="Arial"/>
              <a:ea typeface="Arial"/>
              <a:cs typeface="Arial"/>
              <a:sym typeface="Arial"/>
            </a:endParaRPr>
          </a:p>
          <a:p>
            <a:pPr indent="0" lvl="0" marL="0" rtl="0" algn="l">
              <a:lnSpc>
                <a:spcPct val="115000"/>
              </a:lnSpc>
              <a:spcBef>
                <a:spcPts val="0"/>
              </a:spcBef>
              <a:spcAft>
                <a:spcPts val="0"/>
              </a:spcAft>
              <a:buSzPts val="990"/>
              <a:buNone/>
            </a:pPr>
            <a:r>
              <a:t/>
            </a:r>
            <a:endParaRPr b="1" sz="1450">
              <a:highlight>
                <a:schemeClr val="dk2"/>
              </a:highlight>
              <a:latin typeface="Arial"/>
              <a:ea typeface="Arial"/>
              <a:cs typeface="Arial"/>
              <a:sym typeface="Arial"/>
            </a:endParaRPr>
          </a:p>
          <a:p>
            <a:pPr indent="0" lvl="0" marL="0" rtl="0" algn="l">
              <a:lnSpc>
                <a:spcPct val="115000"/>
              </a:lnSpc>
              <a:spcBef>
                <a:spcPts val="0"/>
              </a:spcBef>
              <a:spcAft>
                <a:spcPts val="0"/>
              </a:spcAft>
              <a:buSzPts val="990"/>
              <a:buNone/>
            </a:pPr>
            <a:r>
              <a:rPr b="1" lang="en-GB" sz="1450">
                <a:highlight>
                  <a:schemeClr val="dk2"/>
                </a:highlight>
                <a:latin typeface="Arial"/>
                <a:ea typeface="Arial"/>
                <a:cs typeface="Arial"/>
                <a:sym typeface="Arial"/>
              </a:rPr>
              <a:t>Relevance: Ensure that the problem statement is relevant to the goals and objectives of the project or initiative. It should align with the larger purpose or mission of the organization or team.</a:t>
            </a:r>
            <a:endParaRPr b="1" sz="1450">
              <a:highlight>
                <a:schemeClr val="dk2"/>
              </a:highlight>
              <a:latin typeface="Arial"/>
              <a:ea typeface="Arial"/>
              <a:cs typeface="Arial"/>
              <a:sym typeface="Arial"/>
            </a:endParaRPr>
          </a:p>
          <a:p>
            <a:pPr indent="0" lvl="0" marL="0" rtl="0" algn="l">
              <a:lnSpc>
                <a:spcPct val="115000"/>
              </a:lnSpc>
              <a:spcBef>
                <a:spcPts val="0"/>
              </a:spcBef>
              <a:spcAft>
                <a:spcPts val="0"/>
              </a:spcAft>
              <a:buSzPts val="990"/>
              <a:buNone/>
            </a:pPr>
            <a:r>
              <a:t/>
            </a:r>
            <a:endParaRPr b="1" sz="1450">
              <a:highlight>
                <a:schemeClr val="dk2"/>
              </a:highlight>
              <a:latin typeface="Arial"/>
              <a:ea typeface="Arial"/>
              <a:cs typeface="Arial"/>
              <a:sym typeface="Arial"/>
            </a:endParaRPr>
          </a:p>
          <a:p>
            <a:pPr indent="0" lvl="0" marL="0" rtl="0" algn="l">
              <a:lnSpc>
                <a:spcPct val="115000"/>
              </a:lnSpc>
              <a:spcBef>
                <a:spcPts val="0"/>
              </a:spcBef>
              <a:spcAft>
                <a:spcPts val="0"/>
              </a:spcAft>
              <a:buSzPts val="990"/>
              <a:buNone/>
            </a:pPr>
            <a:r>
              <a:rPr b="1" lang="en-GB" sz="1450">
                <a:highlight>
                  <a:schemeClr val="dk2"/>
                </a:highlight>
                <a:latin typeface="Arial"/>
                <a:ea typeface="Arial"/>
                <a:cs typeface="Arial"/>
                <a:sym typeface="Arial"/>
              </a:rPr>
              <a:t>Root Cause: Ideally, the problem statement should identify the root causes of the problem rather than just its symptoms. This helps in addressing the underlying issues and finding more effective solutions.</a:t>
            </a:r>
            <a:endParaRPr b="1" sz="1450">
              <a:highlight>
                <a:schemeClr val="dk2"/>
              </a:highlight>
              <a:latin typeface="Arial"/>
              <a:ea typeface="Arial"/>
              <a:cs typeface="Arial"/>
              <a:sym typeface="Arial"/>
            </a:endParaRPr>
          </a:p>
          <a:p>
            <a:pPr indent="0" lvl="0" marL="0" rtl="0" algn="l">
              <a:lnSpc>
                <a:spcPct val="115000"/>
              </a:lnSpc>
              <a:spcBef>
                <a:spcPts val="0"/>
              </a:spcBef>
              <a:spcAft>
                <a:spcPts val="0"/>
              </a:spcAft>
              <a:buSzPts val="990"/>
              <a:buNone/>
            </a:pPr>
            <a:r>
              <a:t/>
            </a:r>
            <a:endParaRPr b="1" sz="1450">
              <a:highlight>
                <a:schemeClr val="dk2"/>
              </a:highlight>
              <a:latin typeface="Arial"/>
              <a:ea typeface="Arial"/>
              <a:cs typeface="Arial"/>
              <a:sym typeface="Arial"/>
            </a:endParaRPr>
          </a:p>
          <a:p>
            <a:pPr indent="0" lvl="0" marL="0" rtl="0" algn="l">
              <a:lnSpc>
                <a:spcPct val="115000"/>
              </a:lnSpc>
              <a:spcBef>
                <a:spcPts val="0"/>
              </a:spcBef>
              <a:spcAft>
                <a:spcPts val="0"/>
              </a:spcAft>
              <a:buSzPts val="990"/>
              <a:buNone/>
            </a:pPr>
            <a:r>
              <a:rPr b="1" lang="en-GB" sz="1450">
                <a:highlight>
                  <a:schemeClr val="dk2"/>
                </a:highlight>
                <a:latin typeface="Arial"/>
                <a:ea typeface="Arial"/>
                <a:cs typeface="Arial"/>
                <a:sym typeface="Arial"/>
              </a:rPr>
              <a:t>Impact: Describe the potential impact or consequences of the problem. Explain why it is important to solve this problem and what benefits or improvements will result from its resolution.</a:t>
            </a:r>
            <a:endParaRPr b="1" sz="1450">
              <a:highlight>
                <a:schemeClr val="dk2"/>
              </a:highlight>
              <a:latin typeface="Arial"/>
              <a:ea typeface="Arial"/>
              <a:cs typeface="Arial"/>
              <a:sym typeface="Arial"/>
            </a:endParaRPr>
          </a:p>
          <a:p>
            <a:pPr indent="0" lvl="0" marL="0" rtl="0" algn="l">
              <a:spcBef>
                <a:spcPts val="0"/>
              </a:spcBef>
              <a:spcAft>
                <a:spcPts val="0"/>
              </a:spcAft>
              <a:buSzPts val="990"/>
              <a:buNone/>
            </a:pPr>
            <a:r>
              <a:t/>
            </a:r>
            <a:endParaRPr sz="1260">
              <a:highlight>
                <a:schemeClr val="dk2"/>
              </a:highlight>
            </a:endParaRPr>
          </a:p>
        </p:txBody>
      </p:sp>
      <p:sp>
        <p:nvSpPr>
          <p:cNvPr id="85" name="Google Shape;85;p16"/>
          <p:cNvSpPr txBox="1"/>
          <p:nvPr>
            <p:ph idx="1" type="body"/>
          </p:nvPr>
        </p:nvSpPr>
        <p:spPr>
          <a:xfrm>
            <a:off x="8493125" y="4113600"/>
            <a:ext cx="318000" cy="48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9" name="Shape 89"/>
        <p:cNvGrpSpPr/>
        <p:nvPr/>
      </p:nvGrpSpPr>
      <p:grpSpPr>
        <a:xfrm>
          <a:off x="0" y="0"/>
          <a:ext cx="0" cy="0"/>
          <a:chOff x="0" y="0"/>
          <a:chExt cx="0" cy="0"/>
        </a:xfrm>
      </p:grpSpPr>
      <p:sp>
        <p:nvSpPr>
          <p:cNvPr id="90" name="Google Shape;90;p17"/>
          <p:cNvSpPr txBox="1"/>
          <p:nvPr>
            <p:ph type="title"/>
          </p:nvPr>
        </p:nvSpPr>
        <p:spPr>
          <a:xfrm>
            <a:off x="311725" y="359525"/>
            <a:ext cx="8335500" cy="3921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GB" sz="1500">
                <a:highlight>
                  <a:schemeClr val="dk2"/>
                </a:highlight>
                <a:latin typeface="Arial"/>
                <a:ea typeface="Arial"/>
                <a:cs typeface="Arial"/>
                <a:sym typeface="Arial"/>
              </a:rPr>
              <a:t>Scope: Clearly define the boundaries of the problem. Avoid including issues or challenges that are outside the scope of the current problem statement.</a:t>
            </a:r>
            <a:endParaRPr b="1" sz="1500">
              <a:highlight>
                <a:schemeClr val="dk2"/>
              </a:highlight>
              <a:latin typeface="Arial"/>
              <a:ea typeface="Arial"/>
              <a:cs typeface="Arial"/>
              <a:sym typeface="Arial"/>
            </a:endParaRPr>
          </a:p>
          <a:p>
            <a:pPr indent="0" lvl="0" marL="0" rtl="0" algn="l">
              <a:lnSpc>
                <a:spcPct val="115000"/>
              </a:lnSpc>
              <a:spcBef>
                <a:spcPts val="0"/>
              </a:spcBef>
              <a:spcAft>
                <a:spcPts val="0"/>
              </a:spcAft>
              <a:buNone/>
            </a:pPr>
            <a:r>
              <a:t/>
            </a:r>
            <a:endParaRPr b="1" sz="1500">
              <a:highlight>
                <a:schemeClr val="dk2"/>
              </a:highlight>
              <a:latin typeface="Arial"/>
              <a:ea typeface="Arial"/>
              <a:cs typeface="Arial"/>
              <a:sym typeface="Arial"/>
            </a:endParaRPr>
          </a:p>
          <a:p>
            <a:pPr indent="0" lvl="0" marL="0" rtl="0" algn="l">
              <a:lnSpc>
                <a:spcPct val="115000"/>
              </a:lnSpc>
              <a:spcBef>
                <a:spcPts val="0"/>
              </a:spcBef>
              <a:spcAft>
                <a:spcPts val="0"/>
              </a:spcAft>
              <a:buNone/>
            </a:pPr>
            <a:r>
              <a:rPr b="1" lang="en-GB" sz="1500">
                <a:highlight>
                  <a:schemeClr val="dk2"/>
                </a:highlight>
                <a:latin typeface="Arial"/>
                <a:ea typeface="Arial"/>
                <a:cs typeface="Arial"/>
                <a:sym typeface="Arial"/>
              </a:rPr>
              <a:t>Time Frame: If relevant, specify the time frame or duration during which the problem has been observed or needs to be addressed.</a:t>
            </a:r>
            <a:endParaRPr b="1" sz="1500">
              <a:highlight>
                <a:schemeClr val="dk2"/>
              </a:highlight>
              <a:latin typeface="Arial"/>
              <a:ea typeface="Arial"/>
              <a:cs typeface="Arial"/>
              <a:sym typeface="Arial"/>
            </a:endParaRPr>
          </a:p>
          <a:p>
            <a:pPr indent="0" lvl="0" marL="0" rtl="0" algn="l">
              <a:lnSpc>
                <a:spcPct val="115000"/>
              </a:lnSpc>
              <a:spcBef>
                <a:spcPts val="0"/>
              </a:spcBef>
              <a:spcAft>
                <a:spcPts val="0"/>
              </a:spcAft>
              <a:buNone/>
            </a:pPr>
            <a:r>
              <a:t/>
            </a:r>
            <a:endParaRPr b="1" sz="1500">
              <a:highlight>
                <a:schemeClr val="dk2"/>
              </a:highlight>
              <a:latin typeface="Arial"/>
              <a:ea typeface="Arial"/>
              <a:cs typeface="Arial"/>
              <a:sym typeface="Arial"/>
            </a:endParaRPr>
          </a:p>
          <a:p>
            <a:pPr indent="0" lvl="0" marL="0" rtl="0" algn="l">
              <a:lnSpc>
                <a:spcPct val="115000"/>
              </a:lnSpc>
              <a:spcBef>
                <a:spcPts val="0"/>
              </a:spcBef>
              <a:spcAft>
                <a:spcPts val="0"/>
              </a:spcAft>
              <a:buNone/>
            </a:pPr>
            <a:r>
              <a:rPr b="1" lang="en-GB" sz="1500">
                <a:highlight>
                  <a:schemeClr val="dk2"/>
                </a:highlight>
                <a:latin typeface="Arial"/>
                <a:ea typeface="Arial"/>
                <a:cs typeface="Arial"/>
                <a:sym typeface="Arial"/>
              </a:rPr>
              <a:t>Priority: Indicate the priority level of the problem. Is it a critical issue that requires immediate attention, or is it a lower-priority concern that can be addressed in due course?</a:t>
            </a:r>
            <a:endParaRPr b="1" sz="1500">
              <a:highlight>
                <a:schemeClr val="dk2"/>
              </a:highlight>
              <a:latin typeface="Arial"/>
              <a:ea typeface="Arial"/>
              <a:cs typeface="Arial"/>
              <a:sym typeface="Arial"/>
            </a:endParaRPr>
          </a:p>
          <a:p>
            <a:pPr indent="0" lvl="0" marL="0" rtl="0" algn="l">
              <a:spcBef>
                <a:spcPts val="0"/>
              </a:spcBef>
              <a:spcAft>
                <a:spcPts val="0"/>
              </a:spcAft>
              <a:buNone/>
            </a:pPr>
            <a:r>
              <a:t/>
            </a:r>
            <a:endParaRPr b="1" sz="1500">
              <a:highlight>
                <a:schemeClr val="dk2"/>
              </a:highlight>
            </a:endParaRPr>
          </a:p>
        </p:txBody>
      </p:sp>
      <p:sp>
        <p:nvSpPr>
          <p:cNvPr id="91" name="Google Shape;91;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5" name="Shape 95"/>
        <p:cNvGrpSpPr/>
        <p:nvPr/>
      </p:nvGrpSpPr>
      <p:grpSpPr>
        <a:xfrm>
          <a:off x="0" y="0"/>
          <a:ext cx="0" cy="0"/>
          <a:chOff x="0" y="0"/>
          <a:chExt cx="0" cy="0"/>
        </a:xfrm>
      </p:grpSpPr>
      <p:sp>
        <p:nvSpPr>
          <p:cNvPr id="96" name="Google Shape;96;p18"/>
          <p:cNvSpPr txBox="1"/>
          <p:nvPr>
            <p:ph type="title"/>
          </p:nvPr>
        </p:nvSpPr>
        <p:spPr>
          <a:xfrm>
            <a:off x="227700" y="807825"/>
            <a:ext cx="8499300" cy="2815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600"/>
              </a:spcBef>
              <a:spcAft>
                <a:spcPts val="0"/>
              </a:spcAft>
              <a:buNone/>
            </a:pPr>
            <a:r>
              <a:rPr lang="en-GB" sz="1500">
                <a:highlight>
                  <a:schemeClr val="dk2"/>
                </a:highlight>
                <a:latin typeface="Microsoft Yahei"/>
                <a:ea typeface="Microsoft Yahei"/>
                <a:cs typeface="Microsoft Yahei"/>
                <a:sym typeface="Microsoft Yahei"/>
              </a:rPr>
              <a:t>Contextualize the Problem:</a:t>
            </a:r>
            <a:endParaRPr sz="1500">
              <a:highlight>
                <a:schemeClr val="dk2"/>
              </a:highlight>
              <a:latin typeface="Microsoft Yahei"/>
              <a:ea typeface="Microsoft Yahei"/>
              <a:cs typeface="Microsoft Yahei"/>
              <a:sym typeface="Microsoft Yahei"/>
            </a:endParaRPr>
          </a:p>
          <a:p>
            <a:pPr indent="0" lvl="0" marL="0" rtl="0" algn="l">
              <a:lnSpc>
                <a:spcPct val="115000"/>
              </a:lnSpc>
              <a:spcBef>
                <a:spcPts val="1500"/>
              </a:spcBef>
              <a:spcAft>
                <a:spcPts val="0"/>
              </a:spcAft>
              <a:buNone/>
            </a:pPr>
            <a:r>
              <a:rPr lang="en-GB" sz="1500">
                <a:highlight>
                  <a:schemeClr val="dk2"/>
                </a:highlight>
                <a:latin typeface="Microsoft Yahei"/>
                <a:ea typeface="Microsoft Yahei"/>
                <a:cs typeface="Microsoft Yahei"/>
                <a:sym typeface="Microsoft Yahei"/>
              </a:rPr>
              <a:t>Begin by summarizing what is already known about the</a:t>
            </a:r>
            <a:r>
              <a:rPr lang="en-GB" sz="1500">
                <a:highlight>
                  <a:schemeClr val="dk2"/>
                </a:highlight>
                <a:latin typeface="Microsoft Yahei"/>
                <a:ea typeface="Microsoft Yahei"/>
                <a:cs typeface="Microsoft Yahei"/>
                <a:sym typeface="Microsoft Yahei"/>
              </a:rPr>
              <a:t> </a:t>
            </a:r>
            <a:r>
              <a:rPr lang="en-GB" sz="1500">
                <a:highlight>
                  <a:schemeClr val="dk2"/>
                </a:highlight>
                <a:latin typeface="Microsoft Yahei"/>
                <a:ea typeface="Microsoft Yahei"/>
                <a:cs typeface="Microsoft Yahei"/>
                <a:sym typeface="Microsoft Yahei"/>
              </a:rPr>
              <a:t>issue. What existing knowledge or research informs this problem? This helps set the stage for your investigation.</a:t>
            </a:r>
            <a:endParaRPr sz="1500">
              <a:highlight>
                <a:schemeClr val="dk2"/>
              </a:highlight>
              <a:latin typeface="Microsoft Yahei"/>
              <a:ea typeface="Microsoft Yahei"/>
              <a:cs typeface="Microsoft Yahei"/>
              <a:sym typeface="Microsoft Yahei"/>
            </a:endParaRPr>
          </a:p>
          <a:p>
            <a:pPr indent="0" lvl="0" marL="0" rtl="0" algn="l">
              <a:lnSpc>
                <a:spcPct val="115000"/>
              </a:lnSpc>
              <a:spcBef>
                <a:spcPts val="600"/>
              </a:spcBef>
              <a:spcAft>
                <a:spcPts val="0"/>
              </a:spcAft>
              <a:buNone/>
            </a:pPr>
            <a:r>
              <a:rPr lang="en-GB" sz="1500">
                <a:highlight>
                  <a:schemeClr val="dk2"/>
                </a:highlight>
                <a:latin typeface="Microsoft Yahei"/>
                <a:ea typeface="Microsoft Yahei"/>
                <a:cs typeface="Microsoft Yahei"/>
                <a:sym typeface="Microsoft Yahei"/>
              </a:rPr>
              <a:t>Describe the Exact Issue:</a:t>
            </a:r>
            <a:endParaRPr sz="1500">
              <a:highlight>
                <a:schemeClr val="dk2"/>
              </a:highlight>
              <a:latin typeface="Microsoft Yahei"/>
              <a:ea typeface="Microsoft Yahei"/>
              <a:cs typeface="Microsoft Yahei"/>
              <a:sym typeface="Microsoft Yahei"/>
            </a:endParaRPr>
          </a:p>
          <a:p>
            <a:pPr indent="0" lvl="0" marL="0" rtl="0" algn="l">
              <a:lnSpc>
                <a:spcPct val="115000"/>
              </a:lnSpc>
              <a:spcBef>
                <a:spcPts val="1500"/>
              </a:spcBef>
              <a:spcAft>
                <a:spcPts val="0"/>
              </a:spcAft>
              <a:buNone/>
            </a:pPr>
            <a:r>
              <a:rPr lang="en-GB" sz="1500">
                <a:highlight>
                  <a:schemeClr val="dk2"/>
                </a:highlight>
                <a:latin typeface="Microsoft Yahei"/>
                <a:ea typeface="Microsoft Yahei"/>
                <a:cs typeface="Microsoft Yahei"/>
                <a:sym typeface="Microsoft Yahei"/>
              </a:rPr>
              <a:t>Clearly define the specific issue your research aims to address. What gap or challenge exists? What do we still need to understand or explore further?</a:t>
            </a:r>
            <a:endParaRPr sz="1500">
              <a:highlight>
                <a:schemeClr val="dk2"/>
              </a:highlight>
              <a:latin typeface="Microsoft Yahei"/>
              <a:ea typeface="Microsoft Yahei"/>
              <a:cs typeface="Microsoft Yahei"/>
              <a:sym typeface="Microsoft Yahei"/>
            </a:endParaRPr>
          </a:p>
          <a:p>
            <a:pPr indent="0" lvl="0" marL="0" rtl="0" algn="l">
              <a:lnSpc>
                <a:spcPct val="115000"/>
              </a:lnSpc>
              <a:spcBef>
                <a:spcPts val="600"/>
              </a:spcBef>
              <a:spcAft>
                <a:spcPts val="0"/>
              </a:spcAft>
              <a:buNone/>
            </a:pPr>
            <a:r>
              <a:rPr lang="en-GB" sz="1500">
                <a:highlight>
                  <a:schemeClr val="dk2"/>
                </a:highlight>
                <a:latin typeface="Microsoft Yahei"/>
                <a:ea typeface="Microsoft Yahei"/>
                <a:cs typeface="Microsoft Yahei"/>
                <a:sym typeface="Microsoft Yahei"/>
              </a:rPr>
              <a:t>Show Relevance:</a:t>
            </a:r>
            <a:endParaRPr sz="1500">
              <a:highlight>
                <a:schemeClr val="dk2"/>
              </a:highlight>
              <a:latin typeface="Microsoft Yahei"/>
              <a:ea typeface="Microsoft Yahei"/>
              <a:cs typeface="Microsoft Yahei"/>
              <a:sym typeface="Microsoft Yahei"/>
            </a:endParaRPr>
          </a:p>
          <a:p>
            <a:pPr indent="0" lvl="0" marL="0" rtl="0" algn="l">
              <a:lnSpc>
                <a:spcPct val="115000"/>
              </a:lnSpc>
              <a:spcBef>
                <a:spcPts val="1500"/>
              </a:spcBef>
              <a:spcAft>
                <a:spcPts val="0"/>
              </a:spcAft>
              <a:buNone/>
            </a:pPr>
            <a:r>
              <a:rPr lang="en-GB" sz="1500">
                <a:highlight>
                  <a:schemeClr val="dk2"/>
                </a:highlight>
                <a:latin typeface="Microsoft Yahei"/>
                <a:ea typeface="Microsoft Yahei"/>
                <a:cs typeface="Microsoft Yahei"/>
                <a:sym typeface="Microsoft Yahei"/>
              </a:rPr>
              <a:t>Explain why it’s essential to delve deeper into this problem. What impact does it have? Why do we need to know more about it?</a:t>
            </a:r>
            <a:endParaRPr sz="1500">
              <a:highlight>
                <a:schemeClr val="dk2"/>
              </a:highlight>
              <a:latin typeface="Microsoft Yahei"/>
              <a:ea typeface="Microsoft Yahei"/>
              <a:cs typeface="Microsoft Yahei"/>
              <a:sym typeface="Microsoft Yahei"/>
            </a:endParaRPr>
          </a:p>
          <a:p>
            <a:pPr indent="0" lvl="0" marL="0" rtl="0" algn="l">
              <a:lnSpc>
                <a:spcPct val="115000"/>
              </a:lnSpc>
              <a:spcBef>
                <a:spcPts val="600"/>
              </a:spcBef>
              <a:spcAft>
                <a:spcPts val="0"/>
              </a:spcAft>
              <a:buNone/>
            </a:pPr>
            <a:r>
              <a:rPr lang="en-GB" sz="1500">
                <a:highlight>
                  <a:schemeClr val="dk2"/>
                </a:highlight>
                <a:latin typeface="Microsoft Yahei"/>
                <a:ea typeface="Microsoft Yahei"/>
                <a:cs typeface="Microsoft Yahei"/>
                <a:sym typeface="Microsoft Yahei"/>
              </a:rPr>
              <a:t>Set Research Objectives:</a:t>
            </a:r>
            <a:endParaRPr sz="1500">
              <a:highlight>
                <a:schemeClr val="dk2"/>
              </a:highlight>
              <a:latin typeface="Microsoft Yahei"/>
              <a:ea typeface="Microsoft Yahei"/>
              <a:cs typeface="Microsoft Yahei"/>
              <a:sym typeface="Microsoft Yahei"/>
            </a:endParaRPr>
          </a:p>
          <a:p>
            <a:pPr indent="0" lvl="0" marL="0" rtl="0" algn="l">
              <a:lnSpc>
                <a:spcPct val="115000"/>
              </a:lnSpc>
              <a:spcBef>
                <a:spcPts val="1500"/>
              </a:spcBef>
              <a:spcAft>
                <a:spcPts val="0"/>
              </a:spcAft>
              <a:buNone/>
            </a:pPr>
            <a:r>
              <a:rPr lang="en-GB" sz="1500">
                <a:highlight>
                  <a:schemeClr val="dk2"/>
                </a:highlight>
                <a:latin typeface="Microsoft Yahei"/>
                <a:ea typeface="Microsoft Yahei"/>
                <a:cs typeface="Microsoft Yahei"/>
                <a:sym typeface="Microsoft Yahei"/>
              </a:rPr>
              <a:t>Outline what you intend to do to gain more insights. What method or approaches will you  use to explore the problem.</a:t>
            </a:r>
            <a:endParaRPr sz="1500" u="sng">
              <a:highlight>
                <a:schemeClr val="dk2"/>
              </a:highlight>
              <a:latin typeface="Microsoft Yahei"/>
              <a:ea typeface="Microsoft Yahei"/>
              <a:cs typeface="Microsoft Yahei"/>
              <a:sym typeface="Microsoft Yahei"/>
            </a:endParaRPr>
          </a:p>
          <a:p>
            <a:pPr indent="0" lvl="0" marL="0" rtl="0" algn="l">
              <a:spcBef>
                <a:spcPts val="0"/>
              </a:spcBef>
              <a:spcAft>
                <a:spcPts val="0"/>
              </a:spcAft>
              <a:buNone/>
            </a:pPr>
            <a:r>
              <a:t/>
            </a:r>
            <a:endParaRPr sz="1500"/>
          </a:p>
        </p:txBody>
      </p:sp>
      <p:sp>
        <p:nvSpPr>
          <p:cNvPr id="97" name="Google Shape;97;p18"/>
          <p:cNvSpPr txBox="1"/>
          <p:nvPr>
            <p:ph idx="1" type="body"/>
          </p:nvPr>
        </p:nvSpPr>
        <p:spPr>
          <a:xfrm>
            <a:off x="4644675" y="500925"/>
            <a:ext cx="4166400" cy="4098600"/>
          </a:xfrm>
          <a:prstGeom prst="rect">
            <a:avLst/>
          </a:prstGeom>
        </p:spPr>
        <p:txBody>
          <a:bodyPr anchorCtr="0" anchor="t" bIns="91425" lIns="91425" spcFirstLastPara="1" rIns="116600" wrap="square" tIns="91425">
            <a:normAutofit/>
          </a:bodyPr>
          <a:lstStyle/>
          <a:p>
            <a:pPr indent="0" lvl="0" marL="0" rtl="0" algn="l">
              <a:spcBef>
                <a:spcPts val="0"/>
              </a:spcBef>
              <a:spcAft>
                <a:spcPts val="1200"/>
              </a:spcAft>
              <a:buNone/>
            </a:pPr>
            <a:r>
              <a:t/>
            </a:r>
            <a:endParaRPr/>
          </a:p>
        </p:txBody>
      </p:sp>
      <p:sp>
        <p:nvSpPr>
          <p:cNvPr id="98" name="Google Shape;98;p18"/>
          <p:cNvSpPr txBox="1"/>
          <p:nvPr/>
        </p:nvSpPr>
        <p:spPr>
          <a:xfrm>
            <a:off x="985175" y="163425"/>
            <a:ext cx="6527400" cy="644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600">
                <a:solidFill>
                  <a:schemeClr val="lt1"/>
                </a:solidFill>
                <a:latin typeface="Roboto"/>
                <a:ea typeface="Roboto"/>
                <a:cs typeface="Roboto"/>
                <a:sym typeface="Roboto"/>
              </a:rPr>
              <a:t>Components</a:t>
            </a:r>
            <a:endParaRPr b="1" sz="260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