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19"/>
  </p:notesMasterIdLst>
  <p:handoutMasterIdLst>
    <p:handoutMasterId r:id="rId20"/>
  </p:handoutMasterIdLst>
  <p:sldIdLst>
    <p:sldId id="256" r:id="rId5"/>
    <p:sldId id="288" r:id="rId6"/>
    <p:sldId id="276" r:id="rId7"/>
    <p:sldId id="277" r:id="rId8"/>
    <p:sldId id="289" r:id="rId9"/>
    <p:sldId id="290" r:id="rId10"/>
    <p:sldId id="291" r:id="rId11"/>
    <p:sldId id="296" r:id="rId12"/>
    <p:sldId id="283" r:id="rId13"/>
    <p:sldId id="292" r:id="rId14"/>
    <p:sldId id="295" r:id="rId15"/>
    <p:sldId id="293" r:id="rId16"/>
    <p:sldId id="294"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980" autoAdjust="0"/>
  </p:normalViewPr>
  <p:slideViewPr>
    <p:cSldViewPr snapToGrid="0" showGuides="1">
      <p:cViewPr varScale="1">
        <p:scale>
          <a:sx n="58" d="100"/>
          <a:sy n="58" d="100"/>
        </p:scale>
        <p:origin x="988" y="4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8/13/2024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8/13/2024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025701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4145065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spcAft>
                <a:spcPts val="800"/>
              </a:spcAft>
            </a:pPr>
            <a:endParaRPr lang="en-IN"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4039072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spcAft>
                <a:spcPts val="800"/>
              </a:spcAft>
            </a:pPr>
            <a:endParaRPr lang="en-IN"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536886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8/13/2024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8/13/2024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8/13/2024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8/13/2024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8/13/2024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8/13/2024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8/13/2024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8/13/2024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8/13/2024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8/13/2024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8/13/2024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8/13/2024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000126" y="383271"/>
            <a:ext cx="9844087" cy="3323987"/>
          </a:xfrm>
        </p:spPr>
        <p:txBody>
          <a:bodyPr wrap="square" lIns="0" tIns="0" rIns="0" bIns="0" anchor="t">
            <a:spAutoFit/>
          </a:bodyPr>
          <a:lstStyle/>
          <a:p>
            <a:r>
              <a:rPr lang="en-US" b="1" dirty="0" err="1">
                <a:solidFill>
                  <a:schemeClr val="bg1"/>
                </a:solidFill>
              </a:rPr>
              <a:t>EduLearn</a:t>
            </a:r>
            <a:r>
              <a:rPr lang="en-US" b="1" dirty="0">
                <a:solidFill>
                  <a:schemeClr val="bg1"/>
                </a:solidFill>
              </a:rPr>
              <a:t> for </a:t>
            </a:r>
            <a:r>
              <a:rPr lang="en-US" b="1" dirty="0" err="1">
                <a:solidFill>
                  <a:schemeClr val="bg1"/>
                </a:solidFill>
              </a:rPr>
              <a:t>BrightFuture</a:t>
            </a:r>
            <a:r>
              <a:rPr lang="en-US" b="1" dirty="0">
                <a:solidFill>
                  <a:schemeClr val="bg1"/>
                </a:solidFill>
              </a:rPr>
              <a:t> Academy</a:t>
            </a:r>
            <a:br>
              <a:rPr lang="en-US" dirty="0">
                <a:solidFill>
                  <a:schemeClr val="bg1"/>
                </a:solidFill>
              </a:rPr>
            </a:br>
            <a:br>
              <a:rPr lang="en-US" dirty="0">
                <a:solidFill>
                  <a:schemeClr val="bg1"/>
                </a:solidFill>
              </a:rPr>
            </a:br>
            <a:endParaRPr lang="en-US" b="1" dirty="0">
              <a:solidFill>
                <a:schemeClr val="accent4"/>
              </a:solidFill>
              <a:latin typeface="+mn-lt"/>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 name="Table 2">
            <a:extLst>
              <a:ext uri="{FF2B5EF4-FFF2-40B4-BE49-F238E27FC236}">
                <a16:creationId xmlns:a16="http://schemas.microsoft.com/office/drawing/2014/main" id="{512C11C6-7ADA-38BD-B543-C16A12FD4141}"/>
              </a:ext>
            </a:extLst>
          </p:cNvPr>
          <p:cNvGraphicFramePr>
            <a:graphicFrameLocks noGrp="1"/>
          </p:cNvGraphicFramePr>
          <p:nvPr>
            <p:extLst>
              <p:ext uri="{D42A27DB-BD31-4B8C-83A1-F6EECF244321}">
                <p14:modId xmlns:p14="http://schemas.microsoft.com/office/powerpoint/2010/main" val="1658137457"/>
              </p:ext>
            </p:extLst>
          </p:nvPr>
        </p:nvGraphicFramePr>
        <p:xfrm>
          <a:off x="582608" y="2933244"/>
          <a:ext cx="4746630" cy="3484095"/>
        </p:xfrm>
        <a:graphic>
          <a:graphicData uri="http://schemas.openxmlformats.org/drawingml/2006/table">
            <a:tbl>
              <a:tblPr/>
              <a:tblGrid>
                <a:gridCol w="2699657">
                  <a:extLst>
                    <a:ext uri="{9D8B030D-6E8A-4147-A177-3AD203B41FA5}">
                      <a16:colId xmlns:a16="http://schemas.microsoft.com/office/drawing/2014/main" val="2264304487"/>
                    </a:ext>
                  </a:extLst>
                </a:gridCol>
                <a:gridCol w="2046973">
                  <a:extLst>
                    <a:ext uri="{9D8B030D-6E8A-4147-A177-3AD203B41FA5}">
                      <a16:colId xmlns:a16="http://schemas.microsoft.com/office/drawing/2014/main" val="1585729401"/>
                    </a:ext>
                  </a:extLst>
                </a:gridCol>
              </a:tblGrid>
              <a:tr h="696819">
                <a:tc>
                  <a:txBody>
                    <a:bodyPr/>
                    <a:lstStyle/>
                    <a:p>
                      <a:pPr rtl="0" fontAlgn="t">
                        <a:spcBef>
                          <a:spcPts val="0"/>
                        </a:spcBef>
                        <a:spcAft>
                          <a:spcPts val="0"/>
                        </a:spcAft>
                      </a:pPr>
                      <a:r>
                        <a:rPr lang="en-IN" sz="1800" b="1" i="0" u="none" strike="noStrike">
                          <a:solidFill>
                            <a:schemeClr val="bg1"/>
                          </a:solidFill>
                          <a:effectLst/>
                          <a:latin typeface="Arial" panose="020B0604020202020204" pitchFamily="34" charset="0"/>
                        </a:rPr>
                        <a:t>Name</a:t>
                      </a:r>
                      <a:endParaRPr lang="en-IN" sz="2000" b="1">
                        <a:solidFill>
                          <a:schemeClr val="bg1"/>
                        </a:solidFill>
                        <a:effectLst/>
                      </a:endParaRPr>
                    </a:p>
                  </a:txBody>
                  <a:tcPr marL="88900" marR="88900" marT="88900" marB="889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800" b="1" i="0" u="none" strike="noStrike">
                          <a:solidFill>
                            <a:schemeClr val="bg1"/>
                          </a:solidFill>
                          <a:effectLst/>
                          <a:latin typeface="Arial" panose="020B0604020202020204" pitchFamily="34" charset="0"/>
                        </a:rPr>
                        <a:t>Student ID</a:t>
                      </a:r>
                      <a:endParaRPr lang="en-IN" sz="2000" b="1">
                        <a:solidFill>
                          <a:schemeClr val="bg1"/>
                        </a:solidFill>
                        <a:effectLst/>
                      </a:endParaRPr>
                    </a:p>
                  </a:txBody>
                  <a:tcPr marL="88900" marR="88900" marT="88900" marB="889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4097578636"/>
                  </a:ext>
                </a:extLst>
              </a:tr>
              <a:tr h="696819">
                <a:tc>
                  <a:txBody>
                    <a:bodyPr/>
                    <a:lstStyle/>
                    <a:p>
                      <a:pPr rtl="0" fontAlgn="t">
                        <a:spcBef>
                          <a:spcPts val="0"/>
                        </a:spcBef>
                        <a:spcAft>
                          <a:spcPts val="0"/>
                        </a:spcAft>
                      </a:pPr>
                      <a:r>
                        <a:rPr lang="en-IN" sz="1800" b="1" i="0" u="none" strike="noStrike" dirty="0">
                          <a:solidFill>
                            <a:schemeClr val="bg1"/>
                          </a:solidFill>
                          <a:effectLst/>
                          <a:latin typeface="Arial" panose="020B0604020202020204" pitchFamily="34" charset="0"/>
                        </a:rPr>
                        <a:t>Deepak Negi</a:t>
                      </a:r>
                      <a:endParaRPr lang="en-IN" sz="2000" b="1" dirty="0">
                        <a:solidFill>
                          <a:schemeClr val="bg1"/>
                        </a:solidFill>
                        <a:effectLst/>
                      </a:endParaRPr>
                    </a:p>
                  </a:txBody>
                  <a:tcPr marL="88900" marR="88900" marT="88900" marB="889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800" b="1" i="0" u="none" strike="noStrike">
                          <a:solidFill>
                            <a:schemeClr val="bg1"/>
                          </a:solidFill>
                          <a:effectLst/>
                          <a:latin typeface="Arial" panose="020B0604020202020204" pitchFamily="34" charset="0"/>
                        </a:rPr>
                        <a:t>20015622</a:t>
                      </a:r>
                      <a:endParaRPr lang="en-IN" sz="2000" b="1">
                        <a:solidFill>
                          <a:schemeClr val="bg1"/>
                        </a:solidFill>
                        <a:effectLst/>
                      </a:endParaRPr>
                    </a:p>
                  </a:txBody>
                  <a:tcPr marL="88900" marR="88900" marT="88900" marB="889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911612064"/>
                  </a:ext>
                </a:extLst>
              </a:tr>
              <a:tr h="696819">
                <a:tc>
                  <a:txBody>
                    <a:bodyPr/>
                    <a:lstStyle/>
                    <a:p>
                      <a:pPr rtl="0" fontAlgn="t">
                        <a:spcBef>
                          <a:spcPts val="0"/>
                        </a:spcBef>
                        <a:spcAft>
                          <a:spcPts val="0"/>
                        </a:spcAft>
                      </a:pPr>
                      <a:r>
                        <a:rPr lang="en-IN" sz="1800" b="1" i="0" u="none" strike="noStrike">
                          <a:solidFill>
                            <a:schemeClr val="bg1"/>
                          </a:solidFill>
                          <a:effectLst/>
                          <a:latin typeface="Arial" panose="020B0604020202020204" pitchFamily="34" charset="0"/>
                        </a:rPr>
                        <a:t>Aakarsh Dhiman</a:t>
                      </a:r>
                      <a:endParaRPr lang="en-IN" sz="2000" b="1">
                        <a:solidFill>
                          <a:schemeClr val="bg1"/>
                        </a:solidFill>
                        <a:effectLst/>
                      </a:endParaRPr>
                    </a:p>
                  </a:txBody>
                  <a:tcPr marL="88900" marR="88900" marT="88900" marB="889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800" b="1" i="0" u="none" strike="noStrike" dirty="0">
                          <a:solidFill>
                            <a:schemeClr val="bg1"/>
                          </a:solidFill>
                          <a:effectLst/>
                          <a:latin typeface="Arial" panose="020B0604020202020204" pitchFamily="34" charset="0"/>
                        </a:rPr>
                        <a:t>20023581</a:t>
                      </a:r>
                      <a:endParaRPr lang="en-IN" sz="2000" b="1" dirty="0">
                        <a:solidFill>
                          <a:schemeClr val="bg1"/>
                        </a:solidFill>
                        <a:effectLst/>
                      </a:endParaRPr>
                    </a:p>
                  </a:txBody>
                  <a:tcPr marL="88900" marR="88900" marT="88900" marB="889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284495431"/>
                  </a:ext>
                </a:extLst>
              </a:tr>
              <a:tr h="696819">
                <a:tc>
                  <a:txBody>
                    <a:bodyPr/>
                    <a:lstStyle/>
                    <a:p>
                      <a:pPr rtl="0" fontAlgn="t">
                        <a:spcBef>
                          <a:spcPts val="0"/>
                        </a:spcBef>
                        <a:spcAft>
                          <a:spcPts val="0"/>
                        </a:spcAft>
                      </a:pPr>
                      <a:r>
                        <a:rPr lang="en-IN" sz="1800" b="1" i="0" u="none" strike="noStrike">
                          <a:solidFill>
                            <a:schemeClr val="bg1"/>
                          </a:solidFill>
                          <a:effectLst/>
                          <a:latin typeface="Arial" panose="020B0604020202020204" pitchFamily="34" charset="0"/>
                        </a:rPr>
                        <a:t>Sivakumar</a:t>
                      </a:r>
                      <a:endParaRPr lang="en-IN" sz="2000" b="1">
                        <a:solidFill>
                          <a:schemeClr val="bg1"/>
                        </a:solidFill>
                        <a:effectLst/>
                      </a:endParaRPr>
                    </a:p>
                  </a:txBody>
                  <a:tcPr marL="88900" marR="88900" marT="88900" marB="889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800" b="1" i="0" u="none" strike="noStrike" dirty="0">
                          <a:solidFill>
                            <a:schemeClr val="bg1"/>
                          </a:solidFill>
                          <a:effectLst/>
                          <a:latin typeface="Arial" panose="020B0604020202020204" pitchFamily="34" charset="0"/>
                        </a:rPr>
                        <a:t>20028671</a:t>
                      </a:r>
                      <a:endParaRPr lang="en-IN" sz="2000" b="1" dirty="0">
                        <a:solidFill>
                          <a:schemeClr val="bg1"/>
                        </a:solidFill>
                        <a:effectLst/>
                      </a:endParaRPr>
                    </a:p>
                  </a:txBody>
                  <a:tcPr marL="88900" marR="88900" marT="88900" marB="889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203698183"/>
                  </a:ext>
                </a:extLst>
              </a:tr>
              <a:tr h="696819">
                <a:tc>
                  <a:txBody>
                    <a:bodyPr/>
                    <a:lstStyle/>
                    <a:p>
                      <a:pPr rtl="0" fontAlgn="t">
                        <a:spcBef>
                          <a:spcPts val="0"/>
                        </a:spcBef>
                        <a:spcAft>
                          <a:spcPts val="0"/>
                        </a:spcAft>
                      </a:pPr>
                      <a:r>
                        <a:rPr lang="en-IN" sz="1800" b="1" i="0" u="none" strike="noStrike" dirty="0">
                          <a:solidFill>
                            <a:schemeClr val="bg1"/>
                          </a:solidFill>
                          <a:effectLst/>
                          <a:latin typeface="Arial" panose="020B0604020202020204" pitchFamily="34" charset="0"/>
                        </a:rPr>
                        <a:t>Chandan Reddy</a:t>
                      </a:r>
                      <a:endParaRPr lang="en-IN" sz="2000" b="1" dirty="0">
                        <a:solidFill>
                          <a:schemeClr val="bg1"/>
                        </a:solidFill>
                        <a:effectLst/>
                      </a:endParaRPr>
                    </a:p>
                  </a:txBody>
                  <a:tcPr marL="88900" marR="88900" marT="88900" marB="889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800" b="1" i="0" u="none" strike="noStrike" dirty="0">
                          <a:solidFill>
                            <a:schemeClr val="bg1"/>
                          </a:solidFill>
                          <a:effectLst/>
                          <a:latin typeface="Arial" panose="020B0604020202020204" pitchFamily="34" charset="0"/>
                        </a:rPr>
                        <a:t>20024201</a:t>
                      </a:r>
                      <a:endParaRPr lang="en-IN" sz="2000" b="1" dirty="0">
                        <a:solidFill>
                          <a:schemeClr val="bg1"/>
                        </a:solidFill>
                        <a:effectLst/>
                      </a:endParaRPr>
                    </a:p>
                  </a:txBody>
                  <a:tcPr marL="88900" marR="88900" marT="88900" marB="889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822068933"/>
                  </a:ext>
                </a:extLst>
              </a:tr>
            </a:tbl>
          </a:graphicData>
        </a:graphic>
      </p:graphicFrame>
      <p:sp>
        <p:nvSpPr>
          <p:cNvPr id="6" name="Rectangle 1">
            <a:extLst>
              <a:ext uri="{FF2B5EF4-FFF2-40B4-BE49-F238E27FC236}">
                <a16:creationId xmlns:a16="http://schemas.microsoft.com/office/drawing/2014/main" id="{E7B31754-5568-E269-E6B4-CF2B487A583A}"/>
              </a:ext>
            </a:extLst>
          </p:cNvPr>
          <p:cNvSpPr>
            <a:spLocks noChangeArrowheads="1"/>
          </p:cNvSpPr>
          <p:nvPr/>
        </p:nvSpPr>
        <p:spPr bwMode="auto">
          <a:xfrm>
            <a:off x="4403724" y="2763837"/>
            <a:ext cx="17791729" cy="73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D10500BB-0EB8-088C-57D7-BBBD451DD914}"/>
              </a:ext>
            </a:extLst>
          </p:cNvPr>
          <p:cNvSpPr txBox="1"/>
          <p:nvPr/>
        </p:nvSpPr>
        <p:spPr>
          <a:xfrm>
            <a:off x="6272213" y="4698771"/>
            <a:ext cx="6267451" cy="1569660"/>
          </a:xfrm>
          <a:prstGeom prst="rect">
            <a:avLst/>
          </a:prstGeom>
          <a:noFill/>
        </p:spPr>
        <p:txBody>
          <a:bodyPr wrap="square" rtlCol="0">
            <a:spAutoFit/>
          </a:bodyPr>
          <a:lstStyle/>
          <a:p>
            <a:pPr marL="0" indent="0"/>
            <a:r>
              <a:rPr lang="en-US" sz="2400" b="1" dirty="0">
                <a:solidFill>
                  <a:schemeClr val="bg1"/>
                </a:solidFill>
              </a:rPr>
              <a:t>MSc Business Analytics </a:t>
            </a:r>
            <a:br>
              <a:rPr lang="en-US" sz="2400" b="1" dirty="0">
                <a:solidFill>
                  <a:schemeClr val="bg1"/>
                </a:solidFill>
              </a:rPr>
            </a:br>
            <a:r>
              <a:rPr lang="en-US" sz="2400" b="1" dirty="0">
                <a:solidFill>
                  <a:schemeClr val="bg1"/>
                </a:solidFill>
              </a:rPr>
              <a:t>Project Management for Business Analytics – B9BA105 </a:t>
            </a:r>
            <a:br>
              <a:rPr lang="en-US" sz="2400" b="1" dirty="0">
                <a:solidFill>
                  <a:schemeClr val="bg1"/>
                </a:solidFill>
              </a:rPr>
            </a:br>
            <a:r>
              <a:rPr lang="en-US" sz="2400" b="1" dirty="0">
                <a:solidFill>
                  <a:schemeClr val="bg1"/>
                </a:solidFill>
              </a:rPr>
              <a:t>Lecturer: Luciana Nascimento </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091A2-32DA-2E94-C914-0DA7DF3694F6}"/>
              </a:ext>
            </a:extLst>
          </p:cNvPr>
          <p:cNvSpPr>
            <a:spLocks noGrp="1"/>
          </p:cNvSpPr>
          <p:nvPr>
            <p:ph type="title"/>
          </p:nvPr>
        </p:nvSpPr>
        <p:spPr/>
        <p:txBody>
          <a:bodyPr/>
          <a:lstStyle/>
          <a:p>
            <a:pPr algn="ctr"/>
            <a:r>
              <a:rPr lang="en-US" b="1" dirty="0"/>
              <a:t>Critical Evaluation for Project Assumptions and Project Constraints</a:t>
            </a:r>
            <a:endParaRPr lang="en-IN" b="1" dirty="0"/>
          </a:p>
        </p:txBody>
      </p:sp>
      <p:sp>
        <p:nvSpPr>
          <p:cNvPr id="6" name="Text Placeholder 5">
            <a:extLst>
              <a:ext uri="{FF2B5EF4-FFF2-40B4-BE49-F238E27FC236}">
                <a16:creationId xmlns:a16="http://schemas.microsoft.com/office/drawing/2014/main" id="{CA326843-4879-A658-9504-CD6C7B2F246E}"/>
              </a:ext>
            </a:extLst>
          </p:cNvPr>
          <p:cNvSpPr>
            <a:spLocks noGrp="1"/>
          </p:cNvSpPr>
          <p:nvPr>
            <p:ph type="body" idx="1"/>
          </p:nvPr>
        </p:nvSpPr>
        <p:spPr>
          <a:xfrm>
            <a:off x="839788" y="1910731"/>
            <a:ext cx="5157787" cy="459136"/>
          </a:xfrm>
        </p:spPr>
        <p:txBody>
          <a:bodyPr/>
          <a:lstStyle/>
          <a:p>
            <a:pPr algn="ctr"/>
            <a:r>
              <a:rPr lang="en-IN" dirty="0"/>
              <a:t>Project Assumptions</a:t>
            </a:r>
          </a:p>
        </p:txBody>
      </p:sp>
      <p:sp>
        <p:nvSpPr>
          <p:cNvPr id="7" name="Content Placeholder 6">
            <a:extLst>
              <a:ext uri="{FF2B5EF4-FFF2-40B4-BE49-F238E27FC236}">
                <a16:creationId xmlns:a16="http://schemas.microsoft.com/office/drawing/2014/main" id="{3FF38786-A555-8B15-6EC7-8B23B4D9137C}"/>
              </a:ext>
            </a:extLst>
          </p:cNvPr>
          <p:cNvSpPr>
            <a:spLocks noGrp="1"/>
          </p:cNvSpPr>
          <p:nvPr>
            <p:ph sz="half" idx="2"/>
          </p:nvPr>
        </p:nvSpPr>
        <p:spPr/>
        <p:txBody>
          <a:bodyPr anchor="ctr">
            <a:normAutofit fontScale="92500" lnSpcReduction="20000"/>
          </a:bodyPr>
          <a:lstStyle/>
          <a:p>
            <a:pPr algn="just"/>
            <a:r>
              <a:rPr lang="en-US" dirty="0"/>
              <a:t>The assumption is that any resource that is deemed necessary for the completion of the project will be available at the particular time it is needed could lead to complications in terms of time in situations where there are some hitches in the procurement or staffing (</a:t>
            </a:r>
            <a:r>
              <a:rPr lang="en-US" dirty="0" err="1"/>
              <a:t>Kaźmierczak</a:t>
            </a:r>
            <a:r>
              <a:rPr lang="en-US" dirty="0"/>
              <a:t> et al., 2020).</a:t>
            </a:r>
            <a:endParaRPr lang="en-IN" dirty="0"/>
          </a:p>
        </p:txBody>
      </p:sp>
      <p:sp>
        <p:nvSpPr>
          <p:cNvPr id="8" name="Text Placeholder 7">
            <a:extLst>
              <a:ext uri="{FF2B5EF4-FFF2-40B4-BE49-F238E27FC236}">
                <a16:creationId xmlns:a16="http://schemas.microsoft.com/office/drawing/2014/main" id="{0BE58F42-0284-2865-DA2C-EE5389DEBF0D}"/>
              </a:ext>
            </a:extLst>
          </p:cNvPr>
          <p:cNvSpPr>
            <a:spLocks noGrp="1"/>
          </p:cNvSpPr>
          <p:nvPr>
            <p:ph type="body" sz="quarter" idx="3"/>
          </p:nvPr>
        </p:nvSpPr>
        <p:spPr>
          <a:xfrm>
            <a:off x="6169024" y="2045939"/>
            <a:ext cx="5183188" cy="459136"/>
          </a:xfrm>
        </p:spPr>
        <p:txBody>
          <a:bodyPr/>
          <a:lstStyle/>
          <a:p>
            <a:pPr algn="ctr"/>
            <a:r>
              <a:rPr lang="en-IN" dirty="0"/>
              <a:t>Project Constraints</a:t>
            </a:r>
          </a:p>
        </p:txBody>
      </p:sp>
      <p:sp>
        <p:nvSpPr>
          <p:cNvPr id="9" name="Content Placeholder 8">
            <a:extLst>
              <a:ext uri="{FF2B5EF4-FFF2-40B4-BE49-F238E27FC236}">
                <a16:creationId xmlns:a16="http://schemas.microsoft.com/office/drawing/2014/main" id="{52C3133F-6B4D-9250-60C2-1F8A9B898296}"/>
              </a:ext>
            </a:extLst>
          </p:cNvPr>
          <p:cNvSpPr>
            <a:spLocks noGrp="1"/>
          </p:cNvSpPr>
          <p:nvPr>
            <p:ph sz="quarter" idx="4"/>
          </p:nvPr>
        </p:nvSpPr>
        <p:spPr/>
        <p:txBody>
          <a:bodyPr anchor="ctr">
            <a:normAutofit fontScale="92500" lnSpcReduction="20000"/>
          </a:bodyPr>
          <a:lstStyle/>
          <a:p>
            <a:pPr algn="just"/>
            <a:r>
              <a:rPr lang="en-US" dirty="0"/>
              <a:t>Lack of capital is a big area of concern since feature scalability may be reduced or quality/functionalities may need to be compromised.</a:t>
            </a:r>
          </a:p>
          <a:p>
            <a:pPr algn="just"/>
            <a:r>
              <a:rPr lang="en-US" dirty="0"/>
              <a:t>Also, technological constraints resulting from the incompatibility with the existing systems may reduce the number of integration choices or will call for additional developments.</a:t>
            </a:r>
            <a:endParaRPr lang="en-IN" dirty="0"/>
          </a:p>
        </p:txBody>
      </p:sp>
    </p:spTree>
    <p:extLst>
      <p:ext uri="{BB962C8B-B14F-4D97-AF65-F5344CB8AC3E}">
        <p14:creationId xmlns:p14="http://schemas.microsoft.com/office/powerpoint/2010/main" val="2375170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66FA82-9D8E-B30B-B349-3E8B1B8FC468}"/>
              </a:ext>
            </a:extLst>
          </p:cNvPr>
          <p:cNvSpPr>
            <a:spLocks noGrp="1"/>
          </p:cNvSpPr>
          <p:nvPr>
            <p:ph type="subTitle" idx="1"/>
          </p:nvPr>
        </p:nvSpPr>
        <p:spPr/>
        <p:txBody>
          <a:bodyPr/>
          <a:lstStyle/>
          <a:p>
            <a:endParaRPr lang="en-IN" b="1" dirty="0"/>
          </a:p>
        </p:txBody>
      </p:sp>
      <p:graphicFrame>
        <p:nvGraphicFramePr>
          <p:cNvPr id="4" name="Table 3">
            <a:extLst>
              <a:ext uri="{FF2B5EF4-FFF2-40B4-BE49-F238E27FC236}">
                <a16:creationId xmlns:a16="http://schemas.microsoft.com/office/drawing/2014/main" id="{8B431C51-B580-BE26-367F-91C4A84C8072}"/>
              </a:ext>
            </a:extLst>
          </p:cNvPr>
          <p:cNvGraphicFramePr>
            <a:graphicFrameLocks noGrp="1"/>
          </p:cNvGraphicFramePr>
          <p:nvPr>
            <p:extLst>
              <p:ext uri="{D42A27DB-BD31-4B8C-83A1-F6EECF244321}">
                <p14:modId xmlns:p14="http://schemas.microsoft.com/office/powerpoint/2010/main" val="358154257"/>
              </p:ext>
            </p:extLst>
          </p:nvPr>
        </p:nvGraphicFramePr>
        <p:xfrm>
          <a:off x="834390" y="902970"/>
          <a:ext cx="9601201" cy="5426986"/>
        </p:xfrm>
        <a:graphic>
          <a:graphicData uri="http://schemas.openxmlformats.org/drawingml/2006/table">
            <a:tbl>
              <a:tblPr firstRow="1" firstCol="1" bandRow="1">
                <a:tableStyleId>{5C22544A-7EE6-4342-B048-85BDC9FD1C3A}</a:tableStyleId>
              </a:tblPr>
              <a:tblGrid>
                <a:gridCol w="540969">
                  <a:extLst>
                    <a:ext uri="{9D8B030D-6E8A-4147-A177-3AD203B41FA5}">
                      <a16:colId xmlns:a16="http://schemas.microsoft.com/office/drawing/2014/main" val="1365467541"/>
                    </a:ext>
                  </a:extLst>
                </a:gridCol>
                <a:gridCol w="1021249">
                  <a:extLst>
                    <a:ext uri="{9D8B030D-6E8A-4147-A177-3AD203B41FA5}">
                      <a16:colId xmlns:a16="http://schemas.microsoft.com/office/drawing/2014/main" val="190909073"/>
                    </a:ext>
                  </a:extLst>
                </a:gridCol>
                <a:gridCol w="860442">
                  <a:extLst>
                    <a:ext uri="{9D8B030D-6E8A-4147-A177-3AD203B41FA5}">
                      <a16:colId xmlns:a16="http://schemas.microsoft.com/office/drawing/2014/main" val="3104345575"/>
                    </a:ext>
                  </a:extLst>
                </a:gridCol>
                <a:gridCol w="968002">
                  <a:extLst>
                    <a:ext uri="{9D8B030D-6E8A-4147-A177-3AD203B41FA5}">
                      <a16:colId xmlns:a16="http://schemas.microsoft.com/office/drawing/2014/main" val="135462126"/>
                    </a:ext>
                  </a:extLst>
                </a:gridCol>
                <a:gridCol w="718810">
                  <a:extLst>
                    <a:ext uri="{9D8B030D-6E8A-4147-A177-3AD203B41FA5}">
                      <a16:colId xmlns:a16="http://schemas.microsoft.com/office/drawing/2014/main" val="2383783925"/>
                    </a:ext>
                  </a:extLst>
                </a:gridCol>
                <a:gridCol w="359658">
                  <a:extLst>
                    <a:ext uri="{9D8B030D-6E8A-4147-A177-3AD203B41FA5}">
                      <a16:colId xmlns:a16="http://schemas.microsoft.com/office/drawing/2014/main" val="2415421308"/>
                    </a:ext>
                  </a:extLst>
                </a:gridCol>
                <a:gridCol w="1261129">
                  <a:extLst>
                    <a:ext uri="{9D8B030D-6E8A-4147-A177-3AD203B41FA5}">
                      <a16:colId xmlns:a16="http://schemas.microsoft.com/office/drawing/2014/main" val="703860422"/>
                    </a:ext>
                  </a:extLst>
                </a:gridCol>
                <a:gridCol w="1091530">
                  <a:extLst>
                    <a:ext uri="{9D8B030D-6E8A-4147-A177-3AD203B41FA5}">
                      <a16:colId xmlns:a16="http://schemas.microsoft.com/office/drawing/2014/main" val="3217929541"/>
                    </a:ext>
                  </a:extLst>
                </a:gridCol>
                <a:gridCol w="899846">
                  <a:extLst>
                    <a:ext uri="{9D8B030D-6E8A-4147-A177-3AD203B41FA5}">
                      <a16:colId xmlns:a16="http://schemas.microsoft.com/office/drawing/2014/main" val="1655697053"/>
                    </a:ext>
                  </a:extLst>
                </a:gridCol>
                <a:gridCol w="929666">
                  <a:extLst>
                    <a:ext uri="{9D8B030D-6E8A-4147-A177-3AD203B41FA5}">
                      <a16:colId xmlns:a16="http://schemas.microsoft.com/office/drawing/2014/main" val="3490187782"/>
                    </a:ext>
                  </a:extLst>
                </a:gridCol>
                <a:gridCol w="949900">
                  <a:extLst>
                    <a:ext uri="{9D8B030D-6E8A-4147-A177-3AD203B41FA5}">
                      <a16:colId xmlns:a16="http://schemas.microsoft.com/office/drawing/2014/main" val="3158005063"/>
                    </a:ext>
                  </a:extLst>
                </a:gridCol>
              </a:tblGrid>
              <a:tr h="288837">
                <a:tc>
                  <a:txBody>
                    <a:bodyPr/>
                    <a:lstStyle/>
                    <a:p>
                      <a:pPr algn="ctr">
                        <a:lnSpc>
                          <a:spcPct val="150000"/>
                        </a:lnSpc>
                        <a:spcAft>
                          <a:spcPts val="800"/>
                        </a:spcAft>
                      </a:pPr>
                      <a:r>
                        <a:rPr lang="en-GB" sz="800" b="0" kern="100">
                          <a:effectLst/>
                        </a:rPr>
                        <a:t>Risk ID</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ctr">
                        <a:lnSpc>
                          <a:spcPct val="150000"/>
                        </a:lnSpc>
                        <a:spcAft>
                          <a:spcPts val="800"/>
                        </a:spcAft>
                      </a:pPr>
                      <a:r>
                        <a:rPr lang="en-GB" sz="800" b="0" kern="100">
                          <a:effectLst/>
                        </a:rPr>
                        <a:t>Risk Description</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ctr">
                        <a:lnSpc>
                          <a:spcPct val="150000"/>
                        </a:lnSpc>
                        <a:spcAft>
                          <a:spcPts val="800"/>
                        </a:spcAft>
                      </a:pPr>
                      <a:r>
                        <a:rPr lang="en-GB" sz="800" b="0" kern="100" dirty="0">
                          <a:effectLst/>
                        </a:rPr>
                        <a:t>Risk Category</a:t>
                      </a:r>
                      <a:endParaRPr lang="en-IN" sz="8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ctr">
                        <a:lnSpc>
                          <a:spcPct val="150000"/>
                        </a:lnSpc>
                        <a:spcAft>
                          <a:spcPts val="800"/>
                        </a:spcAft>
                      </a:pPr>
                      <a:r>
                        <a:rPr lang="en-GB" sz="800" b="0" kern="100">
                          <a:effectLst/>
                        </a:rPr>
                        <a:t>Likelihood (1-5)</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ctr">
                        <a:lnSpc>
                          <a:spcPct val="150000"/>
                        </a:lnSpc>
                        <a:spcAft>
                          <a:spcPts val="800"/>
                        </a:spcAft>
                      </a:pPr>
                      <a:r>
                        <a:rPr lang="en-GB" sz="800" b="0" kern="100">
                          <a:effectLst/>
                        </a:rPr>
                        <a:t>Impact (1-5)</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ctr">
                        <a:lnSpc>
                          <a:spcPct val="150000"/>
                        </a:lnSpc>
                        <a:spcAft>
                          <a:spcPts val="800"/>
                        </a:spcAft>
                      </a:pPr>
                      <a:r>
                        <a:rPr lang="en-GB" sz="800" b="0" kern="100">
                          <a:effectLst/>
                        </a:rPr>
                        <a:t>Risk Score</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ctr">
                        <a:lnSpc>
                          <a:spcPct val="150000"/>
                        </a:lnSpc>
                        <a:spcAft>
                          <a:spcPts val="800"/>
                        </a:spcAft>
                      </a:pPr>
                      <a:r>
                        <a:rPr lang="en-GB" sz="800" b="0" kern="100">
                          <a:effectLst/>
                        </a:rPr>
                        <a:t>Qualitative Assessment</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ctr">
                        <a:lnSpc>
                          <a:spcPct val="150000"/>
                        </a:lnSpc>
                        <a:spcAft>
                          <a:spcPts val="800"/>
                        </a:spcAft>
                      </a:pPr>
                      <a:r>
                        <a:rPr lang="en-GB" sz="800" b="0" kern="100">
                          <a:effectLst/>
                        </a:rPr>
                        <a:t>Quantitative Assessment</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ctr">
                        <a:lnSpc>
                          <a:spcPct val="150000"/>
                        </a:lnSpc>
                        <a:spcAft>
                          <a:spcPts val="800"/>
                        </a:spcAft>
                      </a:pPr>
                      <a:r>
                        <a:rPr lang="en-GB" sz="800" b="0" kern="100">
                          <a:effectLst/>
                        </a:rPr>
                        <a:t>Risk Tolerance</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ctr">
                        <a:lnSpc>
                          <a:spcPct val="150000"/>
                        </a:lnSpc>
                        <a:spcAft>
                          <a:spcPts val="800"/>
                        </a:spcAft>
                      </a:pPr>
                      <a:r>
                        <a:rPr lang="en-GB" sz="800" b="0" kern="100">
                          <a:effectLst/>
                        </a:rPr>
                        <a:t>Risk Threshold</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ctr">
                        <a:lnSpc>
                          <a:spcPct val="150000"/>
                        </a:lnSpc>
                        <a:spcAft>
                          <a:spcPts val="800"/>
                        </a:spcAft>
                      </a:pPr>
                      <a:r>
                        <a:rPr lang="en-GB" sz="800" b="0" kern="100">
                          <a:effectLst/>
                        </a:rPr>
                        <a:t>Mitigation Plan</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extLst>
                  <a:ext uri="{0D108BD9-81ED-4DB2-BD59-A6C34878D82A}">
                    <a16:rowId xmlns:a16="http://schemas.microsoft.com/office/drawing/2014/main" val="3784618706"/>
                  </a:ext>
                </a:extLst>
              </a:tr>
              <a:tr h="809985">
                <a:tc>
                  <a:txBody>
                    <a:bodyPr/>
                    <a:lstStyle/>
                    <a:p>
                      <a:pPr algn="just">
                        <a:lnSpc>
                          <a:spcPct val="150000"/>
                        </a:lnSpc>
                        <a:spcAft>
                          <a:spcPts val="800"/>
                        </a:spcAft>
                      </a:pPr>
                      <a:r>
                        <a:rPr lang="en-GB" sz="800" b="0" kern="100">
                          <a:effectLst/>
                        </a:rPr>
                        <a:t>R001</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Delay in project schedule due to resource unavailability</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dirty="0">
                          <a:effectLst/>
                        </a:rPr>
                        <a:t>Schedule</a:t>
                      </a:r>
                      <a:endParaRPr lang="en-IN" sz="8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4</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3</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12</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High probability of delay affecting milestones</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30-day delay resulting in $50,000 extra cost</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Low (must be avoided)</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15-day delay acceptable</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Identify backup resources, cross-train team members</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extLst>
                  <a:ext uri="{0D108BD9-81ED-4DB2-BD59-A6C34878D82A}">
                    <a16:rowId xmlns:a16="http://schemas.microsoft.com/office/drawing/2014/main" val="4277698782"/>
                  </a:ext>
                </a:extLst>
              </a:tr>
              <a:tr h="809985">
                <a:tc>
                  <a:txBody>
                    <a:bodyPr/>
                    <a:lstStyle/>
                    <a:p>
                      <a:pPr algn="just">
                        <a:lnSpc>
                          <a:spcPct val="150000"/>
                        </a:lnSpc>
                        <a:spcAft>
                          <a:spcPts val="800"/>
                        </a:spcAft>
                      </a:pPr>
                      <a:r>
                        <a:rPr lang="en-GB" sz="800" b="0" kern="100">
                          <a:effectLst/>
                        </a:rPr>
                        <a:t>R002</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Budget overrun due to unforeseen expenses</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dirty="0">
                          <a:effectLst/>
                        </a:rPr>
                        <a:t>Financial</a:t>
                      </a:r>
                      <a:endParaRPr lang="en-IN" sz="8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dirty="0">
                          <a:effectLst/>
                        </a:rPr>
                        <a:t>3</a:t>
                      </a:r>
                      <a:endParaRPr lang="en-IN" sz="8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4</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12</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Potential for significant budget impact</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10% budget increase resulting in $100,000 impact</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Medium (can be managed)</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5% budget overrun</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Regular budget reviews, contingency funds allocation</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extLst>
                  <a:ext uri="{0D108BD9-81ED-4DB2-BD59-A6C34878D82A}">
                    <a16:rowId xmlns:a16="http://schemas.microsoft.com/office/drawing/2014/main" val="3744236206"/>
                  </a:ext>
                </a:extLst>
              </a:tr>
              <a:tr h="809985">
                <a:tc>
                  <a:txBody>
                    <a:bodyPr/>
                    <a:lstStyle/>
                    <a:p>
                      <a:pPr algn="just">
                        <a:lnSpc>
                          <a:spcPct val="150000"/>
                        </a:lnSpc>
                        <a:spcAft>
                          <a:spcPts val="800"/>
                        </a:spcAft>
                      </a:pPr>
                      <a:r>
                        <a:rPr lang="en-GB" sz="800" b="0" kern="100">
                          <a:effectLst/>
                        </a:rPr>
                        <a:t>R003</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Technical failure causing downtime</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dirty="0">
                          <a:effectLst/>
                        </a:rPr>
                        <a:t>Technical</a:t>
                      </a:r>
                      <a:endParaRPr lang="en-IN" sz="8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2</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5</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10</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dirty="0">
                          <a:effectLst/>
                        </a:rPr>
                        <a:t>Critical system failure affecting operations</a:t>
                      </a:r>
                      <a:endParaRPr lang="en-IN" sz="8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1-day downtime resulting in $20,000 loss</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High (tolerable short-term)</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2-hour downtime</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Implement redundant systems, regular maintenance</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extLst>
                  <a:ext uri="{0D108BD9-81ED-4DB2-BD59-A6C34878D82A}">
                    <a16:rowId xmlns:a16="http://schemas.microsoft.com/office/drawing/2014/main" val="1045076060"/>
                  </a:ext>
                </a:extLst>
              </a:tr>
              <a:tr h="884435">
                <a:tc>
                  <a:txBody>
                    <a:bodyPr/>
                    <a:lstStyle/>
                    <a:p>
                      <a:pPr algn="just">
                        <a:lnSpc>
                          <a:spcPct val="150000"/>
                        </a:lnSpc>
                        <a:spcAft>
                          <a:spcPts val="800"/>
                        </a:spcAft>
                      </a:pPr>
                      <a:r>
                        <a:rPr lang="en-GB" sz="800" b="0" kern="100">
                          <a:effectLst/>
                        </a:rPr>
                        <a:t>R004</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Regulatory changes impacting project compliance</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Compliance</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3</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3</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9</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Medium likelihood with significant compliance cost</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$30,000 cost for compliance adaptation</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Medium (requires adjustments)</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Minor adjustments</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Monitor regulatory changes, engage compliance experts</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extLst>
                  <a:ext uri="{0D108BD9-81ED-4DB2-BD59-A6C34878D82A}">
                    <a16:rowId xmlns:a16="http://schemas.microsoft.com/office/drawing/2014/main" val="282252146"/>
                  </a:ext>
                </a:extLst>
              </a:tr>
              <a:tr h="958885">
                <a:tc>
                  <a:txBody>
                    <a:bodyPr/>
                    <a:lstStyle/>
                    <a:p>
                      <a:pPr algn="just">
                        <a:lnSpc>
                          <a:spcPct val="150000"/>
                        </a:lnSpc>
                        <a:spcAft>
                          <a:spcPts val="800"/>
                        </a:spcAft>
                      </a:pPr>
                      <a:r>
                        <a:rPr lang="en-GB" sz="800" b="0" kern="100">
                          <a:effectLst/>
                        </a:rPr>
                        <a:t>R005</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Key stakeholder withdrawal</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Strategic</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dirty="0">
                          <a:effectLst/>
                        </a:rPr>
                        <a:t>2</a:t>
                      </a:r>
                      <a:endParaRPr lang="en-IN" sz="8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4</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dirty="0">
                          <a:effectLst/>
                        </a:rPr>
                        <a:t>8</a:t>
                      </a:r>
                      <a:endParaRPr lang="en-IN" sz="8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Low likelihood but high impact on project scope</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Loss of $200,000 funding</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Low (critical impact)</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Stakeholder re-engagement</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Engage stakeholders regularly, diversify funding sources</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extLst>
                  <a:ext uri="{0D108BD9-81ED-4DB2-BD59-A6C34878D82A}">
                    <a16:rowId xmlns:a16="http://schemas.microsoft.com/office/drawing/2014/main" val="494360409"/>
                  </a:ext>
                </a:extLst>
              </a:tr>
              <a:tr h="809985">
                <a:tc>
                  <a:txBody>
                    <a:bodyPr/>
                    <a:lstStyle/>
                    <a:p>
                      <a:pPr algn="just">
                        <a:lnSpc>
                          <a:spcPct val="150000"/>
                        </a:lnSpc>
                        <a:spcAft>
                          <a:spcPts val="800"/>
                        </a:spcAft>
                      </a:pPr>
                      <a:r>
                        <a:rPr lang="en-GB" sz="800" b="0" kern="100">
                          <a:effectLst/>
                        </a:rPr>
                        <a:t>R006</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dirty="0">
                          <a:effectLst/>
                        </a:rPr>
                        <a:t>Negative public perception impacting project approval</a:t>
                      </a:r>
                      <a:endParaRPr lang="en-IN" sz="8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Reputational</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dirty="0">
                          <a:effectLst/>
                        </a:rPr>
                        <a:t>3</a:t>
                      </a:r>
                      <a:endParaRPr lang="en-IN" sz="8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2</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6</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Medium likelihood with manageable impact</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Reduced community support costing $10,000</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Medium (manage PR)</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a:effectLst/>
                        </a:rPr>
                        <a:t>Minimal negative feedback</a:t>
                      </a:r>
                      <a:endParaRPr lang="en-IN" sz="800" b="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tc>
                  <a:txBody>
                    <a:bodyPr/>
                    <a:lstStyle/>
                    <a:p>
                      <a:pPr algn="just">
                        <a:lnSpc>
                          <a:spcPct val="150000"/>
                        </a:lnSpc>
                        <a:spcAft>
                          <a:spcPts val="800"/>
                        </a:spcAft>
                      </a:pPr>
                      <a:r>
                        <a:rPr lang="en-GB" sz="800" b="0" kern="100" dirty="0">
                          <a:effectLst/>
                        </a:rPr>
                        <a:t>Public relations campaign, stakeholder engagement</a:t>
                      </a:r>
                      <a:endParaRPr lang="en-IN" sz="8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5960" marR="15960" marT="0" marB="0"/>
                </a:tc>
                <a:extLst>
                  <a:ext uri="{0D108BD9-81ED-4DB2-BD59-A6C34878D82A}">
                    <a16:rowId xmlns:a16="http://schemas.microsoft.com/office/drawing/2014/main" val="2204340628"/>
                  </a:ext>
                </a:extLst>
              </a:tr>
            </a:tbl>
          </a:graphicData>
        </a:graphic>
      </p:graphicFrame>
      <p:sp>
        <p:nvSpPr>
          <p:cNvPr id="5" name="Rectangle 1">
            <a:extLst>
              <a:ext uri="{FF2B5EF4-FFF2-40B4-BE49-F238E27FC236}">
                <a16:creationId xmlns:a16="http://schemas.microsoft.com/office/drawing/2014/main" id="{AFCE0D6E-4578-E8DA-BF97-1BDDEF2F2CE3}"/>
              </a:ext>
            </a:extLst>
          </p:cNvPr>
          <p:cNvSpPr>
            <a:spLocks noGrp="1" noChangeArrowheads="1"/>
          </p:cNvSpPr>
          <p:nvPr>
            <p:ph type="ctrTitle"/>
          </p:nvPr>
        </p:nvSpPr>
        <p:spPr bwMode="auto">
          <a:xfrm>
            <a:off x="0" y="169277"/>
            <a:ext cx="52056118" cy="477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bmk="">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Comprehensive Risk Management Plan</a:t>
            </a:r>
            <a:endParaRPr kumimoji="0" lang="en-GB" altLang="en-US"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832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6ED504-B54A-B635-A2FB-74F7A3A9BAE6}"/>
              </a:ext>
            </a:extLst>
          </p:cNvPr>
          <p:cNvSpPr>
            <a:spLocks noGrp="1"/>
          </p:cNvSpPr>
          <p:nvPr>
            <p:ph type="title"/>
          </p:nvPr>
        </p:nvSpPr>
        <p:spPr>
          <a:xfrm>
            <a:off x="674535" y="380082"/>
            <a:ext cx="3932237" cy="955713"/>
          </a:xfrm>
        </p:spPr>
        <p:txBody>
          <a:bodyPr>
            <a:normAutofit/>
          </a:bodyPr>
          <a:lstStyle/>
          <a:p>
            <a:pPr algn="ctr"/>
            <a:r>
              <a:rPr lang="en-US" sz="4800" b="1" dirty="0"/>
              <a:t>Conclusion</a:t>
            </a:r>
            <a:endParaRPr lang="en-IN" sz="4800" b="1" dirty="0"/>
          </a:p>
        </p:txBody>
      </p:sp>
      <p:sp>
        <p:nvSpPr>
          <p:cNvPr id="7" name="Text Placeholder 6">
            <a:extLst>
              <a:ext uri="{FF2B5EF4-FFF2-40B4-BE49-F238E27FC236}">
                <a16:creationId xmlns:a16="http://schemas.microsoft.com/office/drawing/2014/main" id="{8752E060-24CF-364C-062A-13F501C52461}"/>
              </a:ext>
            </a:extLst>
          </p:cNvPr>
          <p:cNvSpPr>
            <a:spLocks noGrp="1"/>
          </p:cNvSpPr>
          <p:nvPr>
            <p:ph type="body" sz="half" idx="2"/>
          </p:nvPr>
        </p:nvSpPr>
        <p:spPr>
          <a:xfrm>
            <a:off x="105507" y="1443210"/>
            <a:ext cx="5611813" cy="5034708"/>
          </a:xfrm>
        </p:spPr>
        <p:txBody>
          <a:bodyPr anchor="ctr">
            <a:normAutofit/>
          </a:bodyPr>
          <a:lstStyle/>
          <a:p>
            <a:pPr>
              <a:buFont typeface="Arial" panose="020B0604020202020204" pitchFamily="34" charset="0"/>
              <a:buChar char="•"/>
            </a:pPr>
            <a:r>
              <a:rPr lang="en-US" dirty="0"/>
              <a:t>The Edu Learn project for Bright Future Academy will be developed using a Waterfall Methodology with Change Management Integration. This approach provides a structured timeline while still allowing for addressing necessary changes and stakeholder feedback within a controlled framework.</a:t>
            </a:r>
          </a:p>
          <a:p>
            <a:pPr>
              <a:buFont typeface="Arial" panose="020B0604020202020204" pitchFamily="34" charset="0"/>
              <a:buChar char="•"/>
            </a:pPr>
            <a:r>
              <a:rPr lang="en-US" dirty="0"/>
              <a:t>The Waterfall approach provides a solid framework for managing the project's technical development, while the integrated Change Management component ensures the organization can adapt to the new system effectively.</a:t>
            </a:r>
          </a:p>
          <a:p>
            <a:pPr>
              <a:buFont typeface="Arial" panose="020B0604020202020204" pitchFamily="34" charset="0"/>
              <a:buChar char="•"/>
            </a:pPr>
            <a:r>
              <a:rPr lang="en-US" dirty="0"/>
              <a:t>This methodology allows for comprehensive planning and documentation, critical for addressing compliance requirements and managing stakeholder expectations in an educational technology project.</a:t>
            </a:r>
          </a:p>
          <a:p>
            <a:pPr>
              <a:buFont typeface="Arial" panose="020B0604020202020204" pitchFamily="34" charset="0"/>
              <a:buChar char="•"/>
            </a:pPr>
            <a:r>
              <a:rPr lang="en-US" dirty="0"/>
              <a:t>By combining the structured approach of Waterfall with strategic change management, the Edu Learn project aims to deliver a robust, user-friendly Learning Management System that meets the needs of Bright Future Academy while navigating the complexities of technological education implementation in a controlled and predictable manner.</a:t>
            </a:r>
          </a:p>
          <a:p>
            <a:pPr marL="285750" indent="-285750" algn="just">
              <a:buFont typeface="Arial" panose="020B0604020202020204" pitchFamily="34" charset="0"/>
              <a:buChar char="•"/>
            </a:pPr>
            <a:endParaRPr lang="en-IN" sz="600" b="1" dirty="0">
              <a:latin typeface="Arial Black" panose="020B0A04020102020204" pitchFamily="34" charset="0"/>
            </a:endParaRPr>
          </a:p>
        </p:txBody>
      </p:sp>
      <p:pic>
        <p:nvPicPr>
          <p:cNvPr id="6146" name="Picture 2" descr="Types of software in education | A Pad Full Of Noodles">
            <a:extLst>
              <a:ext uri="{FF2B5EF4-FFF2-40B4-BE49-F238E27FC236}">
                <a16:creationId xmlns:a16="http://schemas.microsoft.com/office/drawing/2014/main" id="{7840C160-8720-0EF9-0335-FF81836392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0"/>
            <a:ext cx="56118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789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BE7268-3075-1E8B-9D5E-C57374250F00}"/>
              </a:ext>
            </a:extLst>
          </p:cNvPr>
          <p:cNvSpPr>
            <a:spLocks noGrp="1"/>
          </p:cNvSpPr>
          <p:nvPr>
            <p:ph type="title"/>
          </p:nvPr>
        </p:nvSpPr>
        <p:spPr>
          <a:xfrm>
            <a:off x="838200" y="365125"/>
            <a:ext cx="10515600" cy="830629"/>
          </a:xfrm>
        </p:spPr>
        <p:txBody>
          <a:bodyPr/>
          <a:lstStyle/>
          <a:p>
            <a:pPr algn="ctr"/>
            <a:r>
              <a:rPr lang="en-US" b="1" dirty="0"/>
              <a:t>References</a:t>
            </a:r>
            <a:endParaRPr lang="en-IN" b="1" dirty="0"/>
          </a:p>
        </p:txBody>
      </p:sp>
      <p:sp>
        <p:nvSpPr>
          <p:cNvPr id="6" name="Content Placeholder 5">
            <a:extLst>
              <a:ext uri="{FF2B5EF4-FFF2-40B4-BE49-F238E27FC236}">
                <a16:creationId xmlns:a16="http://schemas.microsoft.com/office/drawing/2014/main" id="{FB7763D6-D134-F4CC-7532-E3A6A8A57294}"/>
              </a:ext>
            </a:extLst>
          </p:cNvPr>
          <p:cNvSpPr>
            <a:spLocks noGrp="1"/>
          </p:cNvSpPr>
          <p:nvPr>
            <p:ph idx="1"/>
          </p:nvPr>
        </p:nvSpPr>
        <p:spPr>
          <a:xfrm>
            <a:off x="838200" y="1477108"/>
            <a:ext cx="10515600" cy="4699855"/>
          </a:xfrm>
        </p:spPr>
        <p:txBody>
          <a:bodyPr anchor="ctr">
            <a:normAutofit fontScale="70000" lnSpcReduction="20000"/>
          </a:bodyPr>
          <a:lstStyle/>
          <a:p>
            <a:r>
              <a:rPr lang="en-US" dirty="0" err="1"/>
              <a:t>Bahadorestani</a:t>
            </a:r>
            <a:r>
              <a:rPr lang="en-US" dirty="0"/>
              <a:t>, A., </a:t>
            </a:r>
            <a:r>
              <a:rPr lang="en-US" dirty="0" err="1"/>
              <a:t>Naderpajouh</a:t>
            </a:r>
            <a:r>
              <a:rPr lang="en-US" dirty="0"/>
              <a:t>, N. and Sadiq, R., 2020. Planning for sustainable stakeholder engagement based on the assessment of conflicting interests in projects. Journal of Cleaner Production, 242, p.118402.</a:t>
            </a:r>
          </a:p>
          <a:p>
            <a:r>
              <a:rPr lang="en-US" dirty="0" err="1"/>
              <a:t>Ciric</a:t>
            </a:r>
            <a:r>
              <a:rPr lang="en-US" dirty="0"/>
              <a:t> Lalic, D., Lalic, B., </a:t>
            </a:r>
            <a:r>
              <a:rPr lang="en-US" dirty="0" err="1"/>
              <a:t>Delić</a:t>
            </a:r>
            <a:r>
              <a:rPr lang="en-US" dirty="0"/>
              <a:t>, M., </a:t>
            </a:r>
            <a:r>
              <a:rPr lang="en-US" dirty="0" err="1"/>
              <a:t>Gracanin</a:t>
            </a:r>
            <a:r>
              <a:rPr lang="en-US" dirty="0"/>
              <a:t>, D. and Stefanovic, D., 2022. How project management approach impact project success? From traditional to agile. International Journal of Managing Projects in Business, 15(3), pp.494-521.</a:t>
            </a:r>
          </a:p>
          <a:p>
            <a:r>
              <a:rPr lang="en-US" dirty="0" err="1"/>
              <a:t>Fioravanti</a:t>
            </a:r>
            <a:r>
              <a:rPr lang="en-US" dirty="0"/>
              <a:t>, M.L., Braga, R.V. and Barbosa, E.F., 2023. Software project management education during the covid-19 pandemic: an experience report of emergency remote education. In EDULEARN23 Proceedings (pp. 3811-3815). IATED.</a:t>
            </a:r>
          </a:p>
          <a:p>
            <a:r>
              <a:rPr lang="en-US" dirty="0" err="1"/>
              <a:t>Kaźmierczak</a:t>
            </a:r>
            <a:r>
              <a:rPr lang="en-US" dirty="0"/>
              <a:t>, J., </a:t>
            </a:r>
            <a:r>
              <a:rPr lang="en-US" dirty="0" err="1"/>
              <a:t>Bartnicka</a:t>
            </a:r>
            <a:r>
              <a:rPr lang="en-US" dirty="0"/>
              <a:t>, J., </a:t>
            </a:r>
            <a:r>
              <a:rPr lang="en-US" dirty="0" err="1"/>
              <a:t>Borgosz</a:t>
            </a:r>
            <a:r>
              <a:rPr lang="en-US" dirty="0"/>
              <a:t>, G., </a:t>
            </a:r>
            <a:r>
              <a:rPr lang="en-US" dirty="0" err="1"/>
              <a:t>Ikem</a:t>
            </a:r>
            <a:r>
              <a:rPr lang="en-US" dirty="0"/>
              <a:t>, B., </a:t>
            </a:r>
            <a:r>
              <a:rPr lang="en-US" dirty="0" err="1"/>
              <a:t>Jurasik</a:t>
            </a:r>
            <a:r>
              <a:rPr lang="en-US" dirty="0"/>
              <a:t>, J., </a:t>
            </a:r>
            <a:r>
              <a:rPr lang="en-US" dirty="0" err="1"/>
              <a:t>Kręt</a:t>
            </a:r>
            <a:r>
              <a:rPr lang="en-US" dirty="0"/>
              <a:t>, P., </a:t>
            </a:r>
            <a:r>
              <a:rPr lang="en-US" dirty="0" err="1"/>
              <a:t>Pietrulińska</a:t>
            </a:r>
            <a:r>
              <a:rPr lang="en-US" dirty="0"/>
              <a:t>, N. and Radomski, M., 2020. Developing the Cognitive Abilities of Elderly People with the Use of IT Technologies: Presentation of the Project Assumptions and Description of the Research Concept. Multidisciplinary Aspects of Production Engineering, 3(1), pp.505-516.</a:t>
            </a:r>
          </a:p>
          <a:p>
            <a:r>
              <a:rPr lang="en-US" dirty="0" err="1"/>
              <a:t>Shakeri</a:t>
            </a:r>
            <a:r>
              <a:rPr lang="en-US" dirty="0"/>
              <a:t>, H. and </a:t>
            </a:r>
            <a:r>
              <a:rPr lang="en-US" dirty="0" err="1"/>
              <a:t>Khalilzadeh</a:t>
            </a:r>
            <a:r>
              <a:rPr lang="en-US" dirty="0"/>
              <a:t>, M., 2020. Analysis of factors affecting project communications with a hybrid DEMATEL-ISM approach (A case study in Iran). </a:t>
            </a:r>
            <a:r>
              <a:rPr lang="en-US" dirty="0" err="1"/>
              <a:t>Heliyon</a:t>
            </a:r>
            <a:r>
              <a:rPr lang="en-US" dirty="0"/>
              <a:t>, 6(8).</a:t>
            </a:r>
          </a:p>
          <a:p>
            <a:r>
              <a:rPr lang="en-US" dirty="0" err="1"/>
              <a:t>Watermeyer</a:t>
            </a:r>
            <a:r>
              <a:rPr lang="en-US" dirty="0"/>
              <a:t>, K. and Zimmermann, J., 2020. A branch-and-bound procedure for the resource-constrained project scheduling problem with partially renewable resources and general temporal constraints. OR spectrum, 42, pp.427-460.</a:t>
            </a:r>
            <a:endParaRPr lang="en-IN" dirty="0"/>
          </a:p>
        </p:txBody>
      </p:sp>
    </p:spTree>
    <p:extLst>
      <p:ext uri="{BB962C8B-B14F-4D97-AF65-F5344CB8AC3E}">
        <p14:creationId xmlns:p14="http://schemas.microsoft.com/office/powerpoint/2010/main" val="4040857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156A1D-23AB-E665-FF6B-E8CA7A17B596}"/>
              </a:ext>
            </a:extLst>
          </p:cNvPr>
          <p:cNvSpPr>
            <a:spLocks noGrp="1"/>
          </p:cNvSpPr>
          <p:nvPr>
            <p:ph type="title"/>
          </p:nvPr>
        </p:nvSpPr>
        <p:spPr>
          <a:xfrm>
            <a:off x="839788" y="457200"/>
            <a:ext cx="3932237" cy="744071"/>
          </a:xfrm>
        </p:spPr>
        <p:txBody>
          <a:bodyPr>
            <a:normAutofit/>
          </a:bodyPr>
          <a:lstStyle/>
          <a:p>
            <a:pPr algn="ctr"/>
            <a:r>
              <a:rPr lang="en-US" sz="4400" b="1" dirty="0"/>
              <a:t>Introduction</a:t>
            </a:r>
            <a:endParaRPr lang="en-IN" sz="4000" b="1" dirty="0"/>
          </a:p>
        </p:txBody>
      </p:sp>
      <p:sp>
        <p:nvSpPr>
          <p:cNvPr id="6" name="Text Placeholder 5">
            <a:extLst>
              <a:ext uri="{FF2B5EF4-FFF2-40B4-BE49-F238E27FC236}">
                <a16:creationId xmlns:a16="http://schemas.microsoft.com/office/drawing/2014/main" id="{2FE9F2C3-0EA9-745F-DDBC-EBF4258DB2FA}"/>
              </a:ext>
            </a:extLst>
          </p:cNvPr>
          <p:cNvSpPr>
            <a:spLocks noGrp="1"/>
          </p:cNvSpPr>
          <p:nvPr>
            <p:ph type="body" sz="half" idx="2"/>
          </p:nvPr>
        </p:nvSpPr>
        <p:spPr>
          <a:xfrm>
            <a:off x="331694" y="1627094"/>
            <a:ext cx="4778187" cy="3811588"/>
          </a:xfrm>
        </p:spPr>
        <p:txBody>
          <a:bodyPr anchor="ctr">
            <a:normAutofit/>
          </a:bodyPr>
          <a:lstStyle/>
          <a:p>
            <a:pPr marL="285750" indent="-285750" algn="just">
              <a:buFont typeface="Arial" panose="020B0604020202020204" pitchFamily="34" charset="0"/>
              <a:buChar char="•"/>
            </a:pPr>
            <a:r>
              <a:rPr lang="en-US" sz="1800" b="1" dirty="0" err="1"/>
              <a:t>EduLearn</a:t>
            </a:r>
            <a:r>
              <a:rPr lang="en-US" sz="1800" b="1" dirty="0"/>
              <a:t> for </a:t>
            </a:r>
            <a:r>
              <a:rPr lang="en-US" sz="1800" b="1" dirty="0" err="1"/>
              <a:t>BrightFuture</a:t>
            </a:r>
            <a:r>
              <a:rPr lang="en-US" sz="1800" b="1" dirty="0"/>
              <a:t> Academy Is a modern learning management that aims to improve an online education providing company’s educational process.</a:t>
            </a:r>
          </a:p>
          <a:p>
            <a:pPr marL="285750" indent="-285750" algn="just">
              <a:buFont typeface="Arial" panose="020B0604020202020204" pitchFamily="34" charset="0"/>
              <a:buChar char="•"/>
            </a:pPr>
            <a:r>
              <a:rPr lang="en-US" sz="1800" b="1" dirty="0"/>
              <a:t>With the integration of the essential tools for the course delivery, real time progress tracking and assessment tools, </a:t>
            </a:r>
            <a:r>
              <a:rPr lang="en-US" sz="1800" b="1" dirty="0" err="1"/>
              <a:t>EduLearn</a:t>
            </a:r>
            <a:r>
              <a:rPr lang="en-US" sz="1800" b="1" dirty="0"/>
              <a:t> will become an easy to use and highly effective system for both students and teachers.</a:t>
            </a:r>
          </a:p>
          <a:p>
            <a:pPr marL="285750" indent="-285750" algn="just">
              <a:buFont typeface="Arial" panose="020B0604020202020204" pitchFamily="34" charset="0"/>
              <a:buChar char="•"/>
            </a:pPr>
            <a:r>
              <a:rPr lang="en-US" sz="1800" b="1" dirty="0"/>
              <a:t>The project aims at enhancing Student success at </a:t>
            </a:r>
            <a:r>
              <a:rPr lang="en-US" sz="1800" b="1" dirty="0" err="1"/>
              <a:t>BrightFuture</a:t>
            </a:r>
            <a:r>
              <a:rPr lang="en-US" sz="1800" b="1" dirty="0"/>
              <a:t> Academy, and in delivering quality education through use of technology.</a:t>
            </a:r>
            <a:endParaRPr lang="en-IN" sz="1800" b="1" dirty="0"/>
          </a:p>
        </p:txBody>
      </p:sp>
      <p:pic>
        <p:nvPicPr>
          <p:cNvPr id="4098" name="Picture 2" descr="What is the best free project management software - peruras">
            <a:extLst>
              <a:ext uri="{FF2B5EF4-FFF2-40B4-BE49-F238E27FC236}">
                <a16:creationId xmlns:a16="http://schemas.microsoft.com/office/drawing/2014/main" id="{6F5E23D0-F14B-8D96-1901-CDAB8C8653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6062" y="428625"/>
            <a:ext cx="6394938"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37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05187"/>
            <a:ext cx="11734800" cy="6093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tx1">
                    <a:lumMod val="75000"/>
                    <a:lumOff val="25000"/>
                  </a:schemeClr>
                </a:solidFill>
              </a:rPr>
              <a:t>Project Goals</a:t>
            </a:r>
            <a:endParaRPr lang="en-US"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6 Goal of this 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The system integration of these functionalities will increase the interest of students in studying</a:t>
            </a:r>
            <a:endParaRPr lang="en-US" sz="1600"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149317"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The system integration of these functionalities will enhance the efficiency of courses</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007942"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To simplify the abilities related to assessment together with effective feedback</a:t>
            </a:r>
            <a:endParaRPr lang="en-US" sz="1600" dirty="0"/>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159369" y="5065624"/>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To create an effective Learning Management System</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912510" y="1505874"/>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To simplify the abilities related to the online courses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4272743"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To simplify the abilities related to track student performance</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5102885"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5236396" y="1785605"/>
            <a:ext cx="347679" cy="315219"/>
            <a:chOff x="4599132" y="2461815"/>
            <a:chExt cx="287338" cy="260512"/>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599132" y="2530239"/>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605482" y="246181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6446338"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395639"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6460233" y="5365526"/>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5400867"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4559046" y="3498624"/>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599" y="257354"/>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75000"/>
                    <a:lumOff val="25000"/>
                  </a:schemeClr>
                </a:solidFill>
              </a:rPr>
              <a:t>Project Objectives</a:t>
            </a:r>
            <a:endParaRPr lang="en-US" sz="32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Course Management</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Student Tracking</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Assessment and Feedback</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246221"/>
          </a:xfrm>
          <a:prstGeom prst="rect">
            <a:avLst/>
          </a:prstGeom>
        </p:spPr>
        <p:txBody>
          <a:bodyPr wrap="square" lIns="0" tIns="0" rIns="0" bIns="0">
            <a:spAutoFit/>
          </a:bodyPr>
          <a:lstStyle/>
          <a:p>
            <a:pPr algn="ctr"/>
            <a:r>
              <a:rPr lang="en-US" sz="1600" b="1" dirty="0">
                <a:solidFill>
                  <a:schemeClr val="bg1"/>
                </a:solidFill>
              </a:rPr>
              <a:t>User Experience</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738664"/>
          </a:xfrm>
          <a:prstGeom prst="rect">
            <a:avLst/>
          </a:prstGeom>
        </p:spPr>
        <p:txBody>
          <a:bodyPr wrap="square" lIns="0" tIns="0" rIns="0" bIns="0">
            <a:spAutoFit/>
          </a:bodyPr>
          <a:lstStyle/>
          <a:p>
            <a:pPr algn="ctr"/>
            <a:r>
              <a:rPr lang="en-US" sz="1600" b="1" dirty="0">
                <a:solidFill>
                  <a:schemeClr val="bg1"/>
                </a:solidFill>
              </a:rPr>
              <a:t>Data Security and Compliance</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917384"/>
          </a:xfrm>
          <a:prstGeom prst="rect">
            <a:avLst/>
          </a:prstGeom>
        </p:spPr>
        <p:txBody>
          <a:bodyPr wrap="square" lIns="0" tIns="0" rIns="0" bIns="0" anchor="t">
            <a:spAutoFit/>
          </a:bodyPr>
          <a:lstStyle/>
          <a:p>
            <a:pPr algn="just">
              <a:lnSpc>
                <a:spcPts val="1900"/>
              </a:lnSpc>
            </a:pPr>
            <a:r>
              <a:rPr lang="en-US" sz="1000" dirty="0">
                <a:solidFill>
                  <a:schemeClr val="bg1"/>
                </a:solidFill>
                <a:cs typeface="Segoe UI" panose="020B0502040204020203" pitchFamily="34" charset="0"/>
              </a:rPr>
              <a:t>Design a strong module of Web Course Creation, Organization, and Management.</a:t>
            </a:r>
          </a:p>
          <a:p>
            <a:pPr algn="just">
              <a:lnSpc>
                <a:spcPts val="1900"/>
              </a:lnSpc>
            </a:pPr>
            <a:r>
              <a:rPr lang="en-US" sz="1000" dirty="0">
                <a:solidFill>
                  <a:schemeClr val="bg1"/>
                </a:solidFill>
                <a:cs typeface="Segoe UI" panose="020B0502040204020203" pitchFamily="34" charset="0"/>
              </a:rPr>
              <a:t>Among these are options for content uploading, time scheduling, and tailoring for the seats of the </a:t>
            </a:r>
            <a:r>
              <a:rPr lang="en-US" sz="1000" dirty="0" err="1">
                <a:solidFill>
                  <a:schemeClr val="bg1"/>
                </a:solidFill>
                <a:cs typeface="Segoe UI" panose="020B0502040204020203" pitchFamily="34" charset="0"/>
              </a:rPr>
              <a:t>BrightFuture</a:t>
            </a:r>
            <a:r>
              <a:rPr lang="en-US" sz="1000" dirty="0">
                <a:solidFill>
                  <a:schemeClr val="bg1"/>
                </a:solidFill>
                <a:cs typeface="Segoe UI" panose="020B0502040204020203" pitchFamily="34" charset="0"/>
              </a:rPr>
              <a:t> Academy curriculum.</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920269"/>
          </a:xfrm>
          <a:prstGeom prst="rect">
            <a:avLst/>
          </a:prstGeom>
        </p:spPr>
        <p:txBody>
          <a:bodyPr wrap="square" lIns="0" tIns="0" rIns="0" bIns="0" anchor="t">
            <a:spAutoFit/>
          </a:bodyPr>
          <a:lstStyle/>
          <a:p>
            <a:pPr algn="just">
              <a:lnSpc>
                <a:spcPts val="1900"/>
              </a:lnSpc>
            </a:pPr>
            <a:r>
              <a:rPr lang="en-US" sz="1050" dirty="0">
                <a:solidFill>
                  <a:schemeClr val="bg1"/>
                </a:solidFill>
                <a:cs typeface="Segoe UI" panose="020B0502040204020203" pitchFamily="34" charset="0"/>
              </a:rPr>
              <a:t>For effective and efficient student management, provide a proper method of tracking the level of performance of the students, attendance, and submission of assignments as well as their performance in exams.</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198020"/>
          </a:xfrm>
          <a:prstGeom prst="rect">
            <a:avLst/>
          </a:prstGeom>
        </p:spPr>
        <p:txBody>
          <a:bodyPr wrap="square" lIns="0" tIns="0" rIns="0" bIns="0" anchor="t">
            <a:spAutoFit/>
          </a:bodyPr>
          <a:lstStyle/>
          <a:p>
            <a:pPr algn="just">
              <a:lnSpc>
                <a:spcPts val="1900"/>
              </a:lnSpc>
            </a:pPr>
            <a:r>
              <a:rPr lang="en-US" sz="1400" dirty="0">
                <a:solidFill>
                  <a:schemeClr val="bg1"/>
                </a:solidFill>
                <a:cs typeface="Segoe UI" panose="020B0502040204020203" pitchFamily="34" charset="0"/>
              </a:rPr>
              <a:t>Include functions for quiz, tests and assignments and options for automated grading and feedback.</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just">
              <a:lnSpc>
                <a:spcPts val="1900"/>
              </a:lnSpc>
            </a:pPr>
            <a:r>
              <a:rPr lang="en-US" sz="1400" dirty="0">
                <a:solidFill>
                  <a:schemeClr val="bg1"/>
                </a:solidFill>
                <a:cs typeface="Segoe UI" panose="020B0502040204020203" pitchFamily="34" charset="0"/>
              </a:rPr>
              <a:t>Develop an easy, straight-forward and simplistic look and feel for the application both for educators and students.</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just">
              <a:lnSpc>
                <a:spcPts val="1900"/>
              </a:lnSpc>
            </a:pPr>
            <a:r>
              <a:rPr lang="en-US" sz="1400" dirty="0">
                <a:solidFill>
                  <a:schemeClr val="bg1"/>
                </a:solidFill>
                <a:cs typeface="Segoe UI" panose="020B0502040204020203" pitchFamily="34" charset="0"/>
              </a:rPr>
              <a:t>Make sure that the LMS respects the data protection law and preserves the users’ data’s integrity and confidentiality.</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52C2DE-EE03-4395-9C63-B23E516EEF5E}"/>
              </a:ext>
            </a:extLst>
          </p:cNvPr>
          <p:cNvSpPr>
            <a:spLocks noGrp="1"/>
          </p:cNvSpPr>
          <p:nvPr>
            <p:ph type="title"/>
          </p:nvPr>
        </p:nvSpPr>
        <p:spPr>
          <a:xfrm>
            <a:off x="838200" y="365125"/>
            <a:ext cx="10515600" cy="720097"/>
          </a:xfrm>
        </p:spPr>
        <p:txBody>
          <a:bodyPr/>
          <a:lstStyle/>
          <a:p>
            <a:pPr algn="ctr"/>
            <a:r>
              <a:rPr lang="en-US" b="1" dirty="0"/>
              <a:t>Project Milestones</a:t>
            </a:r>
            <a:endParaRPr lang="en-IN" b="1" dirty="0"/>
          </a:p>
        </p:txBody>
      </p:sp>
      <p:graphicFrame>
        <p:nvGraphicFramePr>
          <p:cNvPr id="6" name="Table 5">
            <a:extLst>
              <a:ext uri="{FF2B5EF4-FFF2-40B4-BE49-F238E27FC236}">
                <a16:creationId xmlns:a16="http://schemas.microsoft.com/office/drawing/2014/main" id="{3A8DDA1C-F5D1-A9D5-B997-205D1910AD33}"/>
              </a:ext>
            </a:extLst>
          </p:cNvPr>
          <p:cNvGraphicFramePr>
            <a:graphicFrameLocks noGrp="1"/>
          </p:cNvGraphicFramePr>
          <p:nvPr/>
        </p:nvGraphicFramePr>
        <p:xfrm>
          <a:off x="838200" y="1276141"/>
          <a:ext cx="10515604" cy="4900821"/>
        </p:xfrm>
        <a:graphic>
          <a:graphicData uri="http://schemas.openxmlformats.org/drawingml/2006/table">
            <a:tbl>
              <a:tblPr firstRow="1" firstCol="1" bandRow="1">
                <a:tableStyleId>{00A15C55-8517-42AA-B614-E9B94910E393}</a:tableStyleId>
              </a:tblPr>
              <a:tblGrid>
                <a:gridCol w="1050859">
                  <a:extLst>
                    <a:ext uri="{9D8B030D-6E8A-4147-A177-3AD203B41FA5}">
                      <a16:colId xmlns:a16="http://schemas.microsoft.com/office/drawing/2014/main" val="3583763332"/>
                    </a:ext>
                  </a:extLst>
                </a:gridCol>
                <a:gridCol w="1050859">
                  <a:extLst>
                    <a:ext uri="{9D8B030D-6E8A-4147-A177-3AD203B41FA5}">
                      <a16:colId xmlns:a16="http://schemas.microsoft.com/office/drawing/2014/main" val="2837511478"/>
                    </a:ext>
                  </a:extLst>
                </a:gridCol>
                <a:gridCol w="1050859">
                  <a:extLst>
                    <a:ext uri="{9D8B030D-6E8A-4147-A177-3AD203B41FA5}">
                      <a16:colId xmlns:a16="http://schemas.microsoft.com/office/drawing/2014/main" val="1329624633"/>
                    </a:ext>
                  </a:extLst>
                </a:gridCol>
                <a:gridCol w="1050859">
                  <a:extLst>
                    <a:ext uri="{9D8B030D-6E8A-4147-A177-3AD203B41FA5}">
                      <a16:colId xmlns:a16="http://schemas.microsoft.com/office/drawing/2014/main" val="3405818553"/>
                    </a:ext>
                  </a:extLst>
                </a:gridCol>
                <a:gridCol w="1052028">
                  <a:extLst>
                    <a:ext uri="{9D8B030D-6E8A-4147-A177-3AD203B41FA5}">
                      <a16:colId xmlns:a16="http://schemas.microsoft.com/office/drawing/2014/main" val="2822572815"/>
                    </a:ext>
                  </a:extLst>
                </a:gridCol>
                <a:gridCol w="1052028">
                  <a:extLst>
                    <a:ext uri="{9D8B030D-6E8A-4147-A177-3AD203B41FA5}">
                      <a16:colId xmlns:a16="http://schemas.microsoft.com/office/drawing/2014/main" val="3903526491"/>
                    </a:ext>
                  </a:extLst>
                </a:gridCol>
                <a:gridCol w="1052028">
                  <a:extLst>
                    <a:ext uri="{9D8B030D-6E8A-4147-A177-3AD203B41FA5}">
                      <a16:colId xmlns:a16="http://schemas.microsoft.com/office/drawing/2014/main" val="2124486714"/>
                    </a:ext>
                  </a:extLst>
                </a:gridCol>
                <a:gridCol w="1052028">
                  <a:extLst>
                    <a:ext uri="{9D8B030D-6E8A-4147-A177-3AD203B41FA5}">
                      <a16:colId xmlns:a16="http://schemas.microsoft.com/office/drawing/2014/main" val="1347631906"/>
                    </a:ext>
                  </a:extLst>
                </a:gridCol>
                <a:gridCol w="1052028">
                  <a:extLst>
                    <a:ext uri="{9D8B030D-6E8A-4147-A177-3AD203B41FA5}">
                      <a16:colId xmlns:a16="http://schemas.microsoft.com/office/drawing/2014/main" val="1430605666"/>
                    </a:ext>
                  </a:extLst>
                </a:gridCol>
                <a:gridCol w="1052028">
                  <a:extLst>
                    <a:ext uri="{9D8B030D-6E8A-4147-A177-3AD203B41FA5}">
                      <a16:colId xmlns:a16="http://schemas.microsoft.com/office/drawing/2014/main" val="1361920280"/>
                    </a:ext>
                  </a:extLst>
                </a:gridCol>
              </a:tblGrid>
              <a:tr h="262055">
                <a:tc>
                  <a:txBody>
                    <a:bodyPr/>
                    <a:lstStyle/>
                    <a:p>
                      <a:pPr algn="ctr">
                        <a:lnSpc>
                          <a:spcPct val="150000"/>
                        </a:lnSpc>
                        <a:spcAft>
                          <a:spcPts val="800"/>
                        </a:spcAft>
                      </a:pPr>
                      <a:r>
                        <a:rPr lang="en-IN" sz="1100" kern="100" dirty="0">
                          <a:effectLst/>
                        </a:rPr>
                        <a:t>Milestones</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ctr">
                        <a:lnSpc>
                          <a:spcPct val="150000"/>
                        </a:lnSpc>
                        <a:spcAft>
                          <a:spcPts val="800"/>
                        </a:spcAft>
                      </a:pPr>
                      <a:r>
                        <a:rPr lang="en-IN" sz="1100" kern="100" dirty="0">
                          <a:effectLst/>
                        </a:rPr>
                        <a:t>Month 1</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ctr">
                        <a:lnSpc>
                          <a:spcPct val="150000"/>
                        </a:lnSpc>
                        <a:spcAft>
                          <a:spcPts val="800"/>
                        </a:spcAft>
                      </a:pPr>
                      <a:r>
                        <a:rPr lang="en-IN" sz="1100" kern="100" dirty="0">
                          <a:effectLst/>
                        </a:rPr>
                        <a:t>Month 2</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ctr">
                        <a:lnSpc>
                          <a:spcPct val="150000"/>
                        </a:lnSpc>
                        <a:spcAft>
                          <a:spcPts val="800"/>
                        </a:spcAft>
                      </a:pPr>
                      <a:r>
                        <a:rPr lang="en-IN" sz="1100" kern="100" dirty="0">
                          <a:effectLst/>
                        </a:rPr>
                        <a:t>Month 3</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ctr">
                        <a:lnSpc>
                          <a:spcPct val="150000"/>
                        </a:lnSpc>
                        <a:spcAft>
                          <a:spcPts val="800"/>
                        </a:spcAft>
                      </a:pPr>
                      <a:r>
                        <a:rPr lang="en-IN" sz="1100" kern="100" dirty="0">
                          <a:effectLst/>
                        </a:rPr>
                        <a:t>Month 4</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ctr">
                        <a:lnSpc>
                          <a:spcPct val="150000"/>
                        </a:lnSpc>
                        <a:spcAft>
                          <a:spcPts val="800"/>
                        </a:spcAft>
                      </a:pPr>
                      <a:r>
                        <a:rPr lang="en-IN" sz="1100" kern="100" dirty="0">
                          <a:effectLst/>
                        </a:rPr>
                        <a:t>Month 5</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ctr">
                        <a:lnSpc>
                          <a:spcPct val="150000"/>
                        </a:lnSpc>
                        <a:spcAft>
                          <a:spcPts val="800"/>
                        </a:spcAft>
                      </a:pPr>
                      <a:r>
                        <a:rPr lang="en-IN" sz="1100" kern="100" dirty="0">
                          <a:effectLst/>
                        </a:rPr>
                        <a:t>Month 6</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ctr">
                        <a:lnSpc>
                          <a:spcPct val="150000"/>
                        </a:lnSpc>
                        <a:spcAft>
                          <a:spcPts val="800"/>
                        </a:spcAft>
                      </a:pPr>
                      <a:r>
                        <a:rPr lang="en-IN" sz="1100" kern="100" dirty="0">
                          <a:effectLst/>
                        </a:rPr>
                        <a:t>Month 7</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ctr">
                        <a:lnSpc>
                          <a:spcPct val="150000"/>
                        </a:lnSpc>
                        <a:spcAft>
                          <a:spcPts val="800"/>
                        </a:spcAft>
                      </a:pPr>
                      <a:r>
                        <a:rPr lang="en-IN" sz="1100" kern="100" dirty="0">
                          <a:effectLst/>
                        </a:rPr>
                        <a:t>Month 8</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ctr">
                        <a:lnSpc>
                          <a:spcPct val="150000"/>
                        </a:lnSpc>
                        <a:spcAft>
                          <a:spcPts val="800"/>
                        </a:spcAft>
                      </a:pPr>
                      <a:r>
                        <a:rPr lang="en-IN" sz="1100" kern="100" dirty="0">
                          <a:effectLst/>
                        </a:rPr>
                        <a:t>Month 9</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extLst>
                  <a:ext uri="{0D108BD9-81ED-4DB2-BD59-A6C34878D82A}">
                    <a16:rowId xmlns:a16="http://schemas.microsoft.com/office/drawing/2014/main" val="81611435"/>
                  </a:ext>
                </a:extLst>
              </a:tr>
              <a:tr h="1098357">
                <a:tc>
                  <a:txBody>
                    <a:bodyPr/>
                    <a:lstStyle/>
                    <a:p>
                      <a:pPr algn="ctr">
                        <a:lnSpc>
                          <a:spcPct val="150000"/>
                        </a:lnSpc>
                        <a:spcAft>
                          <a:spcPts val="800"/>
                        </a:spcAft>
                      </a:pPr>
                      <a:r>
                        <a:rPr lang="en-IN" sz="1200" kern="100" dirty="0">
                          <a:effectLst/>
                        </a:rPr>
                        <a:t>Requirements Gathering and Analysis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dirty="0">
                          <a:effectLst/>
                          <a:highlight>
                            <a:srgbClr val="385623"/>
                          </a:highlight>
                        </a:rPr>
                        <a:t> </a:t>
                      </a:r>
                      <a:endParaRPr lang="en-IN" sz="500" kern="100" dirty="0">
                        <a:effectLst/>
                        <a:highlight>
                          <a:srgbClr val="385623"/>
                        </a:highligh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solidFill>
                      <a:srgbClr val="7030A0"/>
                    </a:solidFill>
                  </a:tcPr>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extLst>
                  <a:ext uri="{0D108BD9-81ED-4DB2-BD59-A6C34878D82A}">
                    <a16:rowId xmlns:a16="http://schemas.microsoft.com/office/drawing/2014/main" val="3559545326"/>
                  </a:ext>
                </a:extLst>
              </a:tr>
              <a:tr h="819589">
                <a:tc>
                  <a:txBody>
                    <a:bodyPr/>
                    <a:lstStyle/>
                    <a:p>
                      <a:pPr algn="ctr">
                        <a:lnSpc>
                          <a:spcPct val="150000"/>
                        </a:lnSpc>
                        <a:spcAft>
                          <a:spcPts val="800"/>
                        </a:spcAft>
                      </a:pPr>
                      <a:r>
                        <a:rPr lang="en-IN" sz="1200" kern="100" dirty="0">
                          <a:effectLst/>
                        </a:rPr>
                        <a:t>System Design and Architecture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dirty="0">
                          <a:effectLst/>
                          <a:highlight>
                            <a:srgbClr val="1F4E79"/>
                          </a:highlight>
                        </a:rPr>
                        <a:t> </a:t>
                      </a:r>
                      <a:endParaRPr lang="en-IN" sz="500" kern="100" dirty="0">
                        <a:effectLst/>
                        <a:highlight>
                          <a:srgbClr val="1F4E79"/>
                        </a:highligh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solidFill>
                      <a:srgbClr val="002060"/>
                    </a:solidFill>
                  </a:tcPr>
                </a:tc>
                <a:tc>
                  <a:txBody>
                    <a:bodyPr/>
                    <a:lstStyle/>
                    <a:p>
                      <a:pPr algn="just">
                        <a:lnSpc>
                          <a:spcPct val="150000"/>
                        </a:lnSpc>
                        <a:spcAft>
                          <a:spcPts val="800"/>
                        </a:spcAft>
                      </a:pPr>
                      <a:r>
                        <a:rPr lang="en-IN" sz="500" kern="100" dirty="0">
                          <a:effectLst/>
                          <a:highlight>
                            <a:srgbClr val="1F4E79"/>
                          </a:highlight>
                        </a:rPr>
                        <a:t> </a:t>
                      </a:r>
                      <a:endParaRPr lang="en-IN" sz="500" kern="100" dirty="0">
                        <a:effectLst/>
                        <a:highlight>
                          <a:srgbClr val="1F4E79"/>
                        </a:highligh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solidFill>
                      <a:srgbClr val="002060"/>
                    </a:solidFill>
                  </a:tcPr>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extLst>
                  <a:ext uri="{0D108BD9-81ED-4DB2-BD59-A6C34878D82A}">
                    <a16:rowId xmlns:a16="http://schemas.microsoft.com/office/drawing/2014/main" val="2151180831"/>
                  </a:ext>
                </a:extLst>
              </a:tr>
              <a:tr h="540821">
                <a:tc>
                  <a:txBody>
                    <a:bodyPr/>
                    <a:lstStyle/>
                    <a:p>
                      <a:pPr algn="ctr">
                        <a:lnSpc>
                          <a:spcPct val="150000"/>
                        </a:lnSpc>
                        <a:spcAft>
                          <a:spcPts val="800"/>
                        </a:spcAft>
                      </a:pPr>
                      <a:r>
                        <a:rPr lang="en-IN" sz="1200" kern="100" dirty="0">
                          <a:effectLst/>
                        </a:rPr>
                        <a:t>Development Phase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dirty="0">
                          <a:effectLst/>
                          <a:highlight>
                            <a:srgbClr val="806000"/>
                          </a:highlight>
                        </a:rPr>
                        <a:t> </a:t>
                      </a:r>
                      <a:endParaRPr lang="en-IN" sz="500" kern="100" dirty="0">
                        <a:effectLst/>
                        <a:highlight>
                          <a:srgbClr val="806000"/>
                        </a:highligh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solidFill>
                      <a:srgbClr val="0070C0"/>
                    </a:solidFill>
                  </a:tcPr>
                </a:tc>
                <a:tc>
                  <a:txBody>
                    <a:bodyPr/>
                    <a:lstStyle/>
                    <a:p>
                      <a:pPr algn="just">
                        <a:lnSpc>
                          <a:spcPct val="150000"/>
                        </a:lnSpc>
                        <a:spcAft>
                          <a:spcPts val="800"/>
                        </a:spcAft>
                      </a:pPr>
                      <a:r>
                        <a:rPr lang="en-IN" sz="500" kern="100" dirty="0">
                          <a:effectLst/>
                          <a:highlight>
                            <a:srgbClr val="806000"/>
                          </a:highlight>
                        </a:rPr>
                        <a:t> </a:t>
                      </a:r>
                      <a:endParaRPr lang="en-IN" sz="500" kern="100" dirty="0">
                        <a:effectLst/>
                        <a:highlight>
                          <a:srgbClr val="806000"/>
                        </a:highligh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solidFill>
                      <a:srgbClr val="0070C0"/>
                    </a:solidFill>
                  </a:tcPr>
                </a:tc>
                <a:tc>
                  <a:txBody>
                    <a:bodyPr/>
                    <a:lstStyle/>
                    <a:p>
                      <a:pPr algn="just">
                        <a:lnSpc>
                          <a:spcPct val="150000"/>
                        </a:lnSpc>
                        <a:spcAft>
                          <a:spcPts val="800"/>
                        </a:spcAft>
                      </a:pPr>
                      <a:r>
                        <a:rPr lang="en-IN" sz="500" kern="100" dirty="0">
                          <a:effectLst/>
                          <a:highlight>
                            <a:srgbClr val="806000"/>
                          </a:highlight>
                        </a:rPr>
                        <a:t> </a:t>
                      </a:r>
                      <a:endParaRPr lang="en-IN" sz="500" kern="100" dirty="0">
                        <a:effectLst/>
                        <a:highlight>
                          <a:srgbClr val="806000"/>
                        </a:highligh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solidFill>
                      <a:srgbClr val="0070C0"/>
                    </a:solidFill>
                  </a:tcPr>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extLst>
                  <a:ext uri="{0D108BD9-81ED-4DB2-BD59-A6C34878D82A}">
                    <a16:rowId xmlns:a16="http://schemas.microsoft.com/office/drawing/2014/main" val="173162738"/>
                  </a:ext>
                </a:extLst>
              </a:tr>
              <a:tr h="819589">
                <a:tc>
                  <a:txBody>
                    <a:bodyPr/>
                    <a:lstStyle/>
                    <a:p>
                      <a:pPr algn="ctr">
                        <a:lnSpc>
                          <a:spcPct val="150000"/>
                        </a:lnSpc>
                        <a:spcAft>
                          <a:spcPts val="800"/>
                        </a:spcAft>
                      </a:pPr>
                      <a:r>
                        <a:rPr lang="en-IN" sz="1200" kern="100" dirty="0">
                          <a:effectLst/>
                        </a:rPr>
                        <a:t>Testing and Quality Assurance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dirty="0">
                          <a:effectLst/>
                          <a:highlight>
                            <a:srgbClr val="525252"/>
                          </a:highlight>
                        </a:rPr>
                        <a:t> </a:t>
                      </a:r>
                      <a:endParaRPr lang="en-IN" sz="500" kern="100" dirty="0">
                        <a:effectLst/>
                        <a:highlight>
                          <a:srgbClr val="525252"/>
                        </a:highligh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solidFill>
                      <a:srgbClr val="00B0F0"/>
                    </a:solidFill>
                  </a:tcPr>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extLst>
                  <a:ext uri="{0D108BD9-81ED-4DB2-BD59-A6C34878D82A}">
                    <a16:rowId xmlns:a16="http://schemas.microsoft.com/office/drawing/2014/main" val="522186580"/>
                  </a:ext>
                </a:extLst>
              </a:tr>
              <a:tr h="680205">
                <a:tc>
                  <a:txBody>
                    <a:bodyPr/>
                    <a:lstStyle/>
                    <a:p>
                      <a:pPr algn="ctr">
                        <a:lnSpc>
                          <a:spcPct val="150000"/>
                        </a:lnSpc>
                        <a:spcAft>
                          <a:spcPts val="800"/>
                        </a:spcAft>
                      </a:pPr>
                      <a:r>
                        <a:rPr lang="en-IN" sz="1200" kern="100" dirty="0">
                          <a:effectLst/>
                        </a:rPr>
                        <a:t>Deployment and Training</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dirty="0">
                          <a:effectLst/>
                          <a:highlight>
                            <a:srgbClr val="833C0B"/>
                          </a:highlight>
                        </a:rPr>
                        <a:t> </a:t>
                      </a:r>
                      <a:endParaRPr lang="en-IN" sz="500" kern="100" dirty="0">
                        <a:effectLst/>
                        <a:highlight>
                          <a:srgbClr val="833C0B"/>
                        </a:highligh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solidFill>
                      <a:srgbClr val="00B050"/>
                    </a:solidFill>
                  </a:tcPr>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extLst>
                  <a:ext uri="{0D108BD9-81ED-4DB2-BD59-A6C34878D82A}">
                    <a16:rowId xmlns:a16="http://schemas.microsoft.com/office/drawing/2014/main" val="3859654374"/>
                  </a:ext>
                </a:extLst>
              </a:tr>
              <a:tr h="680205">
                <a:tc>
                  <a:txBody>
                    <a:bodyPr/>
                    <a:lstStyle/>
                    <a:p>
                      <a:pPr algn="ctr">
                        <a:lnSpc>
                          <a:spcPct val="150000"/>
                        </a:lnSpc>
                        <a:spcAft>
                          <a:spcPts val="800"/>
                        </a:spcAft>
                      </a:pPr>
                      <a:r>
                        <a:rPr lang="en-IN" sz="1200" kern="100" dirty="0">
                          <a:effectLst/>
                        </a:rPr>
                        <a:t>Post-Launch Support</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a:effectLst/>
                        </a:rPr>
                        <a:t> </a:t>
                      </a:r>
                      <a:endParaRPr lang="en-IN" sz="5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tc>
                <a:tc>
                  <a:txBody>
                    <a:bodyPr/>
                    <a:lstStyle/>
                    <a:p>
                      <a:pPr algn="just">
                        <a:lnSpc>
                          <a:spcPct val="150000"/>
                        </a:lnSpc>
                        <a:spcAft>
                          <a:spcPts val="800"/>
                        </a:spcAft>
                      </a:pPr>
                      <a:r>
                        <a:rPr lang="en-IN" sz="500" kern="100" dirty="0">
                          <a:effectLst/>
                          <a:highlight>
                            <a:srgbClr val="1F3864"/>
                          </a:highlight>
                        </a:rPr>
                        <a:t> </a:t>
                      </a:r>
                      <a:endParaRPr lang="en-IN" sz="500" kern="100" dirty="0">
                        <a:effectLst/>
                        <a:highlight>
                          <a:srgbClr val="1F3864"/>
                        </a:highlight>
                        <a:latin typeface="Times New Roman" panose="02020603050405020304" pitchFamily="18" charset="0"/>
                        <a:ea typeface="Calibri" panose="020F0502020204030204" pitchFamily="34" charset="0"/>
                        <a:cs typeface="Times New Roman" panose="02020603050405020304" pitchFamily="18" charset="0"/>
                      </a:endParaRPr>
                    </a:p>
                  </a:txBody>
                  <a:tcPr marL="30939" marR="30939" marT="0" marB="0">
                    <a:solidFill>
                      <a:srgbClr val="92D050"/>
                    </a:solidFill>
                  </a:tcPr>
                </a:tc>
                <a:extLst>
                  <a:ext uri="{0D108BD9-81ED-4DB2-BD59-A6C34878D82A}">
                    <a16:rowId xmlns:a16="http://schemas.microsoft.com/office/drawing/2014/main" val="1471624773"/>
                  </a:ext>
                </a:extLst>
              </a:tr>
            </a:tbl>
          </a:graphicData>
        </a:graphic>
      </p:graphicFrame>
    </p:spTree>
    <p:extLst>
      <p:ext uri="{BB962C8B-B14F-4D97-AF65-F5344CB8AC3E}">
        <p14:creationId xmlns:p14="http://schemas.microsoft.com/office/powerpoint/2010/main" val="1461280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BC88-EACC-2DE0-4C40-175DF2F485AB}"/>
              </a:ext>
            </a:extLst>
          </p:cNvPr>
          <p:cNvSpPr>
            <a:spLocks noGrp="1"/>
          </p:cNvSpPr>
          <p:nvPr>
            <p:ph type="title"/>
          </p:nvPr>
        </p:nvSpPr>
        <p:spPr>
          <a:xfrm>
            <a:off x="838200" y="365126"/>
            <a:ext cx="10515600" cy="850726"/>
          </a:xfrm>
        </p:spPr>
        <p:txBody>
          <a:bodyPr/>
          <a:lstStyle/>
          <a:p>
            <a:pPr algn="ctr"/>
            <a:r>
              <a:rPr lang="en-US" b="1" dirty="0"/>
              <a:t>Schedule Plan</a:t>
            </a:r>
            <a:endParaRPr lang="en-IN" b="1" dirty="0"/>
          </a:p>
        </p:txBody>
      </p:sp>
      <p:graphicFrame>
        <p:nvGraphicFramePr>
          <p:cNvPr id="3" name="Table 2">
            <a:extLst>
              <a:ext uri="{FF2B5EF4-FFF2-40B4-BE49-F238E27FC236}">
                <a16:creationId xmlns:a16="http://schemas.microsoft.com/office/drawing/2014/main" id="{725184A5-0F00-72C5-7B36-6D2F54909087}"/>
              </a:ext>
            </a:extLst>
          </p:cNvPr>
          <p:cNvGraphicFramePr>
            <a:graphicFrameLocks noGrp="1"/>
          </p:cNvGraphicFramePr>
          <p:nvPr>
            <p:extLst>
              <p:ext uri="{D42A27DB-BD31-4B8C-83A1-F6EECF244321}">
                <p14:modId xmlns:p14="http://schemas.microsoft.com/office/powerpoint/2010/main" val="3976860893"/>
              </p:ext>
            </p:extLst>
          </p:nvPr>
        </p:nvGraphicFramePr>
        <p:xfrm>
          <a:off x="530149" y="1416819"/>
          <a:ext cx="11131701" cy="4420559"/>
        </p:xfrm>
        <a:graphic>
          <a:graphicData uri="http://schemas.openxmlformats.org/drawingml/2006/table">
            <a:tbl>
              <a:tblPr firstRow="1" firstCol="1" bandRow="1">
                <a:tableStyleId>{7DF18680-E054-41AD-8BC1-D1AEF772440D}</a:tableStyleId>
              </a:tblPr>
              <a:tblGrid>
                <a:gridCol w="2226093">
                  <a:extLst>
                    <a:ext uri="{9D8B030D-6E8A-4147-A177-3AD203B41FA5}">
                      <a16:colId xmlns:a16="http://schemas.microsoft.com/office/drawing/2014/main" val="220928794"/>
                    </a:ext>
                  </a:extLst>
                </a:gridCol>
                <a:gridCol w="2226093">
                  <a:extLst>
                    <a:ext uri="{9D8B030D-6E8A-4147-A177-3AD203B41FA5}">
                      <a16:colId xmlns:a16="http://schemas.microsoft.com/office/drawing/2014/main" val="3491357644"/>
                    </a:ext>
                  </a:extLst>
                </a:gridCol>
                <a:gridCol w="2226093">
                  <a:extLst>
                    <a:ext uri="{9D8B030D-6E8A-4147-A177-3AD203B41FA5}">
                      <a16:colId xmlns:a16="http://schemas.microsoft.com/office/drawing/2014/main" val="2211515071"/>
                    </a:ext>
                  </a:extLst>
                </a:gridCol>
                <a:gridCol w="2226093">
                  <a:extLst>
                    <a:ext uri="{9D8B030D-6E8A-4147-A177-3AD203B41FA5}">
                      <a16:colId xmlns:a16="http://schemas.microsoft.com/office/drawing/2014/main" val="2436351766"/>
                    </a:ext>
                  </a:extLst>
                </a:gridCol>
                <a:gridCol w="2227329">
                  <a:extLst>
                    <a:ext uri="{9D8B030D-6E8A-4147-A177-3AD203B41FA5}">
                      <a16:colId xmlns:a16="http://schemas.microsoft.com/office/drawing/2014/main" val="1203316997"/>
                    </a:ext>
                  </a:extLst>
                </a:gridCol>
              </a:tblGrid>
              <a:tr h="212274">
                <a:tc>
                  <a:txBody>
                    <a:bodyPr/>
                    <a:lstStyle/>
                    <a:p>
                      <a:pPr algn="ctr">
                        <a:lnSpc>
                          <a:spcPct val="150000"/>
                        </a:lnSpc>
                        <a:spcAft>
                          <a:spcPts val="800"/>
                        </a:spcAft>
                      </a:pPr>
                      <a:r>
                        <a:rPr lang="en-IN" sz="1400" kern="100" dirty="0">
                          <a:effectLst/>
                        </a:rPr>
                        <a:t>Phase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IN" sz="1400" kern="100" dirty="0">
                          <a:effectLst/>
                        </a:rPr>
                        <a:t>Task</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IN" sz="1400" kern="100" dirty="0">
                          <a:effectLst/>
                        </a:rPr>
                        <a:t>Duration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IN" sz="1400" kern="100" dirty="0">
                          <a:effectLst/>
                        </a:rPr>
                        <a:t>Start Date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IN" sz="1400" kern="100" dirty="0">
                          <a:effectLst/>
                        </a:rPr>
                        <a:t>End Date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extLst>
                  <a:ext uri="{0D108BD9-81ED-4DB2-BD59-A6C34878D82A}">
                    <a16:rowId xmlns:a16="http://schemas.microsoft.com/office/drawing/2014/main" val="4176514023"/>
                  </a:ext>
                </a:extLst>
              </a:tr>
              <a:tr h="694664">
                <a:tc>
                  <a:txBody>
                    <a:bodyPr/>
                    <a:lstStyle/>
                    <a:p>
                      <a:pPr algn="ctr">
                        <a:lnSpc>
                          <a:spcPct val="150000"/>
                        </a:lnSpc>
                        <a:spcAft>
                          <a:spcPts val="800"/>
                        </a:spcAft>
                      </a:pPr>
                      <a:r>
                        <a:rPr lang="en-GB" sz="1800" kern="100" dirty="0">
                          <a:effectLst/>
                        </a:rPr>
                        <a:t>Planning</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dirty="0">
                          <a:effectLst/>
                        </a:rPr>
                        <a:t>Define project scope and requirements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a:effectLst/>
                        </a:rPr>
                        <a:t>2 weeks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a:effectLst/>
                        </a:rPr>
                        <a:t>01-Aug-2024</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a:effectLst/>
                        </a:rPr>
                        <a:t>14-Aug-2024</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extLst>
                  <a:ext uri="{0D108BD9-81ED-4DB2-BD59-A6C34878D82A}">
                    <a16:rowId xmlns:a16="http://schemas.microsoft.com/office/drawing/2014/main" val="3151387212"/>
                  </a:ext>
                </a:extLst>
              </a:tr>
              <a:tr h="694664">
                <a:tc>
                  <a:txBody>
                    <a:bodyPr/>
                    <a:lstStyle/>
                    <a:p>
                      <a:pPr algn="ctr">
                        <a:lnSpc>
                          <a:spcPct val="150000"/>
                        </a:lnSpc>
                        <a:spcAft>
                          <a:spcPts val="800"/>
                        </a:spcAft>
                      </a:pPr>
                      <a:r>
                        <a:rPr lang="en-GB" sz="1800" kern="100" dirty="0">
                          <a:effectLst/>
                        </a:rPr>
                        <a:t>Design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dirty="0">
                          <a:effectLst/>
                        </a:rPr>
                        <a:t>Create wireframes and UI/UX designs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dirty="0">
                          <a:effectLst/>
                        </a:rPr>
                        <a:t>3 weeks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dirty="0">
                          <a:effectLst/>
                        </a:rPr>
                        <a:t>15-Aug-2024</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a:effectLst/>
                        </a:rPr>
                        <a:t>04-Sep-2024</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extLst>
                  <a:ext uri="{0D108BD9-81ED-4DB2-BD59-A6C34878D82A}">
                    <a16:rowId xmlns:a16="http://schemas.microsoft.com/office/drawing/2014/main" val="598092907"/>
                  </a:ext>
                </a:extLst>
              </a:tr>
              <a:tr h="453469">
                <a:tc>
                  <a:txBody>
                    <a:bodyPr/>
                    <a:lstStyle/>
                    <a:p>
                      <a:pPr algn="ctr">
                        <a:lnSpc>
                          <a:spcPct val="150000"/>
                        </a:lnSpc>
                        <a:spcAft>
                          <a:spcPts val="800"/>
                        </a:spcAft>
                      </a:pPr>
                      <a:r>
                        <a:rPr lang="en-GB" sz="1800" kern="100" dirty="0">
                          <a:effectLst/>
                        </a:rPr>
                        <a:t>Development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a:effectLst/>
                        </a:rPr>
                        <a:t>Develop core LMS features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dirty="0">
                          <a:effectLst/>
                        </a:rPr>
                        <a:t>6 weeks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dirty="0">
                          <a:effectLst/>
                        </a:rPr>
                        <a:t>05-Sep-2024</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a:effectLst/>
                        </a:rPr>
                        <a:t>16-Oct-2024</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extLst>
                  <a:ext uri="{0D108BD9-81ED-4DB2-BD59-A6C34878D82A}">
                    <a16:rowId xmlns:a16="http://schemas.microsoft.com/office/drawing/2014/main" val="3949741734"/>
                  </a:ext>
                </a:extLst>
              </a:tr>
              <a:tr h="453469">
                <a:tc>
                  <a:txBody>
                    <a:bodyPr/>
                    <a:lstStyle/>
                    <a:p>
                      <a:pPr algn="ctr">
                        <a:lnSpc>
                          <a:spcPct val="150000"/>
                        </a:lnSpc>
                        <a:spcAft>
                          <a:spcPts val="800"/>
                        </a:spcAft>
                      </a:pPr>
                      <a:r>
                        <a:rPr lang="en-GB" sz="1800" kern="100" dirty="0">
                          <a:effectLst/>
                        </a:rPr>
                        <a:t>Testing</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a:effectLst/>
                        </a:rPr>
                        <a:t>Unit testing and bug fixes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a:effectLst/>
                        </a:rPr>
                        <a:t>3 weeks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dirty="0">
                          <a:effectLst/>
                        </a:rPr>
                        <a:t>17-Oct-2024</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a:effectLst/>
                        </a:rPr>
                        <a:t>06-Nov-2024</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extLst>
                  <a:ext uri="{0D108BD9-81ED-4DB2-BD59-A6C34878D82A}">
                    <a16:rowId xmlns:a16="http://schemas.microsoft.com/office/drawing/2014/main" val="1079588928"/>
                  </a:ext>
                </a:extLst>
              </a:tr>
              <a:tr h="694664">
                <a:tc>
                  <a:txBody>
                    <a:bodyPr/>
                    <a:lstStyle/>
                    <a:p>
                      <a:pPr algn="ctr">
                        <a:lnSpc>
                          <a:spcPct val="150000"/>
                        </a:lnSpc>
                        <a:spcAft>
                          <a:spcPts val="800"/>
                        </a:spcAft>
                      </a:pPr>
                      <a:r>
                        <a:rPr lang="en-GB" sz="1800" kern="100" dirty="0">
                          <a:effectLst/>
                        </a:rPr>
                        <a:t>Deployment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a:effectLst/>
                        </a:rPr>
                        <a:t>Launch beta version and gather feedback</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a:effectLst/>
                        </a:rPr>
                        <a:t>2 weeks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dirty="0">
                          <a:effectLst/>
                        </a:rPr>
                        <a:t>07-Nov-2024</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dirty="0">
                          <a:effectLst/>
                        </a:rPr>
                        <a:t>20-Nov-2024</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extLst>
                  <a:ext uri="{0D108BD9-81ED-4DB2-BD59-A6C34878D82A}">
                    <a16:rowId xmlns:a16="http://schemas.microsoft.com/office/drawing/2014/main" val="217001728"/>
                  </a:ext>
                </a:extLst>
              </a:tr>
              <a:tr h="694664">
                <a:tc>
                  <a:txBody>
                    <a:bodyPr/>
                    <a:lstStyle/>
                    <a:p>
                      <a:pPr algn="ctr">
                        <a:lnSpc>
                          <a:spcPct val="150000"/>
                        </a:lnSpc>
                        <a:spcAft>
                          <a:spcPts val="800"/>
                        </a:spcAft>
                      </a:pPr>
                      <a:r>
                        <a:rPr lang="en-GB" sz="1800" kern="100" dirty="0">
                          <a:effectLst/>
                        </a:rPr>
                        <a:t>Final Adjustments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a:effectLst/>
                        </a:rPr>
                        <a:t>Implement final changes and improvements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a:effectLst/>
                        </a:rPr>
                        <a:t>2 weeks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a:effectLst/>
                        </a:rPr>
                        <a:t>21-Nov-2024</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dirty="0">
                          <a:effectLst/>
                        </a:rPr>
                        <a:t>04-Dec-2024</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extLst>
                  <a:ext uri="{0D108BD9-81ED-4DB2-BD59-A6C34878D82A}">
                    <a16:rowId xmlns:a16="http://schemas.microsoft.com/office/drawing/2014/main" val="2371883478"/>
                  </a:ext>
                </a:extLst>
              </a:tr>
              <a:tr h="453469">
                <a:tc>
                  <a:txBody>
                    <a:bodyPr/>
                    <a:lstStyle/>
                    <a:p>
                      <a:pPr algn="ctr">
                        <a:lnSpc>
                          <a:spcPct val="150000"/>
                        </a:lnSpc>
                        <a:spcAft>
                          <a:spcPts val="800"/>
                        </a:spcAft>
                      </a:pPr>
                      <a:r>
                        <a:rPr lang="en-GB" sz="1800" kern="100" dirty="0">
                          <a:effectLst/>
                        </a:rPr>
                        <a:t>Go Live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a:effectLst/>
                        </a:rPr>
                        <a:t>Full release and monitoring</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a:effectLst/>
                        </a:rPr>
                        <a:t>Ongoing</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a:effectLst/>
                        </a:rPr>
                        <a:t>05-Dec-2024</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tc>
                  <a:txBody>
                    <a:bodyPr/>
                    <a:lstStyle/>
                    <a:p>
                      <a:pPr algn="ctr">
                        <a:lnSpc>
                          <a:spcPct val="150000"/>
                        </a:lnSpc>
                        <a:spcAft>
                          <a:spcPts val="800"/>
                        </a:spcAft>
                      </a:pPr>
                      <a:r>
                        <a:rPr lang="en-GB" sz="1200" kern="100" dirty="0">
                          <a:effectLst/>
                        </a:rPr>
                        <a:t>TBD</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0299" marR="60299" marT="0" marB="0" anchor="ctr"/>
                </a:tc>
                <a:extLst>
                  <a:ext uri="{0D108BD9-81ED-4DB2-BD59-A6C34878D82A}">
                    <a16:rowId xmlns:a16="http://schemas.microsoft.com/office/drawing/2014/main" val="380675079"/>
                  </a:ext>
                </a:extLst>
              </a:tr>
            </a:tbl>
          </a:graphicData>
        </a:graphic>
      </p:graphicFrame>
    </p:spTree>
    <p:extLst>
      <p:ext uri="{BB962C8B-B14F-4D97-AF65-F5344CB8AC3E}">
        <p14:creationId xmlns:p14="http://schemas.microsoft.com/office/powerpoint/2010/main" val="2596841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241B5D-BC46-A43B-2885-7DC18AB5C914}"/>
              </a:ext>
            </a:extLst>
          </p:cNvPr>
          <p:cNvSpPr>
            <a:spLocks noGrp="1"/>
          </p:cNvSpPr>
          <p:nvPr>
            <p:ph type="title"/>
          </p:nvPr>
        </p:nvSpPr>
        <p:spPr>
          <a:xfrm>
            <a:off x="3712355" y="322684"/>
            <a:ext cx="3932237" cy="730843"/>
          </a:xfrm>
        </p:spPr>
        <p:txBody>
          <a:bodyPr anchor="ctr">
            <a:noAutofit/>
          </a:bodyPr>
          <a:lstStyle/>
          <a:p>
            <a:pPr algn="ctr"/>
            <a:r>
              <a:rPr lang="en-US" sz="2400" b="1" dirty="0"/>
              <a:t>Waterfall Methodology with Change Management Integration</a:t>
            </a:r>
            <a:endParaRPr lang="en-IN" sz="4000" b="1" dirty="0"/>
          </a:p>
        </p:txBody>
      </p:sp>
      <p:sp>
        <p:nvSpPr>
          <p:cNvPr id="6" name="Rectangle 1">
            <a:extLst>
              <a:ext uri="{FF2B5EF4-FFF2-40B4-BE49-F238E27FC236}">
                <a16:creationId xmlns:a16="http://schemas.microsoft.com/office/drawing/2014/main" id="{79816422-0E8C-A9C6-A2E2-7C8C65F17193}"/>
              </a:ext>
            </a:extLst>
          </p:cNvPr>
          <p:cNvSpPr>
            <a:spLocks noGrp="1" noChangeArrowheads="1"/>
          </p:cNvSpPr>
          <p:nvPr>
            <p:ph idx="1"/>
          </p:nvPr>
        </p:nvSpPr>
        <p:spPr bwMode="auto">
          <a:xfrm>
            <a:off x="110169" y="1664767"/>
            <a:ext cx="517792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Why This Approach?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Aligns with clear project phases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Supports defined deliverables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Integrates change management focus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Enables detailed upfront planning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Suits linear project progression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Meets stakeholder expectations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Facilitates regulatory compliance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042FF50B-C05B-310B-9D7B-511499BFA0DB}"/>
              </a:ext>
            </a:extLst>
          </p:cNvPr>
          <p:cNvSpPr>
            <a:spLocks noChangeArrowheads="1"/>
          </p:cNvSpPr>
          <p:nvPr/>
        </p:nvSpPr>
        <p:spPr bwMode="auto">
          <a:xfrm>
            <a:off x="6521985" y="1693725"/>
            <a:ext cx="488047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Key Features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Sequential phase structure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Clearly defined milestones and deliverables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Incorporation of Lewin's Change Management Model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Comprehensive planning and documentation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86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E900-991E-2908-87FD-2A85CF11638A}"/>
              </a:ext>
            </a:extLst>
          </p:cNvPr>
          <p:cNvSpPr>
            <a:spLocks noGrp="1"/>
          </p:cNvSpPr>
          <p:nvPr>
            <p:ph type="title"/>
          </p:nvPr>
        </p:nvSpPr>
        <p:spPr>
          <a:xfrm>
            <a:off x="1256841" y="217931"/>
            <a:ext cx="10515600" cy="1325563"/>
          </a:xfrm>
        </p:spPr>
        <p:txBody>
          <a:bodyPr/>
          <a:lstStyle/>
          <a:p>
            <a:endParaRPr lang="en-IN" dirty="0"/>
          </a:p>
        </p:txBody>
      </p:sp>
      <p:sp>
        <p:nvSpPr>
          <p:cNvPr id="4" name="Content Placeholder 3">
            <a:extLst>
              <a:ext uri="{FF2B5EF4-FFF2-40B4-BE49-F238E27FC236}">
                <a16:creationId xmlns:a16="http://schemas.microsoft.com/office/drawing/2014/main" id="{DCB8F3C7-E62C-546F-5E43-23557FA3AFDD}"/>
              </a:ext>
            </a:extLst>
          </p:cNvPr>
          <p:cNvSpPr>
            <a:spLocks noGrp="1"/>
          </p:cNvSpPr>
          <p:nvPr>
            <p:ph sz="half" idx="2"/>
          </p:nvPr>
        </p:nvSpPr>
        <p:spPr>
          <a:xfrm>
            <a:off x="6096000" y="880712"/>
            <a:ext cx="6015208" cy="6151352"/>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Benefits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Provides structure and predictability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Addresses organizational change alongside technical development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Supports clear timeline and defined outcomes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Facilitates comprehensive documentation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Conclusion</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Optimal approach for </a:t>
            </a:r>
            <a:r>
              <a:rPr kumimoji="0" lang="en-US" altLang="en-US" sz="2400" b="0" i="0" u="none" strike="noStrike" cap="none" normalizeH="0" baseline="0" dirty="0" err="1">
                <a:ln>
                  <a:noFill/>
                </a:ln>
                <a:solidFill>
                  <a:schemeClr val="tx1"/>
                </a:solidFill>
                <a:effectLst/>
                <a:latin typeface="Arial" panose="020B0604020202020204" pitchFamily="34" charset="0"/>
              </a:rPr>
              <a:t>EduLearn</a:t>
            </a:r>
            <a:r>
              <a:rPr kumimoji="0" lang="en-US" altLang="en-US" sz="2400" b="0" i="0" u="none" strike="noStrike" cap="none" normalizeH="0" baseline="0" dirty="0">
                <a:ln>
                  <a:noFill/>
                </a:ln>
                <a:solidFill>
                  <a:schemeClr val="tx1"/>
                </a:solidFill>
                <a:effectLst/>
                <a:latin typeface="Arial" panose="020B0604020202020204" pitchFamily="34" charset="0"/>
              </a:rPr>
              <a:t> LMS project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Balances technical development with organizational change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Ensures structured, predictable project delivery</a:t>
            </a:r>
          </a:p>
          <a:p>
            <a:endParaRPr lang="en-IN" dirty="0"/>
          </a:p>
        </p:txBody>
      </p:sp>
      <p:sp>
        <p:nvSpPr>
          <p:cNvPr id="5" name="Rectangle 1">
            <a:extLst>
              <a:ext uri="{FF2B5EF4-FFF2-40B4-BE49-F238E27FC236}">
                <a16:creationId xmlns:a16="http://schemas.microsoft.com/office/drawing/2014/main" id="{754F5165-1F3C-7790-AC95-27971755FE15}"/>
              </a:ext>
            </a:extLst>
          </p:cNvPr>
          <p:cNvSpPr>
            <a:spLocks noGrp="1" noChangeArrowheads="1"/>
          </p:cNvSpPr>
          <p:nvPr>
            <p:ph sz="half" idx="1"/>
          </p:nvPr>
        </p:nvSpPr>
        <p:spPr bwMode="auto">
          <a:xfrm>
            <a:off x="176270" y="613248"/>
            <a:ext cx="5582799"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Implementation Strategy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Follow Gantt chart for sequential phases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Integrate Change Management process (Unfreeze, Change, Refreeze)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Conduct thorough planning at each phase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Implement robust change control process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Perform formal reviews and approvals between phases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2461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Communications Plan including Stakeholder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446550"/>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Stakeholders in this group are Project Sponsors, Key Internal Team Members (e.g., IT, HR).</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Ensuring that the project entails periodical scheduled meetings focused on the development of the project as well as addressing any severe problems that may surface.</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446550"/>
          </a:xfrm>
          <a:prstGeom prst="rect">
            <a:avLst/>
          </a:prstGeom>
        </p:spPr>
        <p:txBody>
          <a:bodyPr wrap="square" lIns="0" tIns="0" rIns="0" bIns="0" anchor="t">
            <a:spAutoFit/>
          </a:bodyPr>
          <a:lstStyle/>
          <a:p>
            <a:pPr marL="171450" indent="-171450" algn="just">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Stakeholders in this group are End Users (Students and Educators), Technical Support Staff.</a:t>
            </a:r>
          </a:p>
          <a:p>
            <a:pPr marL="171450" indent="-171450" algn="just">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Communication approach is meetings and questionnaires as the ways to maintain the user satisfaction level and to analyse the weak points (</a:t>
            </a:r>
            <a:r>
              <a:rPr lang="en-US" sz="1400" dirty="0" err="1">
                <a:solidFill>
                  <a:schemeClr val="tx1">
                    <a:lumMod val="75000"/>
                    <a:lumOff val="25000"/>
                  </a:schemeClr>
                </a:solidFill>
                <a:cs typeface="Segoe UI" panose="020B0502040204020203" pitchFamily="34" charset="0"/>
              </a:rPr>
              <a:t>Bahadorestani</a:t>
            </a:r>
            <a:r>
              <a:rPr lang="en-US" sz="1400" dirty="0">
                <a:solidFill>
                  <a:schemeClr val="tx1">
                    <a:lumMod val="75000"/>
                    <a:lumOff val="25000"/>
                  </a:schemeClr>
                </a:solidFill>
                <a:cs typeface="Segoe UI" panose="020B0502040204020203" pitchFamily="34" charset="0"/>
              </a:rPr>
              <a:t>, </a:t>
            </a:r>
            <a:r>
              <a:rPr lang="en-US" sz="1400" dirty="0" err="1">
                <a:solidFill>
                  <a:schemeClr val="tx1">
                    <a:lumMod val="75000"/>
                    <a:lumOff val="25000"/>
                  </a:schemeClr>
                </a:solidFill>
                <a:cs typeface="Segoe UI" panose="020B0502040204020203" pitchFamily="34" charset="0"/>
              </a:rPr>
              <a:t>Naderpajouh</a:t>
            </a:r>
            <a:r>
              <a:rPr lang="en-US" sz="1400" dirty="0">
                <a:solidFill>
                  <a:schemeClr val="tx1">
                    <a:lumMod val="75000"/>
                    <a:lumOff val="25000"/>
                  </a:schemeClr>
                </a:solidFill>
                <a:cs typeface="Segoe UI" panose="020B0502040204020203" pitchFamily="34" charset="0"/>
              </a:rPr>
              <a:t> and Sadiq, 2020).</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66199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Stakeholders in this group are General Staff, External Partners.</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Communication approach is standard bulletin by way of weekly newsletter, monthly email alerts on the ongoing project, new additions in the project and other relevant changes (</a:t>
            </a:r>
            <a:r>
              <a:rPr lang="en-US" sz="1400" dirty="0" err="1">
                <a:solidFill>
                  <a:schemeClr val="tx1">
                    <a:lumMod val="75000"/>
                    <a:lumOff val="25000"/>
                  </a:schemeClr>
                </a:solidFill>
                <a:cs typeface="Segoe UI" panose="020B0502040204020203" pitchFamily="34" charset="0"/>
              </a:rPr>
              <a:t>Shakeri</a:t>
            </a:r>
            <a:r>
              <a:rPr lang="en-US" sz="1400" dirty="0">
                <a:solidFill>
                  <a:schemeClr val="tx1">
                    <a:lumMod val="75000"/>
                    <a:lumOff val="25000"/>
                  </a:schemeClr>
                </a:solidFill>
                <a:cs typeface="Segoe UI" panose="020B0502040204020203" pitchFamily="34" charset="0"/>
              </a:rPr>
              <a:t> and </a:t>
            </a:r>
            <a:r>
              <a:rPr lang="en-US" sz="1400" dirty="0" err="1">
                <a:solidFill>
                  <a:schemeClr val="tx1">
                    <a:lumMod val="75000"/>
                    <a:lumOff val="25000"/>
                  </a:schemeClr>
                </a:solidFill>
                <a:cs typeface="Segoe UI" panose="020B0502040204020203" pitchFamily="34" charset="0"/>
              </a:rPr>
              <a:t>Khalilzadeh</a:t>
            </a:r>
            <a:r>
              <a:rPr lang="en-US" sz="1400" dirty="0">
                <a:solidFill>
                  <a:schemeClr val="tx1">
                    <a:lumMod val="75000"/>
                    <a:lumOff val="25000"/>
                  </a:schemeClr>
                </a:solidFill>
                <a:cs typeface="Segoe UI" panose="020B0502040204020203" pitchFamily="34" charset="0"/>
              </a:rPr>
              <a:t>, 2020).</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Keep Satisfied</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Manage Closely</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Monitor</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Keep Informed</a:t>
            </a:r>
          </a:p>
        </p:txBody>
      </p:sp>
      <p:sp>
        <p:nvSpPr>
          <p:cNvPr id="3" name="TextBox 2">
            <a:extLst>
              <a:ext uri="{FF2B5EF4-FFF2-40B4-BE49-F238E27FC236}">
                <a16:creationId xmlns:a16="http://schemas.microsoft.com/office/drawing/2014/main" id="{F7D193F6-F995-CB16-D0F0-E98931108FB5}"/>
              </a:ext>
            </a:extLst>
          </p:cNvPr>
          <p:cNvSpPr txBox="1"/>
          <p:nvPr/>
        </p:nvSpPr>
        <p:spPr>
          <a:xfrm>
            <a:off x="1632399" y="2604475"/>
            <a:ext cx="4162870" cy="1384995"/>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Stakeholders in this group are Senior Executives, Major Funding Bodies.</a:t>
            </a:r>
          </a:p>
          <a:p>
            <a:pPr marL="285750" indent="-285750" algn="just">
              <a:buFont typeface="Arial" panose="020B0604020202020204" pitchFamily="34" charset="0"/>
              <a:buChar char="•"/>
            </a:pPr>
            <a:r>
              <a:rPr lang="en-US" sz="1400" dirty="0"/>
              <a:t>Communication approach is routine reports to the management on the status of the projects and its funds, and significant advancements through monthly, weekly or daily briefs.</a:t>
            </a:r>
            <a:endParaRPr lang="en-IN" sz="1400" dirty="0"/>
          </a:p>
        </p:txBody>
      </p:sp>
    </p:spTree>
    <p:extLst>
      <p:ext uri="{BB962C8B-B14F-4D97-AF65-F5344CB8AC3E}">
        <p14:creationId xmlns:p14="http://schemas.microsoft.com/office/powerpoint/2010/main" val="72736419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135</TotalTime>
  <Words>1654</Words>
  <Application>Microsoft Office PowerPoint</Application>
  <PresentationFormat>Widescreen</PresentationFormat>
  <Paragraphs>302</Paragraphs>
  <Slides>14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Century Gothic</vt:lpstr>
      <vt:lpstr>Segoe UI</vt:lpstr>
      <vt:lpstr>Segoe UI Light</vt:lpstr>
      <vt:lpstr>Times New Roman</vt:lpstr>
      <vt:lpstr>Office Theme</vt:lpstr>
      <vt:lpstr>EduLearn for BrightFuture Academy  </vt:lpstr>
      <vt:lpstr>Introduction</vt:lpstr>
      <vt:lpstr>Project analysis slide 2</vt:lpstr>
      <vt:lpstr>Project analysis slide 3</vt:lpstr>
      <vt:lpstr>Project Milestones</vt:lpstr>
      <vt:lpstr>Schedule Plan</vt:lpstr>
      <vt:lpstr>Waterfall Methodology with Change Management Integration</vt:lpstr>
      <vt:lpstr>PowerPoint Presentation</vt:lpstr>
      <vt:lpstr>Project analysis slide 8</vt:lpstr>
      <vt:lpstr>Critical Evaluation for Project Assumptions and Project Constraints</vt:lpstr>
      <vt:lpstr>Comprehensive Risk Management Plan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Deepak Negi</dc:creator>
  <cp:lastModifiedBy>Deepak Negi</cp:lastModifiedBy>
  <cp:revision>5</cp:revision>
  <dcterms:created xsi:type="dcterms:W3CDTF">2024-07-29T14:09:05Z</dcterms:created>
  <dcterms:modified xsi:type="dcterms:W3CDTF">2024-08-13T11:34:05Z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