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18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4FBD3E-586E-43AB-B4CF-2ECB4BF45D3F}"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A1AD7A7-BA05-416A-B68F-B5BFD51F54F9}">
      <dgm:prSet/>
      <dgm:spPr/>
      <dgm:t>
        <a:bodyPr/>
        <a:lstStyle/>
        <a:p>
          <a:pPr>
            <a:lnSpc>
              <a:spcPct val="100000"/>
            </a:lnSpc>
          </a:pPr>
          <a:r>
            <a:rPr lang="en-US" dirty="0"/>
            <a:t>Some of the functions of this business industry include economic development and sustainability of a nation’s economy. The airline industry is also crucial to enable  to steep its GDP (O'Malley, 2024)</a:t>
          </a:r>
        </a:p>
      </dgm:t>
    </dgm:pt>
    <dgm:pt modelId="{DFEDBE02-661E-4156-99BC-E71A99B3E9DC}" type="parTrans" cxnId="{D159805E-324B-4740-A4D4-F747C576EACF}">
      <dgm:prSet/>
      <dgm:spPr/>
      <dgm:t>
        <a:bodyPr/>
        <a:lstStyle/>
        <a:p>
          <a:endParaRPr lang="en-US"/>
        </a:p>
      </dgm:t>
    </dgm:pt>
    <dgm:pt modelId="{E9E3E9DE-FEF4-4EA0-B183-F877C62B9C1D}" type="sibTrans" cxnId="{D159805E-324B-4740-A4D4-F747C576EACF}">
      <dgm:prSet/>
      <dgm:spPr/>
      <dgm:t>
        <a:bodyPr/>
        <a:lstStyle/>
        <a:p>
          <a:endParaRPr lang="en-US"/>
        </a:p>
      </dgm:t>
    </dgm:pt>
    <dgm:pt modelId="{D1FBFF48-2060-40EB-BEC2-C45FB0481A55}">
      <dgm:prSet/>
      <dgm:spPr/>
      <dgm:t>
        <a:bodyPr/>
        <a:lstStyle/>
        <a:p>
          <a:pPr>
            <a:lnSpc>
              <a:spcPct val="100000"/>
            </a:lnSpc>
          </a:pPr>
          <a:r>
            <a:rPr lang="en-US" dirty="0"/>
            <a:t>The main research question serving as the foundation of this report is to determine the customer satisfaction level and how it influences the airline business,.</a:t>
          </a:r>
        </a:p>
      </dgm:t>
    </dgm:pt>
    <dgm:pt modelId="{EB5D4B76-1641-44D1-AE1B-EE5ED9692B5B}" type="parTrans" cxnId="{7A2F5222-9116-4990-93F2-5CEEC1AA6604}">
      <dgm:prSet/>
      <dgm:spPr/>
      <dgm:t>
        <a:bodyPr/>
        <a:lstStyle/>
        <a:p>
          <a:endParaRPr lang="en-US"/>
        </a:p>
      </dgm:t>
    </dgm:pt>
    <dgm:pt modelId="{90D94D63-5678-4A13-8F08-6A9272ED4B5A}" type="sibTrans" cxnId="{7A2F5222-9116-4990-93F2-5CEEC1AA6604}">
      <dgm:prSet/>
      <dgm:spPr/>
      <dgm:t>
        <a:bodyPr/>
        <a:lstStyle/>
        <a:p>
          <a:endParaRPr lang="en-US"/>
        </a:p>
      </dgm:t>
    </dgm:pt>
    <dgm:pt modelId="{44AFD660-69C5-46D5-9C25-E04C6532F331}">
      <dgm:prSet/>
      <dgm:spPr/>
      <dgm:t>
        <a:bodyPr/>
        <a:lstStyle/>
        <a:p>
          <a:pPr>
            <a:lnSpc>
              <a:spcPct val="100000"/>
            </a:lnSpc>
          </a:pPr>
          <a:r>
            <a:rPr lang="en-US" dirty="0"/>
            <a:t>Here, the industry’s perceived service quality and price charge are mainly taken into view as the current issue.</a:t>
          </a:r>
        </a:p>
      </dgm:t>
    </dgm:pt>
    <dgm:pt modelId="{A914ECF0-6CBB-4EBE-AA88-F48ACB79EA0F}" type="parTrans" cxnId="{18688CDA-A428-452D-9817-B55D24B80992}">
      <dgm:prSet/>
      <dgm:spPr/>
      <dgm:t>
        <a:bodyPr/>
        <a:lstStyle/>
        <a:p>
          <a:endParaRPr lang="en-US"/>
        </a:p>
      </dgm:t>
    </dgm:pt>
    <dgm:pt modelId="{59860368-E4FB-42C4-913A-3FA464B7D83C}" type="sibTrans" cxnId="{18688CDA-A428-452D-9817-B55D24B80992}">
      <dgm:prSet/>
      <dgm:spPr/>
      <dgm:t>
        <a:bodyPr/>
        <a:lstStyle/>
        <a:p>
          <a:endParaRPr lang="en-US"/>
        </a:p>
      </dgm:t>
    </dgm:pt>
    <dgm:pt modelId="{E41A62DD-31A1-42FE-8CE3-CB748451DFBD}" type="pres">
      <dgm:prSet presAssocID="{734FBD3E-586E-43AB-B4CF-2ECB4BF45D3F}" presName="root" presStyleCnt="0">
        <dgm:presLayoutVars>
          <dgm:dir/>
          <dgm:resizeHandles val="exact"/>
        </dgm:presLayoutVars>
      </dgm:prSet>
      <dgm:spPr/>
    </dgm:pt>
    <dgm:pt modelId="{1BBF9CBD-2818-41C9-A626-2539EC592A09}" type="pres">
      <dgm:prSet presAssocID="{EA1AD7A7-BA05-416A-B68F-B5BFD51F54F9}" presName="compNode" presStyleCnt="0"/>
      <dgm:spPr/>
    </dgm:pt>
    <dgm:pt modelId="{4188B51C-B662-4D42-99F0-40825FDC4EFE}" type="pres">
      <dgm:prSet presAssocID="{EA1AD7A7-BA05-416A-B68F-B5BFD51F54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7FF22E98-6356-463E-9E67-9C5A8F998E2D}" type="pres">
      <dgm:prSet presAssocID="{EA1AD7A7-BA05-416A-B68F-B5BFD51F54F9}" presName="spaceRect" presStyleCnt="0"/>
      <dgm:spPr/>
    </dgm:pt>
    <dgm:pt modelId="{D708A779-0B0F-4A92-A8E6-B44475DE4E6D}" type="pres">
      <dgm:prSet presAssocID="{EA1AD7A7-BA05-416A-B68F-B5BFD51F54F9}" presName="textRect" presStyleLbl="revTx" presStyleIdx="0" presStyleCnt="3">
        <dgm:presLayoutVars>
          <dgm:chMax val="1"/>
          <dgm:chPref val="1"/>
        </dgm:presLayoutVars>
      </dgm:prSet>
      <dgm:spPr/>
    </dgm:pt>
    <dgm:pt modelId="{F9D18F08-E58F-4B47-9522-D9E9182BFF95}" type="pres">
      <dgm:prSet presAssocID="{E9E3E9DE-FEF4-4EA0-B183-F877C62B9C1D}" presName="sibTrans" presStyleCnt="0"/>
      <dgm:spPr/>
    </dgm:pt>
    <dgm:pt modelId="{ECD3A7FE-9D55-4D3C-9472-87ED7BBF8B64}" type="pres">
      <dgm:prSet presAssocID="{D1FBFF48-2060-40EB-BEC2-C45FB0481A55}" presName="compNode" presStyleCnt="0"/>
      <dgm:spPr/>
    </dgm:pt>
    <dgm:pt modelId="{1ECCC189-6CF3-4E16-A78D-7E5C4B163F17}" type="pres">
      <dgm:prSet presAssocID="{D1FBFF48-2060-40EB-BEC2-C45FB0481A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lot"/>
        </a:ext>
      </dgm:extLst>
    </dgm:pt>
    <dgm:pt modelId="{083C3B65-F2DA-484F-AE2F-269C8C39E310}" type="pres">
      <dgm:prSet presAssocID="{D1FBFF48-2060-40EB-BEC2-C45FB0481A55}" presName="spaceRect" presStyleCnt="0"/>
      <dgm:spPr/>
    </dgm:pt>
    <dgm:pt modelId="{22FF5AB7-608F-48A6-85C7-C0B8841D058A}" type="pres">
      <dgm:prSet presAssocID="{D1FBFF48-2060-40EB-BEC2-C45FB0481A55}" presName="textRect" presStyleLbl="revTx" presStyleIdx="1" presStyleCnt="3">
        <dgm:presLayoutVars>
          <dgm:chMax val="1"/>
          <dgm:chPref val="1"/>
        </dgm:presLayoutVars>
      </dgm:prSet>
      <dgm:spPr/>
    </dgm:pt>
    <dgm:pt modelId="{EEBF86DB-6419-48D6-92A4-52F5CC353A97}" type="pres">
      <dgm:prSet presAssocID="{90D94D63-5678-4A13-8F08-6A9272ED4B5A}" presName="sibTrans" presStyleCnt="0"/>
      <dgm:spPr/>
    </dgm:pt>
    <dgm:pt modelId="{A7322334-0285-4C5A-8B14-909A33C47CDA}" type="pres">
      <dgm:prSet presAssocID="{44AFD660-69C5-46D5-9C25-E04C6532F331}" presName="compNode" presStyleCnt="0"/>
      <dgm:spPr/>
    </dgm:pt>
    <dgm:pt modelId="{DBF73582-30ED-442D-86A0-B73E5895594F}" type="pres">
      <dgm:prSet presAssocID="{44AFD660-69C5-46D5-9C25-E04C6532F3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FCB117C9-8B58-45A6-8D65-DC3C3B6238DB}" type="pres">
      <dgm:prSet presAssocID="{44AFD660-69C5-46D5-9C25-E04C6532F331}" presName="spaceRect" presStyleCnt="0"/>
      <dgm:spPr/>
    </dgm:pt>
    <dgm:pt modelId="{45D35B33-863C-4061-A77B-38D0724EEA1D}" type="pres">
      <dgm:prSet presAssocID="{44AFD660-69C5-46D5-9C25-E04C6532F331}" presName="textRect" presStyleLbl="revTx" presStyleIdx="2" presStyleCnt="3">
        <dgm:presLayoutVars>
          <dgm:chMax val="1"/>
          <dgm:chPref val="1"/>
        </dgm:presLayoutVars>
      </dgm:prSet>
      <dgm:spPr/>
    </dgm:pt>
  </dgm:ptLst>
  <dgm:cxnLst>
    <dgm:cxn modelId="{7A2F5222-9116-4990-93F2-5CEEC1AA6604}" srcId="{734FBD3E-586E-43AB-B4CF-2ECB4BF45D3F}" destId="{D1FBFF48-2060-40EB-BEC2-C45FB0481A55}" srcOrd="1" destOrd="0" parTransId="{EB5D4B76-1641-44D1-AE1B-EE5ED9692B5B}" sibTransId="{90D94D63-5678-4A13-8F08-6A9272ED4B5A}"/>
    <dgm:cxn modelId="{D159805E-324B-4740-A4D4-F747C576EACF}" srcId="{734FBD3E-586E-43AB-B4CF-2ECB4BF45D3F}" destId="{EA1AD7A7-BA05-416A-B68F-B5BFD51F54F9}" srcOrd="0" destOrd="0" parTransId="{DFEDBE02-661E-4156-99BC-E71A99B3E9DC}" sibTransId="{E9E3E9DE-FEF4-4EA0-B183-F877C62B9C1D}"/>
    <dgm:cxn modelId="{EF00DB53-A6FF-40CA-AD34-8F2B8E62A8A7}" type="presOf" srcId="{EA1AD7A7-BA05-416A-B68F-B5BFD51F54F9}" destId="{D708A779-0B0F-4A92-A8E6-B44475DE4E6D}" srcOrd="0" destOrd="0" presId="urn:microsoft.com/office/officeart/2018/2/layout/IconLabelList"/>
    <dgm:cxn modelId="{2510CE86-0A7B-49EF-855B-16BDB2F2A028}" type="presOf" srcId="{734FBD3E-586E-43AB-B4CF-2ECB4BF45D3F}" destId="{E41A62DD-31A1-42FE-8CE3-CB748451DFBD}" srcOrd="0" destOrd="0" presId="urn:microsoft.com/office/officeart/2018/2/layout/IconLabelList"/>
    <dgm:cxn modelId="{B4FBCEBA-27DD-4721-BFCF-9DE6B467BCC5}" type="presOf" srcId="{44AFD660-69C5-46D5-9C25-E04C6532F331}" destId="{45D35B33-863C-4061-A77B-38D0724EEA1D}" srcOrd="0" destOrd="0" presId="urn:microsoft.com/office/officeart/2018/2/layout/IconLabelList"/>
    <dgm:cxn modelId="{18688CDA-A428-452D-9817-B55D24B80992}" srcId="{734FBD3E-586E-43AB-B4CF-2ECB4BF45D3F}" destId="{44AFD660-69C5-46D5-9C25-E04C6532F331}" srcOrd="2" destOrd="0" parTransId="{A914ECF0-6CBB-4EBE-AA88-F48ACB79EA0F}" sibTransId="{59860368-E4FB-42C4-913A-3FA464B7D83C}"/>
    <dgm:cxn modelId="{4847BBF0-8D05-438A-850B-27AB38FEF812}" type="presOf" srcId="{D1FBFF48-2060-40EB-BEC2-C45FB0481A55}" destId="{22FF5AB7-608F-48A6-85C7-C0B8841D058A}" srcOrd="0" destOrd="0" presId="urn:microsoft.com/office/officeart/2018/2/layout/IconLabelList"/>
    <dgm:cxn modelId="{CDF44219-E075-4653-925C-1934B930C917}" type="presParOf" srcId="{E41A62DD-31A1-42FE-8CE3-CB748451DFBD}" destId="{1BBF9CBD-2818-41C9-A626-2539EC592A09}" srcOrd="0" destOrd="0" presId="urn:microsoft.com/office/officeart/2018/2/layout/IconLabelList"/>
    <dgm:cxn modelId="{F0706F46-5A6E-47B0-B746-258BA18EDDA4}" type="presParOf" srcId="{1BBF9CBD-2818-41C9-A626-2539EC592A09}" destId="{4188B51C-B662-4D42-99F0-40825FDC4EFE}" srcOrd="0" destOrd="0" presId="urn:microsoft.com/office/officeart/2018/2/layout/IconLabelList"/>
    <dgm:cxn modelId="{5A267E16-E0F0-411E-89F0-9E8145484875}" type="presParOf" srcId="{1BBF9CBD-2818-41C9-A626-2539EC592A09}" destId="{7FF22E98-6356-463E-9E67-9C5A8F998E2D}" srcOrd="1" destOrd="0" presId="urn:microsoft.com/office/officeart/2018/2/layout/IconLabelList"/>
    <dgm:cxn modelId="{C10EC714-DF1F-4393-B024-BF715D8A7541}" type="presParOf" srcId="{1BBF9CBD-2818-41C9-A626-2539EC592A09}" destId="{D708A779-0B0F-4A92-A8E6-B44475DE4E6D}" srcOrd="2" destOrd="0" presId="urn:microsoft.com/office/officeart/2018/2/layout/IconLabelList"/>
    <dgm:cxn modelId="{609AC53D-6FBD-4BB4-96DB-F8A0EDC3471B}" type="presParOf" srcId="{E41A62DD-31A1-42FE-8CE3-CB748451DFBD}" destId="{F9D18F08-E58F-4B47-9522-D9E9182BFF95}" srcOrd="1" destOrd="0" presId="urn:microsoft.com/office/officeart/2018/2/layout/IconLabelList"/>
    <dgm:cxn modelId="{9CC38C22-A375-4B32-9E61-1539B83886B8}" type="presParOf" srcId="{E41A62DD-31A1-42FE-8CE3-CB748451DFBD}" destId="{ECD3A7FE-9D55-4D3C-9472-87ED7BBF8B64}" srcOrd="2" destOrd="0" presId="urn:microsoft.com/office/officeart/2018/2/layout/IconLabelList"/>
    <dgm:cxn modelId="{9F332217-06E2-427E-9470-41025FAB2EE5}" type="presParOf" srcId="{ECD3A7FE-9D55-4D3C-9472-87ED7BBF8B64}" destId="{1ECCC189-6CF3-4E16-A78D-7E5C4B163F17}" srcOrd="0" destOrd="0" presId="urn:microsoft.com/office/officeart/2018/2/layout/IconLabelList"/>
    <dgm:cxn modelId="{94C19340-74D8-4825-B7E1-3AAB64D51428}" type="presParOf" srcId="{ECD3A7FE-9D55-4D3C-9472-87ED7BBF8B64}" destId="{083C3B65-F2DA-484F-AE2F-269C8C39E310}" srcOrd="1" destOrd="0" presId="urn:microsoft.com/office/officeart/2018/2/layout/IconLabelList"/>
    <dgm:cxn modelId="{5F1DA6D0-5873-491E-AB96-574783198EF4}" type="presParOf" srcId="{ECD3A7FE-9D55-4D3C-9472-87ED7BBF8B64}" destId="{22FF5AB7-608F-48A6-85C7-C0B8841D058A}" srcOrd="2" destOrd="0" presId="urn:microsoft.com/office/officeart/2018/2/layout/IconLabelList"/>
    <dgm:cxn modelId="{C38DDABD-17A3-4A89-AFB8-51DA5836B834}" type="presParOf" srcId="{E41A62DD-31A1-42FE-8CE3-CB748451DFBD}" destId="{EEBF86DB-6419-48D6-92A4-52F5CC353A97}" srcOrd="3" destOrd="0" presId="urn:microsoft.com/office/officeart/2018/2/layout/IconLabelList"/>
    <dgm:cxn modelId="{00BFA18B-F0E2-47D7-8C25-B39D47227975}" type="presParOf" srcId="{E41A62DD-31A1-42FE-8CE3-CB748451DFBD}" destId="{A7322334-0285-4C5A-8B14-909A33C47CDA}" srcOrd="4" destOrd="0" presId="urn:microsoft.com/office/officeart/2018/2/layout/IconLabelList"/>
    <dgm:cxn modelId="{E63E944B-114B-436C-8B39-098FDFE93082}" type="presParOf" srcId="{A7322334-0285-4C5A-8B14-909A33C47CDA}" destId="{DBF73582-30ED-442D-86A0-B73E5895594F}" srcOrd="0" destOrd="0" presId="urn:microsoft.com/office/officeart/2018/2/layout/IconLabelList"/>
    <dgm:cxn modelId="{44CA947E-498C-48FC-A087-5498CC83AC89}" type="presParOf" srcId="{A7322334-0285-4C5A-8B14-909A33C47CDA}" destId="{FCB117C9-8B58-45A6-8D65-DC3C3B6238DB}" srcOrd="1" destOrd="0" presId="urn:microsoft.com/office/officeart/2018/2/layout/IconLabelList"/>
    <dgm:cxn modelId="{F3B5ED1C-E44B-4BE8-B717-12437B705DCA}" type="presParOf" srcId="{A7322334-0285-4C5A-8B14-909A33C47CDA}" destId="{45D35B33-863C-4061-A77B-38D0724EEA1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DFBE8C-DD64-493D-9BD9-5F75EE393BE2}"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2C567B51-04A3-4D8B-B3E7-A881CB884BDD}">
      <dgm:prSet/>
      <dgm:spPr/>
      <dgm:t>
        <a:bodyPr/>
        <a:lstStyle/>
        <a:p>
          <a:r>
            <a:rPr lang="en-US" b="1"/>
            <a:t>Research Approach</a:t>
          </a:r>
          <a:endParaRPr lang="en-US"/>
        </a:p>
      </dgm:t>
    </dgm:pt>
    <dgm:pt modelId="{EAD7F694-67E4-4846-890F-7DAA310B3C24}" type="parTrans" cxnId="{5F9F0AD0-AC63-4CF4-A13F-6701E47EBDFD}">
      <dgm:prSet/>
      <dgm:spPr/>
      <dgm:t>
        <a:bodyPr/>
        <a:lstStyle/>
        <a:p>
          <a:endParaRPr lang="en-US"/>
        </a:p>
      </dgm:t>
    </dgm:pt>
    <dgm:pt modelId="{2218F1AA-2303-4FB0-9BDD-0A4ADAF1FAEA}" type="sibTrans" cxnId="{5F9F0AD0-AC63-4CF4-A13F-6701E47EBDFD}">
      <dgm:prSet/>
      <dgm:spPr/>
      <dgm:t>
        <a:bodyPr/>
        <a:lstStyle/>
        <a:p>
          <a:endParaRPr lang="en-US"/>
        </a:p>
      </dgm:t>
    </dgm:pt>
    <dgm:pt modelId="{91D26DFA-9437-458C-960B-0415EBE8DE31}">
      <dgm:prSet/>
      <dgm:spPr/>
      <dgm:t>
        <a:bodyPr/>
        <a:lstStyle/>
        <a:p>
          <a:r>
            <a:rPr lang="en-US"/>
            <a:t>In this section, the researchers believe that an inductive research approach will be most appropriate for gathering as much information as possible from the outcomes of the carried-out industry analysis. (Zou and Xu, 2023)</a:t>
          </a:r>
        </a:p>
      </dgm:t>
    </dgm:pt>
    <dgm:pt modelId="{5CE9ACEA-7E35-47BE-8E63-F26D19A3CDF7}" type="parTrans" cxnId="{E0E2DF03-5681-441B-A96D-7A20BE4CD41F}">
      <dgm:prSet/>
      <dgm:spPr/>
      <dgm:t>
        <a:bodyPr/>
        <a:lstStyle/>
        <a:p>
          <a:endParaRPr lang="en-US"/>
        </a:p>
      </dgm:t>
    </dgm:pt>
    <dgm:pt modelId="{67AA5A89-A692-4B3D-B737-4B4CA0F147CE}" type="sibTrans" cxnId="{E0E2DF03-5681-441B-A96D-7A20BE4CD41F}">
      <dgm:prSet/>
      <dgm:spPr/>
      <dgm:t>
        <a:bodyPr/>
        <a:lstStyle/>
        <a:p>
          <a:endParaRPr lang="en-US"/>
        </a:p>
      </dgm:t>
    </dgm:pt>
    <dgm:pt modelId="{BA887A93-D2A1-482E-8F0C-A59E12C82A1F}">
      <dgm:prSet/>
      <dgm:spPr/>
      <dgm:t>
        <a:bodyPr/>
        <a:lstStyle/>
        <a:p>
          <a:r>
            <a:rPr lang="en-US"/>
            <a:t>Thus, the appropriate and efficient approach will be chosen to perform each section of the research methodologies.</a:t>
          </a:r>
        </a:p>
      </dgm:t>
    </dgm:pt>
    <dgm:pt modelId="{EDCA3B09-878B-47E0-B4C1-5024CD23CF0B}" type="parTrans" cxnId="{4E4399BA-FB00-45FA-96C1-9B8FCED69D26}">
      <dgm:prSet/>
      <dgm:spPr/>
      <dgm:t>
        <a:bodyPr/>
        <a:lstStyle/>
        <a:p>
          <a:endParaRPr lang="en-US"/>
        </a:p>
      </dgm:t>
    </dgm:pt>
    <dgm:pt modelId="{A6EE5755-36A3-4417-BED0-8CC9D79A5535}" type="sibTrans" cxnId="{4E4399BA-FB00-45FA-96C1-9B8FCED69D26}">
      <dgm:prSet/>
      <dgm:spPr/>
      <dgm:t>
        <a:bodyPr/>
        <a:lstStyle/>
        <a:p>
          <a:endParaRPr lang="en-US"/>
        </a:p>
      </dgm:t>
    </dgm:pt>
    <dgm:pt modelId="{64F628D3-3142-4D92-A690-E32821FFBF98}">
      <dgm:prSet/>
      <dgm:spPr/>
      <dgm:t>
        <a:bodyPr/>
        <a:lstStyle/>
        <a:p>
          <a:r>
            <a:rPr lang="en-US" b="1"/>
            <a:t>Research Design</a:t>
          </a:r>
          <a:endParaRPr lang="en-US"/>
        </a:p>
      </dgm:t>
    </dgm:pt>
    <dgm:pt modelId="{0C79CB43-A9AD-4EDA-84D1-44F5E8BC1FBE}" type="parTrans" cxnId="{40FC1480-9678-4F72-AA5A-BE7373BE602B}">
      <dgm:prSet/>
      <dgm:spPr/>
      <dgm:t>
        <a:bodyPr/>
        <a:lstStyle/>
        <a:p>
          <a:endParaRPr lang="en-US"/>
        </a:p>
      </dgm:t>
    </dgm:pt>
    <dgm:pt modelId="{DC8A94CF-0E3D-4368-BFD9-47D137F6D2B7}" type="sibTrans" cxnId="{40FC1480-9678-4F72-AA5A-BE7373BE602B}">
      <dgm:prSet/>
      <dgm:spPr/>
      <dgm:t>
        <a:bodyPr/>
        <a:lstStyle/>
        <a:p>
          <a:endParaRPr lang="en-US"/>
        </a:p>
      </dgm:t>
    </dgm:pt>
    <dgm:pt modelId="{4406385E-9583-48BB-A7EA-45BE31B23997}">
      <dgm:prSet/>
      <dgm:spPr/>
      <dgm:t>
        <a:bodyPr/>
        <a:lstStyle/>
        <a:p>
          <a:r>
            <a:rPr lang="en-US"/>
            <a:t>Regarding the research design approach, it will be of the descriptive style, and will also be fair, concerning the customers’ behaviour in the airline service mentioned. (Lai, 2023)</a:t>
          </a:r>
        </a:p>
      </dgm:t>
    </dgm:pt>
    <dgm:pt modelId="{B38EA4F5-CCB4-4BB2-8D43-DC385C76BB6B}" type="parTrans" cxnId="{55312133-74C7-450C-A8DC-0B8756DE341E}">
      <dgm:prSet/>
      <dgm:spPr/>
      <dgm:t>
        <a:bodyPr/>
        <a:lstStyle/>
        <a:p>
          <a:endParaRPr lang="en-US"/>
        </a:p>
      </dgm:t>
    </dgm:pt>
    <dgm:pt modelId="{894F1CF2-7B41-4043-BEA5-F650972268FB}" type="sibTrans" cxnId="{55312133-74C7-450C-A8DC-0B8756DE341E}">
      <dgm:prSet/>
      <dgm:spPr/>
      <dgm:t>
        <a:bodyPr/>
        <a:lstStyle/>
        <a:p>
          <a:endParaRPr lang="en-US"/>
        </a:p>
      </dgm:t>
    </dgm:pt>
    <dgm:pt modelId="{967EE03B-7D7D-4EB0-A1F6-8EE126DF7A30}">
      <dgm:prSet/>
      <dgm:spPr/>
      <dgm:t>
        <a:bodyPr/>
        <a:lstStyle/>
        <a:p>
          <a:r>
            <a:rPr lang="en-US"/>
            <a:t>This is the formula to remove the unnecessary study pattern and arrive at the final data source for this research topic.</a:t>
          </a:r>
        </a:p>
      </dgm:t>
    </dgm:pt>
    <dgm:pt modelId="{7185E959-B6B4-43E8-B154-29F022F6DA6D}" type="parTrans" cxnId="{34A9C05F-7F18-4720-AA9F-8D4D885D3800}">
      <dgm:prSet/>
      <dgm:spPr/>
      <dgm:t>
        <a:bodyPr/>
        <a:lstStyle/>
        <a:p>
          <a:endParaRPr lang="en-US"/>
        </a:p>
      </dgm:t>
    </dgm:pt>
    <dgm:pt modelId="{EFA5B524-6EC6-4803-8EEA-4B331221AA7B}" type="sibTrans" cxnId="{34A9C05F-7F18-4720-AA9F-8D4D885D3800}">
      <dgm:prSet/>
      <dgm:spPr/>
      <dgm:t>
        <a:bodyPr/>
        <a:lstStyle/>
        <a:p>
          <a:endParaRPr lang="en-US"/>
        </a:p>
      </dgm:t>
    </dgm:pt>
    <dgm:pt modelId="{3C7C4455-BC16-45B5-ADCA-529587B527A4}" type="pres">
      <dgm:prSet presAssocID="{A2DFBE8C-DD64-493D-9BD9-5F75EE393BE2}" presName="Name0" presStyleCnt="0">
        <dgm:presLayoutVars>
          <dgm:dir/>
          <dgm:resizeHandles val="exact"/>
        </dgm:presLayoutVars>
      </dgm:prSet>
      <dgm:spPr/>
    </dgm:pt>
    <dgm:pt modelId="{6BEC6E29-5CD3-43F6-9080-1248B0F93618}" type="pres">
      <dgm:prSet presAssocID="{2C567B51-04A3-4D8B-B3E7-A881CB884BDD}" presName="node" presStyleLbl="node1" presStyleIdx="0" presStyleCnt="6">
        <dgm:presLayoutVars>
          <dgm:bulletEnabled val="1"/>
        </dgm:presLayoutVars>
      </dgm:prSet>
      <dgm:spPr/>
    </dgm:pt>
    <dgm:pt modelId="{C64D1283-17D9-434A-BA37-A581A8EF730B}" type="pres">
      <dgm:prSet presAssocID="{2218F1AA-2303-4FB0-9BDD-0A4ADAF1FAEA}" presName="sibTrans" presStyleLbl="sibTrans1D1" presStyleIdx="0" presStyleCnt="5"/>
      <dgm:spPr/>
    </dgm:pt>
    <dgm:pt modelId="{233C9BF4-9691-45B1-BC21-C736AD62F693}" type="pres">
      <dgm:prSet presAssocID="{2218F1AA-2303-4FB0-9BDD-0A4ADAF1FAEA}" presName="connectorText" presStyleLbl="sibTrans1D1" presStyleIdx="0" presStyleCnt="5"/>
      <dgm:spPr/>
    </dgm:pt>
    <dgm:pt modelId="{0807F2AE-B128-4B7C-AE32-0A6D883F9ED7}" type="pres">
      <dgm:prSet presAssocID="{91D26DFA-9437-458C-960B-0415EBE8DE31}" presName="node" presStyleLbl="node1" presStyleIdx="1" presStyleCnt="6">
        <dgm:presLayoutVars>
          <dgm:bulletEnabled val="1"/>
        </dgm:presLayoutVars>
      </dgm:prSet>
      <dgm:spPr/>
    </dgm:pt>
    <dgm:pt modelId="{3EEB7B2B-2744-4398-A1CC-8450BB5781C7}" type="pres">
      <dgm:prSet presAssocID="{67AA5A89-A692-4B3D-B737-4B4CA0F147CE}" presName="sibTrans" presStyleLbl="sibTrans1D1" presStyleIdx="1" presStyleCnt="5"/>
      <dgm:spPr/>
    </dgm:pt>
    <dgm:pt modelId="{255F832F-890A-4171-9A89-251A047D86BD}" type="pres">
      <dgm:prSet presAssocID="{67AA5A89-A692-4B3D-B737-4B4CA0F147CE}" presName="connectorText" presStyleLbl="sibTrans1D1" presStyleIdx="1" presStyleCnt="5"/>
      <dgm:spPr/>
    </dgm:pt>
    <dgm:pt modelId="{78FE7C85-280B-45F0-A549-D9387BD8BD7E}" type="pres">
      <dgm:prSet presAssocID="{BA887A93-D2A1-482E-8F0C-A59E12C82A1F}" presName="node" presStyleLbl="node1" presStyleIdx="2" presStyleCnt="6">
        <dgm:presLayoutVars>
          <dgm:bulletEnabled val="1"/>
        </dgm:presLayoutVars>
      </dgm:prSet>
      <dgm:spPr/>
    </dgm:pt>
    <dgm:pt modelId="{C6E07FAE-464E-4813-80A0-29FA285E952E}" type="pres">
      <dgm:prSet presAssocID="{A6EE5755-36A3-4417-BED0-8CC9D79A5535}" presName="sibTrans" presStyleLbl="sibTrans1D1" presStyleIdx="2" presStyleCnt="5"/>
      <dgm:spPr/>
    </dgm:pt>
    <dgm:pt modelId="{E4E6E21C-1887-48E9-8840-3CCEDA19C155}" type="pres">
      <dgm:prSet presAssocID="{A6EE5755-36A3-4417-BED0-8CC9D79A5535}" presName="connectorText" presStyleLbl="sibTrans1D1" presStyleIdx="2" presStyleCnt="5"/>
      <dgm:spPr/>
    </dgm:pt>
    <dgm:pt modelId="{025EA5D0-DC0F-4DBD-A476-B308927EDA66}" type="pres">
      <dgm:prSet presAssocID="{64F628D3-3142-4D92-A690-E32821FFBF98}" presName="node" presStyleLbl="node1" presStyleIdx="3" presStyleCnt="6">
        <dgm:presLayoutVars>
          <dgm:bulletEnabled val="1"/>
        </dgm:presLayoutVars>
      </dgm:prSet>
      <dgm:spPr/>
    </dgm:pt>
    <dgm:pt modelId="{F914FA41-9401-47B6-A648-B2F71C1606D4}" type="pres">
      <dgm:prSet presAssocID="{DC8A94CF-0E3D-4368-BFD9-47D137F6D2B7}" presName="sibTrans" presStyleLbl="sibTrans1D1" presStyleIdx="3" presStyleCnt="5"/>
      <dgm:spPr/>
    </dgm:pt>
    <dgm:pt modelId="{9012D52C-D3B3-4DC1-BAC1-B4EB9DBCAED1}" type="pres">
      <dgm:prSet presAssocID="{DC8A94CF-0E3D-4368-BFD9-47D137F6D2B7}" presName="connectorText" presStyleLbl="sibTrans1D1" presStyleIdx="3" presStyleCnt="5"/>
      <dgm:spPr/>
    </dgm:pt>
    <dgm:pt modelId="{245E0CD9-8F98-47A8-8191-5636CA9D91D7}" type="pres">
      <dgm:prSet presAssocID="{4406385E-9583-48BB-A7EA-45BE31B23997}" presName="node" presStyleLbl="node1" presStyleIdx="4" presStyleCnt="6">
        <dgm:presLayoutVars>
          <dgm:bulletEnabled val="1"/>
        </dgm:presLayoutVars>
      </dgm:prSet>
      <dgm:spPr/>
    </dgm:pt>
    <dgm:pt modelId="{338239E4-A97E-42DF-8665-DBD97D87A44B}" type="pres">
      <dgm:prSet presAssocID="{894F1CF2-7B41-4043-BEA5-F650972268FB}" presName="sibTrans" presStyleLbl="sibTrans1D1" presStyleIdx="4" presStyleCnt="5"/>
      <dgm:spPr/>
    </dgm:pt>
    <dgm:pt modelId="{B666FE4F-11D1-4AE8-92A2-8FE46B2F8C13}" type="pres">
      <dgm:prSet presAssocID="{894F1CF2-7B41-4043-BEA5-F650972268FB}" presName="connectorText" presStyleLbl="sibTrans1D1" presStyleIdx="4" presStyleCnt="5"/>
      <dgm:spPr/>
    </dgm:pt>
    <dgm:pt modelId="{5B83929E-6587-49FB-9D23-EE96B4EC48CB}" type="pres">
      <dgm:prSet presAssocID="{967EE03B-7D7D-4EB0-A1F6-8EE126DF7A30}" presName="node" presStyleLbl="node1" presStyleIdx="5" presStyleCnt="6">
        <dgm:presLayoutVars>
          <dgm:bulletEnabled val="1"/>
        </dgm:presLayoutVars>
      </dgm:prSet>
      <dgm:spPr/>
    </dgm:pt>
  </dgm:ptLst>
  <dgm:cxnLst>
    <dgm:cxn modelId="{E0E2DF03-5681-441B-A96D-7A20BE4CD41F}" srcId="{A2DFBE8C-DD64-493D-9BD9-5F75EE393BE2}" destId="{91D26DFA-9437-458C-960B-0415EBE8DE31}" srcOrd="1" destOrd="0" parTransId="{5CE9ACEA-7E35-47BE-8E63-F26D19A3CDF7}" sibTransId="{67AA5A89-A692-4B3D-B737-4B4CA0F147CE}"/>
    <dgm:cxn modelId="{4CADC930-ED05-4084-BAE3-50223CAF6570}" type="presOf" srcId="{64F628D3-3142-4D92-A690-E32821FFBF98}" destId="{025EA5D0-DC0F-4DBD-A476-B308927EDA66}" srcOrd="0" destOrd="0" presId="urn:microsoft.com/office/officeart/2016/7/layout/RepeatingBendingProcessNew"/>
    <dgm:cxn modelId="{55312133-74C7-450C-A8DC-0B8756DE341E}" srcId="{A2DFBE8C-DD64-493D-9BD9-5F75EE393BE2}" destId="{4406385E-9583-48BB-A7EA-45BE31B23997}" srcOrd="4" destOrd="0" parTransId="{B38EA4F5-CCB4-4BB2-8D43-DC385C76BB6B}" sibTransId="{894F1CF2-7B41-4043-BEA5-F650972268FB}"/>
    <dgm:cxn modelId="{520A193C-8E1B-406B-9A80-D60A8A815254}" type="presOf" srcId="{67AA5A89-A692-4B3D-B737-4B4CA0F147CE}" destId="{255F832F-890A-4171-9A89-251A047D86BD}" srcOrd="1" destOrd="0" presId="urn:microsoft.com/office/officeart/2016/7/layout/RepeatingBendingProcessNew"/>
    <dgm:cxn modelId="{0A70FD40-05AA-4C19-BF1B-D78258443558}" type="presOf" srcId="{DC8A94CF-0E3D-4368-BFD9-47D137F6D2B7}" destId="{F914FA41-9401-47B6-A648-B2F71C1606D4}" srcOrd="0" destOrd="0" presId="urn:microsoft.com/office/officeart/2016/7/layout/RepeatingBendingProcessNew"/>
    <dgm:cxn modelId="{34A9C05F-7F18-4720-AA9F-8D4D885D3800}" srcId="{A2DFBE8C-DD64-493D-9BD9-5F75EE393BE2}" destId="{967EE03B-7D7D-4EB0-A1F6-8EE126DF7A30}" srcOrd="5" destOrd="0" parTransId="{7185E959-B6B4-43E8-B154-29F022F6DA6D}" sibTransId="{EFA5B524-6EC6-4803-8EEA-4B331221AA7B}"/>
    <dgm:cxn modelId="{232B0163-47FF-400D-8BC8-3AC45A4F8647}" type="presOf" srcId="{894F1CF2-7B41-4043-BEA5-F650972268FB}" destId="{338239E4-A97E-42DF-8665-DBD97D87A44B}" srcOrd="0" destOrd="0" presId="urn:microsoft.com/office/officeart/2016/7/layout/RepeatingBendingProcessNew"/>
    <dgm:cxn modelId="{B0FB5468-CC81-4EB4-8BAD-D3A37741FEF5}" type="presOf" srcId="{67AA5A89-A692-4B3D-B737-4B4CA0F147CE}" destId="{3EEB7B2B-2744-4398-A1CC-8450BB5781C7}" srcOrd="0" destOrd="0" presId="urn:microsoft.com/office/officeart/2016/7/layout/RepeatingBendingProcessNew"/>
    <dgm:cxn modelId="{3719136F-9CBA-480B-BBFA-16CBB42ADB28}" type="presOf" srcId="{2C567B51-04A3-4D8B-B3E7-A881CB884BDD}" destId="{6BEC6E29-5CD3-43F6-9080-1248B0F93618}" srcOrd="0" destOrd="0" presId="urn:microsoft.com/office/officeart/2016/7/layout/RepeatingBendingProcessNew"/>
    <dgm:cxn modelId="{9EEB7E58-41D7-40AA-AF1A-315706C103CF}" type="presOf" srcId="{2218F1AA-2303-4FB0-9BDD-0A4ADAF1FAEA}" destId="{233C9BF4-9691-45B1-BC21-C736AD62F693}" srcOrd="1" destOrd="0" presId="urn:microsoft.com/office/officeart/2016/7/layout/RepeatingBendingProcessNew"/>
    <dgm:cxn modelId="{D0F2417A-0B34-405B-9E2B-0B22A0210152}" type="presOf" srcId="{A2DFBE8C-DD64-493D-9BD9-5F75EE393BE2}" destId="{3C7C4455-BC16-45B5-ADCA-529587B527A4}" srcOrd="0" destOrd="0" presId="urn:microsoft.com/office/officeart/2016/7/layout/RepeatingBendingProcessNew"/>
    <dgm:cxn modelId="{40FC1480-9678-4F72-AA5A-BE7373BE602B}" srcId="{A2DFBE8C-DD64-493D-9BD9-5F75EE393BE2}" destId="{64F628D3-3142-4D92-A690-E32821FFBF98}" srcOrd="3" destOrd="0" parTransId="{0C79CB43-A9AD-4EDA-84D1-44F5E8BC1FBE}" sibTransId="{DC8A94CF-0E3D-4368-BFD9-47D137F6D2B7}"/>
    <dgm:cxn modelId="{A20AE88B-E8F7-4028-8AB6-E03BBE1B89AB}" type="presOf" srcId="{4406385E-9583-48BB-A7EA-45BE31B23997}" destId="{245E0CD9-8F98-47A8-8191-5636CA9D91D7}" srcOrd="0" destOrd="0" presId="urn:microsoft.com/office/officeart/2016/7/layout/RepeatingBendingProcessNew"/>
    <dgm:cxn modelId="{8801AE91-63CB-4FAC-AC91-202E4F634E8A}" type="presOf" srcId="{967EE03B-7D7D-4EB0-A1F6-8EE126DF7A30}" destId="{5B83929E-6587-49FB-9D23-EE96B4EC48CB}" srcOrd="0" destOrd="0" presId="urn:microsoft.com/office/officeart/2016/7/layout/RepeatingBendingProcessNew"/>
    <dgm:cxn modelId="{E35371A7-3E4A-44B9-920F-0B552E93E526}" type="presOf" srcId="{A6EE5755-36A3-4417-BED0-8CC9D79A5535}" destId="{E4E6E21C-1887-48E9-8840-3CCEDA19C155}" srcOrd="1" destOrd="0" presId="urn:microsoft.com/office/officeart/2016/7/layout/RepeatingBendingProcessNew"/>
    <dgm:cxn modelId="{4E4399BA-FB00-45FA-96C1-9B8FCED69D26}" srcId="{A2DFBE8C-DD64-493D-9BD9-5F75EE393BE2}" destId="{BA887A93-D2A1-482E-8F0C-A59E12C82A1F}" srcOrd="2" destOrd="0" parTransId="{EDCA3B09-878B-47E0-B4C1-5024CD23CF0B}" sibTransId="{A6EE5755-36A3-4417-BED0-8CC9D79A5535}"/>
    <dgm:cxn modelId="{3F86EFBB-2431-4722-AB62-297A3BEEFC97}" type="presOf" srcId="{894F1CF2-7B41-4043-BEA5-F650972268FB}" destId="{B666FE4F-11D1-4AE8-92A2-8FE46B2F8C13}" srcOrd="1" destOrd="0" presId="urn:microsoft.com/office/officeart/2016/7/layout/RepeatingBendingProcessNew"/>
    <dgm:cxn modelId="{5F9F0AD0-AC63-4CF4-A13F-6701E47EBDFD}" srcId="{A2DFBE8C-DD64-493D-9BD9-5F75EE393BE2}" destId="{2C567B51-04A3-4D8B-B3E7-A881CB884BDD}" srcOrd="0" destOrd="0" parTransId="{EAD7F694-67E4-4846-890F-7DAA310B3C24}" sibTransId="{2218F1AA-2303-4FB0-9BDD-0A4ADAF1FAEA}"/>
    <dgm:cxn modelId="{636144D2-A432-405F-9E8B-67A30D739489}" type="presOf" srcId="{DC8A94CF-0E3D-4368-BFD9-47D137F6D2B7}" destId="{9012D52C-D3B3-4DC1-BAC1-B4EB9DBCAED1}" srcOrd="1" destOrd="0" presId="urn:microsoft.com/office/officeart/2016/7/layout/RepeatingBendingProcessNew"/>
    <dgm:cxn modelId="{54213DDF-7E85-4EF5-A363-C5A0A2D41046}" type="presOf" srcId="{2218F1AA-2303-4FB0-9BDD-0A4ADAF1FAEA}" destId="{C64D1283-17D9-434A-BA37-A581A8EF730B}" srcOrd="0" destOrd="0" presId="urn:microsoft.com/office/officeart/2016/7/layout/RepeatingBendingProcessNew"/>
    <dgm:cxn modelId="{7998AAEA-F9AD-4264-9065-AB2F6B18A869}" type="presOf" srcId="{A6EE5755-36A3-4417-BED0-8CC9D79A5535}" destId="{C6E07FAE-464E-4813-80A0-29FA285E952E}" srcOrd="0" destOrd="0" presId="urn:microsoft.com/office/officeart/2016/7/layout/RepeatingBendingProcessNew"/>
    <dgm:cxn modelId="{836FA9FC-3C60-4670-82E3-DE19C98F4424}" type="presOf" srcId="{91D26DFA-9437-458C-960B-0415EBE8DE31}" destId="{0807F2AE-B128-4B7C-AE32-0A6D883F9ED7}" srcOrd="0" destOrd="0" presId="urn:microsoft.com/office/officeart/2016/7/layout/RepeatingBendingProcessNew"/>
    <dgm:cxn modelId="{71DD13FD-6DB1-4F70-8ACB-AF185C0A9E8B}" type="presOf" srcId="{BA887A93-D2A1-482E-8F0C-A59E12C82A1F}" destId="{78FE7C85-280B-45F0-A549-D9387BD8BD7E}" srcOrd="0" destOrd="0" presId="urn:microsoft.com/office/officeart/2016/7/layout/RepeatingBendingProcessNew"/>
    <dgm:cxn modelId="{290F4389-86B0-4801-A2CE-45C2384F272F}" type="presParOf" srcId="{3C7C4455-BC16-45B5-ADCA-529587B527A4}" destId="{6BEC6E29-5CD3-43F6-9080-1248B0F93618}" srcOrd="0" destOrd="0" presId="urn:microsoft.com/office/officeart/2016/7/layout/RepeatingBendingProcessNew"/>
    <dgm:cxn modelId="{EFE4CE84-0BB9-4414-B027-291219BF79E4}" type="presParOf" srcId="{3C7C4455-BC16-45B5-ADCA-529587B527A4}" destId="{C64D1283-17D9-434A-BA37-A581A8EF730B}" srcOrd="1" destOrd="0" presId="urn:microsoft.com/office/officeart/2016/7/layout/RepeatingBendingProcessNew"/>
    <dgm:cxn modelId="{14419F9B-9EAD-4686-8662-E399086DA887}" type="presParOf" srcId="{C64D1283-17D9-434A-BA37-A581A8EF730B}" destId="{233C9BF4-9691-45B1-BC21-C736AD62F693}" srcOrd="0" destOrd="0" presId="urn:microsoft.com/office/officeart/2016/7/layout/RepeatingBendingProcessNew"/>
    <dgm:cxn modelId="{4C27302E-702F-4DA1-9747-AE2724E77E37}" type="presParOf" srcId="{3C7C4455-BC16-45B5-ADCA-529587B527A4}" destId="{0807F2AE-B128-4B7C-AE32-0A6D883F9ED7}" srcOrd="2" destOrd="0" presId="urn:microsoft.com/office/officeart/2016/7/layout/RepeatingBendingProcessNew"/>
    <dgm:cxn modelId="{C7FE470F-77B3-41ED-A1CA-4FE82AAAD420}" type="presParOf" srcId="{3C7C4455-BC16-45B5-ADCA-529587B527A4}" destId="{3EEB7B2B-2744-4398-A1CC-8450BB5781C7}" srcOrd="3" destOrd="0" presId="urn:microsoft.com/office/officeart/2016/7/layout/RepeatingBendingProcessNew"/>
    <dgm:cxn modelId="{5990446F-3DE1-44F3-B34C-23395BCE37E2}" type="presParOf" srcId="{3EEB7B2B-2744-4398-A1CC-8450BB5781C7}" destId="{255F832F-890A-4171-9A89-251A047D86BD}" srcOrd="0" destOrd="0" presId="urn:microsoft.com/office/officeart/2016/7/layout/RepeatingBendingProcessNew"/>
    <dgm:cxn modelId="{5A9897B5-B0FB-489F-A1C8-2CC6FE41D903}" type="presParOf" srcId="{3C7C4455-BC16-45B5-ADCA-529587B527A4}" destId="{78FE7C85-280B-45F0-A549-D9387BD8BD7E}" srcOrd="4" destOrd="0" presId="urn:microsoft.com/office/officeart/2016/7/layout/RepeatingBendingProcessNew"/>
    <dgm:cxn modelId="{E9AE39B1-4BA9-4841-B2F9-5DAFF6EF6404}" type="presParOf" srcId="{3C7C4455-BC16-45B5-ADCA-529587B527A4}" destId="{C6E07FAE-464E-4813-80A0-29FA285E952E}" srcOrd="5" destOrd="0" presId="urn:microsoft.com/office/officeart/2016/7/layout/RepeatingBendingProcessNew"/>
    <dgm:cxn modelId="{DAED84D4-C3AB-43DD-9E97-E98966730B9C}" type="presParOf" srcId="{C6E07FAE-464E-4813-80A0-29FA285E952E}" destId="{E4E6E21C-1887-48E9-8840-3CCEDA19C155}" srcOrd="0" destOrd="0" presId="urn:microsoft.com/office/officeart/2016/7/layout/RepeatingBendingProcessNew"/>
    <dgm:cxn modelId="{F6123051-87A7-45FB-9FDB-337FBF4331CA}" type="presParOf" srcId="{3C7C4455-BC16-45B5-ADCA-529587B527A4}" destId="{025EA5D0-DC0F-4DBD-A476-B308927EDA66}" srcOrd="6" destOrd="0" presId="urn:microsoft.com/office/officeart/2016/7/layout/RepeatingBendingProcessNew"/>
    <dgm:cxn modelId="{53138535-1448-4914-9B96-5BEAFC07D3D6}" type="presParOf" srcId="{3C7C4455-BC16-45B5-ADCA-529587B527A4}" destId="{F914FA41-9401-47B6-A648-B2F71C1606D4}" srcOrd="7" destOrd="0" presId="urn:microsoft.com/office/officeart/2016/7/layout/RepeatingBendingProcessNew"/>
    <dgm:cxn modelId="{4C697477-6DF0-45E4-B3AA-E1A8F5D0F0E3}" type="presParOf" srcId="{F914FA41-9401-47B6-A648-B2F71C1606D4}" destId="{9012D52C-D3B3-4DC1-BAC1-B4EB9DBCAED1}" srcOrd="0" destOrd="0" presId="urn:microsoft.com/office/officeart/2016/7/layout/RepeatingBendingProcessNew"/>
    <dgm:cxn modelId="{E172EA5B-5F3F-492B-8B64-1C5A51B9CF3D}" type="presParOf" srcId="{3C7C4455-BC16-45B5-ADCA-529587B527A4}" destId="{245E0CD9-8F98-47A8-8191-5636CA9D91D7}" srcOrd="8" destOrd="0" presId="urn:microsoft.com/office/officeart/2016/7/layout/RepeatingBendingProcessNew"/>
    <dgm:cxn modelId="{87A1ACFC-605B-4752-A9AF-B9589AE03462}" type="presParOf" srcId="{3C7C4455-BC16-45B5-ADCA-529587B527A4}" destId="{338239E4-A97E-42DF-8665-DBD97D87A44B}" srcOrd="9" destOrd="0" presId="urn:microsoft.com/office/officeart/2016/7/layout/RepeatingBendingProcessNew"/>
    <dgm:cxn modelId="{7E4AE0C7-F2D9-455A-B64B-1A6BB57251B1}" type="presParOf" srcId="{338239E4-A97E-42DF-8665-DBD97D87A44B}" destId="{B666FE4F-11D1-4AE8-92A2-8FE46B2F8C13}" srcOrd="0" destOrd="0" presId="urn:microsoft.com/office/officeart/2016/7/layout/RepeatingBendingProcessNew"/>
    <dgm:cxn modelId="{4E4B622D-D885-4FF7-AC17-9A8C450D04B9}" type="presParOf" srcId="{3C7C4455-BC16-45B5-ADCA-529587B527A4}" destId="{5B83929E-6587-49FB-9D23-EE96B4EC48CB}"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8B51C-B662-4D42-99F0-40825FDC4EFE}">
      <dsp:nvSpPr>
        <dsp:cNvPr id="0" name=""/>
        <dsp:cNvSpPr/>
      </dsp:nvSpPr>
      <dsp:spPr>
        <a:xfrm>
          <a:off x="1103893" y="740098"/>
          <a:ext cx="1490973" cy="14909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08A779-0B0F-4A92-A8E6-B44475DE4E6D}">
      <dsp:nvSpPr>
        <dsp:cNvPr id="0" name=""/>
        <dsp:cNvSpPr/>
      </dsp:nvSpPr>
      <dsp:spPr>
        <a:xfrm>
          <a:off x="192742" y="2621362"/>
          <a:ext cx="33132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Some of the functions of this business industry include economic development and sustainability of a nation’s economy. The airline industry is also crucial to enable  to steep its GDP (O'Malley, 2024)</a:t>
          </a:r>
        </a:p>
      </dsp:txBody>
      <dsp:txXfrm>
        <a:off x="192742" y="2621362"/>
        <a:ext cx="3313274" cy="720000"/>
      </dsp:txXfrm>
    </dsp:sp>
    <dsp:sp modelId="{1ECCC189-6CF3-4E16-A78D-7E5C4B163F17}">
      <dsp:nvSpPr>
        <dsp:cNvPr id="0" name=""/>
        <dsp:cNvSpPr/>
      </dsp:nvSpPr>
      <dsp:spPr>
        <a:xfrm>
          <a:off x="4996990" y="740098"/>
          <a:ext cx="1490973" cy="14909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FF5AB7-608F-48A6-85C7-C0B8841D058A}">
      <dsp:nvSpPr>
        <dsp:cNvPr id="0" name=""/>
        <dsp:cNvSpPr/>
      </dsp:nvSpPr>
      <dsp:spPr>
        <a:xfrm>
          <a:off x="4085839" y="2621362"/>
          <a:ext cx="33132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main research question serving as the foundation of this report is to determine the customer satisfaction level and how it influences the airline business,.</a:t>
          </a:r>
        </a:p>
      </dsp:txBody>
      <dsp:txXfrm>
        <a:off x="4085839" y="2621362"/>
        <a:ext cx="3313274" cy="720000"/>
      </dsp:txXfrm>
    </dsp:sp>
    <dsp:sp modelId="{DBF73582-30ED-442D-86A0-B73E5895594F}">
      <dsp:nvSpPr>
        <dsp:cNvPr id="0" name=""/>
        <dsp:cNvSpPr/>
      </dsp:nvSpPr>
      <dsp:spPr>
        <a:xfrm>
          <a:off x="8890087" y="740098"/>
          <a:ext cx="1490973" cy="14909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D35B33-863C-4061-A77B-38D0724EEA1D}">
      <dsp:nvSpPr>
        <dsp:cNvPr id="0" name=""/>
        <dsp:cNvSpPr/>
      </dsp:nvSpPr>
      <dsp:spPr>
        <a:xfrm>
          <a:off x="7978936" y="2621362"/>
          <a:ext cx="331327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Here, the industry’s perceived service quality and price charge are mainly taken into view as the current issue.</a:t>
          </a:r>
        </a:p>
      </dsp:txBody>
      <dsp:txXfrm>
        <a:off x="7978936" y="2621362"/>
        <a:ext cx="331327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D1283-17D9-434A-BA37-A581A8EF730B}">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6BEC6E29-5CD3-43F6-9080-1248B0F93618}">
      <dsp:nvSpPr>
        <dsp:cNvPr id="0" name=""/>
        <dsp:cNvSpPr/>
      </dsp:nvSpPr>
      <dsp:spPr>
        <a:xfrm>
          <a:off x="8061" y="5979"/>
          <a:ext cx="3034531" cy="18207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1" kern="1200"/>
            <a:t>Research Approach</a:t>
          </a:r>
          <a:endParaRPr lang="en-US" sz="1400" kern="1200"/>
        </a:p>
      </dsp:txBody>
      <dsp:txXfrm>
        <a:off x="8061" y="5979"/>
        <a:ext cx="3034531" cy="1820718"/>
      </dsp:txXfrm>
    </dsp:sp>
    <dsp:sp modelId="{3EEB7B2B-2744-4398-A1CC-8450BB5781C7}">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0807F2AE-B128-4B7C-AE32-0A6D883F9ED7}">
      <dsp:nvSpPr>
        <dsp:cNvPr id="0" name=""/>
        <dsp:cNvSpPr/>
      </dsp:nvSpPr>
      <dsp:spPr>
        <a:xfrm>
          <a:off x="3740534" y="5979"/>
          <a:ext cx="3034531" cy="1820718"/>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kern="1200"/>
            <a:t>In this section, the researchers believe that an inductive research approach will be most appropriate for gathering as much information as possible from the outcomes of the carried-out industry analysis. (Zou and Xu, 2023)</a:t>
          </a:r>
        </a:p>
      </dsp:txBody>
      <dsp:txXfrm>
        <a:off x="3740534" y="5979"/>
        <a:ext cx="3034531" cy="1820718"/>
      </dsp:txXfrm>
    </dsp:sp>
    <dsp:sp modelId="{C6E07FAE-464E-4813-80A0-29FA285E952E}">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78FE7C85-280B-45F0-A549-D9387BD8BD7E}">
      <dsp:nvSpPr>
        <dsp:cNvPr id="0" name=""/>
        <dsp:cNvSpPr/>
      </dsp:nvSpPr>
      <dsp:spPr>
        <a:xfrm>
          <a:off x="7473007" y="5979"/>
          <a:ext cx="3034531" cy="1820718"/>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kern="1200"/>
            <a:t>Thus, the appropriate and efficient approach will be chosen to perform each section of the research methodologies.</a:t>
          </a:r>
        </a:p>
      </dsp:txBody>
      <dsp:txXfrm>
        <a:off x="7473007" y="5979"/>
        <a:ext cx="3034531" cy="1820718"/>
      </dsp:txXfrm>
    </dsp:sp>
    <dsp:sp modelId="{F914FA41-9401-47B6-A648-B2F71C1606D4}">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025EA5D0-DC0F-4DBD-A476-B308927EDA66}">
      <dsp:nvSpPr>
        <dsp:cNvPr id="0" name=""/>
        <dsp:cNvSpPr/>
      </dsp:nvSpPr>
      <dsp:spPr>
        <a:xfrm>
          <a:off x="8061" y="2524640"/>
          <a:ext cx="3034531" cy="1820718"/>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1" kern="1200"/>
            <a:t>Research Design</a:t>
          </a:r>
          <a:endParaRPr lang="en-US" sz="1400" kern="1200"/>
        </a:p>
      </dsp:txBody>
      <dsp:txXfrm>
        <a:off x="8061" y="2524640"/>
        <a:ext cx="3034531" cy="1820718"/>
      </dsp:txXfrm>
    </dsp:sp>
    <dsp:sp modelId="{338239E4-A97E-42DF-8665-DBD97D87A44B}">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245E0CD9-8F98-47A8-8191-5636CA9D91D7}">
      <dsp:nvSpPr>
        <dsp:cNvPr id="0" name=""/>
        <dsp:cNvSpPr/>
      </dsp:nvSpPr>
      <dsp:spPr>
        <a:xfrm>
          <a:off x="3740534" y="2524640"/>
          <a:ext cx="3034531" cy="1820718"/>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kern="1200"/>
            <a:t>Regarding the research design approach, it will be of the descriptive style, and will also be fair, concerning the customers’ behaviour in the airline service mentioned. (Lai, 2023)</a:t>
          </a:r>
        </a:p>
      </dsp:txBody>
      <dsp:txXfrm>
        <a:off x="3740534" y="2524640"/>
        <a:ext cx="3034531" cy="1820718"/>
      </dsp:txXfrm>
    </dsp:sp>
    <dsp:sp modelId="{5B83929E-6587-49FB-9D23-EE96B4EC48CB}">
      <dsp:nvSpPr>
        <dsp:cNvPr id="0" name=""/>
        <dsp:cNvSpPr/>
      </dsp:nvSpPr>
      <dsp:spPr>
        <a:xfrm>
          <a:off x="7473007" y="2524640"/>
          <a:ext cx="3034531" cy="1820718"/>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kern="1200"/>
            <a:t>This is the formula to remove the unnecessary study pattern and arrive at the final data source for this research topic.</a:t>
          </a: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C5D7B-3FB9-4BE6-A3FD-2656E51419C1}" type="datetimeFigureOut">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DB5DC-382B-49DB-A86F-B5B9440B1CAD}" type="slidenum">
              <a:t>‹#›</a:t>
            </a:fld>
            <a:endParaRPr lang="en-US"/>
          </a:p>
        </p:txBody>
      </p:sp>
    </p:spTree>
    <p:extLst>
      <p:ext uri="{BB962C8B-B14F-4D97-AF65-F5344CB8AC3E}">
        <p14:creationId xmlns:p14="http://schemas.microsoft.com/office/powerpoint/2010/main" val="89889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economic development and sustainability of a country's economy are among the roles played by this business sector. Additionally essential to 's ability to increase its GDP is the airline sector. Finding out how customer satisfaction affects the airline industry, especially in , is the primary research question that forms the basis of this report. Here, the perceived service quality and cost charged by the industry are primarily considered as the current issues. </a:t>
            </a:r>
          </a:p>
          <a:p>
            <a:br>
              <a:rPr lang="en-US" dirty="0"/>
            </a:br>
            <a:endParaRPr lang="en-US" dirty="0"/>
          </a:p>
        </p:txBody>
      </p:sp>
      <p:sp>
        <p:nvSpPr>
          <p:cNvPr id="4" name="Slide Number Placeholder 3"/>
          <p:cNvSpPr>
            <a:spLocks noGrp="1"/>
          </p:cNvSpPr>
          <p:nvPr>
            <p:ph type="sldNum" sz="quarter" idx="5"/>
          </p:nvPr>
        </p:nvSpPr>
        <p:spPr/>
        <p:txBody>
          <a:bodyPr/>
          <a:lstStyle/>
          <a:p>
            <a:fld id="{3B2DB5DC-382B-49DB-A86F-B5B9440B1CAD}" type="slidenum">
              <a:t>2</a:t>
            </a:fld>
            <a:endParaRPr lang="en-US"/>
          </a:p>
        </p:txBody>
      </p:sp>
    </p:spTree>
    <p:extLst>
      <p:ext uri="{BB962C8B-B14F-4D97-AF65-F5344CB8AC3E}">
        <p14:creationId xmlns:p14="http://schemas.microsoft.com/office/powerpoint/2010/main" val="1400636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According to the researchers, to extract as much information as possible from the results of the conducted industry analysis, an inductive research approach will be the most suitable in this section. As a result, the most suitable and effective method will be selected to carry out each research methodology section. In terms of the research design approach, it will be fair and descriptive in terms of how customers behave within the specified airline service. This is the formula to determine the final data source for this research topic by eliminating the extraneous study pattern. </a:t>
            </a:r>
          </a:p>
          <a:p>
            <a:br>
              <a:rPr lang="en-US" dirty="0"/>
            </a:br>
            <a:endParaRPr lang="en-US" dirty="0"/>
          </a:p>
        </p:txBody>
      </p:sp>
      <p:sp>
        <p:nvSpPr>
          <p:cNvPr id="4" name="Slide Number Placeholder 3"/>
          <p:cNvSpPr>
            <a:spLocks noGrp="1"/>
          </p:cNvSpPr>
          <p:nvPr>
            <p:ph type="sldNum" sz="quarter" idx="5"/>
          </p:nvPr>
        </p:nvSpPr>
        <p:spPr/>
        <p:txBody>
          <a:bodyPr/>
          <a:lstStyle/>
          <a:p>
            <a:fld id="{3B2DB5DC-382B-49DB-A86F-B5B9440B1CAD}" type="slidenum">
              <a:t>4</a:t>
            </a:fld>
            <a:endParaRPr lang="en-US"/>
          </a:p>
        </p:txBody>
      </p:sp>
    </p:spTree>
    <p:extLst>
      <p:ext uri="{BB962C8B-B14F-4D97-AF65-F5344CB8AC3E}">
        <p14:creationId xmlns:p14="http://schemas.microsoft.com/office/powerpoint/2010/main" val="82730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Secondary quantitative data about airlines that can be retrieved from the Kaggle website will be another method of data collection. Real-world participant data will be collected using this method, and Python will be the analytical tool of choice. The researchers will use Python in the data analysis formula; at this point, the primary tools to be used are descriptive statistics and explosion analysis. Customers who are price-conscious are willing to use these businesses and enquire about what to expect on their next visit.</a:t>
            </a:r>
          </a:p>
          <a:p>
            <a:pPr algn="just"/>
            <a:r>
              <a:rPr lang="en-US"/>
              <a:t>It is anticipated that this application will, overall and meritocratically, also increase the rate of customer satisfaction and lessen the service challenge. </a:t>
            </a:r>
          </a:p>
          <a:p>
            <a:br>
              <a:rPr lang="en-US" dirty="0"/>
            </a:br>
            <a:endParaRPr lang="en-US" dirty="0"/>
          </a:p>
        </p:txBody>
      </p:sp>
      <p:sp>
        <p:nvSpPr>
          <p:cNvPr id="4" name="Slide Number Placeholder 3"/>
          <p:cNvSpPr>
            <a:spLocks noGrp="1"/>
          </p:cNvSpPr>
          <p:nvPr>
            <p:ph type="sldNum" sz="quarter" idx="5"/>
          </p:nvPr>
        </p:nvSpPr>
        <p:spPr/>
        <p:txBody>
          <a:bodyPr/>
          <a:lstStyle/>
          <a:p>
            <a:fld id="{3B2DB5DC-382B-49DB-A86F-B5B9440B1CAD}" type="slidenum">
              <a:t>5</a:t>
            </a:fld>
            <a:endParaRPr lang="en-US"/>
          </a:p>
        </p:txBody>
      </p:sp>
    </p:spTree>
    <p:extLst>
      <p:ext uri="{BB962C8B-B14F-4D97-AF65-F5344CB8AC3E}">
        <p14:creationId xmlns:p14="http://schemas.microsoft.com/office/powerpoint/2010/main" val="2501569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err="1"/>
              <a:t>Regularisation</a:t>
            </a:r>
            <a:r>
              <a:rPr lang="en-US"/>
              <a:t> and cross-validation techniques will be used to reduce such issues and get rid of overfitting. The main risks to the research's data are overfitting of the model, imbalance in classes, and privacy violations of data subjects. Furthermore, the model's adaptability to new fraud cases as they arise depends on the regular execution of the performance checks. A backup plan entails modifying the initial plans and investigating alternative strategies that could lead to enhancements in the models and research. </a:t>
            </a:r>
          </a:p>
          <a:p>
            <a:br>
              <a:rPr lang="en-US" dirty="0"/>
            </a:br>
            <a:endParaRPr lang="en-US" dirty="0"/>
          </a:p>
        </p:txBody>
      </p:sp>
      <p:sp>
        <p:nvSpPr>
          <p:cNvPr id="4" name="Slide Number Placeholder 3"/>
          <p:cNvSpPr>
            <a:spLocks noGrp="1"/>
          </p:cNvSpPr>
          <p:nvPr>
            <p:ph type="sldNum" sz="quarter" idx="5"/>
          </p:nvPr>
        </p:nvSpPr>
        <p:spPr/>
        <p:txBody>
          <a:bodyPr/>
          <a:lstStyle/>
          <a:p>
            <a:fld id="{3B2DB5DC-382B-49DB-A86F-B5B9440B1CAD}" type="slidenum">
              <a:t>6</a:t>
            </a:fld>
            <a:endParaRPr lang="en-US"/>
          </a:p>
        </p:txBody>
      </p:sp>
    </p:spTree>
    <p:extLst>
      <p:ext uri="{BB962C8B-B14F-4D97-AF65-F5344CB8AC3E}">
        <p14:creationId xmlns:p14="http://schemas.microsoft.com/office/powerpoint/2010/main" val="345646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report's main research question is to determine the level of customer satisfaction and how it affects the airline industry, particularly in . This approach will yield primary data that is obtained straight from the participants. Python will be used as the data analysis tool. Overfitting will be eliminated by using cross-validation and </a:t>
            </a:r>
            <a:r>
              <a:rPr lang="en-US" dirty="0" err="1"/>
              <a:t>regularisation</a:t>
            </a:r>
            <a:r>
              <a:rPr lang="en-US" dirty="0"/>
              <a:t> techniques to resolve these problems.  </a:t>
            </a:r>
          </a:p>
        </p:txBody>
      </p:sp>
      <p:sp>
        <p:nvSpPr>
          <p:cNvPr id="4" name="Slide Number Placeholder 3"/>
          <p:cNvSpPr>
            <a:spLocks noGrp="1"/>
          </p:cNvSpPr>
          <p:nvPr>
            <p:ph type="sldNum" sz="quarter" idx="5"/>
          </p:nvPr>
        </p:nvSpPr>
        <p:spPr/>
        <p:txBody>
          <a:bodyPr/>
          <a:lstStyle/>
          <a:p>
            <a:fld id="{3B2DB5DC-382B-49DB-A86F-B5B9440B1CAD}" type="slidenum">
              <a:t>7</a:t>
            </a:fld>
            <a:endParaRPr lang="en-US"/>
          </a:p>
        </p:txBody>
      </p:sp>
    </p:spTree>
    <p:extLst>
      <p:ext uri="{BB962C8B-B14F-4D97-AF65-F5344CB8AC3E}">
        <p14:creationId xmlns:p14="http://schemas.microsoft.com/office/powerpoint/2010/main" val="412614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in red circle">
            <a:extLst>
              <a:ext uri="{FF2B5EF4-FFF2-40B4-BE49-F238E27FC236}">
                <a16:creationId xmlns:a16="http://schemas.microsoft.com/office/drawing/2014/main" id="{B7617E39-0D32-7CC4-3EA1-C48FAC9B7F53}"/>
              </a:ext>
            </a:extLst>
          </p:cNvPr>
          <p:cNvPicPr>
            <a:picLocks noChangeAspect="1"/>
          </p:cNvPicPr>
          <p:nvPr/>
        </p:nvPicPr>
        <p:blipFill>
          <a:blip r:embed="rId2"/>
          <a:srcRect t="8509" r="-2" b="11155"/>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4000" b="1" dirty="0">
                <a:solidFill>
                  <a:srgbClr val="FFFFFF"/>
                </a:solidFill>
                <a:latin typeface="Times New Roman"/>
                <a:cs typeface="Times New Roman"/>
              </a:rPr>
              <a:t>customer satisfaction prediction using machines learning in airline industry</a:t>
            </a:r>
            <a:br>
              <a:rPr lang="en-US" sz="4000" dirty="0">
                <a:solidFill>
                  <a:srgbClr val="FFFFFF"/>
                </a:solidFill>
              </a:rPr>
            </a:br>
            <a:endParaRPr lang="en-US" sz="4000" dirty="0">
              <a:solidFill>
                <a:srgbClr val="FFFFFF"/>
              </a:solidFill>
            </a:endParaRPr>
          </a:p>
        </p:txBody>
      </p:sp>
      <p:sp>
        <p:nvSpPr>
          <p:cNvPr id="3" name="Subtitle 2"/>
          <p:cNvSpPr>
            <a:spLocks noGrp="1"/>
          </p:cNvSpPr>
          <p:nvPr>
            <p:ph type="subTitle" idx="1"/>
          </p:nvPr>
        </p:nvSpPr>
        <p:spPr>
          <a:xfrm>
            <a:off x="1932317" y="4718649"/>
            <a:ext cx="11262103" cy="1100445"/>
          </a:xfrm>
          <a:effectLst>
            <a:outerShdw blurRad="50800" dist="38100" dir="2700000" algn="tl" rotWithShape="0">
              <a:prstClr val="black">
                <a:alpha val="40000"/>
              </a:prstClr>
            </a:outerShdw>
          </a:effectLst>
        </p:spPr>
        <p:txBody>
          <a:bodyPr vert="horz" lIns="91440" tIns="45720" rIns="91440" bIns="45720" rtlCol="0" anchor="t">
            <a:normAutofit/>
          </a:bodyPr>
          <a:lstStyle/>
          <a:p>
            <a:pPr algn="l"/>
            <a:r>
              <a:rPr lang="en-US" sz="2200" dirty="0">
                <a:solidFill>
                  <a:srgbClr val="FFFFFF"/>
                </a:solidFill>
                <a:latin typeface="Times New Roman"/>
                <a:cs typeface="Times New Roman"/>
              </a:rPr>
              <a:t>Name of the </a:t>
            </a:r>
            <a:r>
              <a:rPr lang="en-US" sz="2200" dirty="0" err="1">
                <a:solidFill>
                  <a:srgbClr val="FFFFFF"/>
                </a:solidFill>
                <a:latin typeface="Times New Roman"/>
                <a:cs typeface="Times New Roman"/>
              </a:rPr>
              <a:t>student:Deepak</a:t>
            </a:r>
            <a:r>
              <a:rPr lang="en-US" sz="2200" dirty="0">
                <a:solidFill>
                  <a:srgbClr val="FFFFFF"/>
                </a:solidFill>
                <a:latin typeface="Times New Roman"/>
                <a:cs typeface="Times New Roman"/>
              </a:rPr>
              <a:t> Negi</a:t>
            </a:r>
            <a:endParaRPr lang="en-US" sz="2200" dirty="0">
              <a:solidFill>
                <a:srgbClr val="FFFFFF"/>
              </a:solidFill>
            </a:endParaRPr>
          </a:p>
          <a:p>
            <a:pPr algn="l"/>
            <a:r>
              <a:rPr lang="en-US" sz="2200" dirty="0">
                <a:solidFill>
                  <a:srgbClr val="FFFFFF"/>
                </a:solidFill>
                <a:latin typeface="Times New Roman"/>
                <a:cs typeface="Times New Roman"/>
              </a:rPr>
              <a:t>Student ID: 20015622</a:t>
            </a:r>
          </a:p>
          <a:p>
            <a:pPr algn="l"/>
            <a:endParaRPr lang="en-US" sz="2200" dirty="0">
              <a:solidFill>
                <a:srgbClr val="FFFFFF"/>
              </a:solidFill>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18DCA-B0B8-84D8-D6E3-13B9DDE916E9}"/>
              </a:ext>
            </a:extLst>
          </p:cNvPr>
          <p:cNvSpPr>
            <a:spLocks noGrp="1"/>
          </p:cNvSpPr>
          <p:nvPr>
            <p:ph type="title"/>
          </p:nvPr>
        </p:nvSpPr>
        <p:spPr>
          <a:xfrm>
            <a:off x="972589" y="490537"/>
            <a:ext cx="10736807" cy="1628775"/>
          </a:xfrm>
        </p:spPr>
        <p:txBody>
          <a:bodyPr anchor="b">
            <a:normAutofit/>
          </a:bodyPr>
          <a:lstStyle/>
          <a:p>
            <a:r>
              <a:rPr lang="en-US" sz="3700" b="1" dirty="0">
                <a:latin typeface="Times New Roman"/>
                <a:cs typeface="Times New Roman"/>
              </a:rPr>
              <a:t>Background and Problem Statement of the Research </a:t>
            </a:r>
            <a:endParaRPr lang="en-US" sz="3700" dirty="0"/>
          </a:p>
        </p:txBody>
      </p:sp>
      <p:graphicFrame>
        <p:nvGraphicFramePr>
          <p:cNvPr id="5" name="Content Placeholder 2">
            <a:extLst>
              <a:ext uri="{FF2B5EF4-FFF2-40B4-BE49-F238E27FC236}">
                <a16:creationId xmlns:a16="http://schemas.microsoft.com/office/drawing/2014/main" id="{4BF4E35C-FE08-5A29-7AC7-5F1CAF475FC6}"/>
              </a:ext>
            </a:extLst>
          </p:cNvPr>
          <p:cNvGraphicFramePr>
            <a:graphicFrameLocks noGrp="1"/>
          </p:cNvGraphicFramePr>
          <p:nvPr>
            <p:ph idx="1"/>
            <p:extLst>
              <p:ext uri="{D42A27DB-BD31-4B8C-83A1-F6EECF244321}">
                <p14:modId xmlns:p14="http://schemas.microsoft.com/office/powerpoint/2010/main" val="3483508346"/>
              </p:ext>
            </p:extLst>
          </p:nvPr>
        </p:nvGraphicFramePr>
        <p:xfrm>
          <a:off x="224444" y="2286000"/>
          <a:ext cx="11484954" cy="4081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845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DBD38-0000-6D09-873E-96A4FA50693C}"/>
              </a:ext>
            </a:extLst>
          </p:cNvPr>
          <p:cNvSpPr>
            <a:spLocks noGrp="1"/>
          </p:cNvSpPr>
          <p:nvPr>
            <p:ph type="title"/>
          </p:nvPr>
        </p:nvSpPr>
        <p:spPr>
          <a:xfrm>
            <a:off x="838200" y="525195"/>
            <a:ext cx="10165218" cy="2806506"/>
          </a:xfrm>
        </p:spPr>
        <p:txBody>
          <a:bodyPr anchor="b">
            <a:normAutofit/>
          </a:bodyPr>
          <a:lstStyle/>
          <a:p>
            <a:r>
              <a:rPr lang="en-US" sz="4000" b="1" dirty="0">
                <a:solidFill>
                  <a:srgbClr val="FFFFFF"/>
                </a:solidFill>
                <a:latin typeface="Times New Roman"/>
                <a:cs typeface="Times New Roman"/>
              </a:rPr>
              <a:t>Research Objective and Research Question </a:t>
            </a:r>
            <a:endParaRPr lang="en-US" sz="4000" dirty="0">
              <a:solidFill>
                <a:srgbClr val="FFFFFF"/>
              </a:solidFill>
            </a:endParaRPr>
          </a:p>
          <a:p>
            <a:endParaRPr lang="en-US" sz="4000" dirty="0">
              <a:solidFill>
                <a:srgbClr val="FFFFFF"/>
              </a:solidFill>
            </a:endParaRPr>
          </a:p>
        </p:txBody>
      </p:sp>
      <p:sp>
        <p:nvSpPr>
          <p:cNvPr id="3" name="Content Placeholder 2">
            <a:extLst>
              <a:ext uri="{FF2B5EF4-FFF2-40B4-BE49-F238E27FC236}">
                <a16:creationId xmlns:a16="http://schemas.microsoft.com/office/drawing/2014/main" id="{CC7CE345-5ABB-DA0B-582F-59BFB27327F0}"/>
              </a:ext>
            </a:extLst>
          </p:cNvPr>
          <p:cNvSpPr>
            <a:spLocks noGrp="1"/>
          </p:cNvSpPr>
          <p:nvPr>
            <p:ph idx="1"/>
          </p:nvPr>
        </p:nvSpPr>
        <p:spPr>
          <a:xfrm>
            <a:off x="838200" y="3526300"/>
            <a:ext cx="10165218" cy="2588458"/>
          </a:xfrm>
        </p:spPr>
        <p:txBody>
          <a:bodyPr vert="horz" lIns="91440" tIns="45720" rIns="91440" bIns="45720" rtlCol="0">
            <a:normAutofit/>
          </a:bodyPr>
          <a:lstStyle/>
          <a:p>
            <a:pPr>
              <a:buNone/>
            </a:pPr>
            <a:r>
              <a:rPr lang="en-US" sz="1400" b="1" dirty="0">
                <a:solidFill>
                  <a:srgbClr val="FFFFFF"/>
                </a:solidFill>
                <a:latin typeface="Times New Roman"/>
                <a:cs typeface="Times New Roman"/>
              </a:rPr>
              <a:t>Research Objective</a:t>
            </a:r>
            <a:endParaRPr lang="en-US" sz="1400" dirty="0">
              <a:solidFill>
                <a:srgbClr val="FFFFFF"/>
              </a:solidFill>
            </a:endParaRPr>
          </a:p>
          <a:p>
            <a:pPr>
              <a:buFont typeface="Arial"/>
              <a:buChar char="•"/>
            </a:pPr>
            <a:r>
              <a:rPr lang="en-US" sz="1400" dirty="0">
                <a:solidFill>
                  <a:srgbClr val="FFFFFF"/>
                </a:solidFill>
                <a:latin typeface="Times New Roman"/>
                <a:cs typeface="Times New Roman"/>
              </a:rPr>
              <a:t>To understand prediction models that will assist in evaluating the satisfaction level of the customers.</a:t>
            </a:r>
            <a:endParaRPr lang="en-US" sz="1400" dirty="0">
              <a:solidFill>
                <a:srgbClr val="FFFFFF"/>
              </a:solidFill>
            </a:endParaRPr>
          </a:p>
          <a:p>
            <a:pPr>
              <a:buFont typeface="Arial"/>
              <a:buChar char="•"/>
            </a:pPr>
            <a:r>
              <a:rPr lang="en-US" sz="1400" dirty="0">
                <a:solidFill>
                  <a:srgbClr val="FFFFFF"/>
                </a:solidFill>
                <a:latin typeface="Times New Roman"/>
                <a:cs typeface="Times New Roman"/>
              </a:rPr>
              <a:t>To make a proper and precise assessment of this satisfaction level of the customer in the aviation industry.</a:t>
            </a:r>
            <a:endParaRPr lang="en-US" sz="1400" dirty="0">
              <a:solidFill>
                <a:srgbClr val="FFFFFF"/>
              </a:solidFill>
            </a:endParaRPr>
          </a:p>
          <a:p>
            <a:pPr>
              <a:buFont typeface="Arial"/>
              <a:buChar char="•"/>
            </a:pPr>
            <a:r>
              <a:rPr lang="en-US" sz="1400" dirty="0">
                <a:solidFill>
                  <a:srgbClr val="FFFFFF"/>
                </a:solidFill>
                <a:latin typeface="Times New Roman"/>
                <a:cs typeface="Times New Roman"/>
              </a:rPr>
              <a:t>To make an analysis of the prediction and the actual satisfaction level of the customers in the aviation industry of .</a:t>
            </a:r>
            <a:endParaRPr lang="en-US" sz="1400" dirty="0">
              <a:solidFill>
                <a:srgbClr val="FFFFFF"/>
              </a:solidFill>
            </a:endParaRPr>
          </a:p>
          <a:p>
            <a:pPr indent="0">
              <a:buNone/>
            </a:pPr>
            <a:r>
              <a:rPr lang="en-US" sz="1400" b="1" dirty="0">
                <a:solidFill>
                  <a:srgbClr val="FFFFFF"/>
                </a:solidFill>
                <a:latin typeface="Times New Roman"/>
                <a:cs typeface="Times New Roman"/>
              </a:rPr>
              <a:t>Research Question</a:t>
            </a:r>
            <a:endParaRPr lang="en-US" sz="1400" dirty="0">
              <a:solidFill>
                <a:srgbClr val="FFFFFF"/>
              </a:solidFill>
            </a:endParaRPr>
          </a:p>
          <a:p>
            <a:pPr>
              <a:buFont typeface="Arial"/>
              <a:buChar char="•"/>
            </a:pPr>
            <a:r>
              <a:rPr lang="en-US" sz="1400" dirty="0">
                <a:solidFill>
                  <a:srgbClr val="FFFFFF"/>
                </a:solidFill>
                <a:latin typeface="Times New Roman"/>
                <a:cs typeface="Times New Roman"/>
              </a:rPr>
              <a:t>What types of prediction models will assist in evaluating the satisfaction level of the customers?</a:t>
            </a:r>
            <a:endParaRPr lang="en-US" sz="1400" dirty="0">
              <a:solidFill>
                <a:srgbClr val="FFFFFF"/>
              </a:solidFill>
            </a:endParaRPr>
          </a:p>
          <a:p>
            <a:pPr>
              <a:buFont typeface="Arial"/>
              <a:buChar char="•"/>
            </a:pPr>
            <a:r>
              <a:rPr lang="en-US" sz="1400" dirty="0">
                <a:solidFill>
                  <a:srgbClr val="FFFFFF"/>
                </a:solidFill>
                <a:latin typeface="Times New Roman"/>
                <a:cs typeface="Times New Roman"/>
              </a:rPr>
              <a:t>What is a proper and precise assessment of this satisfaction level of the customer in the aviation industry?</a:t>
            </a:r>
            <a:endParaRPr lang="en-US" sz="1400" dirty="0">
              <a:solidFill>
                <a:srgbClr val="FFFFFF"/>
              </a:solidFill>
            </a:endParaRPr>
          </a:p>
          <a:p>
            <a:pPr>
              <a:buFont typeface="Arial"/>
              <a:buChar char="•"/>
            </a:pPr>
            <a:r>
              <a:rPr lang="en-US" sz="1400" dirty="0">
                <a:solidFill>
                  <a:srgbClr val="FFFFFF"/>
                </a:solidFill>
                <a:latin typeface="Times New Roman"/>
                <a:cs typeface="Times New Roman"/>
              </a:rPr>
              <a:t>What is the actual satisfaction level of the customers in the aviation industry of ?</a:t>
            </a:r>
            <a:endParaRPr lang="en-US" sz="1400" dirty="0">
              <a:solidFill>
                <a:srgbClr val="FFFFFF"/>
              </a:solidFill>
            </a:endParaRPr>
          </a:p>
          <a:p>
            <a:pPr marL="0" indent="0">
              <a:buNone/>
            </a:pPr>
            <a:endParaRPr lang="en-US" sz="1400" dirty="0">
              <a:solidFill>
                <a:srgbClr val="FFFFFF"/>
              </a:solidFill>
            </a:endParaRPr>
          </a:p>
        </p:txBody>
      </p:sp>
    </p:spTree>
    <p:extLst>
      <p:ext uri="{BB962C8B-B14F-4D97-AF65-F5344CB8AC3E}">
        <p14:creationId xmlns:p14="http://schemas.microsoft.com/office/powerpoint/2010/main" val="81465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0A5EC7-3634-FEAD-F402-E28F066C3859}"/>
              </a:ext>
            </a:extLst>
          </p:cNvPr>
          <p:cNvPicPr>
            <a:picLocks noChangeAspect="1"/>
          </p:cNvPicPr>
          <p:nvPr/>
        </p:nvPicPr>
        <p:blipFill>
          <a:blip r:embed="rId3">
            <a:duotone>
              <a:schemeClr val="bg2">
                <a:shade val="45000"/>
                <a:satMod val="135000"/>
              </a:schemeClr>
              <a:prstClr val="white"/>
            </a:duotone>
          </a:blip>
          <a:srcRect t="23166" r="9085" b="-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688DC-9C70-8185-15EB-DAD19045F693}"/>
              </a:ext>
            </a:extLst>
          </p:cNvPr>
          <p:cNvSpPr>
            <a:spLocks noGrp="1"/>
          </p:cNvSpPr>
          <p:nvPr>
            <p:ph type="title"/>
          </p:nvPr>
        </p:nvSpPr>
        <p:spPr>
          <a:xfrm>
            <a:off x="838200" y="365125"/>
            <a:ext cx="10515600" cy="1325563"/>
          </a:xfrm>
        </p:spPr>
        <p:txBody>
          <a:bodyPr>
            <a:normAutofit/>
          </a:bodyPr>
          <a:lstStyle/>
          <a:p>
            <a:r>
              <a:rPr lang="en-US" sz="2800" b="1">
                <a:latin typeface="Times New Roman"/>
                <a:cs typeface="Times New Roman"/>
              </a:rPr>
              <a:t>Research Approach and Design </a:t>
            </a:r>
            <a:endParaRPr lang="en-US" sz="2800"/>
          </a:p>
          <a:p>
            <a:br>
              <a:rPr lang="en-US" sz="2800"/>
            </a:br>
            <a:endParaRPr lang="en-US" sz="2800"/>
          </a:p>
        </p:txBody>
      </p:sp>
      <p:graphicFrame>
        <p:nvGraphicFramePr>
          <p:cNvPr id="5" name="Content Placeholder 2">
            <a:extLst>
              <a:ext uri="{FF2B5EF4-FFF2-40B4-BE49-F238E27FC236}">
                <a16:creationId xmlns:a16="http://schemas.microsoft.com/office/drawing/2014/main" id="{0E38FA1F-64D7-2458-EC9F-ED16F848E477}"/>
              </a:ext>
            </a:extLst>
          </p:cNvPr>
          <p:cNvGraphicFramePr>
            <a:graphicFrameLocks noGrp="1"/>
          </p:cNvGraphicFramePr>
          <p:nvPr>
            <p:ph idx="1"/>
            <p:extLst>
              <p:ext uri="{D42A27DB-BD31-4B8C-83A1-F6EECF244321}">
                <p14:modId xmlns:p14="http://schemas.microsoft.com/office/powerpoint/2010/main" val="4345060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1359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45B95C4-9BB0-E89C-5990-F7A1628CDFE3}"/>
              </a:ext>
            </a:extLst>
          </p:cNvPr>
          <p:cNvSpPr>
            <a:spLocks noGrp="1"/>
          </p:cNvSpPr>
          <p:nvPr>
            <p:ph type="title"/>
          </p:nvPr>
        </p:nvSpPr>
        <p:spPr>
          <a:xfrm>
            <a:off x="974728" y="361744"/>
            <a:ext cx="8604247" cy="1350824"/>
          </a:xfrm>
        </p:spPr>
        <p:txBody>
          <a:bodyPr anchor="b">
            <a:normAutofit/>
          </a:bodyPr>
          <a:lstStyle/>
          <a:p>
            <a:r>
              <a:rPr lang="en-US" sz="3600" b="1" dirty="0">
                <a:latin typeface="Times New Roman"/>
                <a:cs typeface="Times New Roman"/>
              </a:rPr>
              <a:t>Data Collection and Analysis Plan </a:t>
            </a:r>
            <a:endParaRPr lang="en-US" sz="3600" dirty="0"/>
          </a:p>
          <a:p>
            <a:br>
              <a:rPr lang="en-US" sz="1300" dirty="0"/>
            </a:br>
            <a:endParaRPr lang="en-US" sz="1300"/>
          </a:p>
        </p:txBody>
      </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Content Placeholder 2">
            <a:extLst>
              <a:ext uri="{FF2B5EF4-FFF2-40B4-BE49-F238E27FC236}">
                <a16:creationId xmlns:a16="http://schemas.microsoft.com/office/drawing/2014/main" id="{3209A8DA-80EE-FF46-E45C-4B16A5F67AB8}"/>
              </a:ext>
            </a:extLst>
          </p:cNvPr>
          <p:cNvSpPr>
            <a:spLocks noGrp="1"/>
          </p:cNvSpPr>
          <p:nvPr>
            <p:ph idx="1"/>
          </p:nvPr>
        </p:nvSpPr>
        <p:spPr>
          <a:xfrm>
            <a:off x="974727" y="2665907"/>
            <a:ext cx="8604248" cy="2937969"/>
          </a:xfrm>
        </p:spPr>
        <p:txBody>
          <a:bodyPr vert="horz" lIns="91440" tIns="45720" rIns="91440" bIns="45720" rtlCol="0" anchor="t">
            <a:noAutofit/>
          </a:bodyPr>
          <a:lstStyle/>
          <a:p>
            <a:pPr>
              <a:buNone/>
            </a:pPr>
            <a:r>
              <a:rPr lang="en-US" sz="1800" b="1" dirty="0">
                <a:solidFill>
                  <a:schemeClr val="tx1">
                    <a:alpha val="80000"/>
                  </a:schemeClr>
                </a:solidFill>
                <a:latin typeface="Times New Roman"/>
                <a:cs typeface="Times New Roman"/>
              </a:rPr>
              <a:t>Data Collection</a:t>
            </a:r>
            <a:endParaRPr lang="en-US" sz="1800">
              <a:solidFill>
                <a:schemeClr val="tx1">
                  <a:alpha val="80000"/>
                </a:schemeClr>
              </a:solidFill>
            </a:endParaRPr>
          </a:p>
          <a:p>
            <a:pPr>
              <a:buFont typeface="Arial"/>
              <a:buChar char="•"/>
            </a:pPr>
            <a:r>
              <a:rPr lang="en-US" sz="1800" dirty="0">
                <a:solidFill>
                  <a:schemeClr val="tx1">
                    <a:alpha val="80000"/>
                  </a:schemeClr>
                </a:solidFill>
                <a:latin typeface="Times New Roman"/>
                <a:cs typeface="Times New Roman"/>
              </a:rPr>
              <a:t>Another data collection technique will be secondary quantitative data obtained from the Kaggle website about airlines.</a:t>
            </a:r>
            <a:endParaRPr lang="en-US" sz="1800">
              <a:solidFill>
                <a:schemeClr val="tx1">
                  <a:alpha val="80000"/>
                </a:schemeClr>
              </a:solidFill>
            </a:endParaRPr>
          </a:p>
          <a:p>
            <a:pPr>
              <a:buFont typeface="Arial"/>
              <a:buChar char="•"/>
            </a:pPr>
            <a:r>
              <a:rPr lang="en-US" sz="1800" dirty="0">
                <a:solidFill>
                  <a:schemeClr val="tx1">
                    <a:alpha val="80000"/>
                  </a:schemeClr>
                </a:solidFill>
                <a:latin typeface="Times New Roman"/>
                <a:cs typeface="Times New Roman"/>
              </a:rPr>
              <a:t>The data gathered from this method will be real-life data from the participants, the tool to be used for data analysis will be Python. (</a:t>
            </a:r>
            <a:r>
              <a:rPr lang="en-US" sz="1800" err="1">
                <a:solidFill>
                  <a:schemeClr val="tx1">
                    <a:alpha val="80000"/>
                  </a:schemeClr>
                </a:solidFill>
                <a:latin typeface="Times New Roman"/>
                <a:cs typeface="Times New Roman"/>
              </a:rPr>
              <a:t>Teimourzadeh</a:t>
            </a:r>
            <a:r>
              <a:rPr lang="en-US" sz="1800" dirty="0">
                <a:solidFill>
                  <a:schemeClr val="tx1">
                    <a:alpha val="80000"/>
                  </a:schemeClr>
                </a:solidFill>
                <a:latin typeface="Times New Roman"/>
                <a:cs typeface="Times New Roman"/>
              </a:rPr>
              <a:t> </a:t>
            </a:r>
            <a:r>
              <a:rPr lang="en-US" sz="1800" i="1" dirty="0">
                <a:solidFill>
                  <a:schemeClr val="tx1">
                    <a:alpha val="80000"/>
                  </a:schemeClr>
                </a:solidFill>
                <a:latin typeface="Times New Roman"/>
                <a:cs typeface="Times New Roman"/>
              </a:rPr>
              <a:t>et al</a:t>
            </a:r>
            <a:r>
              <a:rPr lang="en-US" sz="1800" dirty="0">
                <a:solidFill>
                  <a:schemeClr val="tx1">
                    <a:alpha val="80000"/>
                  </a:schemeClr>
                </a:solidFill>
                <a:latin typeface="Times New Roman"/>
                <a:cs typeface="Times New Roman"/>
              </a:rPr>
              <a:t>., 2023)</a:t>
            </a:r>
            <a:endParaRPr lang="en-US" sz="1800">
              <a:solidFill>
                <a:schemeClr val="tx1">
                  <a:alpha val="80000"/>
                </a:schemeClr>
              </a:solidFill>
            </a:endParaRPr>
          </a:p>
          <a:p>
            <a:pPr indent="0">
              <a:buNone/>
            </a:pPr>
            <a:r>
              <a:rPr lang="en-US" sz="1800" b="1" dirty="0">
                <a:solidFill>
                  <a:schemeClr val="tx1">
                    <a:alpha val="80000"/>
                  </a:schemeClr>
                </a:solidFill>
                <a:latin typeface="Times New Roman"/>
                <a:cs typeface="Times New Roman"/>
              </a:rPr>
              <a:t>Data Analysis Plan </a:t>
            </a:r>
            <a:endParaRPr lang="en-US" sz="1800">
              <a:solidFill>
                <a:schemeClr val="tx1">
                  <a:alpha val="80000"/>
                </a:schemeClr>
              </a:solidFill>
            </a:endParaRPr>
          </a:p>
          <a:p>
            <a:pPr>
              <a:buFont typeface="Arial"/>
              <a:buChar char="•"/>
            </a:pPr>
            <a:r>
              <a:rPr lang="en-US" sz="1800" dirty="0">
                <a:solidFill>
                  <a:schemeClr val="tx1">
                    <a:alpha val="80000"/>
                  </a:schemeClr>
                </a:solidFill>
                <a:latin typeface="Times New Roman"/>
                <a:cs typeface="Times New Roman"/>
              </a:rPr>
              <a:t>In the data analysis, formula, the researchers will use Python and in this stage, exploded to analysis and descriptive statistics should be used mainly (Blanke </a:t>
            </a:r>
            <a:r>
              <a:rPr lang="en-US" sz="1800" i="1" dirty="0">
                <a:solidFill>
                  <a:schemeClr val="tx1">
                    <a:alpha val="80000"/>
                  </a:schemeClr>
                </a:solidFill>
                <a:latin typeface="Times New Roman"/>
                <a:cs typeface="Times New Roman"/>
              </a:rPr>
              <a:t>et al</a:t>
            </a:r>
            <a:r>
              <a:rPr lang="en-US" sz="1800" dirty="0">
                <a:solidFill>
                  <a:schemeClr val="tx1">
                    <a:alpha val="80000"/>
                  </a:schemeClr>
                </a:solidFill>
                <a:latin typeface="Times New Roman"/>
                <a:cs typeface="Times New Roman"/>
              </a:rPr>
              <a:t>., 2023)</a:t>
            </a:r>
            <a:endParaRPr lang="en-US" sz="1800">
              <a:solidFill>
                <a:schemeClr val="tx1">
                  <a:alpha val="80000"/>
                </a:schemeClr>
              </a:solidFill>
            </a:endParaRPr>
          </a:p>
          <a:p>
            <a:pPr>
              <a:buFont typeface="Arial"/>
              <a:buChar char="•"/>
            </a:pPr>
            <a:r>
              <a:rPr lang="en-US" sz="1800" dirty="0">
                <a:solidFill>
                  <a:schemeClr val="tx1">
                    <a:alpha val="80000"/>
                  </a:schemeClr>
                </a:solidFill>
                <a:latin typeface="Times New Roman"/>
                <a:cs typeface="Times New Roman"/>
              </a:rPr>
              <a:t>The price-sensitive customers are willing to patronize these companies and make follow-ups about what the next visit is going to be like.</a:t>
            </a:r>
            <a:endParaRPr lang="en-US" sz="1800">
              <a:solidFill>
                <a:schemeClr val="tx1">
                  <a:alpha val="80000"/>
                </a:schemeClr>
              </a:solidFill>
            </a:endParaRPr>
          </a:p>
          <a:p>
            <a:pPr>
              <a:buFont typeface="Arial"/>
              <a:buChar char="•"/>
            </a:pPr>
            <a:r>
              <a:rPr lang="en-US" sz="1800" dirty="0">
                <a:solidFill>
                  <a:schemeClr val="tx1">
                    <a:alpha val="80000"/>
                  </a:schemeClr>
                </a:solidFill>
                <a:latin typeface="Times New Roman"/>
                <a:cs typeface="Times New Roman"/>
              </a:rPr>
              <a:t>In total and with merit, it is expected that the reduction in the service challenge and the rate of customer satisfaction will also be augmented with this application.</a:t>
            </a:r>
            <a:endParaRPr lang="en-US" sz="1800">
              <a:solidFill>
                <a:schemeClr val="tx1">
                  <a:alpha val="80000"/>
                </a:schemeClr>
              </a:solidFill>
            </a:endParaRPr>
          </a:p>
          <a:p>
            <a:pPr marL="0" indent="0">
              <a:buNone/>
            </a:pPr>
            <a:endParaRPr lang="en-US" sz="1100">
              <a:solidFill>
                <a:schemeClr val="tx1">
                  <a:alpha val="80000"/>
                </a:schemeClr>
              </a:solidFill>
            </a:endParaRPr>
          </a:p>
        </p:txBody>
      </p:sp>
    </p:spTree>
    <p:extLst>
      <p:ext uri="{BB962C8B-B14F-4D97-AF65-F5344CB8AC3E}">
        <p14:creationId xmlns:p14="http://schemas.microsoft.com/office/powerpoint/2010/main" val="129059515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DDBC5-6B96-4409-4177-59CFC8C446BE}"/>
              </a:ext>
            </a:extLst>
          </p:cNvPr>
          <p:cNvSpPr>
            <a:spLocks noGrp="1"/>
          </p:cNvSpPr>
          <p:nvPr>
            <p:ph type="title"/>
          </p:nvPr>
        </p:nvSpPr>
        <p:spPr>
          <a:xfrm>
            <a:off x="6412091" y="501651"/>
            <a:ext cx="4395340" cy="1716255"/>
          </a:xfrm>
        </p:spPr>
        <p:txBody>
          <a:bodyPr anchor="b">
            <a:normAutofit/>
          </a:bodyPr>
          <a:lstStyle/>
          <a:p>
            <a:r>
              <a:rPr lang="en-US" sz="2200" b="1">
                <a:latin typeface="Times New Roman"/>
                <a:cs typeface="Times New Roman"/>
              </a:rPr>
              <a:t>Potential Risks or Challenges and Contingency Plan </a:t>
            </a:r>
            <a:endParaRPr lang="en-US" sz="2200"/>
          </a:p>
          <a:p>
            <a:br>
              <a:rPr lang="en-US" sz="2200"/>
            </a:br>
            <a:endParaRPr lang="en-US" sz="2200"/>
          </a:p>
        </p:txBody>
      </p:sp>
      <p:sp>
        <p:nvSpPr>
          <p:cNvPr id="35" name="Rectangle 3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at is Contingency Planning | Purple Griffon">
            <a:extLst>
              <a:ext uri="{FF2B5EF4-FFF2-40B4-BE49-F238E27FC236}">
                <a16:creationId xmlns:a16="http://schemas.microsoft.com/office/drawing/2014/main" id="{CF1CC965-7041-151E-F2CC-A408B6D8A2EB}"/>
              </a:ext>
            </a:extLst>
          </p:cNvPr>
          <p:cNvPicPr>
            <a:picLocks noChangeAspect="1"/>
          </p:cNvPicPr>
          <p:nvPr/>
        </p:nvPicPr>
        <p:blipFill>
          <a:blip r:embed="rId3"/>
          <a:stretch>
            <a:fillRect/>
          </a:stretch>
        </p:blipFill>
        <p:spPr>
          <a:xfrm>
            <a:off x="279143" y="1803770"/>
            <a:ext cx="5221625" cy="3250461"/>
          </a:xfrm>
          <a:prstGeom prst="rect">
            <a:avLst/>
          </a:prstGeom>
        </p:spPr>
      </p:pic>
      <p:sp>
        <p:nvSpPr>
          <p:cNvPr id="3" name="Content Placeholder 2">
            <a:extLst>
              <a:ext uri="{FF2B5EF4-FFF2-40B4-BE49-F238E27FC236}">
                <a16:creationId xmlns:a16="http://schemas.microsoft.com/office/drawing/2014/main" id="{893ED82F-3717-5E55-B4EE-7BC851CA86D0}"/>
              </a:ext>
            </a:extLst>
          </p:cNvPr>
          <p:cNvSpPr>
            <a:spLocks noGrp="1"/>
          </p:cNvSpPr>
          <p:nvPr>
            <p:ph idx="1"/>
          </p:nvPr>
        </p:nvSpPr>
        <p:spPr>
          <a:xfrm>
            <a:off x="6392583" y="2645922"/>
            <a:ext cx="4434721" cy="3710427"/>
          </a:xfrm>
        </p:spPr>
        <p:txBody>
          <a:bodyPr vert="horz" lIns="91440" tIns="45720" rIns="91440" bIns="45720" rtlCol="0" anchor="t">
            <a:normAutofit/>
          </a:bodyPr>
          <a:lstStyle/>
          <a:p>
            <a:pPr>
              <a:buFont typeface="Arial"/>
              <a:buChar char="•"/>
            </a:pPr>
            <a:r>
              <a:rPr lang="en-US" sz="1600">
                <a:solidFill>
                  <a:schemeClr val="tx1">
                    <a:alpha val="80000"/>
                  </a:schemeClr>
                </a:solidFill>
                <a:latin typeface="Times New Roman"/>
                <a:cs typeface="Times New Roman"/>
              </a:rPr>
              <a:t>To minimize such problems the technique of cross-validation and regularization will be employed hence eliminating overfitting.</a:t>
            </a:r>
            <a:endParaRPr lang="en-US" sz="1600">
              <a:solidFill>
                <a:schemeClr val="tx1">
                  <a:alpha val="80000"/>
                </a:schemeClr>
              </a:solidFill>
            </a:endParaRPr>
          </a:p>
          <a:p>
            <a:pPr>
              <a:buFont typeface="Arial"/>
              <a:buChar char="•"/>
            </a:pPr>
            <a:r>
              <a:rPr lang="en-US" sz="1600">
                <a:solidFill>
                  <a:schemeClr val="tx1">
                    <a:alpha val="80000"/>
                  </a:schemeClr>
                </a:solidFill>
                <a:latin typeface="Times New Roman"/>
                <a:cs typeface="Times New Roman"/>
              </a:rPr>
              <a:t>The primary data risks in the research are; data subjects’ privacy violation, model overfitting and class imbalance.</a:t>
            </a:r>
            <a:endParaRPr lang="en-US" sz="1600">
              <a:solidFill>
                <a:schemeClr val="tx1">
                  <a:alpha val="80000"/>
                </a:schemeClr>
              </a:solidFill>
            </a:endParaRPr>
          </a:p>
          <a:p>
            <a:pPr>
              <a:buFont typeface="Arial"/>
              <a:buChar char="•"/>
            </a:pPr>
            <a:r>
              <a:rPr lang="en-US" sz="1600">
                <a:solidFill>
                  <a:schemeClr val="tx1">
                    <a:alpha val="80000"/>
                  </a:schemeClr>
                </a:solidFill>
                <a:latin typeface="Times New Roman"/>
                <a:cs typeface="Times New Roman"/>
              </a:rPr>
              <a:t>Additionally, the performance checks need to be executed regularly as a way of sustaining the model’s pliability to new fraud cases as and when they emerge.</a:t>
            </a:r>
            <a:endParaRPr lang="en-US" sz="1600">
              <a:solidFill>
                <a:schemeClr val="tx1">
                  <a:alpha val="80000"/>
                </a:schemeClr>
              </a:solidFill>
            </a:endParaRPr>
          </a:p>
          <a:p>
            <a:pPr>
              <a:buFont typeface="Arial"/>
              <a:buChar char="•"/>
            </a:pPr>
            <a:r>
              <a:rPr lang="en-US" sz="1600">
                <a:solidFill>
                  <a:schemeClr val="tx1">
                    <a:alpha val="80000"/>
                  </a:schemeClr>
                </a:solidFill>
                <a:latin typeface="Times New Roman"/>
                <a:cs typeface="Times New Roman"/>
              </a:rPr>
              <a:t>A contingency plan involves adjusting the preparations and exploring other approaches, from which improvements can be made to the models and the research.</a:t>
            </a:r>
            <a:endParaRPr lang="en-US" sz="1600">
              <a:solidFill>
                <a:schemeClr val="tx1">
                  <a:alpha val="80000"/>
                </a:schemeClr>
              </a:solidFill>
            </a:endParaRPr>
          </a:p>
          <a:p>
            <a:pPr marL="0" indent="0">
              <a:buNone/>
            </a:pPr>
            <a:endParaRPr lang="en-US" sz="1600">
              <a:solidFill>
                <a:schemeClr val="tx1">
                  <a:alpha val="80000"/>
                </a:schemeClr>
              </a:solidFill>
            </a:endParaRPr>
          </a:p>
        </p:txBody>
      </p:sp>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55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00B83-2725-C355-508C-10D29BD06559}"/>
              </a:ext>
            </a:extLst>
          </p:cNvPr>
          <p:cNvSpPr>
            <a:spLocks noGrp="1"/>
          </p:cNvSpPr>
          <p:nvPr>
            <p:ph type="title"/>
          </p:nvPr>
        </p:nvSpPr>
        <p:spPr>
          <a:xfrm>
            <a:off x="838200" y="365125"/>
            <a:ext cx="10515600" cy="1325563"/>
          </a:xfrm>
        </p:spPr>
        <p:txBody>
          <a:bodyPr>
            <a:normAutofit/>
          </a:bodyPr>
          <a:lstStyle/>
          <a:p>
            <a:r>
              <a:rPr lang="en-US" b="1">
                <a:solidFill>
                  <a:srgbClr val="FFFFFF"/>
                </a:solidFill>
                <a:latin typeface="Times New Roman"/>
                <a:cs typeface="Times New Roman"/>
              </a:rPr>
              <a:t>Conclusion </a:t>
            </a:r>
            <a:endParaRPr lang="en-US">
              <a:solidFill>
                <a:srgbClr val="FFFFFF"/>
              </a:solidFill>
            </a:endParaRPr>
          </a:p>
        </p:txBody>
      </p:sp>
      <p:sp>
        <p:nvSpPr>
          <p:cNvPr id="4" name="Content Placeholder 3">
            <a:extLst>
              <a:ext uri="{FF2B5EF4-FFF2-40B4-BE49-F238E27FC236}">
                <a16:creationId xmlns:a16="http://schemas.microsoft.com/office/drawing/2014/main" id="{FE01D970-B23A-4C8B-2C9F-523E5E383E9A}"/>
              </a:ext>
            </a:extLst>
          </p:cNvPr>
          <p:cNvSpPr>
            <a:spLocks noGrp="1"/>
          </p:cNvSpPr>
          <p:nvPr>
            <p:ph idx="1"/>
          </p:nvPr>
        </p:nvSpPr>
        <p:spPr/>
        <p:txBody>
          <a:bodyPr/>
          <a:lstStyle/>
          <a:p>
            <a:pPr marL="0" indent="0" algn="just">
              <a:lnSpc>
                <a:spcPct val="200000"/>
              </a:lnSpc>
              <a:spcBef>
                <a:spcPts val="2000"/>
              </a:spcBef>
              <a:spcAft>
                <a:spcPts val="600"/>
              </a:spcAft>
              <a:buNone/>
            </a:pPr>
            <a:endParaRPr lang="en-IN" sz="1800" b="1" kern="0" dirty="0">
              <a:effectLst/>
              <a:latin typeface="Times New Roman" panose="02020603050405020304" pitchFamily="18" charset="0"/>
              <a:cs typeface="Arial" panose="020B0604020202020204" pitchFamily="34" charset="0"/>
            </a:endParaRPr>
          </a:p>
          <a:p>
            <a:r>
              <a:rPr lang="en-GB" sz="1800" dirty="0">
                <a:effectLst/>
                <a:latin typeface="Times New Roman" panose="02020603050405020304" pitchFamily="18" charset="0"/>
                <a:ea typeface="Arial" panose="020B0604020202020204" pitchFamily="34" charset="0"/>
              </a:rPr>
              <a:t>This research proposal aims to review customer satisfaction in the  airline industry. This is the first phase of starting a study. The research proposal summarises all the steps the researchers will follow throughout the study. In this research proposal, the main research aims and objectives are mentioned to clarify the purpose of the study topic.</a:t>
            </a:r>
          </a:p>
          <a:p>
            <a:r>
              <a:rPr lang="en-GB" sz="1800" dirty="0">
                <a:effectLst/>
                <a:latin typeface="Times New Roman" panose="02020603050405020304" pitchFamily="18" charset="0"/>
                <a:ea typeface="Arial" panose="020B0604020202020204" pitchFamily="34" charset="0"/>
              </a:rPr>
              <a:t> The proposal's background information ensured the researchers would confirm the final customer satisfaction analysis in the chosen airline industry. This proposal has mentioned the current business environment of  the airline industry, the key challenges in managing customer service, primary customer satisfaction, rate analysis, and using effective solutions for customer satisfaction. This research proposal is developed following all the research ethics. The specific timeline for the research study is mentioned here to confirm that the researchers will follow a step-by-step formula for each chapter in the research paper. In the final result, the researchers will refer to the current customer satisfaction rate of the airline industry in this country and the challenges that the industry must reduce to increase customer section.</a:t>
            </a:r>
            <a:endParaRPr lang="en-IN" dirty="0"/>
          </a:p>
        </p:txBody>
      </p:sp>
    </p:spTree>
    <p:extLst>
      <p:ext uri="{BB962C8B-B14F-4D97-AF65-F5344CB8AC3E}">
        <p14:creationId xmlns:p14="http://schemas.microsoft.com/office/powerpoint/2010/main" val="142186420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91E3B-EFAB-4D5E-5392-EA6279676964}"/>
              </a:ext>
            </a:extLst>
          </p:cNvPr>
          <p:cNvSpPr>
            <a:spLocks noGrp="1"/>
          </p:cNvSpPr>
          <p:nvPr>
            <p:ph type="title"/>
          </p:nvPr>
        </p:nvSpPr>
        <p:spPr>
          <a:xfrm>
            <a:off x="841248" y="548640"/>
            <a:ext cx="3600860" cy="5431536"/>
          </a:xfrm>
        </p:spPr>
        <p:txBody>
          <a:bodyPr>
            <a:normAutofit/>
          </a:bodyPr>
          <a:lstStyle/>
          <a:p>
            <a:r>
              <a:rPr lang="en-US" sz="5400" b="1">
                <a:latin typeface="Times New Roman"/>
                <a:cs typeface="Times New Roman"/>
              </a:rPr>
              <a:t>References</a:t>
            </a: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F0F953-A18C-2ECC-BFAA-F04C93DCF7DF}"/>
              </a:ext>
            </a:extLst>
          </p:cNvPr>
          <p:cNvSpPr>
            <a:spLocks noGrp="1"/>
          </p:cNvSpPr>
          <p:nvPr>
            <p:ph idx="1"/>
          </p:nvPr>
        </p:nvSpPr>
        <p:spPr>
          <a:xfrm>
            <a:off x="5126418" y="552091"/>
            <a:ext cx="6224335" cy="5431536"/>
          </a:xfrm>
        </p:spPr>
        <p:txBody>
          <a:bodyPr vert="horz" lIns="91440" tIns="45720" rIns="91440" bIns="45720" rtlCol="0" anchor="ctr">
            <a:normAutofit/>
          </a:bodyPr>
          <a:lstStyle/>
          <a:p>
            <a:pPr>
              <a:buNone/>
            </a:pPr>
            <a:r>
              <a:rPr lang="en-US" sz="1700" dirty="0">
                <a:latin typeface="Times New Roman"/>
                <a:cs typeface="Times New Roman"/>
              </a:rPr>
              <a:t>O'Malley, E., 2024. 's Long Economic Boom: The Celtic Tiger Economy, 1986–2007 (p. 264). Springer Nature.</a:t>
            </a:r>
            <a:endParaRPr lang="en-US" sz="1700" dirty="0"/>
          </a:p>
          <a:p>
            <a:pPr>
              <a:buNone/>
            </a:pPr>
            <a:r>
              <a:rPr lang="en-US" sz="1700" dirty="0">
                <a:latin typeface="Times New Roman"/>
                <a:cs typeface="Times New Roman"/>
              </a:rPr>
              <a:t>Zou, P.X. and Xu, X., 2023. Research methodology and strategy: theory and practice. John Wiley &amp; Sons.</a:t>
            </a:r>
            <a:endParaRPr lang="en-US" sz="1700" dirty="0"/>
          </a:p>
          <a:p>
            <a:pPr>
              <a:buNone/>
            </a:pPr>
            <a:r>
              <a:rPr lang="en-US" sz="1700" dirty="0">
                <a:latin typeface="Times New Roman"/>
                <a:cs typeface="Times New Roman"/>
              </a:rPr>
              <a:t>Lai, K.W.W., 2023. The impacts of service quality, customer satisfaction, and perceived price fairness on the </a:t>
            </a:r>
            <a:r>
              <a:rPr lang="en-US" sz="1700" dirty="0" err="1">
                <a:latin typeface="Times New Roman"/>
                <a:cs typeface="Times New Roman"/>
              </a:rPr>
              <a:t>behavioural</a:t>
            </a:r>
            <a:r>
              <a:rPr lang="en-US" sz="1700" dirty="0">
                <a:latin typeface="Times New Roman"/>
                <a:cs typeface="Times New Roman"/>
              </a:rPr>
              <a:t> loyalty of Hong Kong business and non-business air </a:t>
            </a:r>
            <a:r>
              <a:rPr lang="en-US" sz="1700" dirty="0" err="1">
                <a:latin typeface="Times New Roman"/>
                <a:cs typeface="Times New Roman"/>
              </a:rPr>
              <a:t>travellers</a:t>
            </a:r>
            <a:r>
              <a:rPr lang="en-US" sz="1700" dirty="0">
                <a:latin typeface="Times New Roman"/>
                <a:cs typeface="Times New Roman"/>
              </a:rPr>
              <a:t> towards airline companies (Doctoral dissertation, University of Wales Trinity Saint David (United Kingdom)).</a:t>
            </a:r>
            <a:endParaRPr lang="en-US" sz="1700" dirty="0"/>
          </a:p>
          <a:p>
            <a:pPr>
              <a:buNone/>
            </a:pPr>
            <a:r>
              <a:rPr lang="en-US" sz="1700" dirty="0" err="1">
                <a:latin typeface="Times New Roman"/>
                <a:cs typeface="Times New Roman"/>
              </a:rPr>
              <a:t>Teimourzadeh</a:t>
            </a:r>
            <a:r>
              <a:rPr lang="en-US" sz="1700" dirty="0">
                <a:latin typeface="Times New Roman"/>
                <a:cs typeface="Times New Roman"/>
              </a:rPr>
              <a:t>, A., </a:t>
            </a:r>
            <a:r>
              <a:rPr lang="en-US" sz="1700" dirty="0" err="1">
                <a:latin typeface="Times New Roman"/>
                <a:cs typeface="Times New Roman"/>
              </a:rPr>
              <a:t>Kakavand</a:t>
            </a:r>
            <a:r>
              <a:rPr lang="en-US" sz="1700" dirty="0">
                <a:latin typeface="Times New Roman"/>
                <a:cs typeface="Times New Roman"/>
              </a:rPr>
              <a:t>, S. and </a:t>
            </a:r>
            <a:r>
              <a:rPr lang="en-US" sz="1700" dirty="0" err="1">
                <a:latin typeface="Times New Roman"/>
                <a:cs typeface="Times New Roman"/>
              </a:rPr>
              <a:t>Kakavand</a:t>
            </a:r>
            <a:r>
              <a:rPr lang="en-US" sz="1700" dirty="0">
                <a:latin typeface="Times New Roman"/>
                <a:cs typeface="Times New Roman"/>
              </a:rPr>
              <a:t>, B., 2023. Application of python in marketing education: A big data analytics perspective. Marketing Education Review, 33(3), pp.226-241.</a:t>
            </a:r>
            <a:endParaRPr lang="en-US" sz="1700" dirty="0"/>
          </a:p>
          <a:p>
            <a:pPr>
              <a:buNone/>
            </a:pPr>
            <a:r>
              <a:rPr lang="en-US" sz="1700" dirty="0" err="1">
                <a:latin typeface="Times New Roman"/>
                <a:cs typeface="Times New Roman"/>
              </a:rPr>
              <a:t>Blanke</a:t>
            </a:r>
            <a:r>
              <a:rPr lang="en-US" sz="1700" dirty="0">
                <a:latin typeface="Times New Roman"/>
                <a:cs typeface="Times New Roman"/>
              </a:rPr>
              <a:t>, T., </a:t>
            </a:r>
            <a:r>
              <a:rPr lang="en-US" sz="1700" dirty="0" err="1">
                <a:latin typeface="Times New Roman"/>
                <a:cs typeface="Times New Roman"/>
              </a:rPr>
              <a:t>Colavizza</a:t>
            </a:r>
            <a:r>
              <a:rPr lang="en-US" sz="1700" dirty="0">
                <a:latin typeface="Times New Roman"/>
                <a:cs typeface="Times New Roman"/>
              </a:rPr>
              <a:t>, G. and van Hout, Z., 2023. An open educational resource to introduce data analysis in Python for the Humanities. Education for Information, 39(2), pp.105-119.</a:t>
            </a:r>
            <a:endParaRPr lang="en-US" sz="1700" dirty="0"/>
          </a:p>
          <a:p>
            <a:pPr marL="0" indent="0">
              <a:buNone/>
            </a:pPr>
            <a:br>
              <a:rPr lang="en-US" sz="1700" dirty="0"/>
            </a:br>
            <a:endParaRPr lang="en-US" sz="1700" dirty="0"/>
          </a:p>
        </p:txBody>
      </p:sp>
    </p:spTree>
    <p:extLst>
      <p:ext uri="{BB962C8B-B14F-4D97-AF65-F5344CB8AC3E}">
        <p14:creationId xmlns:p14="http://schemas.microsoft.com/office/powerpoint/2010/main" val="174710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Thankyou Images - Free Download on Freepik">
            <a:extLst>
              <a:ext uri="{FF2B5EF4-FFF2-40B4-BE49-F238E27FC236}">
                <a16:creationId xmlns:a16="http://schemas.microsoft.com/office/drawing/2014/main" id="{E95F63F5-37CA-2585-A4FA-8CB13BEFE235}"/>
              </a:ext>
            </a:extLst>
          </p:cNvPr>
          <p:cNvPicPr>
            <a:picLocks noChangeAspect="1"/>
          </p:cNvPicPr>
          <p:nvPr/>
        </p:nvPicPr>
        <p:blipFill>
          <a:blip r:embed="rId2"/>
          <a:srcRect t="11617" b="3812"/>
          <a:stretch/>
        </p:blipFill>
        <p:spPr>
          <a:xfrm>
            <a:off x="20" y="1282"/>
            <a:ext cx="12191980" cy="6856718"/>
          </a:xfrm>
          <a:prstGeom prst="rect">
            <a:avLst/>
          </a:prstGeom>
        </p:spPr>
      </p:pic>
    </p:spTree>
    <p:extLst>
      <p:ext uri="{BB962C8B-B14F-4D97-AF65-F5344CB8AC3E}">
        <p14:creationId xmlns:p14="http://schemas.microsoft.com/office/powerpoint/2010/main" val="183687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1426</Words>
  <Application>Microsoft Office PowerPoint</Application>
  <PresentationFormat>Widescreen</PresentationFormat>
  <Paragraphs>65</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Calibri</vt:lpstr>
      <vt:lpstr>Times New Roman</vt:lpstr>
      <vt:lpstr>office theme</vt:lpstr>
      <vt:lpstr>customer satisfaction prediction using machines learning in airline industry </vt:lpstr>
      <vt:lpstr>Background and Problem Statement of the Research </vt:lpstr>
      <vt:lpstr>Research Objective and Research Question  </vt:lpstr>
      <vt:lpstr>Research Approach and Design   </vt:lpstr>
      <vt:lpstr>Data Collection and Analysis Plan   </vt:lpstr>
      <vt:lpstr>Potential Risks or Challenges and Contingency Plan   </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Deepak Negi</cp:lastModifiedBy>
  <cp:revision>77</cp:revision>
  <dcterms:created xsi:type="dcterms:W3CDTF">2024-08-06T06:09:44Z</dcterms:created>
  <dcterms:modified xsi:type="dcterms:W3CDTF">2024-08-06T07:13:02Z</dcterms:modified>
</cp:coreProperties>
</file>