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9" r:id="rId1"/>
  </p:sldMasterIdLst>
  <p:notesMasterIdLst>
    <p:notesMasterId r:id="rId10"/>
  </p:notesMasterIdLst>
  <p:sldIdLst>
    <p:sldId id="256" r:id="rId2"/>
    <p:sldId id="257" r:id="rId3"/>
    <p:sldId id="259" r:id="rId4"/>
    <p:sldId id="260" r:id="rId5"/>
    <p:sldId id="267" r:id="rId6"/>
    <p:sldId id="263" r:id="rId7"/>
    <p:sldId id="270" r:id="rId8"/>
    <p:sldId id="26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p:cViewPr>
        <p:scale>
          <a:sx n="80" d="100"/>
          <a:sy n="80" d="100"/>
        </p:scale>
        <p:origin x="444"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DC13E-B788-48D3-A605-9565FE8F5F01}" type="datetimeFigureOut">
              <a:rPr lang="en-US" smtClean="0"/>
              <a:t>4/11/2022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9A1ECF-7C49-4AE4-A23C-9F85A86FB85D}" type="slidenum">
              <a:rPr lang="en-US" smtClean="0"/>
              <a:t>‹#›</a:t>
            </a:fld>
            <a:endParaRPr lang="en-US"/>
          </a:p>
        </p:txBody>
      </p:sp>
    </p:spTree>
    <p:extLst>
      <p:ext uri="{BB962C8B-B14F-4D97-AF65-F5344CB8AC3E}">
        <p14:creationId xmlns:p14="http://schemas.microsoft.com/office/powerpoint/2010/main" val="1292717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A1ECF-7C49-4AE4-A23C-9F85A86FB85D}" type="slidenum">
              <a:rPr lang="en-US" smtClean="0"/>
              <a:t>3</a:t>
            </a:fld>
            <a:endParaRPr lang="en-US"/>
          </a:p>
        </p:txBody>
      </p:sp>
    </p:spTree>
    <p:extLst>
      <p:ext uri="{BB962C8B-B14F-4D97-AF65-F5344CB8AC3E}">
        <p14:creationId xmlns:p14="http://schemas.microsoft.com/office/powerpoint/2010/main" val="1200986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D683B04A-1858-4E12-BF36-88F99F8D809C}" type="datetimeFigureOut">
              <a:rPr lang="en-US" smtClean="0"/>
              <a:pPr/>
              <a:t>4/11/2022</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3696675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3B04A-1858-4E12-BF36-88F99F8D809C}"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400171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3B04A-1858-4E12-BF36-88F99F8D809C}"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1787719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3B04A-1858-4E12-BF36-88F99F8D809C}"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DB22-8EC6-4E23-9D5A-412CABC0FAEE}"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503048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3B04A-1858-4E12-BF36-88F99F8D809C}"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1296012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83B04A-1858-4E12-BF36-88F99F8D809C}" type="datetimeFigureOut">
              <a:rPr lang="en-US" smtClean="0"/>
              <a:pPr/>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4215778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83B04A-1858-4E12-BF36-88F99F8D809C}" type="datetimeFigureOut">
              <a:rPr lang="en-US" smtClean="0"/>
              <a:pPr/>
              <a:t>4/11/2022</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553595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3B04A-1858-4E12-BF36-88F99F8D809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3474660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3B04A-1858-4E12-BF36-88F99F8D809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304225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D683B04A-1858-4E12-BF36-88F99F8D809C}" type="datetimeFigureOut">
              <a:rPr lang="en-US" smtClean="0"/>
              <a:pPr/>
              <a:t>4/11/2022</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2856247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83B04A-1858-4E12-BF36-88F99F8D809C}"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323294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3B04A-1858-4E12-BF36-88F99F8D809C}"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413388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83B04A-1858-4E12-BF36-88F99F8D809C}" type="datetimeFigureOut">
              <a:rPr lang="en-US" smtClean="0"/>
              <a:pPr/>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3388174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3B04A-1858-4E12-BF36-88F99F8D809C}" type="datetimeFigureOut">
              <a:rPr lang="en-US" smtClean="0"/>
              <a:pPr/>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415380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3B04A-1858-4E12-BF36-88F99F8D809C}" type="datetimeFigureOut">
              <a:rPr lang="en-US" smtClean="0"/>
              <a:pPr/>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126874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3B04A-1858-4E12-BF36-88F99F8D809C}"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281818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83B04A-1858-4E12-BF36-88F99F8D809C}"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2DB22-8EC6-4E23-9D5A-412CABC0FAEE}" type="slidenum">
              <a:rPr lang="en-US" smtClean="0"/>
              <a:pPr/>
              <a:t>‹#›</a:t>
            </a:fld>
            <a:endParaRPr lang="en-US"/>
          </a:p>
        </p:txBody>
      </p:sp>
    </p:spTree>
    <p:extLst>
      <p:ext uri="{BB962C8B-B14F-4D97-AF65-F5344CB8AC3E}">
        <p14:creationId xmlns:p14="http://schemas.microsoft.com/office/powerpoint/2010/main" val="130814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0">
              <a:schemeClr val="accent5">
                <a:lumMod val="75000"/>
              </a:schemeClr>
            </a:gs>
            <a:gs pos="65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83B04A-1858-4E12-BF36-88F99F8D809C}" type="datetimeFigureOut">
              <a:rPr lang="en-US" smtClean="0"/>
              <a:pPr/>
              <a:t>4/11/2022</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A2DB22-8EC6-4E23-9D5A-412CABC0FAEE}" type="slidenum">
              <a:rPr lang="en-US" smtClean="0"/>
              <a:pPr/>
              <a:t>‹#›</a:t>
            </a:fld>
            <a:endParaRPr lang="en-US"/>
          </a:p>
        </p:txBody>
      </p:sp>
    </p:spTree>
    <p:extLst>
      <p:ext uri="{BB962C8B-B14F-4D97-AF65-F5344CB8AC3E}">
        <p14:creationId xmlns:p14="http://schemas.microsoft.com/office/powerpoint/2010/main" val="2305494389"/>
      </p:ext>
    </p:extLst>
  </p:cSld>
  <p:clrMap bg1="dk1" tx1="lt1" bg2="dk2" tx2="lt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 id="2147484121" r:id="rId12"/>
    <p:sldLayoutId id="2147484122" r:id="rId13"/>
    <p:sldLayoutId id="2147484123" r:id="rId14"/>
    <p:sldLayoutId id="2147484124" r:id="rId15"/>
    <p:sldLayoutId id="2147484125" r:id="rId16"/>
    <p:sldLayoutId id="214748412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vectors/user-icon-person-personal-about-me-2935527/"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7894" y="2218304"/>
            <a:ext cx="6205106" cy="1125405"/>
          </a:xfrm>
          <a:effectLst>
            <a:glow rad="1041400">
              <a:schemeClr val="tx1"/>
            </a:glow>
          </a:effectLst>
        </p:spPr>
        <p:txBody>
          <a:bodyPr>
            <a:normAutofit/>
          </a:bodyPr>
          <a:lstStyle/>
          <a:p>
            <a:pPr algn="ctr"/>
            <a:r>
              <a:rPr lang="en-US" sz="2400" b="1" i="1" dirty="0">
                <a:solidFill>
                  <a:schemeClr val="bg1"/>
                </a:solidFill>
                <a:effectLst>
                  <a:glow rad="965200">
                    <a:schemeClr val="tx1">
                      <a:alpha val="68000"/>
                    </a:schemeClr>
                  </a:glow>
                </a:effectLst>
                <a:latin typeface="Times New Roman" panose="02020603050405020304" pitchFamily="18" charset="0"/>
                <a:cs typeface="Times New Roman" panose="02020603050405020304" pitchFamily="18" charset="0"/>
              </a:rPr>
              <a:t>AUTOMATED TIMETABLE GENERATION  SYSTEM </a:t>
            </a:r>
          </a:p>
        </p:txBody>
      </p:sp>
      <p:sp>
        <p:nvSpPr>
          <p:cNvPr id="5" name="Title 1"/>
          <p:cNvSpPr txBox="1">
            <a:spLocks/>
          </p:cNvSpPr>
          <p:nvPr/>
        </p:nvSpPr>
        <p:spPr>
          <a:xfrm>
            <a:off x="2267823" y="4876800"/>
            <a:ext cx="3400137" cy="1273175"/>
          </a:xfrm>
          <a:prstGeom prst="rect">
            <a:avLst/>
          </a:prstGeom>
        </p:spPr>
        <p:txBody>
          <a:bodyPr vert="horz" lIns="91440" tIns="45720" rIns="91440" bIns="45720" rtlCol="0" anchor="ctr">
            <a:normAutofit fontScale="55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4900" b="1" dirty="0">
                <a:latin typeface="Times New Roman" panose="02020603050405020304" pitchFamily="18" charset="0"/>
                <a:ea typeface="+mj-ea"/>
                <a:cs typeface="Times New Roman" panose="02020603050405020304" pitchFamily="18" charset="0"/>
              </a:rPr>
              <a:t>SUBMITTED</a:t>
            </a:r>
            <a:r>
              <a:rPr lang="en-US" sz="4900" b="1" dirty="0">
                <a:latin typeface="+mj-lt"/>
                <a:ea typeface="+mj-ea"/>
                <a:cs typeface="+mj-cs"/>
              </a:rPr>
              <a:t> </a:t>
            </a:r>
            <a:r>
              <a:rPr lang="en-US" sz="4900" b="1" dirty="0">
                <a:latin typeface="Times New Roman" panose="02020603050405020304" pitchFamily="18" charset="0"/>
                <a:ea typeface="+mj-ea"/>
                <a:cs typeface="Times New Roman" panose="02020603050405020304" pitchFamily="18" charset="0"/>
              </a:rPr>
              <a:t>BY</a:t>
            </a:r>
          </a:p>
          <a:p>
            <a:endParaRPr lang="en-US" sz="3000" b="1"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Khushi (0201IT193D02)</a:t>
            </a:r>
          </a:p>
          <a:p>
            <a:r>
              <a:rPr lang="en-US" sz="3000" b="1" dirty="0">
                <a:latin typeface="Times New Roman" panose="02020603050405020304" pitchFamily="18" charset="0"/>
                <a:cs typeface="Times New Roman" panose="02020603050405020304" pitchFamily="18" charset="0"/>
              </a:rPr>
              <a:t>Yash Narang (0201IT193D09)</a:t>
            </a:r>
          </a:p>
          <a:p>
            <a:r>
              <a:rPr kumimoji="0" lang="en-US" sz="3000" b="1"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Mishra Deepak (</a:t>
            </a:r>
            <a:r>
              <a:rPr lang="en-US" sz="3000" b="1" dirty="0">
                <a:latin typeface="Times New Roman" panose="02020603050405020304" pitchFamily="18" charset="0"/>
                <a:cs typeface="Times New Roman" panose="02020603050405020304" pitchFamily="18" charset="0"/>
              </a:rPr>
              <a:t>0201IT193D05</a:t>
            </a:r>
            <a:r>
              <a:rPr kumimoji="0" lang="en-US" sz="3000" b="1" i="0" u="none" strike="noStrike" kern="1200" cap="none" spc="0" normalizeH="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a:t>
            </a:r>
            <a:endParaRPr kumimoji="0" lang="en-US" sz="4400" b="0" i="0" u="none" strike="noStrike" kern="1200" cap="none" spc="0" normalizeH="0" noProof="0" dirty="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itle 1"/>
          <p:cNvSpPr txBox="1">
            <a:spLocks/>
          </p:cNvSpPr>
          <p:nvPr/>
        </p:nvSpPr>
        <p:spPr>
          <a:xfrm>
            <a:off x="1600200" y="466486"/>
            <a:ext cx="7830127"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2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Jabalpur Engineering College (JEC)</a:t>
            </a:r>
          </a:p>
          <a:p>
            <a:pPr marL="0" marR="0" lvl="0" indent="0" algn="ctr" defTabSz="914400" rtl="0" eaLnBrk="1" fontAlgn="auto" latinLnBrk="0" hangingPunct="1">
              <a:lnSpc>
                <a:spcPct val="100000"/>
              </a:lnSpc>
              <a:spcBef>
                <a:spcPct val="0"/>
              </a:spcBef>
              <a:spcAft>
                <a:spcPts val="0"/>
              </a:spcAft>
              <a:buClrTx/>
              <a:buSzTx/>
              <a:buFontTx/>
              <a:buNone/>
              <a:tabLst/>
              <a:defRPr/>
            </a:pPr>
            <a:r>
              <a:rPr lang="en-IN" sz="2800" b="1" dirty="0">
                <a:solidFill>
                  <a:schemeClr val="bg1"/>
                </a:solidFill>
                <a:latin typeface="Times New Roman" panose="02020603050405020304" pitchFamily="18" charset="0"/>
                <a:ea typeface="+mj-ea"/>
                <a:cs typeface="Times New Roman" panose="02020603050405020304" pitchFamily="18" charset="0"/>
              </a:rPr>
              <a:t>Jabalpur</a:t>
            </a:r>
            <a:endParaRPr kumimoji="0" lang="en-US" sz="2800" b="1"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6347713" cy="1320800"/>
          </a:xfrm>
        </p:spPr>
        <p:txBody>
          <a:bodyPr/>
          <a:lstStyle/>
          <a:p>
            <a:r>
              <a:rPr lang="en-US" b="1" dirty="0">
                <a:latin typeface="Times New Roman" panose="02020603050405020304" pitchFamily="18" charset="0"/>
                <a:cs typeface="Times New Roman" panose="02020603050405020304" pitchFamily="18" charset="0"/>
              </a:rPr>
              <a:t>                     Content</a:t>
            </a:r>
          </a:p>
        </p:txBody>
      </p:sp>
      <p:sp>
        <p:nvSpPr>
          <p:cNvPr id="3" name="Content Placeholder 2"/>
          <p:cNvSpPr>
            <a:spLocks noGrp="1"/>
          </p:cNvSpPr>
          <p:nvPr>
            <p:ph idx="1"/>
          </p:nvPr>
        </p:nvSpPr>
        <p:spPr>
          <a:xfrm>
            <a:off x="1143000" y="1397000"/>
            <a:ext cx="5738114" cy="4491963"/>
          </a:xfrm>
        </p:spPr>
        <p:txBody>
          <a:bodyPr>
            <a:noAutofit/>
          </a:bodyPr>
          <a:lstStyle/>
          <a:p>
            <a:r>
              <a:rPr lang="en-US" sz="1600" b="1" dirty="0">
                <a:latin typeface="Times New Roman" panose="02020603050405020304" pitchFamily="18" charset="0"/>
                <a:cs typeface="Times New Roman" panose="02020603050405020304" pitchFamily="18" charset="0"/>
              </a:rPr>
              <a:t>Introduction</a:t>
            </a:r>
          </a:p>
          <a:p>
            <a:r>
              <a:rPr lang="en-US" sz="1600" b="1" dirty="0">
                <a:latin typeface="Times New Roman" panose="02020603050405020304" pitchFamily="18" charset="0"/>
                <a:cs typeface="Times New Roman" panose="02020603050405020304" pitchFamily="18" charset="0"/>
              </a:rPr>
              <a:t> Objective</a:t>
            </a:r>
          </a:p>
          <a:p>
            <a:r>
              <a:rPr lang="en-US" sz="1600" b="1" dirty="0">
                <a:latin typeface="Times New Roman" panose="02020603050405020304" pitchFamily="18" charset="0"/>
                <a:cs typeface="Times New Roman" panose="02020603050405020304" pitchFamily="18" charset="0"/>
              </a:rPr>
              <a:t>Literature Survey </a:t>
            </a:r>
          </a:p>
          <a:p>
            <a:r>
              <a:rPr lang="en-US" sz="1600" b="1" dirty="0">
                <a:latin typeface="Times New Roman" panose="02020603050405020304" pitchFamily="18" charset="0"/>
                <a:cs typeface="Times New Roman" panose="02020603050405020304" pitchFamily="18" charset="0"/>
              </a:rPr>
              <a:t>Use Case Diagram</a:t>
            </a:r>
          </a:p>
          <a:p>
            <a:r>
              <a:rPr lang="en-US" sz="1600" b="1" dirty="0">
                <a:latin typeface="Times New Roman" panose="02020603050405020304" pitchFamily="18" charset="0"/>
                <a:cs typeface="Times New Roman" panose="02020603050405020304" pitchFamily="18" charset="0"/>
              </a:rPr>
              <a:t>Data Flow Diagram</a:t>
            </a:r>
          </a:p>
          <a:p>
            <a:r>
              <a:rPr lang="en-US" sz="1600" b="1" dirty="0">
                <a:latin typeface="Times New Roman" panose="02020603050405020304" pitchFamily="18" charset="0"/>
                <a:cs typeface="Times New Roman" panose="02020603050405020304" pitchFamily="18" charset="0"/>
              </a:rPr>
              <a:t>Conclusion </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033" y="279400"/>
            <a:ext cx="6347713" cy="1320800"/>
          </a:xfrm>
        </p:spPr>
        <p:txBody>
          <a:bodyPr/>
          <a:lstStyle/>
          <a:p>
            <a:pPr algn="ctr"/>
            <a:r>
              <a:rPr lang="en-US" b="1" dirty="0">
                <a:latin typeface="Times New Roman" panose="02020603050405020304" pitchFamily="18" charset="0"/>
                <a:cs typeface="Times New Roman" panose="02020603050405020304" pitchFamily="18" charset="0"/>
              </a:rPr>
              <a:t>                       Introduction</a:t>
            </a:r>
          </a:p>
        </p:txBody>
      </p:sp>
      <p:sp>
        <p:nvSpPr>
          <p:cNvPr id="3" name="Content Placeholder 2"/>
          <p:cNvSpPr>
            <a:spLocks noGrp="1"/>
          </p:cNvSpPr>
          <p:nvPr>
            <p:ph idx="1"/>
          </p:nvPr>
        </p:nvSpPr>
        <p:spPr>
          <a:xfrm>
            <a:off x="975106" y="1600200"/>
            <a:ext cx="6346640" cy="2590800"/>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Automatic Timetable Generation system is a Desktop based software used to generate timetable automatically. Currently timetable is managed manually. It will help to manage all the lectures automatically. </a:t>
            </a:r>
          </a:p>
          <a:p>
            <a:pPr marL="0" indent="0" algn="just">
              <a:buNone/>
            </a:pPr>
            <a:r>
              <a:rPr lang="en-US" sz="1600" dirty="0">
                <a:latin typeface="Times New Roman" panose="02020603050405020304" pitchFamily="18" charset="0"/>
                <a:cs typeface="Times New Roman" panose="02020603050405020304" pitchFamily="18" charset="0"/>
              </a:rPr>
              <a:t>Maximum and minimum workload for a Faculty for a day, week and month will be specified for the efficient generation of timetable. It is a comprehensive timetable management solutions for Colleges which help to overcome the challenges in manually setting the tim</a:t>
            </a:r>
            <a:r>
              <a:rPr lang="en-US" sz="1800" dirty="0">
                <a:latin typeface="Times New Roman" panose="02020603050405020304" pitchFamily="18" charset="0"/>
                <a:cs typeface="Times New Roman" panose="02020603050405020304" pitchFamily="18" charset="0"/>
              </a:rPr>
              <a:t>etable. </a:t>
            </a:r>
          </a:p>
        </p:txBody>
      </p:sp>
    </p:spTree>
    <p:extLst>
      <p:ext uri="{BB962C8B-B14F-4D97-AF65-F5344CB8AC3E}">
        <p14:creationId xmlns:p14="http://schemas.microsoft.com/office/powerpoint/2010/main" val="210435037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6347713" cy="1320800"/>
          </a:xfrm>
        </p:spPr>
        <p:txBody>
          <a:bodyPr>
            <a:normAutofit/>
          </a:bodyPr>
          <a:lstStyle/>
          <a:p>
            <a:r>
              <a:rPr lang="en-US" b="1" dirty="0">
                <a:latin typeface="Times New Roman" panose="02020603050405020304" pitchFamily="18" charset="0"/>
                <a:cs typeface="Times New Roman" panose="02020603050405020304" pitchFamily="18" charset="0"/>
              </a:rPr>
              <a:t>                    Objective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3000" y="1752600"/>
            <a:ext cx="6477001" cy="2743200"/>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Its is software for </a:t>
            </a:r>
            <a:r>
              <a:rPr lang="en-US" sz="1600" b="1" dirty="0">
                <a:latin typeface="Times New Roman" panose="02020603050405020304" pitchFamily="18" charset="0"/>
                <a:cs typeface="Times New Roman" panose="02020603050405020304" pitchFamily="18" charset="0"/>
              </a:rPr>
              <a:t>Automated Timetable Generation System</a:t>
            </a:r>
            <a:r>
              <a:rPr lang="en-US" sz="1600" dirty="0">
                <a:latin typeface="Times New Roman" panose="02020603050405020304" pitchFamily="18" charset="0"/>
                <a:cs typeface="Times New Roman" panose="02020603050405020304" pitchFamily="18" charset="0"/>
              </a:rPr>
              <a:t> for schools and colleges. </a:t>
            </a:r>
          </a:p>
          <a:p>
            <a:pPr marL="0" indent="0">
              <a:buNone/>
            </a:pPr>
            <a:r>
              <a:rPr lang="en-US" sz="1600" dirty="0">
                <a:latin typeface="Times New Roman" panose="02020603050405020304" pitchFamily="18" charset="0"/>
                <a:cs typeface="Times New Roman" panose="02020603050405020304" pitchFamily="18" charset="0"/>
              </a:rPr>
              <a:t>Sometimes there are limited faculties, each faculty teaching more than one subjects. So now the timetable needed to schedule the faculty at provided time slots in such very that their things do not overlap and the time table schedule makes best use of all faculty subjects demands.</a:t>
            </a:r>
          </a:p>
          <a:p>
            <a:pPr marL="0" indent="0">
              <a:buNone/>
            </a:pPr>
            <a:r>
              <a:rPr lang="en-US" sz="1400" b="1"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69492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754" y="609600"/>
            <a:ext cx="6934200" cy="1549400"/>
          </a:xfrm>
        </p:spPr>
        <p:txBody>
          <a:bodyPr>
            <a:normAutofit fontScale="90000"/>
          </a:bodyPr>
          <a:lstStyle/>
          <a:p>
            <a:r>
              <a:rPr lang="en-US" b="1" dirty="0">
                <a:latin typeface="Times New Roman" panose="02020603050405020304" pitchFamily="18" charset="0"/>
                <a:cs typeface="Times New Roman" panose="02020603050405020304" pitchFamily="18" charset="0"/>
              </a:rPr>
              <a:t>Hardware /Software Requirement</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1104900" y="1600200"/>
            <a:ext cx="7886700" cy="4351338"/>
          </a:xfrm>
        </p:spPr>
        <p:txBody>
          <a:bodyPr>
            <a:normAutofit/>
          </a:bodyPr>
          <a:lstStyle/>
          <a:p>
            <a:pPr marL="0" indent="0">
              <a:buNone/>
            </a:pPr>
            <a:r>
              <a:rPr lang="en-US" dirty="0"/>
              <a:t> </a:t>
            </a:r>
          </a:p>
          <a:p>
            <a:pPr marL="0" indent="0">
              <a:buNone/>
            </a:pPr>
            <a:r>
              <a:rPr lang="en-US" b="1" dirty="0"/>
              <a:t> </a:t>
            </a:r>
            <a:r>
              <a:rPr lang="en-US" sz="1600" b="1" dirty="0">
                <a:latin typeface="Times New Roman" panose="02020603050405020304" pitchFamily="18" charset="0"/>
                <a:cs typeface="Times New Roman" panose="02020603050405020304" pitchFamily="18" charset="0"/>
              </a:rPr>
              <a:t>Hardware Requirements (min)</a:t>
            </a:r>
            <a:endParaRPr lang="en-US" sz="16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Processor – Dual Core</a:t>
            </a:r>
          </a:p>
          <a:p>
            <a:pPr lvl="0"/>
            <a:r>
              <a:rPr lang="en-US" sz="1400" dirty="0">
                <a:latin typeface="Times New Roman" panose="02020603050405020304" pitchFamily="18" charset="0"/>
                <a:cs typeface="Times New Roman" panose="02020603050405020304" pitchFamily="18" charset="0"/>
              </a:rPr>
              <a:t>Hard Disk – 50 GB</a:t>
            </a:r>
          </a:p>
          <a:p>
            <a:r>
              <a:rPr lang="en-US" sz="1400" dirty="0">
                <a:latin typeface="Times New Roman" panose="02020603050405020304" pitchFamily="18" charset="0"/>
                <a:cs typeface="Times New Roman" panose="02020603050405020304" pitchFamily="18" charset="0"/>
              </a:rPr>
              <a:t>Memory – 1GB RAM</a:t>
            </a:r>
          </a:p>
          <a:p>
            <a:pPr marL="0" indent="0">
              <a:buNone/>
            </a:pPr>
            <a:r>
              <a:rPr lang="en-US" sz="1600" b="1" dirty="0">
                <a:latin typeface="Times New Roman" panose="02020603050405020304" pitchFamily="18" charset="0"/>
                <a:cs typeface="Times New Roman" panose="02020603050405020304" pitchFamily="18" charset="0"/>
              </a:rPr>
              <a:t>  </a:t>
            </a:r>
          </a:p>
          <a:p>
            <a:pPr marL="0" indent="0">
              <a:buNone/>
            </a:pPr>
            <a:r>
              <a:rPr lang="en-US" sz="1600" b="1" dirty="0">
                <a:latin typeface="Times New Roman" panose="02020603050405020304" pitchFamily="18" charset="0"/>
                <a:cs typeface="Times New Roman" panose="02020603050405020304" pitchFamily="18" charset="0"/>
              </a:rPr>
              <a:t>Software Requirements  (min)</a:t>
            </a:r>
            <a:endParaRPr lang="en-US" sz="16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Windows 7 </a:t>
            </a:r>
          </a:p>
          <a:p>
            <a:pPr lvl="0"/>
            <a:r>
              <a:rPr lang="en-US" sz="1400" dirty="0">
                <a:latin typeface="Times New Roman" panose="02020603050405020304" pitchFamily="18" charset="0"/>
                <a:cs typeface="Times New Roman" panose="02020603050405020304" pitchFamily="18" charset="0"/>
              </a:rPr>
              <a:t>MYSQL 5.5</a:t>
            </a:r>
          </a:p>
          <a:p>
            <a:pPr lvl="0"/>
            <a:r>
              <a:rPr lang="en-US" sz="1400" dirty="0">
                <a:latin typeface="Times New Roman" panose="02020603050405020304" pitchFamily="18" charset="0"/>
                <a:cs typeface="Times New Roman" panose="02020603050405020304" pitchFamily="18" charset="0"/>
              </a:rPr>
              <a:t>Easy PHP Deserver 14.1VC11</a:t>
            </a:r>
          </a:p>
        </p:txBody>
      </p:sp>
    </p:spTree>
    <p:extLst>
      <p:ext uri="{BB962C8B-B14F-4D97-AF65-F5344CB8AC3E}">
        <p14:creationId xmlns:p14="http://schemas.microsoft.com/office/powerpoint/2010/main" val="104850276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2935"/>
            <a:ext cx="3505200" cy="681958"/>
          </a:xfrm>
        </p:spPr>
        <p:txBody>
          <a:bodyPr>
            <a:normAutofit fontScale="90000"/>
          </a:bodyPr>
          <a:lstStyle/>
          <a:p>
            <a:br>
              <a:rPr lang="en-US" dirty="0"/>
            </a:br>
            <a:r>
              <a:rPr lang="en-US" dirty="0"/>
              <a:t> </a:t>
            </a:r>
          </a:p>
        </p:txBody>
      </p:sp>
      <p:sp>
        <p:nvSpPr>
          <p:cNvPr id="10" name="Oval 126"/>
          <p:cNvSpPr>
            <a:spLocks noChangeArrowheads="1"/>
          </p:cNvSpPr>
          <p:nvPr/>
        </p:nvSpPr>
        <p:spPr bwMode="auto">
          <a:xfrm>
            <a:off x="4905917" y="5229328"/>
            <a:ext cx="2249488" cy="482600"/>
          </a:xfrm>
          <a:prstGeom prst="ellipse">
            <a:avLst/>
          </a:prstGeom>
          <a:gradFill rotWithShape="0">
            <a:gsLst>
              <a:gs pos="0">
                <a:srgbClr val="5B9BD5"/>
              </a:gs>
              <a:gs pos="100000">
                <a:srgbClr val="1F4D78"/>
              </a:gs>
            </a:gsLst>
            <a:lin ang="2700000" scaled="1"/>
          </a:gradFill>
          <a:ln w="28575">
            <a:solidFill>
              <a:srgbClr val="000000"/>
            </a:solidFill>
            <a:round/>
            <a:headEnd/>
            <a:tailEnd/>
          </a:ln>
          <a:effectLst>
            <a:outerShdw sy="50000" kx="-2453608" rotWithShape="0">
              <a:srgbClr val="BDD6EE">
                <a:alpha val="50000"/>
              </a:srgb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Add Teachers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Oval 127"/>
          <p:cNvSpPr>
            <a:spLocks noChangeArrowheads="1"/>
          </p:cNvSpPr>
          <p:nvPr/>
        </p:nvSpPr>
        <p:spPr bwMode="auto">
          <a:xfrm>
            <a:off x="4868711" y="1705772"/>
            <a:ext cx="2442456" cy="482600"/>
          </a:xfrm>
          <a:prstGeom prst="ellipse">
            <a:avLst/>
          </a:prstGeom>
          <a:gradFill rotWithShape="0">
            <a:gsLst>
              <a:gs pos="0">
                <a:srgbClr val="5B9BD5"/>
              </a:gs>
              <a:gs pos="100000">
                <a:srgbClr val="1F4D78"/>
              </a:gs>
            </a:gsLst>
            <a:lin ang="2700000" scaled="1"/>
          </a:gradFill>
          <a:ln w="28575">
            <a:solidFill>
              <a:srgbClr val="000000"/>
            </a:solidFill>
            <a:round/>
            <a:headEnd/>
            <a:tailEnd/>
          </a:ln>
          <a:effectLst>
            <a:outerShdw sy="50000" kx="-2453608" rotWithShape="0">
              <a:srgbClr val="BDD6EE">
                <a:alpha val="50000"/>
              </a:srgb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Add Subjects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Oval 128"/>
          <p:cNvSpPr>
            <a:spLocks noChangeArrowheads="1"/>
          </p:cNvSpPr>
          <p:nvPr/>
        </p:nvSpPr>
        <p:spPr bwMode="auto">
          <a:xfrm>
            <a:off x="4811615" y="6092466"/>
            <a:ext cx="2278063" cy="387350"/>
          </a:xfrm>
          <a:prstGeom prst="ellipse">
            <a:avLst/>
          </a:prstGeom>
          <a:gradFill rotWithShape="0">
            <a:gsLst>
              <a:gs pos="0">
                <a:srgbClr val="5B9BD5"/>
              </a:gs>
              <a:gs pos="100000">
                <a:srgbClr val="1F4D78"/>
              </a:gs>
            </a:gsLst>
            <a:lin ang="2700000" scaled="1"/>
          </a:gradFill>
          <a:ln w="28575">
            <a:solidFill>
              <a:srgbClr val="000000"/>
            </a:solidFill>
            <a:round/>
            <a:headEnd/>
            <a:tailEnd/>
          </a:ln>
          <a:effectLst>
            <a:outerShdw sy="50000" kx="-2453608" rotWithShape="0">
              <a:srgbClr val="BDD6EE">
                <a:alpha val="50000"/>
              </a:srgb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Allocation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Oval 130"/>
          <p:cNvSpPr>
            <a:spLocks noChangeArrowheads="1"/>
          </p:cNvSpPr>
          <p:nvPr/>
        </p:nvSpPr>
        <p:spPr bwMode="auto">
          <a:xfrm>
            <a:off x="4918263" y="701884"/>
            <a:ext cx="2343352" cy="546689"/>
          </a:xfrm>
          <a:prstGeom prst="ellipse">
            <a:avLst/>
          </a:prstGeom>
          <a:gradFill rotWithShape="0">
            <a:gsLst>
              <a:gs pos="0">
                <a:srgbClr val="5B9BD5"/>
              </a:gs>
              <a:gs pos="100000">
                <a:srgbClr val="1F4D78"/>
              </a:gs>
            </a:gsLst>
            <a:lin ang="2700000" scaled="1"/>
          </a:gradFill>
          <a:ln w="28575">
            <a:solidFill>
              <a:srgbClr val="000000"/>
            </a:solidFill>
            <a:round/>
            <a:headEnd/>
            <a:tailEnd/>
          </a:ln>
          <a:effectLst>
            <a:outerShdw sy="50000" kx="-2453608" rotWithShape="0">
              <a:srgbClr val="BDD6EE">
                <a:alpha val="50000"/>
              </a:srgb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Timetable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Oval 131"/>
          <p:cNvSpPr>
            <a:spLocks noChangeArrowheads="1"/>
          </p:cNvSpPr>
          <p:nvPr/>
        </p:nvSpPr>
        <p:spPr bwMode="auto">
          <a:xfrm>
            <a:off x="4832328" y="2645571"/>
            <a:ext cx="2442456" cy="455447"/>
          </a:xfrm>
          <a:prstGeom prst="ellipse">
            <a:avLst/>
          </a:prstGeom>
          <a:gradFill rotWithShape="0">
            <a:gsLst>
              <a:gs pos="0">
                <a:srgbClr val="5B9BD5"/>
              </a:gs>
              <a:gs pos="100000">
                <a:srgbClr val="1F4D78"/>
              </a:gs>
            </a:gsLst>
            <a:lin ang="2700000" scaled="1"/>
          </a:gradFill>
          <a:ln w="28575">
            <a:solidFill>
              <a:srgbClr val="000000"/>
            </a:solidFill>
            <a:round/>
            <a:headEnd/>
            <a:tailEnd/>
          </a:ln>
          <a:effectLst>
            <a:outerShdw sy="50000" kx="-2453608" rotWithShape="0">
              <a:srgbClr val="BDD6EE">
                <a:alpha val="50000"/>
              </a:srgb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View</a:t>
            </a:r>
            <a:r>
              <a:rPr kumimoji="0" lang="en-US" altLang="en-US" sz="1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Timetable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Oval 132"/>
          <p:cNvSpPr>
            <a:spLocks noChangeArrowheads="1"/>
          </p:cNvSpPr>
          <p:nvPr/>
        </p:nvSpPr>
        <p:spPr bwMode="auto">
          <a:xfrm>
            <a:off x="4832328" y="3547405"/>
            <a:ext cx="2384425" cy="442913"/>
          </a:xfrm>
          <a:prstGeom prst="ellipse">
            <a:avLst/>
          </a:prstGeom>
          <a:gradFill rotWithShape="0">
            <a:gsLst>
              <a:gs pos="0">
                <a:srgbClr val="5B9BD5"/>
              </a:gs>
              <a:gs pos="100000">
                <a:srgbClr val="1F4D78"/>
              </a:gs>
            </a:gsLst>
            <a:lin ang="2700000" scaled="1"/>
          </a:gradFill>
          <a:ln w="28575">
            <a:solidFill>
              <a:srgbClr val="000000"/>
            </a:solidFill>
            <a:round/>
            <a:headEnd/>
            <a:tailEnd/>
          </a:ln>
          <a:effectLst>
            <a:outerShdw sy="50000" kx="-2453608" rotWithShape="0">
              <a:srgbClr val="BDD6EE">
                <a:alpha val="50000"/>
              </a:srgb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Modify Timetable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Oval 133"/>
          <p:cNvSpPr>
            <a:spLocks noChangeArrowheads="1"/>
          </p:cNvSpPr>
          <p:nvPr/>
        </p:nvSpPr>
        <p:spPr bwMode="auto">
          <a:xfrm>
            <a:off x="4818605" y="4442391"/>
            <a:ext cx="2336800" cy="406400"/>
          </a:xfrm>
          <a:prstGeom prst="ellipse">
            <a:avLst/>
          </a:prstGeom>
          <a:gradFill rotWithShape="0">
            <a:gsLst>
              <a:gs pos="0">
                <a:srgbClr val="5B9BD5"/>
              </a:gs>
              <a:gs pos="100000">
                <a:srgbClr val="1F4D78"/>
              </a:gs>
            </a:gsLst>
            <a:lin ang="2700000" scaled="1"/>
          </a:gradFill>
          <a:ln w="28575">
            <a:solidFill>
              <a:srgbClr val="000000"/>
            </a:solidFill>
            <a:round/>
            <a:headEnd/>
            <a:tailEnd/>
          </a:ln>
          <a:effectLst>
            <a:outerShdw sy="50000" kx="-2453608" rotWithShape="0">
              <a:srgbClr val="BDD6EE">
                <a:alpha val="50000"/>
              </a:srgbClr>
            </a:outerShdw>
          </a:effec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Add Classroom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2"/>
          <p:cNvSpPr>
            <a:spLocks noChangeArrowheads="1"/>
          </p:cNvSpPr>
          <p:nvPr/>
        </p:nvSpPr>
        <p:spPr bwMode="auto">
          <a:xfrm>
            <a:off x="527339" y="326289"/>
            <a:ext cx="556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1pPr>
            <a:lvl2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2pPr>
            <a:lvl3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3pPr>
            <a:lvl4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4pPr>
            <a:lvl5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5pPr>
            <a:lvl6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6pPr>
            <a:lvl7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7pPr>
            <a:lvl8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8pPr>
            <a:lvl9pPr eaLnBrk="0" fontAlgn="base" hangingPunct="0">
              <a:spcBef>
                <a:spcPct val="0"/>
              </a:spcBef>
              <a:spcAft>
                <a:spcPct val="0"/>
              </a:spcAft>
              <a:tabLst>
                <a:tab pos="1285875" algn="l"/>
                <a:tab pos="1320800" algn="l"/>
                <a:tab pos="5362575" algn="l"/>
                <a:tab pos="6621463"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285875" algn="l"/>
                <a:tab pos="1320800" algn="l"/>
                <a:tab pos="5362575" algn="l"/>
                <a:tab pos="6621463" algn="r"/>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25"/>
          <p:cNvSpPr>
            <a:spLocks noChangeArrowheads="1"/>
          </p:cNvSpPr>
          <p:nvPr/>
        </p:nvSpPr>
        <p:spPr bwMode="auto">
          <a:xfrm>
            <a:off x="647027" y="-347083"/>
            <a:ext cx="4801314"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32225" algn="l"/>
              </a:tabLst>
              <a:defRPr>
                <a:solidFill>
                  <a:schemeClr val="tx1"/>
                </a:solidFill>
                <a:latin typeface="Arial" panose="020B0604020202020204" pitchFamily="34" charset="0"/>
              </a:defRPr>
            </a:lvl1pPr>
            <a:lvl2pPr eaLnBrk="0" fontAlgn="base" hangingPunct="0">
              <a:spcBef>
                <a:spcPct val="0"/>
              </a:spcBef>
              <a:spcAft>
                <a:spcPct val="0"/>
              </a:spcAft>
              <a:tabLst>
                <a:tab pos="3832225" algn="l"/>
              </a:tabLst>
              <a:defRPr>
                <a:solidFill>
                  <a:schemeClr val="tx1"/>
                </a:solidFill>
                <a:latin typeface="Arial" panose="020B0604020202020204" pitchFamily="34" charset="0"/>
              </a:defRPr>
            </a:lvl2pPr>
            <a:lvl3pPr eaLnBrk="0" fontAlgn="base" hangingPunct="0">
              <a:spcBef>
                <a:spcPct val="0"/>
              </a:spcBef>
              <a:spcAft>
                <a:spcPct val="0"/>
              </a:spcAft>
              <a:tabLst>
                <a:tab pos="3832225" algn="l"/>
              </a:tabLst>
              <a:defRPr>
                <a:solidFill>
                  <a:schemeClr val="tx1"/>
                </a:solidFill>
                <a:latin typeface="Arial" panose="020B0604020202020204" pitchFamily="34" charset="0"/>
              </a:defRPr>
            </a:lvl3pPr>
            <a:lvl4pPr eaLnBrk="0" fontAlgn="base" hangingPunct="0">
              <a:spcBef>
                <a:spcPct val="0"/>
              </a:spcBef>
              <a:spcAft>
                <a:spcPct val="0"/>
              </a:spcAft>
              <a:tabLst>
                <a:tab pos="3832225" algn="l"/>
              </a:tabLst>
              <a:defRPr>
                <a:solidFill>
                  <a:schemeClr val="tx1"/>
                </a:solidFill>
                <a:latin typeface="Arial" panose="020B0604020202020204" pitchFamily="34" charset="0"/>
              </a:defRPr>
            </a:lvl4pPr>
            <a:lvl5pPr eaLnBrk="0" fontAlgn="base" hangingPunct="0">
              <a:spcBef>
                <a:spcPct val="0"/>
              </a:spcBef>
              <a:spcAft>
                <a:spcPct val="0"/>
              </a:spcAft>
              <a:tabLst>
                <a:tab pos="3832225" algn="l"/>
              </a:tabLst>
              <a:defRPr>
                <a:solidFill>
                  <a:schemeClr val="tx1"/>
                </a:solidFill>
                <a:latin typeface="Arial" panose="020B0604020202020204" pitchFamily="34" charset="0"/>
              </a:defRPr>
            </a:lvl5pPr>
            <a:lvl6pPr eaLnBrk="0" fontAlgn="base" hangingPunct="0">
              <a:spcBef>
                <a:spcPct val="0"/>
              </a:spcBef>
              <a:spcAft>
                <a:spcPct val="0"/>
              </a:spcAft>
              <a:tabLst>
                <a:tab pos="3832225" algn="l"/>
              </a:tabLst>
              <a:defRPr>
                <a:solidFill>
                  <a:schemeClr val="tx1"/>
                </a:solidFill>
                <a:latin typeface="Arial" panose="020B0604020202020204" pitchFamily="34" charset="0"/>
              </a:defRPr>
            </a:lvl6pPr>
            <a:lvl7pPr eaLnBrk="0" fontAlgn="base" hangingPunct="0">
              <a:spcBef>
                <a:spcPct val="0"/>
              </a:spcBef>
              <a:spcAft>
                <a:spcPct val="0"/>
              </a:spcAft>
              <a:tabLst>
                <a:tab pos="3832225" algn="l"/>
              </a:tabLst>
              <a:defRPr>
                <a:solidFill>
                  <a:schemeClr val="tx1"/>
                </a:solidFill>
                <a:latin typeface="Arial" panose="020B0604020202020204" pitchFamily="34" charset="0"/>
              </a:defRPr>
            </a:lvl7pPr>
            <a:lvl8pPr eaLnBrk="0" fontAlgn="base" hangingPunct="0">
              <a:spcBef>
                <a:spcPct val="0"/>
              </a:spcBef>
              <a:spcAft>
                <a:spcPct val="0"/>
              </a:spcAft>
              <a:tabLst>
                <a:tab pos="3832225" algn="l"/>
              </a:tabLst>
              <a:defRPr>
                <a:solidFill>
                  <a:schemeClr val="tx1"/>
                </a:solidFill>
                <a:latin typeface="Arial" panose="020B0604020202020204" pitchFamily="34" charset="0"/>
              </a:defRPr>
            </a:lvl8pPr>
            <a:lvl9pPr eaLnBrk="0" fontAlgn="base" hangingPunct="0">
              <a:spcBef>
                <a:spcPct val="0"/>
              </a:spcBef>
              <a:spcAft>
                <a:spcPct val="0"/>
              </a:spcAft>
              <a:tabLst>
                <a:tab pos="38322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832225" algn="l"/>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3832225" algn="l"/>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36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Use Case Diagram</a:t>
            </a:r>
            <a:r>
              <a:rPr kumimoji="0" lang="en-US" altLang="en-US" sz="24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tab pos="38322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7"/>
          <p:cNvSpPr>
            <a:spLocks noChangeArrowheads="1"/>
          </p:cNvSpPr>
          <p:nvPr/>
        </p:nvSpPr>
        <p:spPr bwMode="auto">
          <a:xfrm>
            <a:off x="0" y="358938"/>
            <a:ext cx="6477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32225" algn="l"/>
              </a:tabLst>
              <a:defRPr>
                <a:solidFill>
                  <a:schemeClr val="tx1"/>
                </a:solidFill>
                <a:latin typeface="Arial" panose="020B0604020202020204" pitchFamily="34" charset="0"/>
              </a:defRPr>
            </a:lvl1pPr>
            <a:lvl2pPr eaLnBrk="0" fontAlgn="base" hangingPunct="0">
              <a:spcBef>
                <a:spcPct val="0"/>
              </a:spcBef>
              <a:spcAft>
                <a:spcPct val="0"/>
              </a:spcAft>
              <a:tabLst>
                <a:tab pos="3832225" algn="l"/>
              </a:tabLst>
              <a:defRPr>
                <a:solidFill>
                  <a:schemeClr val="tx1"/>
                </a:solidFill>
                <a:latin typeface="Arial" panose="020B0604020202020204" pitchFamily="34" charset="0"/>
              </a:defRPr>
            </a:lvl2pPr>
            <a:lvl3pPr eaLnBrk="0" fontAlgn="base" hangingPunct="0">
              <a:spcBef>
                <a:spcPct val="0"/>
              </a:spcBef>
              <a:spcAft>
                <a:spcPct val="0"/>
              </a:spcAft>
              <a:tabLst>
                <a:tab pos="3832225" algn="l"/>
              </a:tabLst>
              <a:defRPr>
                <a:solidFill>
                  <a:schemeClr val="tx1"/>
                </a:solidFill>
                <a:latin typeface="Arial" panose="020B0604020202020204" pitchFamily="34" charset="0"/>
              </a:defRPr>
            </a:lvl3pPr>
            <a:lvl4pPr eaLnBrk="0" fontAlgn="base" hangingPunct="0">
              <a:spcBef>
                <a:spcPct val="0"/>
              </a:spcBef>
              <a:spcAft>
                <a:spcPct val="0"/>
              </a:spcAft>
              <a:tabLst>
                <a:tab pos="3832225" algn="l"/>
              </a:tabLst>
              <a:defRPr>
                <a:solidFill>
                  <a:schemeClr val="tx1"/>
                </a:solidFill>
                <a:latin typeface="Arial" panose="020B0604020202020204" pitchFamily="34" charset="0"/>
              </a:defRPr>
            </a:lvl4pPr>
            <a:lvl5pPr eaLnBrk="0" fontAlgn="base" hangingPunct="0">
              <a:spcBef>
                <a:spcPct val="0"/>
              </a:spcBef>
              <a:spcAft>
                <a:spcPct val="0"/>
              </a:spcAft>
              <a:tabLst>
                <a:tab pos="3832225" algn="l"/>
              </a:tabLst>
              <a:defRPr>
                <a:solidFill>
                  <a:schemeClr val="tx1"/>
                </a:solidFill>
                <a:latin typeface="Arial" panose="020B0604020202020204" pitchFamily="34" charset="0"/>
              </a:defRPr>
            </a:lvl5pPr>
            <a:lvl6pPr eaLnBrk="0" fontAlgn="base" hangingPunct="0">
              <a:spcBef>
                <a:spcPct val="0"/>
              </a:spcBef>
              <a:spcAft>
                <a:spcPct val="0"/>
              </a:spcAft>
              <a:tabLst>
                <a:tab pos="3832225" algn="l"/>
              </a:tabLst>
              <a:defRPr>
                <a:solidFill>
                  <a:schemeClr val="tx1"/>
                </a:solidFill>
                <a:latin typeface="Arial" panose="020B0604020202020204" pitchFamily="34" charset="0"/>
              </a:defRPr>
            </a:lvl6pPr>
            <a:lvl7pPr eaLnBrk="0" fontAlgn="base" hangingPunct="0">
              <a:spcBef>
                <a:spcPct val="0"/>
              </a:spcBef>
              <a:spcAft>
                <a:spcPct val="0"/>
              </a:spcAft>
              <a:tabLst>
                <a:tab pos="3832225" algn="l"/>
              </a:tabLst>
              <a:defRPr>
                <a:solidFill>
                  <a:schemeClr val="tx1"/>
                </a:solidFill>
                <a:latin typeface="Arial" panose="020B0604020202020204" pitchFamily="34" charset="0"/>
              </a:defRPr>
            </a:lvl7pPr>
            <a:lvl8pPr eaLnBrk="0" fontAlgn="base" hangingPunct="0">
              <a:spcBef>
                <a:spcPct val="0"/>
              </a:spcBef>
              <a:spcAft>
                <a:spcPct val="0"/>
              </a:spcAft>
              <a:tabLst>
                <a:tab pos="3832225" algn="l"/>
              </a:tabLst>
              <a:defRPr>
                <a:solidFill>
                  <a:schemeClr val="tx1"/>
                </a:solidFill>
                <a:latin typeface="Arial" panose="020B0604020202020204" pitchFamily="34" charset="0"/>
              </a:defRPr>
            </a:lvl8pPr>
            <a:lvl9pPr eaLnBrk="0" fontAlgn="base" hangingPunct="0">
              <a:spcBef>
                <a:spcPct val="0"/>
              </a:spcBef>
              <a:spcAft>
                <a:spcPct val="0"/>
              </a:spcAft>
              <a:tabLst>
                <a:tab pos="38322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832225" algn="l"/>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8322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35"/>
          <p:cNvSpPr>
            <a:spLocks noChangeArrowheads="1"/>
          </p:cNvSpPr>
          <p:nvPr/>
        </p:nvSpPr>
        <p:spPr bwMode="auto">
          <a:xfrm>
            <a:off x="152400" y="1066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37" name="Straight Connector 36">
            <a:extLst>
              <a:ext uri="{FF2B5EF4-FFF2-40B4-BE49-F238E27FC236}">
                <a16:creationId xmlns:a16="http://schemas.microsoft.com/office/drawing/2014/main" id="{B765D957-263E-4C8D-9474-76476013F646}"/>
              </a:ext>
            </a:extLst>
          </p:cNvPr>
          <p:cNvCxnSpPr>
            <a:cxnSpLocks/>
          </p:cNvCxnSpPr>
          <p:nvPr/>
        </p:nvCxnSpPr>
        <p:spPr>
          <a:xfrm flipH="1">
            <a:off x="3344711" y="1066800"/>
            <a:ext cx="1684489" cy="261527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96C9E23E-DE54-4AEC-831A-01B572C3E2C9}"/>
              </a:ext>
            </a:extLst>
          </p:cNvPr>
          <p:cNvCxnSpPr>
            <a:cxnSpLocks/>
            <a:endCxn id="14" idx="2"/>
          </p:cNvCxnSpPr>
          <p:nvPr/>
        </p:nvCxnSpPr>
        <p:spPr>
          <a:xfrm flipV="1">
            <a:off x="3344711" y="2873295"/>
            <a:ext cx="1487617" cy="788848"/>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216B42C0-85E2-4CA5-AF93-40963F6E4A9B}"/>
              </a:ext>
            </a:extLst>
          </p:cNvPr>
          <p:cNvCxnSpPr>
            <a:cxnSpLocks/>
            <a:endCxn id="11" idx="2"/>
          </p:cNvCxnSpPr>
          <p:nvPr/>
        </p:nvCxnSpPr>
        <p:spPr>
          <a:xfrm flipV="1">
            <a:off x="3344711" y="1947072"/>
            <a:ext cx="1524000" cy="1735003"/>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897A4BB3-9882-4B0B-A287-42EA51564D9A}"/>
              </a:ext>
            </a:extLst>
          </p:cNvPr>
          <p:cNvCxnSpPr>
            <a:cxnSpLocks/>
            <a:endCxn id="15" idx="2"/>
          </p:cNvCxnSpPr>
          <p:nvPr/>
        </p:nvCxnSpPr>
        <p:spPr>
          <a:xfrm>
            <a:off x="3344711" y="3682075"/>
            <a:ext cx="1487617" cy="8678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BD1188E-EA0C-4296-A534-10C954A6FCBD}"/>
              </a:ext>
            </a:extLst>
          </p:cNvPr>
          <p:cNvCxnSpPr>
            <a:stCxn id="16" idx="2"/>
          </p:cNvCxnSpPr>
          <p:nvPr/>
        </p:nvCxnSpPr>
        <p:spPr>
          <a:xfrm flipH="1" flipV="1">
            <a:off x="3344711" y="3662143"/>
            <a:ext cx="1473894" cy="98344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107B10D2-BDA2-4F09-8103-71BF157C752D}"/>
              </a:ext>
            </a:extLst>
          </p:cNvPr>
          <p:cNvCxnSpPr>
            <a:stCxn id="10" idx="2"/>
          </p:cNvCxnSpPr>
          <p:nvPr/>
        </p:nvCxnSpPr>
        <p:spPr>
          <a:xfrm flipH="1" flipV="1">
            <a:off x="3351573" y="3662143"/>
            <a:ext cx="1554344" cy="1808485"/>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81B2C175-786D-4306-990F-A761BDFE062A}"/>
              </a:ext>
            </a:extLst>
          </p:cNvPr>
          <p:cNvCxnSpPr>
            <a:stCxn id="12" idx="2"/>
          </p:cNvCxnSpPr>
          <p:nvPr/>
        </p:nvCxnSpPr>
        <p:spPr>
          <a:xfrm flipH="1" flipV="1">
            <a:off x="3330988" y="3635247"/>
            <a:ext cx="1480627" cy="2650894"/>
          </a:xfrm>
          <a:prstGeom prst="line">
            <a:avLst/>
          </a:prstGeom>
        </p:spPr>
        <p:style>
          <a:lnRef idx="1">
            <a:schemeClr val="dk1"/>
          </a:lnRef>
          <a:fillRef idx="0">
            <a:schemeClr val="dk1"/>
          </a:fillRef>
          <a:effectRef idx="0">
            <a:schemeClr val="dk1"/>
          </a:effectRef>
          <a:fontRef idx="minor">
            <a:schemeClr val="tx1"/>
          </a:fontRef>
        </p:style>
      </p:cxnSp>
      <p:pic>
        <p:nvPicPr>
          <p:cNvPr id="65" name="Picture 64">
            <a:extLst>
              <a:ext uri="{FF2B5EF4-FFF2-40B4-BE49-F238E27FC236}">
                <a16:creationId xmlns:a16="http://schemas.microsoft.com/office/drawing/2014/main" id="{D5A67C78-EAF2-4761-8D31-892C39259CB3}"/>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5219" t="23944" r="25564" b="23944"/>
          <a:stretch/>
        </p:blipFill>
        <p:spPr>
          <a:xfrm>
            <a:off x="2001601" y="2996274"/>
            <a:ext cx="1295401" cy="1371601"/>
          </a:xfrm>
          <a:prstGeom prst="rect">
            <a:avLst/>
          </a:prstGeom>
        </p:spPr>
      </p:pic>
      <p:sp>
        <p:nvSpPr>
          <p:cNvPr id="66" name="TextBox 65">
            <a:extLst>
              <a:ext uri="{FF2B5EF4-FFF2-40B4-BE49-F238E27FC236}">
                <a16:creationId xmlns:a16="http://schemas.microsoft.com/office/drawing/2014/main" id="{45FFCCC8-1B4A-4A78-B51B-5D27C359CB5D}"/>
              </a:ext>
            </a:extLst>
          </p:cNvPr>
          <p:cNvSpPr txBox="1"/>
          <p:nvPr/>
        </p:nvSpPr>
        <p:spPr>
          <a:xfrm>
            <a:off x="2208558" y="4374580"/>
            <a:ext cx="914400" cy="383609"/>
          </a:xfrm>
          <a:prstGeom prst="rect">
            <a:avLst/>
          </a:prstGeom>
          <a:noFill/>
        </p:spPr>
        <p:txBody>
          <a:bodyPr wrap="square" rtlCol="0">
            <a:spAutoFit/>
          </a:bodyPr>
          <a:lstStyle/>
          <a:p>
            <a:r>
              <a:rPr lang="en-GB" dirty="0"/>
              <a:t>Admin</a:t>
            </a:r>
            <a:endParaRPr lang="en-US" dirty="0"/>
          </a:p>
        </p:txBody>
      </p:sp>
    </p:spTree>
    <p:extLst>
      <p:ext uri="{BB962C8B-B14F-4D97-AF65-F5344CB8AC3E}">
        <p14:creationId xmlns:p14="http://schemas.microsoft.com/office/powerpoint/2010/main" val="344882783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A404-14EF-4211-B010-88354CA5F2AD}"/>
              </a:ext>
            </a:extLst>
          </p:cNvPr>
          <p:cNvSpPr>
            <a:spLocks noGrp="1"/>
          </p:cNvSpPr>
          <p:nvPr>
            <p:ph type="title"/>
          </p:nvPr>
        </p:nvSpPr>
        <p:spPr>
          <a:xfrm>
            <a:off x="1150739" y="313717"/>
            <a:ext cx="6840140" cy="753082"/>
          </a:xfrm>
        </p:spPr>
        <p:txBody>
          <a:bodyPr>
            <a:normAutofit/>
          </a:bodyPr>
          <a:lstStyle/>
          <a:p>
            <a:r>
              <a:rPr lang="en-GB" sz="3200" dirty="0">
                <a:latin typeface="Times New Roman" panose="02020603050405020304" pitchFamily="18" charset="0"/>
                <a:cs typeface="Times New Roman" panose="02020603050405020304" pitchFamily="18" charset="0"/>
              </a:rPr>
              <a:t>Data flow Diagram</a:t>
            </a:r>
            <a:endParaRPr lang="en-US" sz="3200" dirty="0">
              <a:latin typeface="Times New Roman" panose="02020603050405020304" pitchFamily="18" charset="0"/>
              <a:cs typeface="Times New Roman" panose="02020603050405020304" pitchFamily="18" charset="0"/>
            </a:endParaRPr>
          </a:p>
        </p:txBody>
      </p:sp>
      <p:pic>
        <p:nvPicPr>
          <p:cNvPr id="54" name="Picture 53">
            <a:extLst>
              <a:ext uri="{FF2B5EF4-FFF2-40B4-BE49-F238E27FC236}">
                <a16:creationId xmlns:a16="http://schemas.microsoft.com/office/drawing/2014/main" id="{92CCE7FF-EA26-4983-9D2E-BD5FF45F2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6096" y="1295400"/>
            <a:ext cx="3229426" cy="5153744"/>
          </a:xfrm>
          <a:prstGeom prst="rect">
            <a:avLst/>
          </a:prstGeom>
        </p:spPr>
      </p:pic>
    </p:spTree>
    <p:extLst>
      <p:ext uri="{BB962C8B-B14F-4D97-AF65-F5344CB8AC3E}">
        <p14:creationId xmlns:p14="http://schemas.microsoft.com/office/powerpoint/2010/main" val="365615398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6347713" cy="1320800"/>
          </a:xfrm>
        </p:spPr>
        <p:txBody>
          <a:bodyPr>
            <a:normAutofit/>
          </a:bodyPr>
          <a:lstStyle/>
          <a:p>
            <a:r>
              <a:rPr lang="en-US" dirty="0"/>
              <a:t>                </a:t>
            </a:r>
            <a:r>
              <a:rPr lang="en-US" b="1" dirty="0">
                <a:latin typeface="Times New Roman" panose="02020603050405020304" pitchFamily="18" charset="0"/>
                <a:cs typeface="Times New Roman" panose="02020603050405020304" pitchFamily="18" charset="0"/>
              </a:rPr>
              <a:t>Conclusion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1211580" y="1828800"/>
            <a:ext cx="6256020" cy="2243691"/>
          </a:xfrm>
          <a:prstGeom prst="rect">
            <a:avLst/>
          </a:prstGeom>
        </p:spPr>
        <p:txBody>
          <a:bodyPr wrap="square">
            <a:spAutoFit/>
          </a:bodyPr>
          <a:lstStyle/>
          <a:p>
            <a:pPr>
              <a:lnSpc>
                <a:spcPct val="107000"/>
              </a:lnSpc>
              <a:spcAft>
                <a:spcPts val="800"/>
              </a:spcAft>
            </a:pPr>
            <a:r>
              <a:rPr lang="en-US" sz="1600" dirty="0">
                <a:ln w="0" cmpd="dbl">
                  <a:noFill/>
                </a:ln>
                <a:latin typeface="Times New Roman" panose="02020603050405020304" pitchFamily="18" charset="0"/>
                <a:ea typeface="Calibri" panose="020F0502020204030204" pitchFamily="34" charset="0"/>
                <a:cs typeface="Times New Roman" panose="02020603050405020304" pitchFamily="18" charset="0"/>
              </a:rPr>
              <a:t>So we conclude that is system which was developed by our team has perfectly meets the maximum requirements and the whole efforts was spend by our team has given the best quality of output. We now that this software has some limitations but, this is our highest limit of optimization of the system.in analysis we studied about the and problem and after this we planned a best solution for the core problem. And now, we finally implemented the automated timetable generation system as a timetable generator tool according to the solution we planned</a:t>
            </a:r>
            <a:r>
              <a:rPr lang="en-US" sz="2000" dirty="0">
                <a:ln w="0" cmpd="dbl">
                  <a:noFill/>
                </a:ln>
                <a:latin typeface="Times New Roman" panose="02020603050405020304" pitchFamily="18" charset="0"/>
                <a:ea typeface="Calibri" panose="020F0502020204030204" pitchFamily="34" charset="0"/>
                <a:cs typeface="Times New Roman" panose="02020603050405020304" pitchFamily="18" charset="0"/>
              </a:rPr>
              <a:t>.</a:t>
            </a:r>
            <a:endParaRPr lang="en-US" dirty="0">
              <a:ln w="0" cmpd="dbl">
                <a:noFill/>
              </a:ln>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688174"/>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1524</TotalTime>
  <Words>361</Words>
  <Application>Microsoft Office PowerPoint</Application>
  <PresentationFormat>On-screen Show (4:3)</PresentationFormat>
  <Paragraphs>49</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Times New Roman</vt:lpstr>
      <vt:lpstr>Tw Cen MT</vt:lpstr>
      <vt:lpstr>Circuit</vt:lpstr>
      <vt:lpstr>AUTOMATED TIMETABLE GENERATION  SYSTEM </vt:lpstr>
      <vt:lpstr>                     Content</vt:lpstr>
      <vt:lpstr>                       Introduction</vt:lpstr>
      <vt:lpstr>                    Objective </vt:lpstr>
      <vt:lpstr>Hardware /Software Requirement  </vt:lpstr>
      <vt:lpstr>  </vt:lpstr>
      <vt:lpstr>Data flow Diagram</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Manish D</dc:creator>
  <cp:lastModifiedBy>YASH NARANG</cp:lastModifiedBy>
  <cp:revision>68</cp:revision>
  <dcterms:created xsi:type="dcterms:W3CDTF">2020-10-29T21:41:23Z</dcterms:created>
  <dcterms:modified xsi:type="dcterms:W3CDTF">2022-04-11T09:47:56Z</dcterms:modified>
</cp:coreProperties>
</file>