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7"/>
  </p:notesMasterIdLst>
  <p:handoutMasterIdLst>
    <p:handoutMasterId r:id="rId18"/>
  </p:handoutMasterIdLst>
  <p:sldIdLst>
    <p:sldId id="256" r:id="rId2"/>
    <p:sldId id="273" r:id="rId3"/>
    <p:sldId id="288" r:id="rId4"/>
    <p:sldId id="257" r:id="rId5"/>
    <p:sldId id="280" r:id="rId6"/>
    <p:sldId id="290" r:id="rId7"/>
    <p:sldId id="286" r:id="rId8"/>
    <p:sldId id="287" r:id="rId9"/>
    <p:sldId id="285" r:id="rId10"/>
    <p:sldId id="289" r:id="rId11"/>
    <p:sldId id="282" r:id="rId12"/>
    <p:sldId id="291" r:id="rId13"/>
    <p:sldId id="279" r:id="rId14"/>
    <p:sldId id="27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raj k" initials="dk" lastIdx="1" clrIdx="0">
    <p:extLst>
      <p:ext uri="{19B8F6BF-5375-455C-9EA6-DF929625EA0E}">
        <p15:presenceInfo xmlns:p15="http://schemas.microsoft.com/office/powerpoint/2012/main" userId="6f360b7bd27ba2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274" y="8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214G1A3217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DEEPAK RAJ</a:t>
            </a:r>
          </a:p>
          <a:p>
            <a:pPr>
              <a:spcBef>
                <a:spcPts val="300"/>
              </a:spcBef>
            </a:pPr>
            <a:r>
              <a:rPr lang="en-US" sz="1400" dirty="0"/>
              <a:t>Roll No. 214G1A3217</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286285"/>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63"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Modules</a:t>
            </a:r>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 y="947651"/>
            <a:ext cx="11978640" cy="5544588"/>
          </a:xfrm>
        </p:spPr>
        <p:txBody>
          <a:bodyPr>
            <a:noAutofit/>
          </a:bodyPr>
          <a:lstStyle/>
          <a:p>
            <a:r>
              <a:rPr lang="en-US" sz="2400" b="1" dirty="0"/>
              <a:t>Process Query Language.</a:t>
            </a:r>
          </a:p>
          <a:p>
            <a:r>
              <a:rPr lang="en-US" sz="2400" dirty="0"/>
              <a:t>PQL is the important component in process mining. </a:t>
            </a:r>
          </a:p>
          <a:p>
            <a:r>
              <a:rPr lang="en-US" sz="2400" dirty="0"/>
              <a:t>It is different from the SQL. It is designed based on requirements .If we give a question to it, it processes the data and gives the meaningful answer.</a:t>
            </a:r>
          </a:p>
          <a:p>
            <a:r>
              <a:rPr lang="en-US" sz="2400" dirty="0"/>
              <a:t>Design goals and the history of the PQL:</a:t>
            </a:r>
          </a:p>
          <a:p>
            <a:pPr marL="0" indent="0">
              <a:buNone/>
            </a:pPr>
            <a:r>
              <a:rPr lang="en-US" sz="2400" dirty="0"/>
              <a:t>1.</a:t>
            </a:r>
            <a:r>
              <a:rPr lang="en-US" sz="2400" b="1" dirty="0"/>
              <a:t>Simplicity</a:t>
            </a:r>
            <a:r>
              <a:rPr lang="en-US" sz="2400" dirty="0"/>
              <a:t>:Easy to use and translates the complete process questions into data queries.</a:t>
            </a:r>
          </a:p>
          <a:p>
            <a:pPr marL="0" indent="0">
              <a:buNone/>
            </a:pPr>
            <a:r>
              <a:rPr lang="en-US" sz="2400" dirty="0"/>
              <a:t>2.</a:t>
            </a:r>
            <a:r>
              <a:rPr lang="en-US" sz="2400" b="1" dirty="0"/>
              <a:t>Flexibility</a:t>
            </a:r>
            <a:r>
              <a:rPr lang="en-US" sz="2400" dirty="0"/>
              <a:t>:Formulates any question, regardless of the process.</a:t>
            </a:r>
          </a:p>
          <a:p>
            <a:pPr marL="0" indent="0">
              <a:buNone/>
            </a:pPr>
            <a:r>
              <a:rPr lang="en-US" sz="2400" dirty="0"/>
              <a:t>3.</a:t>
            </a:r>
            <a:r>
              <a:rPr lang="en-US" sz="2400" b="1" dirty="0"/>
              <a:t>Event log centered</a:t>
            </a:r>
            <a:r>
              <a:rPr lang="en-US" sz="2400" dirty="0"/>
              <a:t>: supports process mining functionalities.</a:t>
            </a:r>
          </a:p>
          <a:p>
            <a:pPr marL="0" indent="0">
              <a:buNone/>
            </a:pPr>
            <a:r>
              <a:rPr lang="en-US" sz="2400" dirty="0"/>
              <a:t>4.</a:t>
            </a:r>
            <a:r>
              <a:rPr lang="en-US" sz="2400" b="1" dirty="0"/>
              <a:t>Business Focus</a:t>
            </a:r>
            <a:r>
              <a:rPr lang="en-US" sz="2400" dirty="0"/>
              <a:t> : Combine process Mining and business intelligence capabilities.</a:t>
            </a:r>
          </a:p>
          <a:p>
            <a:pPr marL="0" indent="0">
              <a:buNone/>
            </a:pPr>
            <a:r>
              <a:rPr lang="en-US" sz="2400" dirty="0"/>
              <a:t>5.</a:t>
            </a:r>
            <a:r>
              <a:rPr lang="en-US" sz="2400" b="1" dirty="0"/>
              <a:t>Frontend interaction</a:t>
            </a:r>
            <a:r>
              <a:rPr lang="en-US" sz="2400" dirty="0"/>
              <a:t>: Support of a graphical user interface(GUI).</a:t>
            </a:r>
          </a:p>
          <a:p>
            <a:pPr marL="0" indent="0">
              <a:buNone/>
            </a:pPr>
            <a:r>
              <a:rPr lang="en-US" sz="2400" dirty="0"/>
              <a:t> PQL are executed in </a:t>
            </a:r>
            <a:r>
              <a:rPr lang="en-US" sz="2400" b="1" dirty="0"/>
              <a:t>visual and code editors</a:t>
            </a:r>
            <a:r>
              <a:rPr lang="en-US" sz="2400" dirty="0"/>
              <a:t>.</a:t>
            </a:r>
            <a:endParaRPr lang="en-IN" sz="2400" dirty="0"/>
          </a:p>
          <a:p>
            <a:pPr marL="0" indent="0">
              <a:buNone/>
            </a:pPr>
            <a:endParaRPr lang="en-US" sz="2400" b="1" dirty="0"/>
          </a:p>
        </p:txBody>
      </p:sp>
    </p:spTree>
    <p:extLst>
      <p:ext uri="{BB962C8B-B14F-4D97-AF65-F5344CB8AC3E}">
        <p14:creationId xmlns:p14="http://schemas.microsoft.com/office/powerpoint/2010/main" val="52727275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531"/>
            <a:ext cx="12192000" cy="714892"/>
          </a:xfrm>
        </p:spPr>
        <p:txBody>
          <a:bodyPr/>
          <a:lstStyle/>
          <a:p>
            <a:r>
              <a:rPr lang="en-US" dirty="0"/>
              <a:t>Real time Applications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0" y="1097278"/>
            <a:ext cx="12191999" cy="5760722"/>
          </a:xfrm>
        </p:spPr>
        <p:txBody>
          <a:bodyPr>
            <a:noAutofit/>
          </a:bodyPr>
          <a:lstStyle/>
          <a:p>
            <a:pPr marL="0" indent="0">
              <a:buNone/>
            </a:pPr>
            <a:r>
              <a:rPr lang="en-US" sz="1800" b="1" i="0" dirty="0">
                <a:solidFill>
                  <a:srgbClr val="000000"/>
                </a:solidFill>
                <a:effectLst/>
                <a:latin typeface="ff13"/>
              </a:rPr>
              <a:t>Areas where process mining can be actively applied include the following</a:t>
            </a:r>
            <a:endParaRPr lang="en-US" sz="1800" b="1" dirty="0"/>
          </a:p>
          <a:p>
            <a:pPr marL="342900" marR="263525" lvl="0" indent="-342900">
              <a:spcAft>
                <a:spcPts val="0"/>
              </a:spcAft>
              <a:buFont typeface="+mj-lt"/>
              <a:buAutoNum type="arabicPeriod"/>
              <a:tabLst>
                <a:tab pos="495935" algn="l"/>
              </a:tabLst>
            </a:pPr>
            <a:r>
              <a:rPr lang="en-US" sz="1800" b="1" dirty="0">
                <a:effectLst/>
                <a:latin typeface="Times New Roman" panose="02020603050405020304" pitchFamily="18" charset="0"/>
                <a:ea typeface="Times New Roman" panose="02020603050405020304" pitchFamily="18" charset="0"/>
              </a:rPr>
              <a:t>Healthcare Process Improvement</a:t>
            </a:r>
            <a:r>
              <a:rPr lang="en-US" sz="1800" dirty="0">
                <a:effectLst/>
                <a:latin typeface="Times New Roman" panose="02020603050405020304" pitchFamily="18" charset="0"/>
                <a:ea typeface="Times New Roman" panose="02020603050405020304" pitchFamily="18" charset="0"/>
              </a:rPr>
              <a:t>: In healthcare, process mining can be applied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analyze patient treatment pathways, identify variations, and optimize resource allocation in real-</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can lead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improved patient care and reduced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wait times.</a:t>
            </a:r>
            <a:endParaRPr lang="en-IN" sz="1800" dirty="0">
              <a:effectLst/>
              <a:latin typeface="Times New Roman" panose="02020603050405020304" pitchFamily="18" charset="0"/>
              <a:ea typeface="Times New Roman" panose="02020603050405020304" pitchFamily="18" charset="0"/>
            </a:endParaRPr>
          </a:p>
          <a:p>
            <a:pPr marL="0" indent="0">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315595" lvl="0" indent="-342900">
              <a:spcAft>
                <a:spcPts val="0"/>
              </a:spcAft>
              <a:buFont typeface="+mj-lt"/>
              <a:buAutoNum type="arabicPeriod"/>
              <a:tabLst>
                <a:tab pos="495935" algn="l"/>
              </a:tabLst>
            </a:pPr>
            <a:r>
              <a:rPr lang="en-US" sz="1800" b="1" dirty="0">
                <a:effectLst/>
                <a:latin typeface="Times New Roman" panose="02020603050405020304" pitchFamily="18" charset="0"/>
                <a:ea typeface="Times New Roman" panose="02020603050405020304" pitchFamily="18" charset="0"/>
              </a:rPr>
              <a:t>Manufacturing Process Analysis</a:t>
            </a:r>
            <a:r>
              <a:rPr lang="en-US" sz="1800" dirty="0">
                <a:effectLst/>
                <a:latin typeface="Times New Roman" panose="02020603050405020304" pitchFamily="18" charset="0"/>
                <a:ea typeface="Times New Roman" panose="02020603050405020304" pitchFamily="18" charset="0"/>
              </a:rPr>
              <a:t>: Process mining can monitor and analyze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manufacturing processes in real-time to ensure that production is running smoothly, detect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anomalies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standard process,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immediate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adjustments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prevent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defects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 disruptions.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7470" lvl="0" indent="-342900">
              <a:spcAft>
                <a:spcPts val="0"/>
              </a:spcAft>
              <a:buFont typeface="+mj-lt"/>
              <a:buAutoNum type="arabicPeriod"/>
              <a:tabLst>
                <a:tab pos="495935" algn="l"/>
              </a:tabLst>
            </a:pPr>
            <a:r>
              <a:rPr lang="en-US" sz="1800" b="1" dirty="0">
                <a:effectLst/>
                <a:latin typeface="Times New Roman" panose="02020603050405020304" pitchFamily="18" charset="0"/>
                <a:ea typeface="Times New Roman" panose="02020603050405020304" pitchFamily="18" charset="0"/>
              </a:rPr>
              <a:t>Financial Transaction Monitoring</a:t>
            </a:r>
            <a:r>
              <a:rPr lang="en-US" sz="1800" dirty="0">
                <a:effectLst/>
                <a:latin typeface="Times New Roman" panose="02020603050405020304" pitchFamily="18" charset="0"/>
                <a:ea typeface="Times New Roman" panose="02020603050405020304" pitchFamily="18" charset="0"/>
              </a:rPr>
              <a:t>: Process mining can be used in the financial sector to</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 and detect fraudulent activities in real-time. By analyzing transaction logs, it can identify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patterns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suspicious behavior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trigger alerts for further investigation.</a:t>
            </a:r>
            <a:endParaRPr lang="en-IN" sz="1800" dirty="0">
              <a:effectLst/>
              <a:latin typeface="Times New Roman" panose="02020603050405020304" pitchFamily="18" charset="0"/>
              <a:ea typeface="Times New Roman" panose="02020603050405020304" pitchFamily="18" charset="0"/>
            </a:endParaRPr>
          </a:p>
          <a:p>
            <a:pPr marL="0" indent="0">
              <a:spcBef>
                <a:spcPts val="5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IT Service Management</a:t>
            </a:r>
            <a:r>
              <a:rPr lang="en-US" sz="1800" dirty="0">
                <a:effectLst/>
                <a:latin typeface="Times New Roman" panose="02020603050405020304" pitchFamily="18" charset="0"/>
                <a:ea typeface="Times New Roman" panose="02020603050405020304" pitchFamily="18" charset="0"/>
              </a:rPr>
              <a:t>: Process mining can help IT departments optimize their service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monitoring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flow</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requests,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bottlenecks,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streamlining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incident resolution and request fulfillment</a:t>
            </a:r>
            <a:endParaRPr lang="en-US" sz="1600" b="0" i="0" dirty="0">
              <a:solidFill>
                <a:srgbClr val="000000"/>
              </a:solidFill>
              <a:effectLst/>
              <a:latin typeface="Source Sans Pro" panose="020B0503030403020204" pitchFamily="34" charset="0"/>
            </a:endParaRPr>
          </a:p>
          <a:p>
            <a:endParaRPr lang="en-US" sz="1600" b="1" dirty="0"/>
          </a:p>
        </p:txBody>
      </p:sp>
    </p:spTree>
    <p:extLst>
      <p:ext uri="{BB962C8B-B14F-4D97-AF65-F5344CB8AC3E}">
        <p14:creationId xmlns:p14="http://schemas.microsoft.com/office/powerpoint/2010/main" val="248099253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Learning outcomes</a:t>
            </a:r>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r>
              <a:rPr lang="en-US" sz="1600" b="0" i="0" dirty="0">
                <a:effectLst/>
                <a:latin typeface="ff13"/>
              </a:rPr>
              <a:t>Gain an overall understanding of basic Process Mining concepts.</a:t>
            </a:r>
            <a:r>
              <a:rPr lang="en-US" sz="1600" b="0" i="0" dirty="0">
                <a:effectLst/>
                <a:latin typeface="ff0"/>
              </a:rPr>
              <a:t> </a:t>
            </a:r>
            <a:endParaRPr lang="en-US" sz="1600" dirty="0">
              <a:effectLst/>
            </a:endParaRPr>
          </a:p>
          <a:p>
            <a:r>
              <a:rPr lang="en-US" sz="1600" b="0" i="0" dirty="0">
                <a:effectLst/>
                <a:latin typeface="ff13"/>
              </a:rPr>
              <a:t>Become familiar with Mining core services and tools.</a:t>
            </a:r>
            <a:r>
              <a:rPr lang="en-US" sz="1600" b="0" i="0" dirty="0">
                <a:effectLst/>
                <a:latin typeface="ff0"/>
              </a:rPr>
              <a:t> </a:t>
            </a:r>
            <a:endParaRPr lang="en-US" sz="1600" dirty="0">
              <a:effectLst/>
            </a:endParaRPr>
          </a:p>
          <a:p>
            <a:r>
              <a:rPr lang="en-US" sz="1600" b="0" i="0" dirty="0">
                <a:effectLst/>
                <a:latin typeface="ff13"/>
              </a:rPr>
              <a:t>Learn the architectural principles of the process Mining.</a:t>
            </a:r>
            <a:r>
              <a:rPr lang="en-US" sz="1600" b="0" i="0" dirty="0">
                <a:effectLst/>
                <a:latin typeface="ff0"/>
              </a:rPr>
              <a:t> </a:t>
            </a:r>
            <a:endParaRPr lang="en-US" sz="1600" dirty="0">
              <a:effectLst/>
            </a:endParaRPr>
          </a:p>
          <a:p>
            <a:r>
              <a:rPr lang="en-US" sz="1600" b="0" i="0" dirty="0">
                <a:effectLst/>
                <a:latin typeface="ff13"/>
              </a:rPr>
              <a:t>Understand and be able to explain ProcessMining and compliance measures.</a:t>
            </a:r>
            <a:endParaRPr lang="en-US" sz="1600" dirty="0">
              <a:effectLst/>
            </a:endParaRPr>
          </a:p>
          <a:p>
            <a:pPr marL="0" indent="0">
              <a:buNone/>
            </a:pPr>
            <a:br>
              <a:rPr lang="en-US" sz="1600" dirty="0">
                <a:effectLst/>
              </a:rPr>
            </a:br>
            <a:endParaRPr lang="en-US" sz="2400" b="1" dirty="0"/>
          </a:p>
          <a:p>
            <a:pPr marL="0" indent="0">
              <a:buNone/>
            </a:pPr>
            <a:endParaRPr lang="en-US" sz="2400" b="1" dirty="0"/>
          </a:p>
        </p:txBody>
      </p:sp>
    </p:spTree>
    <p:extLst>
      <p:ext uri="{BB962C8B-B14F-4D97-AF65-F5344CB8AC3E}">
        <p14:creationId xmlns:p14="http://schemas.microsoft.com/office/powerpoint/2010/main" val="166151510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40884" y="1107038"/>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p>
          <a:p>
            <a:pPr marL="457200" indent="-457200"/>
            <a:r>
              <a:rPr lang="en-US"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7284" y="2245042"/>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Course objectives</a:t>
            </a:r>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1" dirty="0"/>
              <a:t>To dicover,validate and improve workflows</a:t>
            </a:r>
          </a:p>
          <a:p>
            <a:pPr marL="457200" indent="-457200"/>
            <a:r>
              <a:rPr lang="en-US" sz="2400" b="1" dirty="0"/>
              <a:t>Conceptualize process in terms of activities and cases</a:t>
            </a:r>
          </a:p>
          <a:p>
            <a:pPr marL="457200" indent="-457200"/>
            <a:endParaRPr lang="en-US" sz="2400" b="1" dirty="0"/>
          </a:p>
          <a:p>
            <a:pPr marL="457200" indent="-457200"/>
            <a:endParaRPr lang="en-US" sz="2400" b="1" dirty="0"/>
          </a:p>
          <a:p>
            <a:pPr marL="0" indent="0">
              <a:buNone/>
            </a:pPr>
            <a:endParaRPr lang="en-US" sz="2400" b="1" dirty="0"/>
          </a:p>
        </p:txBody>
      </p:sp>
    </p:spTree>
    <p:extLst>
      <p:ext uri="{BB962C8B-B14F-4D97-AF65-F5344CB8AC3E}">
        <p14:creationId xmlns:p14="http://schemas.microsoft.com/office/powerpoint/2010/main" val="402856305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457200" indent="-457200"/>
            <a:r>
              <a:rPr lang="en-US" sz="2400" b="1" dirty="0">
                <a:latin typeface="Arial Black" panose="020B0A04020102020204" pitchFamily="34" charset="0"/>
              </a:rPr>
              <a:t>PROCESS MINING ?</a:t>
            </a:r>
          </a:p>
          <a:p>
            <a:pPr marL="457200" indent="-457200"/>
            <a:r>
              <a:rPr lang="en-US" sz="1600" b="0" i="0" dirty="0">
                <a:solidFill>
                  <a:srgbClr val="000000"/>
                </a:solidFill>
                <a:effectLst/>
              </a:rPr>
              <a:t>Process mining is a process management technique. It aims to discover, monitor and improve process flows by extracting readily available knowledge from information systems event logs.</a:t>
            </a:r>
            <a:endParaRPr lang="en-US" sz="2400" b="1" dirty="0"/>
          </a:p>
          <a:p>
            <a:pPr marL="457200" indent="-457200"/>
            <a:r>
              <a:rPr lang="en-US" sz="1600" b="0" i="0" dirty="0">
                <a:solidFill>
                  <a:srgbClr val="000000"/>
                </a:solidFill>
                <a:effectLst/>
              </a:rPr>
              <a:t>Process mining provides companies with complete visibility into how processes really work. </a:t>
            </a:r>
            <a:endParaRPr lang="en-US" sz="2400" b="1" dirty="0"/>
          </a:p>
          <a:p>
            <a:pPr marL="0" indent="0">
              <a:buNone/>
            </a:pPr>
            <a:r>
              <a:rPr lang="en-US" sz="2000" b="1" dirty="0"/>
              <a:t>PROCESS MINING LIFE CYCLE</a:t>
            </a:r>
          </a:p>
        </p:txBody>
      </p:sp>
      <p:pic>
        <p:nvPicPr>
          <p:cNvPr id="3" name="Picture 2" descr="What Is Process Mining? Explore the Best Practices and Tools">
            <a:extLst>
              <a:ext uri="{FF2B5EF4-FFF2-40B4-BE49-F238E27FC236}">
                <a16:creationId xmlns:a16="http://schemas.microsoft.com/office/drawing/2014/main" id="{25BB7D69-1201-29CE-1B59-71B1C30A0A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4834" y="2918460"/>
            <a:ext cx="4298372" cy="2969736"/>
          </a:xfrm>
          <a:prstGeom prst="rect">
            <a:avLst/>
          </a:prstGeom>
          <a:noFill/>
          <a:ln>
            <a:noFill/>
          </a:ln>
        </p:spPr>
      </p:pic>
      <p:sp>
        <p:nvSpPr>
          <p:cNvPr id="5" name="TextBox 4">
            <a:extLst>
              <a:ext uri="{FF2B5EF4-FFF2-40B4-BE49-F238E27FC236}">
                <a16:creationId xmlns:a16="http://schemas.microsoft.com/office/drawing/2014/main" id="{60A4C606-6F7E-7EB2-1A05-72E9E073B7A0}"/>
              </a:ext>
            </a:extLst>
          </p:cNvPr>
          <p:cNvSpPr txBox="1"/>
          <p:nvPr/>
        </p:nvSpPr>
        <p:spPr>
          <a:xfrm>
            <a:off x="335280" y="2818120"/>
            <a:ext cx="6294120" cy="3139321"/>
          </a:xfrm>
          <a:prstGeom prst="rect">
            <a:avLst/>
          </a:prstGeom>
          <a:noFill/>
        </p:spPr>
        <p:txBody>
          <a:bodyPr wrap="square">
            <a:spAutoFit/>
          </a:bodyPr>
          <a:lstStyle/>
          <a:p>
            <a:pPr algn="l">
              <a:buFont typeface="Arial" panose="020B0604020202020204" pitchFamily="34" charset="0"/>
              <a:buChar char="•"/>
            </a:pPr>
            <a:r>
              <a:rPr lang="en-US" b="0" i="0" dirty="0">
                <a:solidFill>
                  <a:srgbClr val="555555"/>
                </a:solidFill>
                <a:effectLst/>
                <a:latin typeface="Times New Roman" panose="02020603050405020304" pitchFamily="18" charset="0"/>
                <a:cs typeface="Times New Roman" panose="02020603050405020304" pitchFamily="18" charset="0"/>
              </a:rPr>
              <a:t>Planning a strategy by identifying business goals and process requirements</a:t>
            </a:r>
          </a:p>
          <a:p>
            <a:pPr algn="l">
              <a:buFont typeface="Arial" panose="020B0604020202020204" pitchFamily="34" charset="0"/>
              <a:buChar char="•"/>
            </a:pPr>
            <a:r>
              <a:rPr lang="en-US" b="0" i="0" dirty="0">
                <a:solidFill>
                  <a:srgbClr val="555555"/>
                </a:solidFill>
                <a:effectLst/>
                <a:latin typeface="Times New Roman" panose="02020603050405020304" pitchFamily="18" charset="0"/>
                <a:cs typeface="Times New Roman" panose="02020603050405020304" pitchFamily="18" charset="0"/>
              </a:rPr>
              <a:t>Evaluating the process data and event logs to study the workflow</a:t>
            </a:r>
          </a:p>
          <a:p>
            <a:pPr algn="l">
              <a:buFont typeface="Arial" panose="020B0604020202020204" pitchFamily="34" charset="0"/>
              <a:buChar char="•"/>
            </a:pPr>
            <a:r>
              <a:rPr lang="en-US" b="0" i="0" dirty="0">
                <a:solidFill>
                  <a:srgbClr val="555555"/>
                </a:solidFill>
                <a:effectLst/>
                <a:latin typeface="Times New Roman" panose="02020603050405020304" pitchFamily="18" charset="0"/>
                <a:cs typeface="Times New Roman" panose="02020603050405020304" pitchFamily="18" charset="0"/>
              </a:rPr>
              <a:t>Identifying optimization potentials by process automation or relocation of resources</a:t>
            </a:r>
          </a:p>
          <a:p>
            <a:pPr algn="l">
              <a:buFont typeface="Arial" panose="020B0604020202020204" pitchFamily="34" charset="0"/>
              <a:buChar char="•"/>
            </a:pPr>
            <a:r>
              <a:rPr lang="en-US" b="0" i="0" dirty="0">
                <a:solidFill>
                  <a:srgbClr val="555555"/>
                </a:solidFill>
                <a:effectLst/>
                <a:latin typeface="Times New Roman" panose="02020603050405020304" pitchFamily="18" charset="0"/>
                <a:cs typeface="Times New Roman" panose="02020603050405020304" pitchFamily="18" charset="0"/>
              </a:rPr>
              <a:t>Conducting conformance checks to optimize the actual process model</a:t>
            </a:r>
          </a:p>
          <a:p>
            <a:pPr algn="l">
              <a:buFont typeface="Arial" panose="020B0604020202020204" pitchFamily="34" charset="0"/>
              <a:buChar char="•"/>
            </a:pPr>
            <a:r>
              <a:rPr lang="en-US" b="0" i="0" dirty="0">
                <a:solidFill>
                  <a:srgbClr val="555555"/>
                </a:solidFill>
                <a:effectLst/>
                <a:latin typeface="Times New Roman" panose="02020603050405020304" pitchFamily="18" charset="0"/>
                <a:cs typeface="Times New Roman" panose="02020603050405020304" pitchFamily="18" charset="0"/>
              </a:rPr>
              <a:t>Adapting the optimized model by implementing the necessary solutions</a:t>
            </a:r>
          </a:p>
          <a:p>
            <a:pPr algn="l">
              <a:buFont typeface="Arial" panose="020B0604020202020204" pitchFamily="34" charset="0"/>
              <a:buChar char="•"/>
            </a:pPr>
            <a:r>
              <a:rPr lang="en-US" b="0" i="0" dirty="0">
                <a:solidFill>
                  <a:srgbClr val="555555"/>
                </a:solidFill>
                <a:effectLst/>
                <a:latin typeface="Times New Roman" panose="02020603050405020304" pitchFamily="18" charset="0"/>
                <a:cs typeface="Times New Roman" panose="02020603050405020304" pitchFamily="18" charset="0"/>
              </a:rPr>
              <a:t>Reviewing the applied changes and monitoring for further improvement</a:t>
            </a:r>
          </a:p>
        </p:txBody>
      </p:sp>
    </p:spTree>
    <p:extLst>
      <p:ext uri="{BB962C8B-B14F-4D97-AF65-F5344CB8AC3E}">
        <p14:creationId xmlns:p14="http://schemas.microsoft.com/office/powerpoint/2010/main" val="175112058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Technologies</a:t>
            </a:r>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45470" y="1059179"/>
            <a:ext cx="11779135" cy="5394960"/>
          </a:xfrm>
        </p:spPr>
        <p:txBody>
          <a:bodyPr>
            <a:noAutofit/>
          </a:bodyPr>
          <a:lstStyle/>
          <a:p>
            <a:pPr algn="l"/>
            <a:r>
              <a:rPr lang="en-US" sz="2000" b="1" i="0" dirty="0">
                <a:solidFill>
                  <a:srgbClr val="000000"/>
                </a:solidFill>
                <a:effectLst/>
                <a:latin typeface="ff5"/>
              </a:rPr>
              <a:t>Process Mining Technologies</a:t>
            </a:r>
            <a:endParaRPr lang="en-US" sz="1600" i="1" u="sng" dirty="0">
              <a:solidFill>
                <a:srgbClr val="000000"/>
              </a:solidFill>
              <a:effectLst/>
              <a:latin typeface="+mn-lt"/>
            </a:endParaRPr>
          </a:p>
          <a:p>
            <a:pPr marL="0" indent="0" algn="l">
              <a:buNone/>
            </a:pPr>
            <a:r>
              <a:rPr lang="en-US" sz="2000" b="0" i="0" dirty="0">
                <a:solidFill>
                  <a:srgbClr val="000000"/>
                </a:solidFill>
                <a:effectLst/>
                <a:latin typeface="ff0"/>
              </a:rPr>
              <a:t> </a:t>
            </a:r>
            <a:r>
              <a:rPr lang="en-US" sz="2000" b="1" i="0" dirty="0">
                <a:solidFill>
                  <a:srgbClr val="000000"/>
                </a:solidFill>
                <a:effectLst/>
                <a:latin typeface="ff5"/>
              </a:rPr>
              <a:t>App templates</a:t>
            </a:r>
            <a:endParaRPr lang="en-US" sz="2000" b="0" i="0" dirty="0">
              <a:solidFill>
                <a:srgbClr val="000000"/>
              </a:solidFill>
              <a:effectLst/>
              <a:latin typeface="Source Sans Pro" panose="020B0503030403020204" pitchFamily="34" charset="0"/>
            </a:endParaRPr>
          </a:p>
          <a:p>
            <a:pPr marL="0" indent="0" algn="l">
              <a:buNone/>
            </a:pPr>
            <a:r>
              <a:rPr lang="en-US" sz="1600" b="0" i="0" dirty="0">
                <a:solidFill>
                  <a:srgbClr val="4A535A"/>
                </a:solidFill>
                <a:effectLst/>
                <a:latin typeface="ff13"/>
              </a:rPr>
              <a:t> </a:t>
            </a:r>
            <a:r>
              <a:rPr lang="en-US" sz="1800" b="0" i="0" dirty="0">
                <a:solidFill>
                  <a:srgbClr val="4A535A"/>
                </a:solidFill>
                <a:effectLst/>
              </a:rPr>
              <a:t>With the </a:t>
            </a:r>
            <a:r>
              <a:rPr lang="en-US" sz="1800" b="1" i="0" dirty="0">
                <a:solidFill>
                  <a:srgbClr val="000000"/>
                </a:solidFill>
                <a:effectLst/>
              </a:rPr>
              <a:t>Process Mining </a:t>
            </a:r>
            <a:r>
              <a:rPr lang="en-US" sz="1800" b="0" i="0" dirty="0">
                <a:solidFill>
                  <a:srgbClr val="4A535A"/>
                </a:solidFill>
                <a:effectLst/>
              </a:rPr>
              <a:t>service in Automation Cloud, you can create new process apps based on process-specific app templates. An app template contains a predefined set of dashboards and KPIs for process analysis and can be used as the starting point for creating your process apps. If available, an app template can include a built-in connector for a specific combination of a process and source system</a:t>
            </a:r>
            <a:endParaRPr lang="en-US" sz="1800" dirty="0">
              <a:solidFill>
                <a:srgbClr val="000000"/>
              </a:solidFill>
            </a:endParaRPr>
          </a:p>
          <a:p>
            <a:pPr marL="0" indent="0" algn="l">
              <a:buNone/>
            </a:pPr>
            <a:br>
              <a:rPr lang="en-US" sz="1800" b="1" i="0" dirty="0">
                <a:solidFill>
                  <a:srgbClr val="4A535A"/>
                </a:solidFill>
                <a:effectLst/>
              </a:rPr>
            </a:br>
            <a:r>
              <a:rPr lang="en-US" sz="1600" b="1" i="0" dirty="0">
                <a:solidFill>
                  <a:srgbClr val="4A535A"/>
                </a:solidFill>
                <a:effectLst/>
                <a:latin typeface="ff5"/>
              </a:rPr>
              <a:t>2.</a:t>
            </a:r>
            <a:r>
              <a:rPr lang="en-US" sz="2000" b="1" i="0" dirty="0">
                <a:solidFill>
                  <a:srgbClr val="4A535A"/>
                </a:solidFill>
                <a:effectLst/>
                <a:latin typeface="ff5"/>
              </a:rPr>
              <a:t>Extracting and loading data</a:t>
            </a:r>
            <a:endParaRPr lang="en-US" sz="2000" b="0" i="0" dirty="0">
              <a:solidFill>
                <a:srgbClr val="000000"/>
              </a:solidFill>
              <a:effectLst/>
              <a:latin typeface="Source Sans Pro" panose="020B0503030403020204" pitchFamily="34" charset="0"/>
            </a:endParaRPr>
          </a:p>
          <a:p>
            <a:pPr marL="0" indent="0" algn="l">
              <a:buNone/>
            </a:pPr>
            <a:r>
              <a:rPr lang="en-US" sz="1800" b="0" i="0" dirty="0">
                <a:solidFill>
                  <a:srgbClr val="4A535A"/>
                </a:solidFill>
                <a:effectLst/>
              </a:rPr>
              <a:t>When creating a process app, you can upload data from .csv or .tsv files, or you can set up a connection to a source system using the extraction tools C Data Sync or Theobald Xtract Universal. </a:t>
            </a:r>
            <a:endParaRPr lang="en-IN" sz="1800" b="0" i="0" dirty="0">
              <a:solidFill>
                <a:srgbClr val="4A535A"/>
              </a:solidFill>
              <a:effectLst/>
            </a:endParaRPr>
          </a:p>
          <a:p>
            <a:pPr marL="0" indent="0">
              <a:buNone/>
            </a:pPr>
            <a:r>
              <a:rPr lang="en-IN" sz="1600" dirty="0">
                <a:solidFill>
                  <a:srgbClr val="4A535A"/>
                </a:solidFill>
                <a:latin typeface="ff13"/>
              </a:rPr>
              <a:t>3.</a:t>
            </a:r>
            <a:r>
              <a:rPr lang="en-IN" sz="1600" b="1" i="0" dirty="0">
                <a:solidFill>
                  <a:srgbClr val="4A535A"/>
                </a:solidFill>
                <a:effectLst/>
                <a:latin typeface="ff5"/>
              </a:rPr>
              <a:t> </a:t>
            </a:r>
            <a:r>
              <a:rPr lang="en-US" sz="2000" b="1" i="0" dirty="0">
                <a:solidFill>
                  <a:srgbClr val="4A535A"/>
                </a:solidFill>
                <a:effectLst/>
                <a:latin typeface="ff5"/>
              </a:rPr>
              <a:t>Dashboard editor</a:t>
            </a:r>
            <a:r>
              <a:rPr lang="en-US" sz="2000" b="1" i="0" dirty="0">
                <a:effectLst/>
                <a:latin typeface="ff5"/>
              </a:rPr>
              <a:t> </a:t>
            </a:r>
            <a:endParaRPr lang="en-US" sz="2000" dirty="0">
              <a:effectLst/>
            </a:endParaRPr>
          </a:p>
          <a:p>
            <a:pPr marL="0" indent="0" algn="l">
              <a:buNone/>
            </a:pPr>
            <a:r>
              <a:rPr lang="en-US" sz="1800" b="0" i="0" dirty="0">
                <a:solidFill>
                  <a:srgbClr val="4A535A"/>
                </a:solidFill>
                <a:effectLst/>
              </a:rPr>
              <a:t>After creating a process app from an app template, you can edit the dashboards to customize the process app to your business needs. The Dashboard editor provides various options to create different views, and to organize, group, and filter data.</a:t>
            </a:r>
            <a:br>
              <a:rPr lang="en-US" sz="1800" dirty="0">
                <a:effectLst/>
              </a:rPr>
            </a:br>
            <a:endParaRPr lang="en-US" sz="1800" b="1" dirty="0"/>
          </a:p>
        </p:txBody>
      </p:sp>
    </p:spTree>
    <p:extLst>
      <p:ext uri="{BB962C8B-B14F-4D97-AF65-F5344CB8AC3E}">
        <p14:creationId xmlns:p14="http://schemas.microsoft.com/office/powerpoint/2010/main" val="391283633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Technology</a:t>
            </a:r>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algn="l"/>
            <a:r>
              <a:rPr lang="en-US" sz="2000" b="1" i="0" dirty="0">
                <a:solidFill>
                  <a:srgbClr val="000000"/>
                </a:solidFill>
                <a:effectLst/>
                <a:latin typeface="ff5"/>
              </a:rPr>
              <a:t> Process Mining Algorithms</a:t>
            </a:r>
            <a:endParaRPr lang="en-US" sz="2000" b="0" i="0" dirty="0">
              <a:solidFill>
                <a:srgbClr val="000000"/>
              </a:solidFill>
              <a:effectLst/>
              <a:latin typeface="Source Sans Pro" panose="020B0503030403020204" pitchFamily="34" charset="0"/>
            </a:endParaRPr>
          </a:p>
          <a:p>
            <a:pPr marL="0" indent="0" algn="l">
              <a:buNone/>
            </a:pPr>
            <a:r>
              <a:rPr lang="en-US" sz="1800" b="0" i="0" dirty="0">
                <a:solidFill>
                  <a:srgbClr val="000000"/>
                </a:solidFill>
                <a:effectLst/>
              </a:rPr>
              <a:t>The mining algorithm determines how process models are created. The best known categories are:</a:t>
            </a:r>
          </a:p>
          <a:p>
            <a:pPr marL="0" indent="0" algn="l">
              <a:buNone/>
            </a:pPr>
            <a:r>
              <a:rPr lang="en-US" sz="1800" b="0" i="0" dirty="0">
                <a:solidFill>
                  <a:srgbClr val="DF527C"/>
                </a:solidFill>
                <a:effectLst/>
              </a:rPr>
              <a:t>Deterministic algorithms</a:t>
            </a:r>
            <a:r>
              <a:rPr lang="en-US" sz="1800" b="0" i="0" dirty="0">
                <a:solidFill>
                  <a:srgbClr val="000000"/>
                </a:solidFill>
                <a:effectLst/>
              </a:rPr>
              <a:t>: Determinism means that an algorithm produces only defined and reproducible results. It always delivers the same result for the same input. The deterministic algorithm was one of the first algorithms capable of handling concurrency. It takes an event log as input and computes the order relation of the events contained in the log.</a:t>
            </a:r>
          </a:p>
          <a:p>
            <a:pPr marL="0" indent="0" algn="l">
              <a:buNone/>
            </a:pPr>
            <a:r>
              <a:rPr lang="en-US" sz="1800" b="0" i="0" dirty="0">
                <a:solidFill>
                  <a:srgbClr val="DF527C"/>
                </a:solidFill>
                <a:effectLst/>
              </a:rPr>
              <a:t>Heuristic Algorithms</a:t>
            </a:r>
            <a:r>
              <a:rPr lang="en-US" sz="1800" b="0" i="0" dirty="0">
                <a:solidFill>
                  <a:srgbClr val="000000"/>
                </a:solidFill>
                <a:effectLst/>
              </a:rPr>
              <a:t>: Heuristic mining also uses deterministic algorithms. However, they refer to the frequency of events and traces to reconstruct a process model. A common problem in process mining is that real-world processes are very complex and their discovery leads to complex models. This complexity can be reduced by neglecting rare paths in the models.</a:t>
            </a:r>
          </a:p>
          <a:p>
            <a:pPr marL="0" indent="0">
              <a:buNone/>
            </a:pPr>
            <a:endParaRPr lang="en-US" sz="1800" b="1" dirty="0"/>
          </a:p>
          <a:p>
            <a:pPr marL="0" indent="0">
              <a:buNone/>
            </a:pPr>
            <a:endParaRPr lang="en-US" sz="2400" b="1" dirty="0"/>
          </a:p>
        </p:txBody>
      </p:sp>
    </p:spTree>
    <p:extLst>
      <p:ext uri="{BB962C8B-B14F-4D97-AF65-F5344CB8AC3E}">
        <p14:creationId xmlns:p14="http://schemas.microsoft.com/office/powerpoint/2010/main" val="129194711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Applications</a:t>
            </a:r>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876300"/>
            <a:r>
              <a:rPr lang="en-US" sz="2000" b="1" u="heavy" dirty="0">
                <a:effectLst/>
                <a:latin typeface="Times New Roman" panose="02020603050405020304" pitchFamily="18" charset="0"/>
                <a:ea typeface="Times New Roman" panose="02020603050405020304" pitchFamily="18" charset="0"/>
              </a:rPr>
              <a:t>Celonis</a:t>
            </a:r>
            <a:endParaRPr lang="en-IN" sz="2000" b="1" dirty="0">
              <a:effectLst/>
              <a:latin typeface="Times New Roman" panose="02020603050405020304" pitchFamily="18" charset="0"/>
              <a:ea typeface="Times New Roman" panose="02020603050405020304" pitchFamily="18" charset="0"/>
            </a:endParaRPr>
          </a:p>
          <a:p>
            <a:pPr marL="630238" marR="458470" indent="0">
              <a:lnSpc>
                <a:spcPct val="98000"/>
              </a:lnSpc>
              <a:spcAft>
                <a:spcPts val="0"/>
              </a:spcAft>
              <a:buNone/>
            </a:pPr>
            <a:r>
              <a:rPr lang="en-US" sz="1800" b="1" spc="-5" dirty="0">
                <a:effectLst/>
                <a:latin typeface="Times New Roman" panose="02020603050405020304" pitchFamily="18" charset="0"/>
                <a:ea typeface="Times New Roman" panose="02020603050405020304" pitchFamily="18" charset="0"/>
              </a:rPr>
              <a:t> Explanation: </a:t>
            </a:r>
            <a:r>
              <a:rPr lang="en-US" sz="1800" spc="-5" dirty="0">
                <a:effectLst/>
                <a:latin typeface="Times New Roman" panose="02020603050405020304" pitchFamily="18" charset="0"/>
                <a:ea typeface="Times New Roman" panose="02020603050405020304" pitchFamily="18" charset="0"/>
              </a:rPr>
              <a:t>Celonis </a:t>
            </a:r>
            <a:r>
              <a:rPr lang="en-US" sz="1800" dirty="0">
                <a:effectLst/>
                <a:latin typeface="Times New Roman" panose="02020603050405020304" pitchFamily="18" charset="0"/>
                <a:ea typeface="Times New Roman" panose="02020603050405020304" pitchFamily="18" charset="0"/>
              </a:rPr>
              <a:t>is a leading process mining platform that helps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organizations visualize and analyze their processes using data from various systems.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discovery,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conformance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checking,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endParaRPr lang="en-IN" sz="1800" dirty="0">
              <a:effectLst/>
              <a:latin typeface="Times New Roman" panose="02020603050405020304" pitchFamily="18" charset="0"/>
              <a:ea typeface="Times New Roman" panose="02020603050405020304" pitchFamily="18" charset="0"/>
            </a:endParaRPr>
          </a:p>
          <a:p>
            <a:pPr marL="242570" marR="225425" algn="ctr">
              <a:lnSpc>
                <a:spcPts val="1630"/>
              </a:lnSpc>
            </a:pPr>
            <a:r>
              <a:rPr lang="en-US" sz="1800" b="1" dirty="0">
                <a:effectLst/>
                <a:latin typeface="Times New Roman" panose="02020603050405020304" pitchFamily="18" charset="0"/>
                <a:ea typeface="Times New Roman" panose="02020603050405020304" pitchFamily="18" charset="0"/>
              </a:rPr>
              <a:t>Features</a:t>
            </a:r>
            <a:endParaRPr lang="en-IN" sz="1800" b="1" dirty="0">
              <a:ea typeface="Times New Roman" panose="02020603050405020304" pitchFamily="18" charset="0"/>
            </a:endParaRPr>
          </a:p>
          <a:p>
            <a:pPr marL="92075" marR="225425" indent="0" algn="l">
              <a:lnSpc>
                <a:spcPts val="1630"/>
              </a:lnSpc>
              <a:buNone/>
            </a:pPr>
            <a:r>
              <a:rPr lang="en-US" sz="1800" b="1" dirty="0">
                <a:effectLst/>
                <a:latin typeface="Times New Roman" panose="02020603050405020304" pitchFamily="18" charset="0"/>
                <a:ea typeface="Times New Roman" panose="02020603050405020304" pitchFamily="18" charset="0"/>
              </a:rPr>
              <a:t> Process</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Discovery:</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Automatically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analyzing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event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logs ,allowing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you to visualize</a:t>
            </a:r>
            <a:r>
              <a:rPr lang="en-US" sz="1800" spc="-15" dirty="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        processes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executed in reality.</a:t>
            </a:r>
            <a:endParaRPr lang="en-IN" sz="1800" dirty="0">
              <a:effectLst/>
              <a:latin typeface="Times New Roman" panose="02020603050405020304" pitchFamily="18" charset="0"/>
              <a:ea typeface="Times New Roman" panose="02020603050405020304" pitchFamily="18" charset="0"/>
            </a:endParaRPr>
          </a:p>
          <a:p>
            <a:pPr marL="647700" indent="0">
              <a:buNone/>
            </a:pPr>
            <a:r>
              <a:rPr lang="en-US" sz="1800" b="1" dirty="0">
                <a:effectLst/>
                <a:latin typeface="Times New Roman" panose="02020603050405020304" pitchFamily="18" charset="0"/>
                <a:ea typeface="Times New Roman" panose="02020603050405020304" pitchFamily="18" charset="0"/>
              </a:rPr>
              <a:t>Performance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Analysis</a:t>
            </a:r>
            <a:r>
              <a:rPr lang="en-US" sz="1800" dirty="0">
                <a:effectLst/>
                <a:latin typeface="Times New Roman" panose="02020603050405020304" pitchFamily="18" charset="0"/>
                <a:ea typeface="Times New Roman" panose="02020603050405020304" pitchFamily="18" charset="0"/>
              </a:rPr>
              <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Measures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efficiency,and provides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insights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optimization.</a:t>
            </a:r>
            <a:endParaRPr lang="en-IN" sz="1800" dirty="0">
              <a:effectLst/>
              <a:latin typeface="Times New Roman" panose="02020603050405020304" pitchFamily="18" charset="0"/>
              <a:ea typeface="Times New Roman" panose="02020603050405020304" pitchFamily="18" charset="0"/>
            </a:endParaRPr>
          </a:p>
          <a:p>
            <a:pPr marL="647700" marR="1505585" indent="0">
              <a:lnSpc>
                <a:spcPct val="97000"/>
              </a:lnSpc>
              <a:spcBef>
                <a:spcPts val="35"/>
              </a:spcBef>
              <a:spcAft>
                <a:spcPts val="0"/>
              </a:spcAft>
              <a:buNone/>
            </a:pPr>
            <a:r>
              <a:rPr lang="en-US" sz="1800" b="1" dirty="0">
                <a:effectLst/>
                <a:latin typeface="Times New Roman" panose="02020603050405020304" pitchFamily="18" charset="0"/>
                <a:ea typeface="Times New Roman" panose="02020603050405020304" pitchFamily="18" charset="0"/>
              </a:rPr>
              <a:t>Benefits: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Celonis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enables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reduce inefficiencies, enhance efficiency, and make data-driven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decisions.</a:t>
            </a:r>
            <a:endParaRPr lang="en-IN" sz="1800" dirty="0">
              <a:effectLst/>
              <a:latin typeface="Times New Roman" panose="02020603050405020304" pitchFamily="18" charset="0"/>
              <a:ea typeface="Times New Roman" panose="02020603050405020304" pitchFamily="18" charset="0"/>
            </a:endParaRPr>
          </a:p>
          <a:p>
            <a:pPr marL="457200" indent="-457200"/>
            <a:endParaRPr lang="en-US" sz="2400" b="1" dirty="0"/>
          </a:p>
          <a:p>
            <a:pPr marL="0" indent="0">
              <a:buNone/>
            </a:pPr>
            <a:endParaRPr lang="en-US" sz="2400" b="1" dirty="0"/>
          </a:p>
        </p:txBody>
      </p:sp>
    </p:spTree>
    <p:extLst>
      <p:ext uri="{BB962C8B-B14F-4D97-AF65-F5344CB8AC3E}">
        <p14:creationId xmlns:p14="http://schemas.microsoft.com/office/powerpoint/2010/main" val="206468223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IN" dirty="0"/>
              <a:t>Applications</a:t>
            </a:r>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876300" marR="1181735" indent="0" algn="ctr">
              <a:lnSpc>
                <a:spcPct val="98000"/>
              </a:lnSpc>
              <a:spcBef>
                <a:spcPts val="445"/>
              </a:spcBef>
              <a:spcAft>
                <a:spcPts val="0"/>
              </a:spcAft>
              <a:buNone/>
            </a:pPr>
            <a:r>
              <a:rPr lang="en-US" sz="1800" b="1" u="heavy" dirty="0">
                <a:effectLst/>
                <a:latin typeface="Times New Roman" panose="02020603050405020304" pitchFamily="18" charset="0"/>
                <a:ea typeface="Times New Roman" panose="02020603050405020304" pitchFamily="18" charset="0"/>
              </a:rPr>
              <a:t>Disco (</a:t>
            </a:r>
            <a:r>
              <a:rPr lang="en-US" sz="1800" b="1" u="heavy" dirty="0" err="1">
                <a:effectLst/>
                <a:latin typeface="Times New Roman" panose="02020603050405020304" pitchFamily="18" charset="0"/>
                <a:ea typeface="Times New Roman" panose="02020603050405020304" pitchFamily="18" charset="0"/>
              </a:rPr>
              <a:t>Fluxicon</a:t>
            </a:r>
            <a:r>
              <a:rPr lang="en-US" sz="1800" b="1" u="heavy" dirty="0">
                <a:effectLst/>
                <a:latin typeface="Times New Roman" panose="02020603050405020304" pitchFamily="18" charset="0"/>
                <a:ea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rPr>
              <a:t> </a:t>
            </a:r>
          </a:p>
          <a:p>
            <a:pPr marL="876300" marR="1181735" indent="0">
              <a:lnSpc>
                <a:spcPct val="98000"/>
              </a:lnSpc>
              <a:spcBef>
                <a:spcPts val="445"/>
              </a:spcBef>
              <a:spcAft>
                <a:spcPts val="0"/>
              </a:spcAft>
              <a:buNone/>
            </a:pPr>
            <a:r>
              <a:rPr lang="en-US" sz="1800" b="1" dirty="0">
                <a:effectLst/>
                <a:latin typeface="Times New Roman" panose="02020603050405020304" pitchFamily="18" charset="0"/>
                <a:ea typeface="Times New Roman" panose="02020603050405020304" pitchFamily="18" charset="0"/>
              </a:rPr>
              <a:t>Explanation</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known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user-friendly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interface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offers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comprehensive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capabilities.</a:t>
            </a:r>
            <a:endParaRPr lang="en-IN" sz="1800" dirty="0">
              <a:effectLst/>
              <a:latin typeface="Times New Roman" panose="02020603050405020304" pitchFamily="18" charset="0"/>
              <a:ea typeface="Times New Roman" panose="02020603050405020304" pitchFamily="18" charset="0"/>
            </a:endParaRPr>
          </a:p>
          <a:p>
            <a:pPr marL="0" indent="0">
              <a:spcBef>
                <a:spcPts val="15"/>
              </a:spcBef>
              <a:buNone/>
            </a:pPr>
            <a:r>
              <a:rPr lang="en-IN" sz="1800" b="1" dirty="0">
                <a:effectLst/>
                <a:latin typeface="Times New Roman" panose="02020603050405020304" pitchFamily="18" charset="0"/>
                <a:ea typeface="Times New Roman" panose="02020603050405020304" pitchFamily="18" charset="0"/>
              </a:rPr>
              <a:t>                                                           features</a:t>
            </a:r>
          </a:p>
          <a:p>
            <a:pPr marL="647700" marR="1109980" indent="0">
              <a:spcBef>
                <a:spcPts val="5"/>
              </a:spcBef>
              <a:spcAft>
                <a:spcPts val="0"/>
              </a:spcAft>
              <a:buNone/>
            </a:pPr>
            <a:r>
              <a:rPr lang="en-US" sz="1800" b="1" dirty="0">
                <a:effectLst/>
                <a:latin typeface="Times New Roman" panose="02020603050405020304" pitchFamily="18" charset="0"/>
                <a:ea typeface="Times New Roman" panose="02020603050405020304" pitchFamily="18" charset="0"/>
              </a:rPr>
              <a:t>User</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Friendly</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Interface</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accessibility,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suitable 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 users.</a:t>
            </a:r>
            <a:endParaRPr lang="en-IN" sz="1800" dirty="0">
              <a:effectLst/>
              <a:latin typeface="Times New Roman" panose="02020603050405020304" pitchFamily="18" charset="0"/>
              <a:ea typeface="Times New Roman" panose="02020603050405020304" pitchFamily="18" charset="0"/>
            </a:endParaRPr>
          </a:p>
          <a:p>
            <a:pPr marL="647700" marR="760730" indent="0">
              <a:spcBef>
                <a:spcPts val="10"/>
              </a:spcBef>
              <a:spcAft>
                <a:spcPts val="0"/>
              </a:spcAft>
              <a:buNone/>
            </a:pPr>
            <a:r>
              <a:rPr lang="en-US" sz="1800" b="1" dirty="0">
                <a:effectLst/>
                <a:latin typeface="Times New Roman" panose="02020603050405020304" pitchFamily="18" charset="0"/>
                <a:ea typeface="Times New Roman" panose="02020603050405020304" pitchFamily="18" charset="0"/>
              </a:rPr>
              <a:t>Process Visualization</a:t>
            </a:r>
            <a:r>
              <a:rPr lang="en-US" sz="1800" dirty="0">
                <a:effectLst/>
                <a:latin typeface="Times New Roman" panose="02020603050405020304" pitchFamily="18" charset="0"/>
                <a:ea typeface="Times New Roman" panose="02020603050405020304" pitchFamily="18" charset="0"/>
              </a:rPr>
              <a:t>: Generates process maps and diagrams that visually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 actual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flows.</a:t>
            </a:r>
            <a:endParaRPr lang="en-IN" sz="1800" dirty="0">
              <a:effectLst/>
              <a:latin typeface="Times New Roman" panose="02020603050405020304" pitchFamily="18" charset="0"/>
              <a:ea typeface="Times New Roman" panose="02020603050405020304" pitchFamily="18" charset="0"/>
            </a:endParaRPr>
          </a:p>
          <a:p>
            <a:pPr marL="647700" marR="332105" indent="0">
              <a:lnSpc>
                <a:spcPct val="97000"/>
              </a:lnSpc>
              <a:spcBef>
                <a:spcPts val="45"/>
              </a:spcBef>
              <a:spcAft>
                <a:spcPts val="0"/>
              </a:spcAft>
              <a:buNone/>
            </a:pPr>
            <a:r>
              <a:rPr lang="en-US" sz="1800" b="1" dirty="0">
                <a:effectLst/>
                <a:latin typeface="Times New Roman" panose="02020603050405020304" pitchFamily="18" charset="0"/>
                <a:ea typeface="Times New Roman" panose="02020603050405020304" pitchFamily="18" charset="0"/>
              </a:rPr>
              <a:t>Benefits</a:t>
            </a:r>
            <a:r>
              <a:rPr lang="en-US" sz="1800" dirty="0">
                <a:effectLst/>
                <a:latin typeface="Times New Roman" panose="02020603050405020304" pitchFamily="18" charset="0"/>
                <a:ea typeface="Times New Roman" panose="02020603050405020304" pitchFamily="18" charset="0"/>
              </a:rPr>
              <a: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provides 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yet powerful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toolset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spcBef>
                <a:spcPts val="3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16280" marR="225425" algn="ctr">
              <a:lnSpc>
                <a:spcPts val="1825"/>
              </a:lnSpc>
            </a:pPr>
            <a:r>
              <a:rPr lang="en-US" sz="1800" b="1" dirty="0">
                <a:effectLst/>
                <a:latin typeface="Times New Roman" panose="02020603050405020304" pitchFamily="18" charset="0"/>
                <a:ea typeface="Times New Roman" panose="02020603050405020304" pitchFamily="18" charset="0"/>
              </a:rPr>
              <a:t>PROM</a:t>
            </a:r>
            <a:endParaRPr lang="en-IN" sz="1800" b="1" dirty="0">
              <a:effectLst/>
              <a:latin typeface="Times New Roman" panose="02020603050405020304" pitchFamily="18" charset="0"/>
              <a:ea typeface="Times New Roman" panose="02020603050405020304" pitchFamily="18" charset="0"/>
            </a:endParaRPr>
          </a:p>
          <a:p>
            <a:pPr marL="647700" marR="301625" indent="0">
              <a:lnSpc>
                <a:spcPct val="98000"/>
              </a:lnSpc>
              <a:spcAft>
                <a:spcPts val="0"/>
              </a:spcAft>
              <a:buNone/>
            </a:pPr>
            <a:r>
              <a:rPr lang="en-US" sz="1800" b="1" dirty="0">
                <a:effectLst/>
                <a:latin typeface="Times New Roman" panose="02020603050405020304" pitchFamily="18" charset="0"/>
                <a:ea typeface="Times New Roman" panose="02020603050405020304" pitchFamily="18" charset="0"/>
              </a:rPr>
              <a:t>Explanation</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open-source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mining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toolset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research</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industry.</a:t>
            </a:r>
            <a:endParaRPr lang="en-IN" sz="1800" dirty="0">
              <a:effectLst/>
              <a:latin typeface="Times New Roman" panose="02020603050405020304" pitchFamily="18" charset="0"/>
              <a:ea typeface="Times New Roman" panose="02020603050405020304" pitchFamily="18" charset="0"/>
            </a:endParaRPr>
          </a:p>
          <a:p>
            <a:pPr marL="650875" marR="225425" algn="ctr">
              <a:lnSpc>
                <a:spcPts val="1630"/>
              </a:lnSpc>
            </a:pPr>
            <a:r>
              <a:rPr lang="en-US" sz="1800" b="1" dirty="0">
                <a:effectLst/>
                <a:latin typeface="Times New Roman" panose="02020603050405020304" pitchFamily="18" charset="0"/>
                <a:ea typeface="Times New Roman" panose="02020603050405020304" pitchFamily="18" charset="0"/>
              </a:rPr>
              <a:t>Features</a:t>
            </a:r>
            <a:endParaRPr lang="en-IN" sz="1800" b="1" dirty="0">
              <a:effectLst/>
              <a:latin typeface="Times New Roman" panose="02020603050405020304" pitchFamily="18" charset="0"/>
              <a:ea typeface="Times New Roman" panose="02020603050405020304" pitchFamily="18" charset="0"/>
            </a:endParaRPr>
          </a:p>
          <a:p>
            <a:pPr marL="647700" marR="825500" indent="0">
              <a:lnSpc>
                <a:spcPct val="98000"/>
              </a:lnSpc>
              <a:spcAft>
                <a:spcPts val="0"/>
              </a:spcAft>
              <a:buNone/>
            </a:pPr>
            <a:r>
              <a:rPr lang="en-US" sz="1800" b="1" dirty="0">
                <a:effectLst/>
                <a:latin typeface="Times New Roman" panose="02020603050405020304" pitchFamily="18" charset="0"/>
                <a:ea typeface="Times New Roman" panose="02020603050405020304" pitchFamily="18" charset="0"/>
              </a:rPr>
              <a:t>Plugin</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Based Architecture</a:t>
            </a:r>
            <a:r>
              <a:rPr lang="en-US" sz="1800" dirty="0">
                <a:effectLst/>
                <a:latin typeface="Times New Roman" panose="02020603050405020304" pitchFamily="18" charset="0"/>
                <a:ea typeface="Times New Roman" panose="02020603050405020304" pitchFamily="18" charset="0"/>
              </a:rPr>
              <a:t>: Offers a wide range of plugins for different</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tasks,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choose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endParaRPr lang="en-IN" sz="1800" dirty="0">
              <a:effectLst/>
              <a:latin typeface="Times New Roman" panose="02020603050405020304" pitchFamily="18" charset="0"/>
              <a:ea typeface="Times New Roman" panose="02020603050405020304" pitchFamily="18" charset="0"/>
            </a:endParaRPr>
          </a:p>
          <a:p>
            <a:pPr marL="647700" marR="807085" indent="0">
              <a:lnSpc>
                <a:spcPct val="72000"/>
              </a:lnSpc>
              <a:spcBef>
                <a:spcPts val="1030"/>
              </a:spcBef>
              <a:spcAft>
                <a:spcPts val="0"/>
              </a:spcAft>
              <a:buNone/>
            </a:pPr>
            <a:r>
              <a:rPr lang="en-US" sz="1800" b="1" dirty="0">
                <a:effectLst/>
                <a:latin typeface="Times New Roman" panose="02020603050405020304" pitchFamily="18" charset="0"/>
                <a:ea typeface="Times New Roman" panose="02020603050405020304" pitchFamily="18" charset="0"/>
              </a:rPr>
              <a:t>Flexibility</a:t>
            </a:r>
            <a:r>
              <a:rPr lang="en-US" sz="1800" dirty="0">
                <a:effectLst/>
                <a:latin typeface="Times New Roman" panose="02020603050405020304" pitchFamily="18" charset="0"/>
                <a:ea typeface="Times New Roman" panose="02020603050405020304" pitchFamily="18" charset="0"/>
              </a:rPr>
              <a: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Allows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customization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experimentation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400" b="1" dirty="0"/>
          </a:p>
        </p:txBody>
      </p:sp>
    </p:spTree>
    <p:extLst>
      <p:ext uri="{BB962C8B-B14F-4D97-AF65-F5344CB8AC3E}">
        <p14:creationId xmlns:p14="http://schemas.microsoft.com/office/powerpoint/2010/main" val="401262161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US" dirty="0"/>
              <a:t>Modules</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r>
              <a:rPr lang="en-US" dirty="0"/>
              <a:t>Celonis process mining fundamentals</a:t>
            </a:r>
          </a:p>
          <a:p>
            <a:endParaRPr lang="en-US" dirty="0"/>
          </a:p>
        </p:txBody>
      </p:sp>
      <p:pic>
        <p:nvPicPr>
          <p:cNvPr id="3" name="Picture 2">
            <a:extLst>
              <a:ext uri="{FF2B5EF4-FFF2-40B4-BE49-F238E27FC236}">
                <a16:creationId xmlns:a16="http://schemas.microsoft.com/office/drawing/2014/main" id="{3D1EA8EE-C950-C7AE-0D1C-E1302628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879" y="2057400"/>
            <a:ext cx="7978988" cy="4097867"/>
          </a:xfrm>
          <a:prstGeom prst="rect">
            <a:avLst/>
          </a:prstGeom>
        </p:spPr>
      </p:pic>
    </p:spTree>
    <p:extLst>
      <p:ext uri="{BB962C8B-B14F-4D97-AF65-F5344CB8AC3E}">
        <p14:creationId xmlns:p14="http://schemas.microsoft.com/office/powerpoint/2010/main" val="13071748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1395</TotalTime>
  <Words>1123</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Calibri</vt:lpstr>
      <vt:lpstr>Courier New</vt:lpstr>
      <vt:lpstr>ff0</vt:lpstr>
      <vt:lpstr>ff13</vt:lpstr>
      <vt:lpstr>ff5</vt:lpstr>
      <vt:lpstr>Source Sans Pro</vt:lpstr>
      <vt:lpstr>Times New Roman</vt:lpstr>
      <vt:lpstr>Wingdings</vt:lpstr>
      <vt:lpstr>Custom Design</vt:lpstr>
      <vt:lpstr>PowerPoint Presentation</vt:lpstr>
      <vt:lpstr>Contents</vt:lpstr>
      <vt:lpstr>Course objectives</vt:lpstr>
      <vt:lpstr>INTRODUCTION</vt:lpstr>
      <vt:lpstr>Technologies</vt:lpstr>
      <vt:lpstr>Technology</vt:lpstr>
      <vt:lpstr>Applications</vt:lpstr>
      <vt:lpstr>Applications</vt:lpstr>
      <vt:lpstr>Modules</vt:lpstr>
      <vt:lpstr>Modules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deepakraj k</cp:lastModifiedBy>
  <cp:revision>135</cp:revision>
  <dcterms:created xsi:type="dcterms:W3CDTF">2019-06-11T05:35:51Z</dcterms:created>
  <dcterms:modified xsi:type="dcterms:W3CDTF">2023-08-30T03:31:06Z</dcterms:modified>
</cp:coreProperties>
</file>