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40" r:id="rId1"/>
  </p:sldMasterIdLst>
  <p:sldIdLst>
    <p:sldId id="256" r:id="rId2"/>
    <p:sldId id="259" r:id="rId3"/>
    <p:sldId id="260" r:id="rId4"/>
    <p:sldId id="261" r:id="rId5"/>
    <p:sldId id="258" r:id="rId6"/>
    <p:sldId id="263" r:id="rId7"/>
    <p:sldId id="264" r:id="rId8"/>
    <p:sldId id="286" r:id="rId9"/>
    <p:sldId id="266" r:id="rId10"/>
    <p:sldId id="280" r:id="rId11"/>
    <p:sldId id="268" r:id="rId12"/>
    <p:sldId id="269" r:id="rId13"/>
    <p:sldId id="282" r:id="rId14"/>
    <p:sldId id="283" r:id="rId15"/>
    <p:sldId id="287" r:id="rId16"/>
    <p:sldId id="276" r:id="rId17"/>
    <p:sldId id="281" r:id="rId18"/>
    <p:sldId id="284" r:id="rId19"/>
    <p:sldId id="279" r:id="rId20"/>
    <p:sldId id="288" r:id="rId21"/>
    <p:sldId id="278"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24" autoAdjust="0"/>
  </p:normalViewPr>
  <p:slideViewPr>
    <p:cSldViewPr>
      <p:cViewPr>
        <p:scale>
          <a:sx n="66" d="100"/>
          <a:sy n="66" d="100"/>
        </p:scale>
        <p:origin x="-1506"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4/7/2015</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4/7/2015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4/7/2015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4/7/2015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4/7/2015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4/7/2015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4/7/2015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4/7/2015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4/7/2015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4/7/2015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4/7/2015</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4/7/2015</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141" r:id="rId1"/>
    <p:sldLayoutId id="2147484142" r:id="rId2"/>
    <p:sldLayoutId id="2147484143" r:id="rId3"/>
    <p:sldLayoutId id="2147484144" r:id="rId4"/>
    <p:sldLayoutId id="2147484145" r:id="rId5"/>
    <p:sldLayoutId id="2147484146" r:id="rId6"/>
    <p:sldLayoutId id="2147484147" r:id="rId7"/>
    <p:sldLayoutId id="2147484148" r:id="rId8"/>
    <p:sldLayoutId id="2147484149" r:id="rId9"/>
    <p:sldLayoutId id="2147484150" r:id="rId10"/>
    <p:sldLayoutId id="214748415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609600"/>
            <a:ext cx="7772400" cy="2438400"/>
          </a:xfrm>
        </p:spPr>
        <p:txBody>
          <a:bodyPr>
            <a:normAutofit fontScale="90000"/>
          </a:bodyPr>
          <a:lstStyle/>
          <a:p>
            <a:pPr algn="l"/>
            <a:r>
              <a:rPr lang="en-US" sz="4000" dirty="0" smtClean="0">
                <a:latin typeface="Algerian" pitchFamily="82" charset="0"/>
              </a:rPr>
              <a:t>CAN PROTOCOL BASED Automated RAIN WIPER CONTROL AND TOXIC GAS DETECTION</a:t>
            </a:r>
            <a:endParaRPr lang="en-US" sz="4000" dirty="0">
              <a:latin typeface="Algerian" pitchFamily="82" charset="0"/>
            </a:endParaRPr>
          </a:p>
        </p:txBody>
      </p:sp>
      <p:sp>
        <p:nvSpPr>
          <p:cNvPr id="3" name="Subtitle 2"/>
          <p:cNvSpPr>
            <a:spLocks noGrp="1"/>
          </p:cNvSpPr>
          <p:nvPr>
            <p:ph type="subTitle" idx="1"/>
          </p:nvPr>
        </p:nvSpPr>
        <p:spPr>
          <a:xfrm>
            <a:off x="457200" y="3352800"/>
            <a:ext cx="8458200" cy="1798593"/>
          </a:xfrm>
        </p:spPr>
        <p:txBody>
          <a:bodyPr>
            <a:normAutofit lnSpcReduction="10000"/>
          </a:bodyPr>
          <a:lstStyle/>
          <a:p>
            <a:r>
              <a:rPr lang="en-US" dirty="0" smtClean="0"/>
              <a:t>BY</a:t>
            </a:r>
          </a:p>
          <a:p>
            <a:r>
              <a:rPr lang="en-US" dirty="0" smtClean="0"/>
              <a:t>DEEPAK SRINIVAAS.S</a:t>
            </a:r>
          </a:p>
          <a:p>
            <a:r>
              <a:rPr lang="en-US" dirty="0" smtClean="0"/>
              <a:t>PUGAZHENTHY.A</a:t>
            </a:r>
          </a:p>
          <a:p>
            <a:r>
              <a:rPr lang="en-US" dirty="0" smtClean="0"/>
              <a:t>VISHNU NAGARAJ.B</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txBox="1">
            <a:spLocks/>
          </p:cNvSpPr>
          <p:nvPr/>
        </p:nvSpPr>
        <p:spPr>
          <a:xfrm>
            <a:off x="381000" y="1143000"/>
            <a:ext cx="8229600" cy="423672"/>
          </a:xfrm>
          <a:prstGeom prst="rect">
            <a:avLst/>
          </a:prstGeom>
        </p:spPr>
        <p:txBody>
          <a:bodyPr>
            <a:normAutofit fontScale="92500" lnSpcReduction="20000"/>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n-US" sz="2700" b="0" i="0" u="none" strike="noStrike" kern="1200" cap="none" spc="0" normalizeH="0" baseline="0" noProof="0" smtClean="0">
                <a:ln>
                  <a:noFill/>
                </a:ln>
                <a:solidFill>
                  <a:schemeClr val="tx1"/>
                </a:solidFill>
                <a:effectLst/>
                <a:uLnTx/>
                <a:uFillTx/>
                <a:latin typeface="+mn-lt"/>
                <a:ea typeface="+mn-ea"/>
                <a:cs typeface="+mn-cs"/>
              </a:rPr>
              <a:t>Standard Data Frame</a:t>
            </a:r>
            <a:endParaRPr kumimoji="0" lang="en-US" sz="27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3" name="Title 2"/>
          <p:cNvSpPr txBox="1">
            <a:spLocks/>
          </p:cNvSpPr>
          <p:nvPr/>
        </p:nvSpPr>
        <p:spPr>
          <a:xfrm>
            <a:off x="152400" y="0"/>
            <a:ext cx="8229600" cy="114300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100" b="1" i="0" u="none" strike="noStrike" kern="1200" cap="none" spc="0" normalizeH="0" baseline="0" noProof="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Message Frame Structure</a:t>
            </a:r>
            <a:endParaRPr kumimoji="0" lang="en-US"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
        <p:nvSpPr>
          <p:cNvPr id="4" name="Content Placeholder 1"/>
          <p:cNvSpPr txBox="1">
            <a:spLocks/>
          </p:cNvSpPr>
          <p:nvPr/>
        </p:nvSpPr>
        <p:spPr>
          <a:xfrm>
            <a:off x="304800" y="3505200"/>
            <a:ext cx="8229600" cy="423672"/>
          </a:xfrm>
          <a:prstGeom prst="rect">
            <a:avLst/>
          </a:prstGeom>
        </p:spPr>
        <p:txBody>
          <a:bodyPr vert="horz">
            <a:normAutofit fontScale="92500" lnSpcReduction="20000"/>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lang="en-US" sz="2700" dirty="0" smtClean="0"/>
              <a:t>Extended</a:t>
            </a:r>
            <a:r>
              <a:rPr kumimoji="0" lang="en-US" sz="2700" b="0" i="0" u="none" strike="noStrike" kern="1200" cap="none" spc="0" normalizeH="0" baseline="0" noProof="0" dirty="0" smtClean="0">
                <a:ln>
                  <a:noFill/>
                </a:ln>
                <a:solidFill>
                  <a:schemeClr val="tx1"/>
                </a:solidFill>
                <a:effectLst/>
                <a:uLnTx/>
                <a:uFillTx/>
                <a:latin typeface="+mn-lt"/>
                <a:ea typeface="+mn-ea"/>
                <a:cs typeface="+mn-cs"/>
              </a:rPr>
              <a:t> Data Frame</a:t>
            </a:r>
          </a:p>
        </p:txBody>
      </p:sp>
      <p:pic>
        <p:nvPicPr>
          <p:cNvPr id="5" name="Picture 4" descr="DataFrame.png"/>
          <p:cNvPicPr>
            <a:picLocks noChangeAspect="1"/>
          </p:cNvPicPr>
          <p:nvPr/>
        </p:nvPicPr>
        <p:blipFill>
          <a:blip r:embed="rId2" cstate="print"/>
          <a:stretch>
            <a:fillRect/>
          </a:stretch>
        </p:blipFill>
        <p:spPr>
          <a:xfrm>
            <a:off x="0" y="1447800"/>
            <a:ext cx="9144000" cy="1411941"/>
          </a:xfrm>
          <a:prstGeom prst="rect">
            <a:avLst/>
          </a:prstGeom>
        </p:spPr>
      </p:pic>
      <p:pic>
        <p:nvPicPr>
          <p:cNvPr id="6" name="Picture 5" descr="EX-dataFrame.png"/>
          <p:cNvPicPr>
            <a:picLocks noChangeAspect="1"/>
          </p:cNvPicPr>
          <p:nvPr/>
        </p:nvPicPr>
        <p:blipFill>
          <a:blip r:embed="rId3" cstate="print"/>
          <a:stretch>
            <a:fillRect/>
          </a:stretch>
        </p:blipFill>
        <p:spPr>
          <a:xfrm>
            <a:off x="0" y="4038600"/>
            <a:ext cx="9144000" cy="17526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stretch>
            <a:fillRect/>
          </a:stretch>
        </p:blipFill>
        <p:spPr bwMode="auto">
          <a:xfrm>
            <a:off x="762000" y="1219200"/>
            <a:ext cx="7711647" cy="4525962"/>
          </a:xfrm>
          <a:prstGeom prst="rect">
            <a:avLst/>
          </a:prstGeom>
          <a:noFill/>
          <a:ln w="9525">
            <a:noFill/>
            <a:miter lim="800000"/>
            <a:headEnd/>
            <a:tailEnd/>
          </a:ln>
        </p:spPr>
      </p:pic>
      <p:sp>
        <p:nvSpPr>
          <p:cNvPr id="3" name="Title 2"/>
          <p:cNvSpPr>
            <a:spLocks noGrp="1"/>
          </p:cNvSpPr>
          <p:nvPr>
            <p:ph type="title"/>
          </p:nvPr>
        </p:nvSpPr>
        <p:spPr/>
        <p:txBody>
          <a:bodyPr>
            <a:normAutofit/>
          </a:bodyPr>
          <a:lstStyle/>
          <a:p>
            <a:r>
              <a:rPr lang="en-US" sz="4200" dirty="0" smtClean="0"/>
              <a:t>Before CAN</a:t>
            </a:r>
            <a:endParaRPr lang="en-US" sz="42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cstate="print"/>
          <a:stretch>
            <a:fillRect/>
          </a:stretch>
        </p:blipFill>
        <p:spPr bwMode="auto">
          <a:xfrm>
            <a:off x="533400" y="1295400"/>
            <a:ext cx="8166997" cy="4525962"/>
          </a:xfrm>
          <a:prstGeom prst="rect">
            <a:avLst/>
          </a:prstGeom>
          <a:noFill/>
          <a:ln w="9525">
            <a:noFill/>
            <a:miter lim="800000"/>
            <a:headEnd/>
            <a:tailEnd/>
          </a:ln>
        </p:spPr>
      </p:pic>
      <p:sp>
        <p:nvSpPr>
          <p:cNvPr id="3" name="Title 2"/>
          <p:cNvSpPr>
            <a:spLocks noGrp="1"/>
          </p:cNvSpPr>
          <p:nvPr>
            <p:ph type="title"/>
          </p:nvPr>
        </p:nvSpPr>
        <p:spPr/>
        <p:txBody>
          <a:bodyPr>
            <a:normAutofit/>
          </a:bodyPr>
          <a:lstStyle/>
          <a:p>
            <a:r>
              <a:rPr lang="en-US" sz="4200" dirty="0" smtClean="0">
                <a:latin typeface="Times New Roman" pitchFamily="18" charset="0"/>
                <a:cs typeface="Times New Roman" pitchFamily="18" charset="0"/>
              </a:rPr>
              <a:t>After CAN</a:t>
            </a:r>
            <a:endParaRPr lang="en-US" sz="4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1066800"/>
            <a:ext cx="7848600" cy="3046988"/>
          </a:xfrm>
          <a:prstGeom prst="rect">
            <a:avLst/>
          </a:prstGeom>
        </p:spPr>
        <p:txBody>
          <a:bodyPr wrap="square">
            <a:spAutoFit/>
          </a:bodyPr>
          <a:lstStyle/>
          <a:p>
            <a:r>
              <a:rPr lang="en-IN" sz="2400" dirty="0" smtClean="0"/>
              <a:t>A </a:t>
            </a:r>
            <a:r>
              <a:rPr lang="en-IN" sz="2400" b="1" dirty="0" smtClean="0"/>
              <a:t>rain sensor</a:t>
            </a:r>
            <a:r>
              <a:rPr lang="en-IN" sz="2400" dirty="0" smtClean="0"/>
              <a:t> or </a:t>
            </a:r>
            <a:r>
              <a:rPr lang="en-IN" sz="2400" i="1" dirty="0" smtClean="0"/>
              <a:t>rain switch</a:t>
            </a:r>
            <a:r>
              <a:rPr lang="en-IN" sz="2400" dirty="0" smtClean="0"/>
              <a:t> is a switching device activated by rainfall.  In case of rain the water drop establishes an electrical contact between the two electrodes of the sensor surface, and releases immediately a current signal.</a:t>
            </a:r>
          </a:p>
          <a:p>
            <a:pPr>
              <a:buFont typeface="Wingdings" pitchFamily="2" charset="2"/>
              <a:buChar char="§"/>
            </a:pPr>
            <a:r>
              <a:rPr lang="en-IN" sz="2400" dirty="0" smtClean="0"/>
              <a:t>Voltage: 5V</a:t>
            </a:r>
          </a:p>
          <a:p>
            <a:pPr>
              <a:buFont typeface="Wingdings" pitchFamily="2" charset="2"/>
              <a:buChar char="§"/>
            </a:pPr>
            <a:r>
              <a:rPr lang="en-IN" sz="2400" dirty="0" smtClean="0"/>
              <a:t>The raindrop detection plate large area : 5.4 * 4.0 MM</a:t>
            </a:r>
          </a:p>
          <a:p>
            <a:pPr>
              <a:buFont typeface="Wingdings" pitchFamily="2" charset="2"/>
              <a:buChar char="Ø"/>
            </a:pPr>
            <a:endParaRPr lang="en-IN" sz="2400" dirty="0" smtClean="0"/>
          </a:p>
          <a:p>
            <a:endParaRPr lang="en-IN" sz="2400" dirty="0"/>
          </a:p>
        </p:txBody>
      </p:sp>
      <p:sp>
        <p:nvSpPr>
          <p:cNvPr id="3" name="Rectangle 2"/>
          <p:cNvSpPr/>
          <p:nvPr/>
        </p:nvSpPr>
        <p:spPr>
          <a:xfrm>
            <a:off x="1905000" y="457200"/>
            <a:ext cx="4724400" cy="523220"/>
          </a:xfrm>
          <a:prstGeom prst="rect">
            <a:avLst/>
          </a:prstGeom>
        </p:spPr>
        <p:txBody>
          <a:bodyPr wrap="square">
            <a:spAutoFit/>
          </a:bodyPr>
          <a:lstStyle/>
          <a:p>
            <a:r>
              <a:rPr lang="en-IN" dirty="0" smtClean="0"/>
              <a:t>	</a:t>
            </a:r>
            <a:r>
              <a:rPr lang="en-IN" sz="2800" dirty="0" smtClean="0"/>
              <a:t>RAIN SENSORS</a:t>
            </a:r>
            <a:endParaRPr lang="en-IN" sz="2800" dirty="0"/>
          </a:p>
        </p:txBody>
      </p:sp>
      <p:pic>
        <p:nvPicPr>
          <p:cNvPr id="2050" name="Picture 2" descr="C:\Users\Vishnu\Desktop\INSYS\rain\rain-sensor-59132-2794067.jpg"/>
          <p:cNvPicPr>
            <a:picLocks noChangeAspect="1" noChangeArrowheads="1"/>
          </p:cNvPicPr>
          <p:nvPr/>
        </p:nvPicPr>
        <p:blipFill>
          <a:blip r:embed="rId2" cstate="print"/>
          <a:srcRect/>
          <a:stretch>
            <a:fillRect/>
          </a:stretch>
        </p:blipFill>
        <p:spPr bwMode="auto">
          <a:xfrm>
            <a:off x="1447800" y="3733800"/>
            <a:ext cx="6019800" cy="2362200"/>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381000"/>
            <a:ext cx="8305800" cy="2462213"/>
          </a:xfrm>
          <a:prstGeom prst="rect">
            <a:avLst/>
          </a:prstGeom>
        </p:spPr>
        <p:txBody>
          <a:bodyPr wrap="square">
            <a:spAutoFit/>
          </a:bodyPr>
          <a:lstStyle/>
          <a:p>
            <a:pPr algn="ctr"/>
            <a:r>
              <a:rPr lang="en-IN" sz="2800" b="1" dirty="0" smtClean="0"/>
              <a:t>FORCE SENSOR</a:t>
            </a:r>
          </a:p>
          <a:p>
            <a:r>
              <a:rPr lang="en-IN" dirty="0" smtClean="0"/>
              <a:t>Force Sensing Resistors (FSR) are a</a:t>
            </a:r>
          </a:p>
          <a:p>
            <a:r>
              <a:rPr lang="en-IN" dirty="0" smtClean="0"/>
              <a:t>polymer thick film (PTF) device which</a:t>
            </a:r>
          </a:p>
          <a:p>
            <a:r>
              <a:rPr lang="en-IN" dirty="0" smtClean="0"/>
              <a:t>exhibits a decrease in resistance with an</a:t>
            </a:r>
          </a:p>
          <a:p>
            <a:r>
              <a:rPr lang="en-IN" dirty="0" smtClean="0"/>
              <a:t>increase in the force applied to the</a:t>
            </a:r>
          </a:p>
          <a:p>
            <a:r>
              <a:rPr lang="en-IN" dirty="0" smtClean="0"/>
              <a:t>active surface. Its force sensitivity is</a:t>
            </a:r>
          </a:p>
          <a:p>
            <a:r>
              <a:rPr lang="en-IN" dirty="0" smtClean="0"/>
              <a:t>optimized for use in water force pressure</a:t>
            </a:r>
          </a:p>
          <a:p>
            <a:r>
              <a:rPr lang="en-IN" dirty="0" smtClean="0"/>
              <a:t>control of electronic devices. </a:t>
            </a:r>
          </a:p>
        </p:txBody>
      </p:sp>
      <p:pic>
        <p:nvPicPr>
          <p:cNvPr id="3074" name="Picture 2" descr="C:\Users\Vishnu\Desktop\INSYS\force sensor\force.jpg"/>
          <p:cNvPicPr>
            <a:picLocks noChangeAspect="1" noChangeArrowheads="1"/>
          </p:cNvPicPr>
          <p:nvPr/>
        </p:nvPicPr>
        <p:blipFill>
          <a:blip r:embed="rId2" cstate="print"/>
          <a:srcRect/>
          <a:stretch>
            <a:fillRect/>
          </a:stretch>
        </p:blipFill>
        <p:spPr bwMode="auto">
          <a:xfrm>
            <a:off x="6172200" y="990600"/>
            <a:ext cx="2781300" cy="5562600"/>
          </a:xfrm>
          <a:prstGeom prst="rect">
            <a:avLst/>
          </a:prstGeom>
          <a:noFill/>
        </p:spPr>
      </p:pic>
      <p:pic>
        <p:nvPicPr>
          <p:cNvPr id="2050" name="Picture 2"/>
          <p:cNvPicPr>
            <a:picLocks noChangeAspect="1" noChangeArrowheads="1"/>
          </p:cNvPicPr>
          <p:nvPr/>
        </p:nvPicPr>
        <p:blipFill>
          <a:blip r:embed="rId3" cstate="print"/>
          <a:srcRect/>
          <a:stretch>
            <a:fillRect/>
          </a:stretch>
        </p:blipFill>
        <p:spPr bwMode="auto">
          <a:xfrm>
            <a:off x="762000" y="2895600"/>
            <a:ext cx="5189779" cy="361769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0"/>
            <a:ext cx="8153400" cy="6278642"/>
          </a:xfrm>
          <a:prstGeom prst="rect">
            <a:avLst/>
          </a:prstGeom>
        </p:spPr>
        <p:txBody>
          <a:bodyPr wrap="square">
            <a:spAutoFit/>
          </a:bodyPr>
          <a:lstStyle/>
          <a:p>
            <a:endParaRPr lang="en-IN" b="1" dirty="0" smtClean="0"/>
          </a:p>
          <a:p>
            <a:pPr algn="ctr"/>
            <a:r>
              <a:rPr lang="en-IN" sz="2400" b="1" dirty="0" smtClean="0"/>
              <a:t>SPECIFICATIONS</a:t>
            </a:r>
          </a:p>
          <a:p>
            <a:pPr>
              <a:buFont typeface="Arial" pitchFamily="34" charset="0"/>
              <a:buChar char="•"/>
            </a:pPr>
            <a:r>
              <a:rPr lang="en-IN" b="1" dirty="0" smtClean="0"/>
              <a:t>Active Area</a:t>
            </a:r>
            <a:r>
              <a:rPr lang="en-IN" dirty="0" smtClean="0"/>
              <a:t>: </a:t>
            </a:r>
            <a:r>
              <a:rPr lang="en-IN" b="1" dirty="0" smtClean="0"/>
              <a:t>0.5” [12.7] diameter         </a:t>
            </a:r>
          </a:p>
          <a:p>
            <a:pPr>
              <a:buFont typeface="Arial" pitchFamily="34" charset="0"/>
              <a:buChar char="•"/>
            </a:pPr>
            <a:r>
              <a:rPr lang="en-IN" b="1" dirty="0" smtClean="0"/>
              <a:t>Nominal thickness: 0.018” [0.46 mm]</a:t>
            </a:r>
          </a:p>
          <a:p>
            <a:pPr>
              <a:buFont typeface="Arial" pitchFamily="34" charset="0"/>
              <a:buChar char="•"/>
            </a:pPr>
            <a:r>
              <a:rPr lang="en-IN" b="1" dirty="0" smtClean="0"/>
              <a:t>Material Build:</a:t>
            </a:r>
          </a:p>
          <a:p>
            <a:r>
              <a:rPr lang="en-IN" b="1" dirty="0" smtClean="0"/>
              <a:t>Semiconductive Layer</a:t>
            </a:r>
          </a:p>
          <a:p>
            <a:r>
              <a:rPr lang="en-IN" dirty="0" smtClean="0"/>
              <a:t>0.005” [0.13] </a:t>
            </a:r>
            <a:r>
              <a:rPr lang="en-IN" b="1" dirty="0" err="1" smtClean="0"/>
              <a:t>Ultem</a:t>
            </a:r>
            <a:endParaRPr lang="en-IN" b="1" dirty="0" smtClean="0"/>
          </a:p>
          <a:p>
            <a:pPr>
              <a:buFont typeface="Wingdings" pitchFamily="2" charset="2"/>
              <a:buChar char="§"/>
            </a:pPr>
            <a:r>
              <a:rPr lang="en-IN" b="1" dirty="0" smtClean="0"/>
              <a:t>Spacer Adhesive</a:t>
            </a:r>
          </a:p>
          <a:p>
            <a:r>
              <a:rPr lang="en-IN" dirty="0" smtClean="0"/>
              <a:t>0.006” [0.15] </a:t>
            </a:r>
            <a:r>
              <a:rPr lang="en-IN" b="1" dirty="0" smtClean="0"/>
              <a:t>Acrylic</a:t>
            </a:r>
          </a:p>
          <a:p>
            <a:pPr>
              <a:buFont typeface="Wingdings" pitchFamily="2" charset="2"/>
              <a:buChar char="§"/>
            </a:pPr>
            <a:r>
              <a:rPr lang="en-IN" b="1" dirty="0" smtClean="0"/>
              <a:t>Conductive Layer</a:t>
            </a:r>
          </a:p>
          <a:p>
            <a:r>
              <a:rPr lang="en-IN" dirty="0" smtClean="0"/>
              <a:t>0.005” [0.13] </a:t>
            </a:r>
            <a:r>
              <a:rPr lang="en-IN" b="1" dirty="0" err="1" smtClean="0"/>
              <a:t>Ultem</a:t>
            </a:r>
            <a:endParaRPr lang="en-IN" b="1" dirty="0" smtClean="0"/>
          </a:p>
          <a:p>
            <a:pPr>
              <a:buFont typeface="Wingdings" pitchFamily="2" charset="2"/>
              <a:buChar char="§"/>
            </a:pPr>
            <a:r>
              <a:rPr lang="en-IN" b="1" dirty="0" smtClean="0"/>
              <a:t>Rear Adhesive</a:t>
            </a:r>
          </a:p>
          <a:p>
            <a:r>
              <a:rPr lang="en-IN" dirty="0" smtClean="0"/>
              <a:t>0.002” [0.05] </a:t>
            </a:r>
            <a:r>
              <a:rPr lang="en-IN" b="1" dirty="0" smtClean="0"/>
              <a:t>Acrylic</a:t>
            </a:r>
          </a:p>
          <a:p>
            <a:pPr>
              <a:buFont typeface="Arial" pitchFamily="34" charset="0"/>
              <a:buChar char="•"/>
            </a:pPr>
            <a:r>
              <a:rPr lang="en-IN" b="1" dirty="0" smtClean="0"/>
              <a:t>Force Sensitivity Range &lt; 100 g to &gt; 10 kg</a:t>
            </a:r>
          </a:p>
          <a:p>
            <a:pPr>
              <a:buFont typeface="Arial" pitchFamily="34" charset="0"/>
              <a:buChar char="•"/>
            </a:pPr>
            <a:r>
              <a:rPr lang="en-IN" b="1" dirty="0" smtClean="0"/>
              <a:t>Pressure Sensitivity Range &lt; 1.5 psi to &gt; 150 psi</a:t>
            </a:r>
          </a:p>
          <a:p>
            <a:r>
              <a:rPr lang="en-IN" dirty="0" smtClean="0"/>
              <a:t>(&lt; 0.1 kg/cm2 to &gt; 10 kg/cm2)</a:t>
            </a:r>
          </a:p>
          <a:p>
            <a:pPr>
              <a:buFont typeface="Arial" pitchFamily="34" charset="0"/>
              <a:buChar char="•"/>
            </a:pPr>
            <a:r>
              <a:rPr lang="en-IN" b="1" dirty="0" smtClean="0"/>
              <a:t>Stand-Off Resistance &gt; 1M</a:t>
            </a:r>
            <a:r>
              <a:rPr lang="el-GR" b="1" dirty="0" smtClean="0"/>
              <a:t>Ω</a:t>
            </a:r>
            <a:endParaRPr lang="en-IN" b="1" dirty="0" smtClean="0"/>
          </a:p>
          <a:p>
            <a:pPr>
              <a:buFont typeface="Arial" pitchFamily="34" charset="0"/>
              <a:buChar char="•"/>
            </a:pPr>
            <a:r>
              <a:rPr lang="en-IN" b="1" dirty="0" smtClean="0"/>
              <a:t>Device Rise Time 1-2 </a:t>
            </a:r>
            <a:r>
              <a:rPr lang="en-IN" b="1" dirty="0" err="1" smtClean="0"/>
              <a:t>msec</a:t>
            </a:r>
            <a:r>
              <a:rPr lang="en-IN" b="1" dirty="0" smtClean="0"/>
              <a:t> (mechanical)</a:t>
            </a:r>
          </a:p>
          <a:p>
            <a:pPr>
              <a:buFont typeface="Arial" pitchFamily="34" charset="0"/>
              <a:buChar char="•"/>
            </a:pPr>
            <a:r>
              <a:rPr lang="en-IN" b="1" dirty="0" smtClean="0"/>
              <a:t>Lifetime &gt; 10 million actuations</a:t>
            </a:r>
          </a:p>
          <a:p>
            <a:pPr>
              <a:buFont typeface="Arial" pitchFamily="34" charset="0"/>
              <a:buChar char="•"/>
            </a:pPr>
            <a:r>
              <a:rPr lang="en-IN" b="1" dirty="0" smtClean="0"/>
              <a:t>Temperature Range -30ºC to +70°C</a:t>
            </a:r>
          </a:p>
          <a:p>
            <a:pPr>
              <a:buFont typeface="Arial" pitchFamily="34" charset="0"/>
              <a:buChar char="•"/>
            </a:pPr>
            <a:r>
              <a:rPr lang="en-IN" b="1" dirty="0" smtClean="0"/>
              <a:t>Maximum Current I </a:t>
            </a:r>
            <a:r>
              <a:rPr lang="en-IN" b="1" dirty="0" err="1" smtClean="0"/>
              <a:t>mA</a:t>
            </a:r>
            <a:r>
              <a:rPr lang="en-IN" b="1" dirty="0" smtClean="0"/>
              <a:t>/cm2 of applied force</a:t>
            </a:r>
          </a:p>
          <a:p>
            <a:endParaRPr lang="en-IN" b="1" dirty="0" smtClean="0"/>
          </a:p>
        </p:txBody>
      </p:sp>
      <p:pic>
        <p:nvPicPr>
          <p:cNvPr id="1026" name="Picture 2"/>
          <p:cNvPicPr>
            <a:picLocks noChangeAspect="1" noChangeArrowheads="1"/>
          </p:cNvPicPr>
          <p:nvPr/>
        </p:nvPicPr>
        <p:blipFill>
          <a:blip r:embed="rId2" cstate="print"/>
          <a:srcRect/>
          <a:stretch>
            <a:fillRect/>
          </a:stretch>
        </p:blipFill>
        <p:spPr bwMode="auto">
          <a:xfrm>
            <a:off x="6553200" y="1371600"/>
            <a:ext cx="2133600" cy="4419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The rain-sensitive wiper function detects the rain droplets on vehicle windscreen and also detects the force of the droplets from the force sensor and activates the front wipers to operate intermittently, low or high speed mode according to the force on the sensor.</a:t>
            </a:r>
          </a:p>
          <a:p>
            <a:r>
              <a:rPr lang="en-US" dirty="0" smtClean="0"/>
              <a:t>This function frees driver from adjusting wipers manually in intermittent rain condition.</a:t>
            </a:r>
          </a:p>
        </p:txBody>
      </p:sp>
      <p:sp>
        <p:nvSpPr>
          <p:cNvPr id="2" name="Title 1"/>
          <p:cNvSpPr>
            <a:spLocks noGrp="1"/>
          </p:cNvSpPr>
          <p:nvPr>
            <p:ph type="title"/>
          </p:nvPr>
        </p:nvSpPr>
        <p:spPr/>
        <p:txBody>
          <a:bodyPr>
            <a:normAutofit fontScale="90000"/>
          </a:bodyPr>
          <a:lstStyle/>
          <a:p>
            <a:r>
              <a:rPr lang="en-US" dirty="0" smtClean="0"/>
              <a:t>Functions of Auto Wipe</a:t>
            </a:r>
            <a:br>
              <a:rPr lang="en-US" dirty="0" smtClean="0"/>
            </a:b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33600" y="228600"/>
            <a:ext cx="4572000" cy="677108"/>
          </a:xfrm>
          <a:prstGeom prst="rect">
            <a:avLst/>
          </a:prstGeom>
        </p:spPr>
        <p:txBody>
          <a:bodyPr>
            <a:spAutoFit/>
          </a:bodyPr>
          <a:lstStyle/>
          <a:p>
            <a:endParaRPr lang="en-IN" b="1" dirty="0" smtClean="0"/>
          </a:p>
          <a:p>
            <a:r>
              <a:rPr lang="en-IN" b="1" dirty="0" smtClean="0"/>
              <a:t>     </a:t>
            </a:r>
            <a:r>
              <a:rPr lang="en-IN" sz="2000" b="1" dirty="0" smtClean="0"/>
              <a:t>PIR (Passive Infra-Red) Sensor</a:t>
            </a:r>
            <a:endParaRPr lang="en-IN" sz="2000" dirty="0"/>
          </a:p>
        </p:txBody>
      </p:sp>
      <p:pic>
        <p:nvPicPr>
          <p:cNvPr id="1026" name="Picture 2" descr="C:\Users\Vishnu\Desktop\INSYS\PIR sensor\download.jpg"/>
          <p:cNvPicPr>
            <a:picLocks noChangeAspect="1" noChangeArrowheads="1"/>
          </p:cNvPicPr>
          <p:nvPr/>
        </p:nvPicPr>
        <p:blipFill>
          <a:blip r:embed="rId2" cstate="print"/>
          <a:srcRect/>
          <a:stretch>
            <a:fillRect/>
          </a:stretch>
        </p:blipFill>
        <p:spPr bwMode="auto">
          <a:xfrm>
            <a:off x="5867400" y="4114800"/>
            <a:ext cx="2667000" cy="2667000"/>
          </a:xfrm>
          <a:prstGeom prst="rect">
            <a:avLst/>
          </a:prstGeom>
          <a:noFill/>
        </p:spPr>
      </p:pic>
      <p:sp>
        <p:nvSpPr>
          <p:cNvPr id="4" name="Rectangle 3"/>
          <p:cNvSpPr/>
          <p:nvPr/>
        </p:nvSpPr>
        <p:spPr>
          <a:xfrm>
            <a:off x="457200" y="1447800"/>
            <a:ext cx="8001000" cy="3970318"/>
          </a:xfrm>
          <a:prstGeom prst="rect">
            <a:avLst/>
          </a:prstGeom>
        </p:spPr>
        <p:txBody>
          <a:bodyPr wrap="square">
            <a:spAutoFit/>
          </a:bodyPr>
          <a:lstStyle/>
          <a:p>
            <a:r>
              <a:rPr lang="en-IN" dirty="0" smtClean="0"/>
              <a:t>The PIR (Passive Infra-Red) Sensor is a </a:t>
            </a:r>
            <a:r>
              <a:rPr lang="en-IN" dirty="0" err="1" smtClean="0"/>
              <a:t>pyroelectric</a:t>
            </a:r>
            <a:r>
              <a:rPr lang="en-IN" dirty="0" smtClean="0"/>
              <a:t> device that detects motion by measuring changes in the infrared levels emitted by surrounding objects. This motion can be detected by checking for a high signal on a single I/O pin. </a:t>
            </a:r>
          </a:p>
          <a:p>
            <a:endParaRPr lang="en-IN" dirty="0" smtClean="0"/>
          </a:p>
          <a:p>
            <a:r>
              <a:rPr lang="en-IN" dirty="0" smtClean="0"/>
              <a:t>The product features include:</a:t>
            </a:r>
          </a:p>
          <a:p>
            <a:r>
              <a:rPr lang="en-IN" dirty="0" smtClean="0"/>
              <a:t>• Single bit output</a:t>
            </a:r>
          </a:p>
          <a:p>
            <a:r>
              <a:rPr lang="en-IN" dirty="0" smtClean="0"/>
              <a:t>• Small size makes it easy to conceal</a:t>
            </a:r>
          </a:p>
          <a:p>
            <a:r>
              <a:rPr lang="en-IN" dirty="0" smtClean="0"/>
              <a:t>• Compatible with all types of microcontrollers</a:t>
            </a:r>
          </a:p>
          <a:p>
            <a:r>
              <a:rPr lang="en-IN" dirty="0" smtClean="0"/>
              <a:t>• 5V till 20V operation with &lt;100uA current draw</a:t>
            </a:r>
          </a:p>
          <a:p>
            <a:pPr>
              <a:buFont typeface="Arial" pitchFamily="34" charset="0"/>
              <a:buChar char="•"/>
            </a:pPr>
            <a:r>
              <a:rPr lang="en-IN" dirty="0" smtClean="0"/>
              <a:t>Operating power supply  +4.5V - +5.5V</a:t>
            </a:r>
          </a:p>
          <a:p>
            <a:pPr>
              <a:buFont typeface="Arial" pitchFamily="34" charset="0"/>
              <a:buChar char="•"/>
            </a:pPr>
            <a:r>
              <a:rPr lang="en-IN" dirty="0" smtClean="0"/>
              <a:t>Operating Temperature  -15°C - +70°C</a:t>
            </a:r>
          </a:p>
          <a:p>
            <a:endParaRPr lang="en-IN" dirty="0" smtClean="0"/>
          </a:p>
          <a:p>
            <a:endParaRPr lang="en-IN" dirty="0" smtClean="0"/>
          </a:p>
          <a:p>
            <a:endParaRPr lang="en-I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5800" y="228600"/>
            <a:ext cx="7772400" cy="6771084"/>
          </a:xfrm>
          <a:prstGeom prst="rect">
            <a:avLst/>
          </a:prstGeom>
          <a:noFill/>
        </p:spPr>
        <p:txBody>
          <a:bodyPr wrap="square" rtlCol="0">
            <a:spAutoFit/>
          </a:bodyPr>
          <a:lstStyle/>
          <a:p>
            <a:pPr algn="ctr"/>
            <a:r>
              <a:rPr lang="en-IN" sz="2800" b="1" dirty="0" smtClean="0"/>
              <a:t>GAS SENSOR (MQ 2)</a:t>
            </a:r>
          </a:p>
          <a:p>
            <a:pPr algn="ctr"/>
            <a:endParaRPr lang="en-IN" b="1" dirty="0" smtClean="0"/>
          </a:p>
          <a:p>
            <a:r>
              <a:rPr lang="en-IN" dirty="0" smtClean="0"/>
              <a:t>This Insight covers a </a:t>
            </a:r>
            <a:r>
              <a:rPr lang="en-IN" b="1" dirty="0" smtClean="0"/>
              <a:t>gas sensor</a:t>
            </a:r>
            <a:r>
              <a:rPr lang="en-IN" dirty="0" smtClean="0"/>
              <a:t> that can sense gases such as Carbon </a:t>
            </a:r>
            <a:r>
              <a:rPr lang="en-IN" dirty="0" smtClean="0"/>
              <a:t>monoxide</a:t>
            </a:r>
            <a:r>
              <a:rPr lang="en-IN" dirty="0" smtClean="0"/>
              <a:t>, LPG, methane, propane, alcohol and smoke which might get produced. When a gas interacts with this sensor, it is first ionized into its constituents and is then adsorbed by the sensing element. This adsorption creates a potential difference on the element which is conveyed to the processor unit through output pins in form of current.</a:t>
            </a:r>
          </a:p>
          <a:p>
            <a:endParaRPr lang="en-IN" b="1" dirty="0" smtClean="0"/>
          </a:p>
          <a:p>
            <a:pPr>
              <a:buFont typeface="Arial" pitchFamily="34" charset="0"/>
              <a:buChar char="•"/>
            </a:pPr>
            <a:r>
              <a:rPr lang="en-IN" dirty="0" smtClean="0"/>
              <a:t>Circuit voltage - 5V±0.1</a:t>
            </a:r>
          </a:p>
          <a:p>
            <a:pPr>
              <a:buFont typeface="Arial" pitchFamily="34" charset="0"/>
              <a:buChar char="•"/>
            </a:pPr>
            <a:r>
              <a:rPr lang="en-IN" dirty="0" smtClean="0"/>
              <a:t>Heating voltage  - 5V±0.1</a:t>
            </a:r>
          </a:p>
          <a:p>
            <a:pPr>
              <a:buFont typeface="Arial" pitchFamily="34" charset="0"/>
              <a:buChar char="•"/>
            </a:pPr>
            <a:r>
              <a:rPr lang="en-IN" dirty="0" smtClean="0"/>
              <a:t>Heater resistance -  33</a:t>
            </a:r>
            <a:r>
              <a:rPr lang="el-GR" dirty="0" smtClean="0"/>
              <a:t>Ω</a:t>
            </a:r>
            <a:endParaRPr lang="en-IN" dirty="0" smtClean="0"/>
          </a:p>
          <a:p>
            <a:pPr>
              <a:buFont typeface="Arial" pitchFamily="34" charset="0"/>
              <a:buChar char="•"/>
            </a:pPr>
            <a:r>
              <a:rPr lang="en-IN" dirty="0" smtClean="0"/>
              <a:t>Heating consumption - less than 800mw</a:t>
            </a:r>
          </a:p>
          <a:p>
            <a:pPr>
              <a:buFont typeface="Arial" pitchFamily="34" charset="0"/>
              <a:buChar char="•"/>
            </a:pPr>
            <a:r>
              <a:rPr lang="en-IN" dirty="0" smtClean="0"/>
              <a:t>Detecting concentration scope：</a:t>
            </a:r>
          </a:p>
          <a:p>
            <a:r>
              <a:rPr lang="en-IN" dirty="0" smtClean="0"/>
              <a:t>200ppm-5000ppm LPG and propane</a:t>
            </a:r>
          </a:p>
          <a:p>
            <a:r>
              <a:rPr lang="en-IN" dirty="0" smtClean="0"/>
              <a:t>300ppm-5000ppm CO</a:t>
            </a:r>
          </a:p>
          <a:p>
            <a:r>
              <a:rPr lang="en-IN" dirty="0" smtClean="0"/>
              <a:t>5000ppm-20000ppm methane</a:t>
            </a:r>
          </a:p>
          <a:p>
            <a:r>
              <a:rPr lang="en-IN" dirty="0" smtClean="0"/>
              <a:t>300ppm-5000ppm smoke</a:t>
            </a:r>
          </a:p>
          <a:p>
            <a:r>
              <a:rPr lang="en-IN" dirty="0" smtClean="0"/>
              <a:t>100ppm-2000ppm Alcohol</a:t>
            </a:r>
          </a:p>
          <a:p>
            <a:pPr>
              <a:buFont typeface="Arial" pitchFamily="34" charset="0"/>
              <a:buChar char="•"/>
            </a:pPr>
            <a:endParaRPr lang="en-IN" b="1" dirty="0" smtClean="0"/>
          </a:p>
          <a:p>
            <a:pPr algn="ctr"/>
            <a:endParaRPr lang="en-IN" dirty="0" smtClean="0"/>
          </a:p>
          <a:p>
            <a:endParaRPr lang="en-IN" sz="2800" b="1" dirty="0" smtClean="0"/>
          </a:p>
        </p:txBody>
      </p:sp>
      <p:pic>
        <p:nvPicPr>
          <p:cNvPr id="4098" name="Picture 2" descr="C:\Users\Vishnu\Desktop\images.jpg"/>
          <p:cNvPicPr>
            <a:picLocks noChangeAspect="1" noChangeArrowheads="1"/>
          </p:cNvPicPr>
          <p:nvPr/>
        </p:nvPicPr>
        <p:blipFill>
          <a:blip r:embed="rId2" cstate="print"/>
          <a:srcRect/>
          <a:stretch>
            <a:fillRect/>
          </a:stretch>
        </p:blipFill>
        <p:spPr bwMode="auto">
          <a:xfrm>
            <a:off x="5715000" y="3429000"/>
            <a:ext cx="3429000" cy="3429000"/>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The gas sensors detect the presence of toxic gas inside the car when the door window glasses are closed. After a confirmation on the presence of humans by the PIR sensor, the door window glass is opened by the door glass motor.</a:t>
            </a:r>
            <a:endParaRPr lang="en-IN" dirty="0"/>
          </a:p>
        </p:txBody>
      </p:sp>
      <p:sp>
        <p:nvSpPr>
          <p:cNvPr id="3" name="Title 2"/>
          <p:cNvSpPr>
            <a:spLocks noGrp="1"/>
          </p:cNvSpPr>
          <p:nvPr>
            <p:ph type="title"/>
          </p:nvPr>
        </p:nvSpPr>
        <p:spPr/>
        <p:txBody>
          <a:bodyPr/>
          <a:lstStyle/>
          <a:p>
            <a:r>
              <a:rPr lang="en-IN" dirty="0" smtClean="0"/>
              <a:t>Functions of Gas Detection</a:t>
            </a:r>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IN" dirty="0" smtClean="0"/>
              <a:t>Manually Controlled Wipers</a:t>
            </a:r>
          </a:p>
          <a:p>
            <a:r>
              <a:rPr lang="en-IN" dirty="0" smtClean="0"/>
              <a:t>No dedicated speed control</a:t>
            </a:r>
          </a:p>
          <a:p>
            <a:r>
              <a:rPr lang="en-IN" dirty="0" smtClean="0"/>
              <a:t>Requires unnecessary work during driving</a:t>
            </a:r>
          </a:p>
          <a:p>
            <a:r>
              <a:rPr lang="en-IN" dirty="0" smtClean="0"/>
              <a:t>No precautions when toxic gas is encountered</a:t>
            </a:r>
          </a:p>
          <a:p>
            <a:endParaRPr lang="en-IN" dirty="0" smtClean="0"/>
          </a:p>
          <a:p>
            <a:pPr>
              <a:buNone/>
            </a:pPr>
            <a:r>
              <a:rPr lang="en-IN" b="1" dirty="0" smtClean="0"/>
              <a:t>  DRAWBACKS</a:t>
            </a:r>
          </a:p>
          <a:p>
            <a:r>
              <a:rPr lang="en-IN" dirty="0" smtClean="0"/>
              <a:t>Presence of toxic gas is fatal</a:t>
            </a:r>
          </a:p>
          <a:p>
            <a:r>
              <a:rPr lang="en-IN" dirty="0" smtClean="0"/>
              <a:t>Wipers not automated</a:t>
            </a:r>
          </a:p>
          <a:p>
            <a:r>
              <a:rPr lang="en-IN" dirty="0" smtClean="0"/>
              <a:t>Totally time consuming</a:t>
            </a:r>
          </a:p>
          <a:p>
            <a:r>
              <a:rPr lang="en-IN" dirty="0" smtClean="0"/>
              <a:t>Risk driving during Rain</a:t>
            </a:r>
          </a:p>
          <a:p>
            <a:endParaRPr lang="en-IN" dirty="0" smtClean="0"/>
          </a:p>
        </p:txBody>
      </p:sp>
      <p:sp>
        <p:nvSpPr>
          <p:cNvPr id="3" name="Title 2"/>
          <p:cNvSpPr>
            <a:spLocks noGrp="1"/>
          </p:cNvSpPr>
          <p:nvPr>
            <p:ph type="title"/>
          </p:nvPr>
        </p:nvSpPr>
        <p:spPr/>
        <p:txBody>
          <a:bodyPr/>
          <a:lstStyle/>
          <a:p>
            <a:pPr algn="ctr"/>
            <a:r>
              <a:rPr lang="en-IN" dirty="0" smtClean="0"/>
              <a:t>EXISTING METHODS</a:t>
            </a:r>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p:cNvPicPr>
            <a:picLocks noGrp="1" noChangeAspect="1" noChangeArrowheads="1"/>
          </p:cNvPicPr>
          <p:nvPr>
            <p:ph idx="1"/>
          </p:nvPr>
        </p:nvPicPr>
        <p:blipFill>
          <a:blip r:embed="rId2" cstate="print"/>
          <a:srcRect/>
          <a:stretch>
            <a:fillRect/>
          </a:stretch>
        </p:blipFill>
        <p:spPr bwMode="auto">
          <a:xfrm>
            <a:off x="0" y="304800"/>
            <a:ext cx="9144000" cy="6553200"/>
          </a:xfrm>
          <a:prstGeom prst="rect">
            <a:avLst/>
          </a:prstGeom>
          <a:noFill/>
          <a:ln w="9525">
            <a:noFill/>
            <a:miter lim="800000"/>
            <a:headEnd/>
            <a:tailEnd/>
          </a:ln>
        </p:spPr>
      </p:pic>
      <p:sp>
        <p:nvSpPr>
          <p:cNvPr id="2" name="Title 1"/>
          <p:cNvSpPr>
            <a:spLocks noGrp="1"/>
          </p:cNvSpPr>
          <p:nvPr>
            <p:ph type="title"/>
          </p:nvPr>
        </p:nvSpPr>
        <p:spPr>
          <a:xfrm>
            <a:off x="533400" y="0"/>
            <a:ext cx="7772400" cy="304800"/>
          </a:xfrm>
        </p:spPr>
        <p:txBody>
          <a:bodyPr>
            <a:normAutofit fontScale="90000"/>
          </a:bodyPr>
          <a:lstStyle/>
          <a:p>
            <a:r>
              <a:rPr lang="en-IN" sz="2400" b="1" dirty="0" smtClean="0">
                <a:latin typeface="Times New Roman" pitchFamily="18" charset="0"/>
                <a:cs typeface="Times New Roman" pitchFamily="18" charset="0"/>
              </a:rPr>
              <a:t>  FLOWCHART</a:t>
            </a:r>
            <a:endParaRPr lang="en-IN" sz="24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IN" dirty="0" smtClean="0"/>
              <a:t>We have  developed an automatic wiper control system  which is improved version of intermittent wiper system. </a:t>
            </a:r>
          </a:p>
          <a:p>
            <a:r>
              <a:rPr lang="en-IN" dirty="0" smtClean="0"/>
              <a:t>This wiper system reduce cumbersome wiper operation and  improve driver’s level comfort. It will give a new dimension of  comfort and aid to the drivers who work at night and traffic prone areas where they already have to concentrate on brakes and clutch. The removal of controlling the wipers during rain will provide them much ease and help them concentrate on the basic ABC (accelerator, brake and clutch) of driving.</a:t>
            </a:r>
          </a:p>
          <a:p>
            <a:r>
              <a:rPr lang="en-IN" dirty="0" smtClean="0"/>
              <a:t> Our system features high accuracy, high sensitivity, and non-contact measurement. </a:t>
            </a:r>
          </a:p>
          <a:p>
            <a:r>
              <a:rPr lang="en-IN" dirty="0" smtClean="0"/>
              <a:t>The system are used as component in home automation system because it can detect a sudden rain and notify people in the house. </a:t>
            </a:r>
          </a:p>
          <a:p>
            <a:endParaRPr lang="en-IN" dirty="0"/>
          </a:p>
        </p:txBody>
      </p:sp>
      <p:sp>
        <p:nvSpPr>
          <p:cNvPr id="3" name="Title 2"/>
          <p:cNvSpPr>
            <a:spLocks noGrp="1"/>
          </p:cNvSpPr>
          <p:nvPr>
            <p:ph type="title"/>
          </p:nvPr>
        </p:nvSpPr>
        <p:spPr/>
        <p:txBody>
          <a:bodyPr/>
          <a:lstStyle/>
          <a:p>
            <a:r>
              <a:rPr lang="en-IN" dirty="0" smtClean="0"/>
              <a:t>CONCLUSION:</a:t>
            </a: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smtClean="0"/>
              <a:t>Automated wiper functioning</a:t>
            </a:r>
          </a:p>
          <a:p>
            <a:r>
              <a:rPr lang="en-IN" dirty="0" smtClean="0"/>
              <a:t>Communication based on CAN protocol</a:t>
            </a:r>
          </a:p>
          <a:p>
            <a:r>
              <a:rPr lang="en-IN" dirty="0" smtClean="0"/>
              <a:t>Rain sensor to detect rainfall </a:t>
            </a:r>
          </a:p>
          <a:p>
            <a:r>
              <a:rPr lang="en-IN" dirty="0" smtClean="0"/>
              <a:t>Force sensor to measure rain intensity</a:t>
            </a:r>
          </a:p>
          <a:p>
            <a:r>
              <a:rPr lang="en-IN" dirty="0" smtClean="0"/>
              <a:t>Automated wiper speed control</a:t>
            </a:r>
          </a:p>
          <a:p>
            <a:r>
              <a:rPr lang="en-IN" dirty="0" smtClean="0"/>
              <a:t>Gas sensor to detect toxic gas</a:t>
            </a:r>
          </a:p>
          <a:p>
            <a:r>
              <a:rPr lang="en-IN" dirty="0" smtClean="0"/>
              <a:t>PIR sensor to detect the presence of humans</a:t>
            </a:r>
          </a:p>
          <a:p>
            <a:r>
              <a:rPr lang="en-IN" dirty="0" smtClean="0"/>
              <a:t>Automated door glass opening</a:t>
            </a:r>
          </a:p>
          <a:p>
            <a:pPr>
              <a:buNone/>
            </a:pPr>
            <a:endParaRPr lang="en-IN" dirty="0" smtClean="0"/>
          </a:p>
          <a:p>
            <a:endParaRPr lang="en-IN" dirty="0" smtClean="0"/>
          </a:p>
          <a:p>
            <a:endParaRPr lang="en-IN" dirty="0"/>
          </a:p>
        </p:txBody>
      </p:sp>
      <p:sp>
        <p:nvSpPr>
          <p:cNvPr id="3" name="Title 2"/>
          <p:cNvSpPr>
            <a:spLocks noGrp="1"/>
          </p:cNvSpPr>
          <p:nvPr>
            <p:ph type="title"/>
          </p:nvPr>
        </p:nvSpPr>
        <p:spPr/>
        <p:txBody>
          <a:bodyPr/>
          <a:lstStyle/>
          <a:p>
            <a:pPr algn="ctr"/>
            <a:r>
              <a:rPr lang="en-IN" dirty="0" smtClean="0"/>
              <a:t>PROPOSED METHOD</a:t>
            </a: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ARM TM4C123GXL PROCESSOR</a:t>
            </a:r>
          </a:p>
          <a:p>
            <a:r>
              <a:rPr lang="en-IN" dirty="0" smtClean="0"/>
              <a:t>RAIN SENSOR</a:t>
            </a:r>
          </a:p>
          <a:p>
            <a:r>
              <a:rPr lang="en-IN" dirty="0" smtClean="0"/>
              <a:t>FORCE SENSOR</a:t>
            </a:r>
          </a:p>
          <a:p>
            <a:r>
              <a:rPr lang="en-IN" dirty="0" smtClean="0"/>
              <a:t>GAS SENSOR</a:t>
            </a:r>
          </a:p>
          <a:p>
            <a:r>
              <a:rPr lang="en-IN" dirty="0" smtClean="0"/>
              <a:t>PIR SENSOR</a:t>
            </a:r>
          </a:p>
          <a:p>
            <a:r>
              <a:rPr lang="en-IN" dirty="0" smtClean="0"/>
              <a:t>WIPER MOTOR AND DOOR MOTOR</a:t>
            </a:r>
          </a:p>
          <a:p>
            <a:r>
              <a:rPr lang="en-IN" dirty="0" smtClean="0"/>
              <a:t>12V POWER SUPPLY</a:t>
            </a:r>
          </a:p>
          <a:p>
            <a:pPr>
              <a:buNone/>
            </a:pPr>
            <a:endParaRPr lang="en-IN" dirty="0" smtClean="0"/>
          </a:p>
        </p:txBody>
      </p:sp>
      <p:sp>
        <p:nvSpPr>
          <p:cNvPr id="3" name="Title 2"/>
          <p:cNvSpPr>
            <a:spLocks noGrp="1"/>
          </p:cNvSpPr>
          <p:nvPr>
            <p:ph type="title"/>
          </p:nvPr>
        </p:nvSpPr>
        <p:spPr>
          <a:xfrm>
            <a:off x="685800" y="533400"/>
            <a:ext cx="7772400" cy="914400"/>
          </a:xfrm>
        </p:spPr>
        <p:txBody>
          <a:bodyPr/>
          <a:lstStyle/>
          <a:p>
            <a:pPr algn="ctr"/>
            <a:r>
              <a:rPr lang="en-IN" dirty="0" smtClean="0"/>
              <a:t>COMPONENTS USED</a:t>
            </a: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itle 39"/>
          <p:cNvSpPr>
            <a:spLocks noGrp="1"/>
          </p:cNvSpPr>
          <p:nvPr>
            <p:ph type="title"/>
          </p:nvPr>
        </p:nvSpPr>
        <p:spPr/>
        <p:txBody>
          <a:bodyPr/>
          <a:lstStyle/>
          <a:p>
            <a:endParaRPr lang="en-IN"/>
          </a:p>
        </p:txBody>
      </p:sp>
      <p:pic>
        <p:nvPicPr>
          <p:cNvPr id="2" name="Picture 2" descr="C:\Users\Deepu\Desktop\can.png"/>
          <p:cNvPicPr>
            <a:picLocks noChangeAspect="1" noChangeArrowheads="1"/>
          </p:cNvPicPr>
          <p:nvPr/>
        </p:nvPicPr>
        <p:blipFill>
          <a:blip r:embed="rId2" cstate="print"/>
          <a:srcRect/>
          <a:stretch>
            <a:fillRect/>
          </a:stretch>
        </p:blipFill>
        <p:spPr bwMode="auto">
          <a:xfrm>
            <a:off x="-14288" y="-9525"/>
            <a:ext cx="9172576" cy="687705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150000"/>
              </a:lnSpc>
              <a:buFont typeface="Wingdings" pitchFamily="2" charset="2"/>
              <a:buChar char="Ø"/>
            </a:pPr>
            <a:r>
              <a:rPr lang="en-US" sz="2400" dirty="0" smtClean="0">
                <a:latin typeface="+mj-lt"/>
                <a:cs typeface="Times New Roman" pitchFamily="18" charset="0"/>
              </a:rPr>
              <a:t>CAN bus is a vehicle bus standard designed to allow microcontroller and devices to communicate with each other in vehicle.</a:t>
            </a:r>
          </a:p>
          <a:p>
            <a:pPr>
              <a:lnSpc>
                <a:spcPct val="150000"/>
              </a:lnSpc>
              <a:buFont typeface="Wingdings" pitchFamily="2" charset="2"/>
              <a:buChar char="Ø"/>
            </a:pPr>
            <a:r>
              <a:rPr lang="en-US" sz="2400" dirty="0" smtClean="0">
                <a:latin typeface="+mj-lt"/>
                <a:cs typeface="Times New Roman" pitchFamily="18" charset="0"/>
              </a:rPr>
              <a:t>It is a message based protocol.</a:t>
            </a:r>
          </a:p>
          <a:p>
            <a:pPr>
              <a:lnSpc>
                <a:spcPct val="150000"/>
              </a:lnSpc>
              <a:buFont typeface="Wingdings" pitchFamily="2" charset="2"/>
              <a:buChar char="Ø"/>
            </a:pPr>
            <a:r>
              <a:rPr lang="en-US" sz="2400" dirty="0" smtClean="0">
                <a:latin typeface="+mj-lt"/>
                <a:cs typeface="Times New Roman" pitchFamily="18" charset="0"/>
              </a:rPr>
              <a:t>It is present in both physical and data link layer of OSI layers.</a:t>
            </a:r>
          </a:p>
          <a:p>
            <a:pPr>
              <a:lnSpc>
                <a:spcPct val="150000"/>
              </a:lnSpc>
              <a:buFont typeface="Wingdings" pitchFamily="2" charset="2"/>
              <a:buChar char="Ø"/>
            </a:pPr>
            <a:r>
              <a:rPr lang="en-US" sz="2400" dirty="0" smtClean="0">
                <a:latin typeface="+mj-lt"/>
                <a:cs typeface="Times New Roman" pitchFamily="18" charset="0"/>
              </a:rPr>
              <a:t>It is a multi-master serial bus .</a:t>
            </a:r>
          </a:p>
          <a:p>
            <a:endParaRPr lang="en-IN" dirty="0"/>
          </a:p>
        </p:txBody>
      </p:sp>
      <p:sp>
        <p:nvSpPr>
          <p:cNvPr id="3" name="Title 2"/>
          <p:cNvSpPr>
            <a:spLocks noGrp="1"/>
          </p:cNvSpPr>
          <p:nvPr>
            <p:ph type="title"/>
          </p:nvPr>
        </p:nvSpPr>
        <p:spPr/>
        <p:txBody>
          <a:bodyPr/>
          <a:lstStyle/>
          <a:p>
            <a:pPr algn="ctr"/>
            <a:r>
              <a:rPr lang="en-IN" dirty="0" smtClean="0"/>
              <a:t>Controller Area Network</a:t>
            </a:r>
            <a:endParaRPr lang="en-IN" dirty="0"/>
          </a:p>
        </p:txBody>
      </p:sp>
      <p:sp>
        <p:nvSpPr>
          <p:cNvPr id="4" name="Content Placeholder 1"/>
          <p:cNvSpPr txBox="1">
            <a:spLocks/>
          </p:cNvSpPr>
          <p:nvPr/>
        </p:nvSpPr>
        <p:spPr>
          <a:xfrm>
            <a:off x="609600" y="1633728"/>
            <a:ext cx="8229600" cy="4525963"/>
          </a:xfrm>
          <a:prstGeom prst="rect">
            <a:avLst/>
          </a:prstGeom>
        </p:spPr>
        <p:txBody>
          <a:bodyPr vert="horz">
            <a:normAutofit/>
          </a:bodyPr>
          <a:lstStyle/>
          <a:p>
            <a:pPr marL="365760" marR="0" lvl="0" indent="-256032" algn="l" defTabSz="914400" rtl="0" eaLnBrk="1" fontAlgn="auto" latinLnBrk="0" hangingPunct="1">
              <a:lnSpc>
                <a:spcPct val="150000"/>
              </a:lnSpc>
              <a:spcBef>
                <a:spcPts val="400"/>
              </a:spcBef>
              <a:spcAft>
                <a:spcPts val="0"/>
              </a:spcAft>
              <a:buClr>
                <a:schemeClr val="accent1"/>
              </a:buClr>
              <a:buSzPct val="68000"/>
              <a:buFont typeface="Wingdings" pitchFamily="2" charset="2"/>
              <a:buChar char="Ø"/>
              <a:tabLst/>
              <a:defRPr/>
            </a:pPr>
            <a:endParaRPr kumimoji="0" lang="en-US" sz="28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
        <p:nvSpPr>
          <p:cNvPr id="5" name="Title 2"/>
          <p:cNvSpPr txBox="1">
            <a:spLocks/>
          </p:cNvSpPr>
          <p:nvPr/>
        </p:nvSpPr>
        <p:spPr>
          <a:xfrm>
            <a:off x="609600" y="427038"/>
            <a:ext cx="8229600" cy="1143000"/>
          </a:xfrm>
          <a:prstGeom prst="rect">
            <a:avLst/>
          </a:prstGeom>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4800" b="0" i="0" u="none" strike="noStrike" kern="1200" cap="none" spc="0" normalizeH="0" baseline="0" noProof="0" dirty="0">
              <a:ln>
                <a:noFill/>
              </a:ln>
              <a:solidFill>
                <a:schemeClr val="tx2"/>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AC.jpg"/>
          <p:cNvPicPr>
            <a:picLocks noGrp="1" noChangeAspect="1"/>
          </p:cNvPicPr>
          <p:nvPr>
            <p:ph idx="1"/>
          </p:nvPr>
        </p:nvPicPr>
        <p:blipFill>
          <a:blip r:embed="rId2" cstate="print"/>
          <a:stretch>
            <a:fillRect/>
          </a:stretch>
        </p:blipFill>
        <p:spPr>
          <a:xfrm>
            <a:off x="1100137" y="2215356"/>
            <a:ext cx="6943725" cy="3057525"/>
          </a:xfrm>
        </p:spPr>
      </p:pic>
      <p:sp>
        <p:nvSpPr>
          <p:cNvPr id="3" name="Title 2"/>
          <p:cNvSpPr>
            <a:spLocks noGrp="1"/>
          </p:cNvSpPr>
          <p:nvPr>
            <p:ph type="title"/>
          </p:nvPr>
        </p:nvSpPr>
        <p:spPr/>
        <p:txBody>
          <a:bodyPr/>
          <a:lstStyle/>
          <a:p>
            <a:r>
              <a:rPr lang="en-US" dirty="0" smtClean="0"/>
              <a:t>Stand alone CAN Controller</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Vishnu\Desktop\MCP2551-pinout.jpg"/>
          <p:cNvPicPr>
            <a:picLocks noGrp="1" noChangeAspect="1" noChangeArrowheads="1"/>
          </p:cNvPicPr>
          <p:nvPr>
            <p:ph idx="1"/>
          </p:nvPr>
        </p:nvPicPr>
        <p:blipFill>
          <a:blip r:embed="rId2" cstate="print"/>
          <a:stretch>
            <a:fillRect/>
          </a:stretch>
        </p:blipFill>
        <p:spPr bwMode="auto">
          <a:xfrm>
            <a:off x="1523999" y="1523999"/>
            <a:ext cx="6400801" cy="4114801"/>
          </a:xfrm>
          <a:prstGeom prst="rect">
            <a:avLst/>
          </a:prstGeom>
          <a:noFill/>
        </p:spPr>
      </p:pic>
      <p:sp>
        <p:nvSpPr>
          <p:cNvPr id="3" name="Title 2"/>
          <p:cNvSpPr>
            <a:spLocks noGrp="1"/>
          </p:cNvSpPr>
          <p:nvPr>
            <p:ph type="title"/>
          </p:nvPr>
        </p:nvSpPr>
        <p:spPr/>
        <p:txBody>
          <a:bodyPr/>
          <a:lstStyle/>
          <a:p>
            <a:pPr algn="ctr"/>
            <a:r>
              <a:rPr lang="en-IN" dirty="0" smtClean="0"/>
              <a:t>CAN Transceiver</a:t>
            </a: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Start of Frame.</a:t>
            </a:r>
          </a:p>
          <a:p>
            <a:r>
              <a:rPr lang="en-US" dirty="0" smtClean="0"/>
              <a:t>Arbitration Field.</a:t>
            </a:r>
          </a:p>
          <a:p>
            <a:r>
              <a:rPr lang="en-US" dirty="0" smtClean="0"/>
              <a:t>Identification Field.</a:t>
            </a:r>
          </a:p>
          <a:p>
            <a:r>
              <a:rPr lang="en-US" dirty="0" smtClean="0"/>
              <a:t>Data Field.</a:t>
            </a:r>
          </a:p>
          <a:p>
            <a:r>
              <a:rPr lang="en-US" dirty="0" smtClean="0"/>
              <a:t>CRC Field.</a:t>
            </a:r>
          </a:p>
          <a:p>
            <a:r>
              <a:rPr lang="en-US" dirty="0" smtClean="0"/>
              <a:t>Acknowledgement bits. </a:t>
            </a:r>
          </a:p>
          <a:p>
            <a:r>
              <a:rPr lang="en-US" dirty="0" smtClean="0"/>
              <a:t>End of Frame.</a:t>
            </a:r>
            <a:endParaRPr lang="en-US" dirty="0"/>
          </a:p>
        </p:txBody>
      </p:sp>
      <p:sp>
        <p:nvSpPr>
          <p:cNvPr id="3" name="Title 2"/>
          <p:cNvSpPr>
            <a:spLocks noGrp="1"/>
          </p:cNvSpPr>
          <p:nvPr>
            <p:ph type="title"/>
          </p:nvPr>
        </p:nvSpPr>
        <p:spPr/>
        <p:txBody>
          <a:bodyPr/>
          <a:lstStyle/>
          <a:p>
            <a:r>
              <a:rPr lang="en-US" dirty="0" smtClean="0"/>
              <a:t>Message Frame</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732</TotalTime>
  <Words>899</Words>
  <Application>Microsoft Office PowerPoint</Application>
  <PresentationFormat>On-screen Show (4:3)</PresentationFormat>
  <Paragraphs>125</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Concourse</vt:lpstr>
      <vt:lpstr>CAN PROTOCOL BASED Automated RAIN WIPER CONTROL AND TOXIC GAS DETECTION</vt:lpstr>
      <vt:lpstr>EXISTING METHODS</vt:lpstr>
      <vt:lpstr>PROPOSED METHOD</vt:lpstr>
      <vt:lpstr>COMPONENTS USED</vt:lpstr>
      <vt:lpstr>Slide 5</vt:lpstr>
      <vt:lpstr>Controller Area Network</vt:lpstr>
      <vt:lpstr>Stand alone CAN Controller</vt:lpstr>
      <vt:lpstr>CAN Transceiver</vt:lpstr>
      <vt:lpstr>Message Frame</vt:lpstr>
      <vt:lpstr>Slide 10</vt:lpstr>
      <vt:lpstr>Before CAN</vt:lpstr>
      <vt:lpstr>After CAN</vt:lpstr>
      <vt:lpstr>Slide 13</vt:lpstr>
      <vt:lpstr>Slide 14</vt:lpstr>
      <vt:lpstr>Slide 15</vt:lpstr>
      <vt:lpstr>Functions of Auto Wipe </vt:lpstr>
      <vt:lpstr>Slide 17</vt:lpstr>
      <vt:lpstr>Slide 18</vt:lpstr>
      <vt:lpstr>Functions of Gas Detection</vt:lpstr>
      <vt:lpstr>  FLOWCHART</vt:lpstr>
      <vt:lpstr>CONCLUSION: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 PROTOCOL BASED AUTOMOBILE RAIN WIPER CONTROL</dc:title>
  <dc:creator>Insys</dc:creator>
  <cp:lastModifiedBy>Deepu</cp:lastModifiedBy>
  <cp:revision>70</cp:revision>
  <dcterms:created xsi:type="dcterms:W3CDTF">2006-08-16T00:00:00Z</dcterms:created>
  <dcterms:modified xsi:type="dcterms:W3CDTF">2015-04-06T18:32:47Z</dcterms:modified>
</cp:coreProperties>
</file>