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0" r:id="rId4"/>
    <p:sldId id="263" r:id="rId5"/>
    <p:sldId id="264" r:id="rId6"/>
    <p:sldId id="266" r:id="rId7"/>
    <p:sldId id="267" r:id="rId8"/>
    <p:sldId id="268" r:id="rId9"/>
    <p:sldId id="269" r:id="rId10"/>
    <p:sldId id="270" r:id="rId11"/>
    <p:sldId id="271" r:id="rId12"/>
    <p:sldId id="272" r:id="rId13"/>
    <p:sldId id="273" r:id="rId14"/>
    <p:sldId id="276" r:id="rId15"/>
    <p:sldId id="274" r:id="rId16"/>
    <p:sldId id="279" r:id="rId17"/>
    <p:sldId id="275"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B0D597-C7C5-480D-9741-C4CA8DE4D04F}" type="datetimeFigureOut">
              <a:rPr lang="en-US" smtClean="0"/>
              <a:pPr/>
              <a:t>3/25/2024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19E16E-B62B-405A-942A-2420E36D10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0D597-C7C5-480D-9741-C4CA8DE4D04F}"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0D597-C7C5-480D-9741-C4CA8DE4D04F}"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0D597-C7C5-480D-9741-C4CA8DE4D04F}"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B0D597-C7C5-480D-9741-C4CA8DE4D04F}"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9E16E-B62B-405A-942A-2420E36D10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B0D597-C7C5-480D-9741-C4CA8DE4D04F}"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B0D597-C7C5-480D-9741-C4CA8DE4D04F}"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B0D597-C7C5-480D-9741-C4CA8DE4D04F}"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0D597-C7C5-480D-9741-C4CA8DE4D04F}"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B0D597-C7C5-480D-9741-C4CA8DE4D04F}"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9E16E-B62B-405A-942A-2420E36D10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B0D597-C7C5-480D-9741-C4CA8DE4D04F}"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19E16E-B62B-405A-942A-2420E36D10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EB0D597-C7C5-480D-9741-C4CA8DE4D04F}" type="datetimeFigureOut">
              <a:rPr lang="en-US" smtClean="0"/>
              <a:pPr/>
              <a:t>3/25/2024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19E16E-B62B-405A-942A-2420E36D104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458200" cy="1600200"/>
          </a:xfrm>
        </p:spPr>
        <p:txBody>
          <a:bodyPr>
            <a:normAutofit/>
          </a:bodyPr>
          <a:lstStyle/>
          <a:p>
            <a:pPr algn="just"/>
            <a:r>
              <a:rPr lang="en-US" dirty="0" smtClean="0">
                <a:latin typeface="Arial" pitchFamily="34" charset="0"/>
                <a:cs typeface="Arial" pitchFamily="34" charset="0"/>
              </a:rPr>
              <a:t>  Mesoscale </a:t>
            </a:r>
            <a:r>
              <a:rPr lang="en-US" dirty="0" smtClean="0">
                <a:latin typeface="Arial" pitchFamily="34" charset="0"/>
                <a:cs typeface="Arial" pitchFamily="34" charset="0"/>
              </a:rPr>
              <a:t>concrete model</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dirty="0" smtClean="0">
                <a:latin typeface="Arial" pitchFamily="34" charset="0"/>
                <a:cs typeface="Arial" pitchFamily="34" charset="0"/>
              </a:rPr>
              <a:t>Summary of the material models used for consisting phases</a:t>
            </a:r>
            <a:endParaRPr lang="en-US" sz="3200" dirty="0">
              <a:latin typeface="Arial" pitchFamily="34" charset="0"/>
              <a:cs typeface="Arial" pitchFamily="34" charset="0"/>
            </a:endParaRPr>
          </a:p>
        </p:txBody>
      </p:sp>
      <p:pic>
        <p:nvPicPr>
          <p:cNvPr id="4" name="Content Placeholder 3" descr="Screenshot 2024-03-25 091547.png"/>
          <p:cNvPicPr>
            <a:picLocks noGrp="1" noChangeAspect="1"/>
          </p:cNvPicPr>
          <p:nvPr>
            <p:ph idx="1"/>
          </p:nvPr>
        </p:nvPicPr>
        <p:blipFill>
          <a:blip r:embed="rId2"/>
          <a:stretch>
            <a:fillRect/>
          </a:stretch>
        </p:blipFill>
        <p:spPr>
          <a:xfrm>
            <a:off x="685800" y="1981200"/>
            <a:ext cx="7620000" cy="4038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lgn="just">
              <a:buFont typeface="+mj-lt"/>
              <a:buAutoNum type="arabicPeriod"/>
            </a:pPr>
            <a:r>
              <a:rPr lang="en-US" sz="1600" b="1" dirty="0" smtClean="0">
                <a:latin typeface="Arial" pitchFamily="34" charset="0"/>
                <a:cs typeface="Arial" pitchFamily="34" charset="0"/>
              </a:rPr>
              <a:t>Constitutive relations for aggregate phase</a:t>
            </a:r>
          </a:p>
          <a:p>
            <a:pPr algn="just"/>
            <a:r>
              <a:rPr lang="en-US" sz="1600" dirty="0" smtClean="0">
                <a:latin typeface="Arial" pitchFamily="34" charset="0"/>
                <a:cs typeface="Arial" pitchFamily="34" charset="0"/>
              </a:rPr>
              <a:t>Most researchers have used a linear elastic material model for aggregates in normal strength concrete under low rate of loadings which can be reasonable because the failure is going through the mortar and the ITZ and aggregate remain in elastic stage.</a:t>
            </a:r>
          </a:p>
          <a:p>
            <a:pPr algn="just"/>
            <a:r>
              <a:rPr lang="en-US" sz="1600" dirty="0" smtClean="0">
                <a:latin typeface="Arial" pitchFamily="34" charset="0"/>
                <a:cs typeface="Arial" pitchFamily="34" charset="0"/>
              </a:rPr>
              <a:t>For </a:t>
            </a:r>
            <a:r>
              <a:rPr lang="en-US" sz="1600" dirty="0">
                <a:latin typeface="Arial" pitchFamily="34" charset="0"/>
                <a:cs typeface="Arial" pitchFamily="34" charset="0"/>
              </a:rPr>
              <a:t>high and very-high strength concrete, nonlinear material models shall be used for aggregates</a:t>
            </a:r>
            <a:r>
              <a:rPr lang="en-US" sz="1600" dirty="0" smtClean="0">
                <a:latin typeface="Arial" pitchFamily="34" charset="0"/>
                <a:cs typeface="Arial" pitchFamily="34" charset="0"/>
              </a:rPr>
              <a:t>.</a:t>
            </a:r>
          </a:p>
          <a:p>
            <a:pPr algn="just">
              <a:buNone/>
            </a:pPr>
            <a:endParaRPr lang="en-US" sz="1600" dirty="0" smtClean="0">
              <a:latin typeface="Arial" pitchFamily="34" charset="0"/>
              <a:cs typeface="Arial" pitchFamily="34" charset="0"/>
            </a:endParaRPr>
          </a:p>
          <a:p>
            <a:pPr algn="just">
              <a:buNone/>
            </a:pPr>
            <a:r>
              <a:rPr lang="en-US" sz="1600" dirty="0" smtClean="0"/>
              <a:t>2 .</a:t>
            </a:r>
            <a:r>
              <a:rPr lang="en-US" sz="1600" b="1" dirty="0" smtClean="0"/>
              <a:t> </a:t>
            </a:r>
            <a:r>
              <a:rPr lang="en-US" sz="1600" b="1" dirty="0" smtClean="0">
                <a:latin typeface="Arial" pitchFamily="34" charset="0"/>
                <a:cs typeface="Arial" pitchFamily="34" charset="0"/>
              </a:rPr>
              <a:t>Constitutive relations for mortar phase</a:t>
            </a:r>
          </a:p>
          <a:p>
            <a:pPr algn="just"/>
            <a:r>
              <a:rPr lang="en-US" sz="1600" dirty="0" smtClean="0">
                <a:latin typeface="Arial" pitchFamily="34" charset="0"/>
                <a:cs typeface="Arial" pitchFamily="34" charset="0"/>
              </a:rPr>
              <a:t>Most of the researchers have used CDPM to represent the behavior of </a:t>
            </a:r>
            <a:r>
              <a:rPr lang="en-US" sz="1600" dirty="0" smtClean="0">
                <a:latin typeface="Arial" pitchFamily="34" charset="0"/>
                <a:cs typeface="Arial" pitchFamily="34" charset="0"/>
              </a:rPr>
              <a:t>mortar.</a:t>
            </a:r>
          </a:p>
          <a:p>
            <a:pPr algn="just">
              <a:buNone/>
            </a:pPr>
            <a:endParaRPr lang="en-US" sz="1600" dirty="0" smtClean="0">
              <a:latin typeface="Arial" pitchFamily="34" charset="0"/>
              <a:cs typeface="Arial" pitchFamily="34" charset="0"/>
            </a:endParaRPr>
          </a:p>
          <a:p>
            <a:pPr algn="just"/>
            <a:endParaRPr lang="en-US"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Applications, pros and cons of different </a:t>
            </a:r>
            <a:r>
              <a:rPr lang="en-US" sz="3600" dirty="0" err="1" smtClean="0">
                <a:latin typeface="Arial" pitchFamily="34" charset="0"/>
                <a:cs typeface="Arial" pitchFamily="34" charset="0"/>
              </a:rPr>
              <a:t>mesoscale</a:t>
            </a:r>
            <a:r>
              <a:rPr lang="en-US" sz="3600" dirty="0" smtClean="0">
                <a:latin typeface="Arial" pitchFamily="34" charset="0"/>
                <a:cs typeface="Arial" pitchFamily="34" charset="0"/>
              </a:rPr>
              <a:t> model</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r>
              <a:rPr lang="en-US" sz="1800" b="1" dirty="0" smtClean="0">
                <a:latin typeface="Arial" pitchFamily="34" charset="0"/>
                <a:cs typeface="Arial" pitchFamily="34" charset="0"/>
              </a:rPr>
              <a:t>Continuum methods – application</a:t>
            </a:r>
          </a:p>
          <a:p>
            <a:pPr algn="just"/>
            <a:r>
              <a:rPr lang="en-US" sz="1600" dirty="0" smtClean="0">
                <a:latin typeface="Arial" pitchFamily="34" charset="0"/>
                <a:cs typeface="Arial" pitchFamily="34" charset="0"/>
              </a:rPr>
              <a:t>Parametric analysis is one main application of the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models. Using the parametric analysis, impact of critical parameters on the performance of the concrete can be investigated.</a:t>
            </a:r>
          </a:p>
          <a:p>
            <a:pPr algn="just"/>
            <a:r>
              <a:rPr lang="en-US" sz="1600" dirty="0" smtClean="0"/>
              <a:t> </a:t>
            </a:r>
            <a:r>
              <a:rPr lang="en-US" sz="1600" dirty="0" smtClean="0">
                <a:latin typeface="Arial" pitchFamily="34" charset="0"/>
                <a:cs typeface="Arial" pitchFamily="34" charset="0"/>
              </a:rPr>
              <a:t>2D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using circular aggregates and carried out a parametric analysis by varying critical parameters such as aggregate volume fraction. Concrete model was tested for varying aggregate volume fractions and it was found that when the aggregate volume fraction is increased, cracks in the concrete get localized and the stiffness of concrete increases.</a:t>
            </a:r>
          </a:p>
          <a:p>
            <a:pPr algn="just"/>
            <a:r>
              <a:rPr lang="en-US" sz="1600" dirty="0" smtClean="0">
                <a:latin typeface="Arial" pitchFamily="34" charset="0"/>
                <a:cs typeface="Arial" pitchFamily="34" charset="0"/>
              </a:rPr>
              <a:t>Developed a 2D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using ellipsoidal particle shapes and analyzed the effect of aggregate volume fraction, percentage of pores present in the area and the size of the concrete specimen. It was found that with the increase of size of the concrete specimen, volume fraction of aggregates and percentage of pores in concrete, the peak strength of the concrete reduces.</a:t>
            </a:r>
          </a:p>
          <a:p>
            <a:pPr algn="just"/>
            <a:r>
              <a:rPr lang="en-US" sz="1600" dirty="0" smtClean="0">
                <a:latin typeface="Arial" pitchFamily="34" charset="0"/>
                <a:cs typeface="Arial" pitchFamily="34" charset="0"/>
              </a:rPr>
              <a:t>Concrete fracture and damage propagation behavior is another main researched area using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models shows the fracture behavior obtained from continuum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for concrete under </a:t>
            </a:r>
            <a:r>
              <a:rPr lang="en-US" sz="1600" dirty="0" err="1" smtClean="0">
                <a:latin typeface="Arial" pitchFamily="34" charset="0"/>
                <a:cs typeface="Arial" pitchFamily="34" charset="0"/>
              </a:rPr>
              <a:t>uniaxial</a:t>
            </a:r>
            <a:r>
              <a:rPr lang="en-US" sz="1600" dirty="0" smtClean="0">
                <a:latin typeface="Arial" pitchFamily="34" charset="0"/>
                <a:cs typeface="Arial" pitchFamily="34" charset="0"/>
              </a:rPr>
              <a:t> tension.</a:t>
            </a:r>
          </a:p>
          <a:p>
            <a:pPr algn="just"/>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25 092811.png"/>
          <p:cNvPicPr>
            <a:picLocks noGrp="1" noChangeAspect="1"/>
          </p:cNvPicPr>
          <p:nvPr>
            <p:ph idx="1"/>
          </p:nvPr>
        </p:nvPicPr>
        <p:blipFill>
          <a:blip r:embed="rId2"/>
          <a:stretch>
            <a:fillRect/>
          </a:stretch>
        </p:blipFill>
        <p:spPr>
          <a:xfrm>
            <a:off x="1524000" y="1219200"/>
            <a:ext cx="6248400" cy="41379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Arial" pitchFamily="34" charset="0"/>
                <a:cs typeface="Arial" pitchFamily="34" charset="0"/>
              </a:rPr>
              <a:t>Effect of Aggregate Volume </a:t>
            </a:r>
            <a:r>
              <a:rPr lang="en-US" sz="3200" dirty="0" smtClean="0">
                <a:latin typeface="Arial" pitchFamily="34" charset="0"/>
                <a:cs typeface="Arial" pitchFamily="34" charset="0"/>
              </a:rPr>
              <a:t>Fraction</a:t>
            </a:r>
            <a:endParaRPr lang="en-US" sz="3200" dirty="0">
              <a:latin typeface="Arial" pitchFamily="34" charset="0"/>
              <a:cs typeface="Arial" pitchFamily="34" charset="0"/>
            </a:endParaRPr>
          </a:p>
        </p:txBody>
      </p:sp>
      <p:pic>
        <p:nvPicPr>
          <p:cNvPr id="4" name="Content Placeholder 3" descr="Screenshot 2024-03-25 142131.png"/>
          <p:cNvPicPr>
            <a:picLocks noGrp="1" noChangeAspect="1"/>
          </p:cNvPicPr>
          <p:nvPr>
            <p:ph idx="1"/>
          </p:nvPr>
        </p:nvPicPr>
        <p:blipFill>
          <a:blip r:embed="rId2"/>
          <a:stretch>
            <a:fillRect/>
          </a:stretch>
        </p:blipFill>
        <p:spPr>
          <a:xfrm>
            <a:off x="457200" y="2320877"/>
            <a:ext cx="8229600" cy="3618009"/>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153400" cy="914400"/>
          </a:xfrm>
        </p:spPr>
        <p:txBody>
          <a:bodyPr>
            <a:normAutofit/>
          </a:bodyPr>
          <a:lstStyle/>
          <a:p>
            <a:pPr algn="just"/>
            <a:r>
              <a:rPr lang="en-US" sz="3600" dirty="0" smtClean="0">
                <a:latin typeface="Arial" pitchFamily="34" charset="0"/>
                <a:cs typeface="Arial" pitchFamily="34" charset="0"/>
              </a:rPr>
              <a:t>Continuum methods – Pros and Con</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1905000"/>
            <a:ext cx="8229600" cy="4419600"/>
          </a:xfrm>
        </p:spPr>
        <p:txBody>
          <a:bodyPr>
            <a:normAutofit fontScale="92500" lnSpcReduction="20000"/>
          </a:bodyPr>
          <a:lstStyle/>
          <a:p>
            <a:r>
              <a:rPr lang="en-US" sz="1600" dirty="0" smtClean="0">
                <a:latin typeface="Arial" pitchFamily="34" charset="0"/>
                <a:cs typeface="Arial" pitchFamily="34" charset="0"/>
              </a:rPr>
              <a:t>In the continuum method, the geometry of the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of the concrete can be generated explicitly compared with the discrete models</a:t>
            </a:r>
            <a:r>
              <a:rPr lang="en-US" dirty="0" smtClean="0"/>
              <a:t>. </a:t>
            </a:r>
          </a:p>
          <a:p>
            <a:pPr algn="just"/>
            <a:r>
              <a:rPr lang="en-US" sz="1600" dirty="0" smtClean="0">
                <a:latin typeface="Arial" pitchFamily="34" charset="0"/>
                <a:cs typeface="Arial" pitchFamily="34" charset="0"/>
              </a:rPr>
              <a:t>Aggregates can be realistically </a:t>
            </a:r>
            <a:r>
              <a:rPr lang="en-US" sz="1600" dirty="0" smtClean="0">
                <a:latin typeface="Arial" pitchFamily="34" charset="0"/>
                <a:cs typeface="Arial" pitchFamily="34" charset="0"/>
              </a:rPr>
              <a:t>modeled </a:t>
            </a:r>
            <a:r>
              <a:rPr lang="en-US" sz="1600" dirty="0" smtClean="0">
                <a:latin typeface="Arial" pitchFamily="34" charset="0"/>
                <a:cs typeface="Arial" pitchFamily="34" charset="0"/>
              </a:rPr>
              <a:t>according to a particle size distribution curve satisfying the required volume fraction. Hence, continuum methods are more suitable for parametric analysis compared with the discrete models. </a:t>
            </a:r>
          </a:p>
          <a:p>
            <a:pPr algn="just"/>
            <a:r>
              <a:rPr lang="en-US" sz="1600" dirty="0" smtClean="0">
                <a:latin typeface="Arial" pitchFamily="34" charset="0"/>
                <a:cs typeface="Arial" pitchFamily="34" charset="0"/>
              </a:rPr>
              <a:t>Continuum methods have complex constitutive relations to represent the behavior of consisting phases.</a:t>
            </a:r>
          </a:p>
          <a:p>
            <a:pPr algn="just"/>
            <a:r>
              <a:rPr lang="en-US" sz="1600" dirty="0" smtClean="0">
                <a:latin typeface="Arial" pitchFamily="34" charset="0"/>
                <a:cs typeface="Arial" pitchFamily="34" charset="0"/>
              </a:rPr>
              <a:t>Number of material parameters to describe the material behavior is higher compared to the discrete models and obtaining accurate material parameters for all three phases is challenging. </a:t>
            </a:r>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Mesh sensitivity of the models will affect the results of the simulations and hence a proper size of mesh needs to be </a:t>
            </a:r>
            <a:r>
              <a:rPr lang="en-US" sz="1600" dirty="0" smtClean="0">
                <a:latin typeface="Arial" pitchFamily="34" charset="0"/>
                <a:cs typeface="Arial" pitchFamily="34" charset="0"/>
              </a:rPr>
              <a:t>selected. </a:t>
            </a:r>
            <a:r>
              <a:rPr lang="en-US" sz="1600" dirty="0" smtClean="0">
                <a:latin typeface="Arial" pitchFamily="34" charset="0"/>
                <a:cs typeface="Arial" pitchFamily="34" charset="0"/>
              </a:rPr>
              <a:t>However, when the mesh size is too small, the computational resource requirement increases significantly.</a:t>
            </a:r>
          </a:p>
          <a:p>
            <a:pPr algn="just"/>
            <a:r>
              <a:rPr lang="en-US" sz="1600" dirty="0" smtClean="0">
                <a:latin typeface="Arial" pitchFamily="34" charset="0"/>
                <a:cs typeface="Arial" pitchFamily="34" charset="0"/>
              </a:rPr>
              <a:t>Suitable material models for each consisting phase must be selected and this selection can affect the final results from the simulation. </a:t>
            </a:r>
          </a:p>
          <a:p>
            <a:pPr algn="just"/>
            <a:r>
              <a:rPr lang="en-US" sz="1600" dirty="0" smtClean="0">
                <a:latin typeface="Arial" pitchFamily="34" charset="0"/>
                <a:cs typeface="Arial" pitchFamily="34" charset="0"/>
              </a:rPr>
              <a:t>In continuum models, fracture path is not generally predefined other than the case where the cohesive elements are </a:t>
            </a:r>
            <a:r>
              <a:rPr lang="en-US" sz="1600" dirty="0" err="1" smtClean="0">
                <a:latin typeface="Arial" pitchFamily="34" charset="0"/>
                <a:cs typeface="Arial" pitchFamily="34" charset="0"/>
              </a:rPr>
              <a:t>preinserted</a:t>
            </a:r>
            <a:r>
              <a:rPr lang="en-US" sz="1600" dirty="0" smtClean="0">
                <a:latin typeface="Arial" pitchFamily="34" charset="0"/>
                <a:cs typeface="Arial" pitchFamily="34" charset="0"/>
              </a:rPr>
              <a:t>. Hence, a realistic fracture initiation and progression can be obtained compared with the discrete models.</a:t>
            </a:r>
          </a:p>
          <a:p>
            <a:pPr algn="just"/>
            <a:r>
              <a:rPr lang="en-US" sz="1600" dirty="0" smtClean="0">
                <a:latin typeface="Arial" pitchFamily="34" charset="0"/>
                <a:cs typeface="Arial" pitchFamily="34" charset="0"/>
              </a:rPr>
              <a:t>Continuum models is that the material parameters for one stress state can be used to simulate behavior in another stress state and obtain accurate behavior in that loading conditions.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meshing </a:t>
            </a:r>
            <a:endParaRPr lang="en-US" dirty="0"/>
          </a:p>
        </p:txBody>
      </p:sp>
      <p:pic>
        <p:nvPicPr>
          <p:cNvPr id="4" name="Content Placeholder 3" descr="Screenshot 2024-03-25 144720.png"/>
          <p:cNvPicPr>
            <a:picLocks noGrp="1" noChangeAspect="1"/>
          </p:cNvPicPr>
          <p:nvPr>
            <p:ph idx="1"/>
          </p:nvPr>
        </p:nvPicPr>
        <p:blipFill>
          <a:blip r:embed="rId2"/>
          <a:stretch>
            <a:fillRect/>
          </a:stretch>
        </p:blipFill>
        <p:spPr>
          <a:xfrm>
            <a:off x="457200" y="2729706"/>
            <a:ext cx="8229600" cy="280035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Discrete element method - applications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500" dirty="0" smtClean="0">
                <a:latin typeface="Arial" pitchFamily="34" charset="0"/>
                <a:cs typeface="Arial" pitchFamily="34" charset="0"/>
              </a:rPr>
              <a:t>Main application of DEM in </a:t>
            </a:r>
            <a:r>
              <a:rPr lang="en-US" sz="1500" dirty="0" err="1" smtClean="0">
                <a:latin typeface="Arial" pitchFamily="34" charset="0"/>
                <a:cs typeface="Arial" pitchFamily="34" charset="0"/>
              </a:rPr>
              <a:t>mesoscale</a:t>
            </a:r>
            <a:r>
              <a:rPr lang="en-US" sz="1500" dirty="0" smtClean="0">
                <a:latin typeface="Arial" pitchFamily="34" charset="0"/>
                <a:cs typeface="Arial" pitchFamily="34" charset="0"/>
              </a:rPr>
              <a:t> models is the simulation of fracture behavior of concrete</a:t>
            </a:r>
            <a:r>
              <a:rPr lang="en-US" dirty="0" smtClean="0"/>
              <a:t>.</a:t>
            </a:r>
          </a:p>
          <a:p>
            <a:pPr algn="just"/>
            <a:r>
              <a:rPr lang="en-US" sz="1500" dirty="0" smtClean="0">
                <a:latin typeface="Arial" pitchFamily="34" charset="0"/>
                <a:cs typeface="Arial" pitchFamily="34" charset="0"/>
              </a:rPr>
              <a:t>Parametric </a:t>
            </a:r>
            <a:r>
              <a:rPr lang="en-US" sz="1500" dirty="0" smtClean="0">
                <a:latin typeface="Arial" pitchFamily="34" charset="0"/>
                <a:cs typeface="Arial" pitchFamily="34" charset="0"/>
              </a:rPr>
              <a:t>studies to investigate the effect of aggregate strength and aggregate shape on the strength of concrete.</a:t>
            </a:r>
          </a:p>
          <a:p>
            <a:pPr algn="just"/>
            <a:r>
              <a:rPr lang="en-US" sz="1500" dirty="0" smtClean="0">
                <a:latin typeface="Arial" pitchFamily="34" charset="0"/>
                <a:cs typeface="Arial" pitchFamily="34" charset="0"/>
              </a:rPr>
              <a:t>It should be noted that DEM is less suitable method to carry out the parametric studies compared with the continuum finite element method</a:t>
            </a:r>
            <a:r>
              <a:rPr lang="en-US" sz="1500" dirty="0" smtClean="0">
                <a:latin typeface="Arial" pitchFamily="34" charset="0"/>
                <a:cs typeface="Arial" pitchFamily="34" charset="0"/>
              </a:rPr>
              <a:t>. </a:t>
            </a:r>
            <a:r>
              <a:rPr lang="en-US" sz="1500" dirty="0" smtClean="0">
                <a:latin typeface="Arial" pitchFamily="34" charset="0"/>
                <a:cs typeface="Arial" pitchFamily="34" charset="0"/>
              </a:rPr>
              <a:t>Discrete element </a:t>
            </a:r>
            <a:r>
              <a:rPr lang="en-US" sz="1500" dirty="0" smtClean="0">
                <a:latin typeface="Arial" pitchFamily="34" charset="0"/>
                <a:cs typeface="Arial" pitchFamily="34" charset="0"/>
              </a:rPr>
              <a:t>method.</a:t>
            </a:r>
          </a:p>
          <a:p>
            <a:pPr algn="just"/>
            <a:endParaRPr lang="en-US" sz="1500" dirty="0" smtClean="0">
              <a:latin typeface="Arial" pitchFamily="34" charset="0"/>
              <a:cs typeface="Arial" pitchFamily="34" charset="0"/>
            </a:endParaRPr>
          </a:p>
          <a:p>
            <a:endParaRPr lang="en-US" sz="15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pitchFamily="34" charset="0"/>
                <a:cs typeface="Arial" pitchFamily="34" charset="0"/>
              </a:rPr>
              <a:t>Discrete element method </a:t>
            </a:r>
            <a:r>
              <a:rPr lang="en-US" sz="3600" dirty="0" smtClean="0">
                <a:latin typeface="Arial" pitchFamily="34" charset="0"/>
                <a:cs typeface="Arial" pitchFamily="34" charset="0"/>
              </a:rPr>
              <a:t>– Pros and cons</a:t>
            </a:r>
            <a:endParaRPr lang="en-US" sz="3200" dirty="0"/>
          </a:p>
        </p:txBody>
      </p:sp>
      <p:sp>
        <p:nvSpPr>
          <p:cNvPr id="3" name="Content Placeholder 2"/>
          <p:cNvSpPr>
            <a:spLocks noGrp="1"/>
          </p:cNvSpPr>
          <p:nvPr>
            <p:ph idx="1"/>
          </p:nvPr>
        </p:nvSpPr>
        <p:spPr/>
        <p:txBody>
          <a:bodyPr/>
          <a:lstStyle/>
          <a:p>
            <a:pPr algn="just">
              <a:lnSpc>
                <a:spcPct val="90000"/>
              </a:lnSpc>
            </a:pPr>
            <a:r>
              <a:rPr lang="en-US" sz="1500" dirty="0" smtClean="0">
                <a:latin typeface="Arial" pitchFamily="34" charset="0"/>
                <a:cs typeface="Arial" pitchFamily="34" charset="0"/>
              </a:rPr>
              <a:t>DEM uses simple constitutive laws to represent the material behavior compared with the continuum finite element method.</a:t>
            </a:r>
          </a:p>
          <a:p>
            <a:pPr algn="just">
              <a:lnSpc>
                <a:spcPct val="90000"/>
              </a:lnSpc>
            </a:pPr>
            <a:r>
              <a:rPr lang="en-US" sz="1500" dirty="0" smtClean="0">
                <a:latin typeface="Arial" pitchFamily="34" charset="0"/>
                <a:cs typeface="Arial" pitchFamily="34" charset="0"/>
              </a:rPr>
              <a:t>the number of parameters for the constitutive law is smaller and computationally more efficient.</a:t>
            </a:r>
          </a:p>
          <a:p>
            <a:pPr algn="just">
              <a:lnSpc>
                <a:spcPct val="90000"/>
              </a:lnSpc>
            </a:pPr>
            <a:r>
              <a:rPr lang="en-US" sz="1500" dirty="0" smtClean="0">
                <a:latin typeface="Arial" pitchFamily="34" charset="0"/>
                <a:cs typeface="Arial" pitchFamily="34" charset="0"/>
              </a:rPr>
              <a:t>Discrete element methods require more computational resources compared with the continuum methods.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600" dirty="0" smtClean="0">
                <a:latin typeface="Arial" pitchFamily="34" charset="0"/>
                <a:cs typeface="Arial" pitchFamily="34" charset="0"/>
              </a:rPr>
              <a:t> </a:t>
            </a:r>
            <a:r>
              <a:rPr lang="en-US" sz="1600" dirty="0" smtClean="0">
                <a:latin typeface="Arial" pitchFamily="34" charset="0"/>
                <a:cs typeface="Arial" pitchFamily="34" charset="0"/>
              </a:rPr>
              <a:t>Digital image-based approach is suitable for analyzing the actual concrete samples and it can be concluded for parametric studies and statistical analysis of results, </a:t>
            </a:r>
            <a:r>
              <a:rPr lang="en-US" sz="1600" dirty="0" err="1" smtClean="0">
                <a:latin typeface="Arial" pitchFamily="34" charset="0"/>
                <a:cs typeface="Arial" pitchFamily="34" charset="0"/>
              </a:rPr>
              <a:t>param</a:t>
            </a:r>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Mesoscale models for continuum models can be analyzed in 2D or in 3D. </a:t>
            </a:r>
            <a:r>
              <a:rPr lang="en-US" sz="1600" dirty="0" smtClean="0">
                <a:latin typeface="Arial" pitchFamily="34" charset="0"/>
                <a:cs typeface="Arial" pitchFamily="34" charset="0"/>
              </a:rPr>
              <a:t>It can be concluded that 3D models give better </a:t>
            </a:r>
            <a:r>
              <a:rPr lang="en-US" sz="1600" dirty="0" err="1" smtClean="0">
                <a:latin typeface="Arial" pitchFamily="34" charset="0"/>
                <a:cs typeface="Arial" pitchFamily="34" charset="0"/>
              </a:rPr>
              <a:t>representation</a:t>
            </a:r>
            <a:r>
              <a:rPr lang="en-US" sz="1600" dirty="0" smtClean="0">
                <a:latin typeface="Arial" pitchFamily="34" charset="0"/>
                <a:cs typeface="Arial" pitchFamily="34" charset="0"/>
              </a:rPr>
              <a:t> compared with the 2D models. </a:t>
            </a:r>
            <a:r>
              <a:rPr lang="en-US" sz="1600" dirty="0" err="1" smtClean="0">
                <a:latin typeface="Arial" pitchFamily="34" charset="0"/>
                <a:cs typeface="Arial" pitchFamily="34" charset="0"/>
              </a:rPr>
              <a:t>eterization</a:t>
            </a:r>
            <a:r>
              <a:rPr lang="en-US" sz="1600" dirty="0" smtClean="0">
                <a:latin typeface="Arial" pitchFamily="34" charset="0"/>
                <a:cs typeface="Arial" pitchFamily="34" charset="0"/>
              </a:rPr>
              <a:t> approach is best suited</a:t>
            </a:r>
            <a:r>
              <a:rPr lang="en-US" sz="1600" dirty="0" smtClean="0">
                <a:latin typeface="Arial" pitchFamily="34" charset="0"/>
                <a:cs typeface="Arial" pitchFamily="34" charset="0"/>
              </a:rPr>
              <a:t>.</a:t>
            </a:r>
          </a:p>
          <a:p>
            <a:pPr algn="just"/>
            <a:r>
              <a:rPr lang="en-US" sz="1600" dirty="0" smtClean="0">
                <a:latin typeface="Arial" pitchFamily="34" charset="0"/>
                <a:cs typeface="Arial" pitchFamily="34" charset="0"/>
              </a:rPr>
              <a:t>Aggregate particles can be spherical, ellipsoidal or polyhedral in 3D and polyhedral shape can give realistic results compared with other two shapes. </a:t>
            </a:r>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Coupled damage and plasticity models are used widely to represent the mortar in continuum methods</a:t>
            </a:r>
            <a:r>
              <a:rPr lang="en-US" sz="1600" dirty="0" smtClean="0">
                <a:latin typeface="Arial" pitchFamily="34" charset="0"/>
                <a:cs typeface="Arial" pitchFamily="34" charset="0"/>
              </a:rPr>
              <a:t>.</a:t>
            </a:r>
          </a:p>
          <a:p>
            <a:pPr algn="just"/>
            <a:r>
              <a:rPr lang="en-US" sz="1600" dirty="0" smtClean="0">
                <a:latin typeface="Arial" pitchFamily="34" charset="0"/>
                <a:cs typeface="Arial" pitchFamily="34" charset="0"/>
              </a:rPr>
              <a:t>Aggregates are represented as a linear elastic material. However, aggregates should also have a coupled damage plasticity </a:t>
            </a:r>
            <a:r>
              <a:rPr lang="en-US" sz="1600" dirty="0" err="1" smtClean="0">
                <a:latin typeface="Arial" pitchFamily="34" charset="0"/>
                <a:cs typeface="Arial" pitchFamily="34" charset="0"/>
              </a:rPr>
              <a:t>behaviour</a:t>
            </a:r>
            <a:r>
              <a:rPr lang="en-US" sz="1600" dirty="0" smtClean="0">
                <a:latin typeface="Arial" pitchFamily="34" charset="0"/>
                <a:cs typeface="Arial" pitchFamily="34" charset="0"/>
              </a:rPr>
              <a:t> in concrete under dynamic loading or in very high strength concrete since failure goes through aggregate</a:t>
            </a:r>
            <a:r>
              <a:rPr lang="en-US" sz="1600" dirty="0" smtClean="0">
                <a:latin typeface="Arial" pitchFamily="34" charset="0"/>
                <a:cs typeface="Arial" pitchFamily="34" charset="0"/>
              </a:rPr>
              <a:t>.</a:t>
            </a:r>
          </a:p>
          <a:p>
            <a:pPr algn="just"/>
            <a:r>
              <a:rPr lang="en-US" sz="1600" dirty="0" smtClean="0">
                <a:latin typeface="Arial" pitchFamily="34" charset="0"/>
                <a:cs typeface="Arial" pitchFamily="34" charset="0"/>
              </a:rPr>
              <a:t>Simple constitutive relations are used in discrete analysis methods compared to the continuum methods and hence the number of parameters which describes the material behavior is smaller</a:t>
            </a:r>
            <a:r>
              <a:rPr lang="en-US" sz="1600" dirty="0" smtClean="0">
                <a:latin typeface="Arial" pitchFamily="34" charset="0"/>
                <a:cs typeface="Arial" pitchFamily="34" charset="0"/>
              </a:rPr>
              <a:t>.</a:t>
            </a:r>
          </a:p>
          <a:p>
            <a:pPr algn="just"/>
            <a:r>
              <a:rPr lang="en-US" sz="1600" dirty="0" smtClean="0">
                <a:latin typeface="Arial" pitchFamily="34" charset="0"/>
                <a:cs typeface="Arial" pitchFamily="34" charset="0"/>
              </a:rPr>
              <a:t>Main application of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is fracture mechanics of concrete and it can be concluded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can be successfully used for many other applications such as parametric analysis of concrete, </a:t>
            </a:r>
            <a:r>
              <a:rPr lang="en-US" sz="1600" dirty="0" err="1" smtClean="0">
                <a:latin typeface="Arial" pitchFamily="34" charset="0"/>
                <a:cs typeface="Arial" pitchFamily="34" charset="0"/>
              </a:rPr>
              <a:t>behaviour</a:t>
            </a:r>
            <a:r>
              <a:rPr lang="en-US" sz="1600" dirty="0" smtClean="0">
                <a:latin typeface="Arial" pitchFamily="34" charset="0"/>
                <a:cs typeface="Arial" pitchFamily="34" charset="0"/>
              </a:rPr>
              <a:t> of concrete under various loading </a:t>
            </a:r>
            <a:r>
              <a:rPr lang="en-US" sz="1600" dirty="0" smtClean="0">
                <a:latin typeface="Arial" pitchFamily="34" charset="0"/>
                <a:cs typeface="Arial" pitchFamily="34" charset="0"/>
              </a:rPr>
              <a:t>conditions.</a:t>
            </a: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Arial" pitchFamily="34" charset="0"/>
                <a:cs typeface="Arial" pitchFamily="34" charset="0"/>
              </a:rPr>
              <a:t>Why to use mesoscle model?</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US" sz="1600" dirty="0" smtClean="0">
                <a:latin typeface="Arial" pitchFamily="34" charset="0"/>
                <a:cs typeface="Arial" pitchFamily="34" charset="0"/>
              </a:rPr>
              <a:t>To understand the mechanical </a:t>
            </a:r>
            <a:r>
              <a:rPr lang="en-US" sz="1600" dirty="0" err="1" smtClean="0">
                <a:latin typeface="Arial" pitchFamily="34" charset="0"/>
                <a:cs typeface="Arial" pitchFamily="34" charset="0"/>
              </a:rPr>
              <a:t>behaviour</a:t>
            </a:r>
            <a:r>
              <a:rPr lang="en-US" sz="1600" dirty="0" smtClean="0">
                <a:latin typeface="Arial" pitchFamily="34" charset="0"/>
                <a:cs typeface="Arial" pitchFamily="34" charset="0"/>
              </a:rPr>
              <a:t> and durability characteristics of concrete.</a:t>
            </a:r>
          </a:p>
          <a:p>
            <a:pPr algn="just"/>
            <a:r>
              <a:rPr lang="en-US" sz="1600" dirty="0">
                <a:latin typeface="Arial" pitchFamily="34" charset="0"/>
                <a:cs typeface="Arial" pitchFamily="34" charset="0"/>
              </a:rPr>
              <a:t>F</a:t>
            </a:r>
            <a:r>
              <a:rPr lang="en-US" sz="1600" dirty="0" smtClean="0">
                <a:latin typeface="Arial" pitchFamily="34" charset="0"/>
                <a:cs typeface="Arial" pitchFamily="34" charset="0"/>
              </a:rPr>
              <a:t>racture </a:t>
            </a:r>
            <a:r>
              <a:rPr lang="en-US" sz="1600" dirty="0">
                <a:latin typeface="Arial" pitchFamily="34" charset="0"/>
                <a:cs typeface="Arial" pitchFamily="34" charset="0"/>
              </a:rPr>
              <a:t>mechanics of concrete and how to improve the performance of concrete. By using </a:t>
            </a:r>
            <a:r>
              <a:rPr lang="en-US" sz="1600" dirty="0" err="1">
                <a:latin typeface="Arial" pitchFamily="34" charset="0"/>
                <a:cs typeface="Arial" pitchFamily="34" charset="0"/>
              </a:rPr>
              <a:t>mesoscale</a:t>
            </a:r>
            <a:r>
              <a:rPr lang="en-US" sz="1600" dirty="0">
                <a:latin typeface="Arial" pitchFamily="34" charset="0"/>
                <a:cs typeface="Arial" pitchFamily="34" charset="0"/>
              </a:rPr>
              <a:t> models to simulate the behavior of concrete, number of experimental tests can be </a:t>
            </a:r>
            <a:r>
              <a:rPr lang="en-US" sz="1600" dirty="0" smtClean="0">
                <a:latin typeface="Arial" pitchFamily="34" charset="0"/>
                <a:cs typeface="Arial" pitchFamily="34" charset="0"/>
              </a:rPr>
              <a:t>reduced.</a:t>
            </a:r>
            <a:endParaRPr lang="en-US" sz="1600" dirty="0">
              <a:latin typeface="Arial" pitchFamily="34" charset="0"/>
              <a:cs typeface="Arial" pitchFamily="34"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4" name="Rectangle 3"/>
          <p:cNvSpPr/>
          <p:nvPr/>
        </p:nvSpPr>
        <p:spPr>
          <a:xfrm>
            <a:off x="2971800" y="1905000"/>
            <a:ext cx="31242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Method</a:t>
            </a:r>
            <a:endParaRPr lang="en-US" dirty="0"/>
          </a:p>
        </p:txBody>
      </p:sp>
      <p:sp>
        <p:nvSpPr>
          <p:cNvPr id="6" name="Rectangle 5"/>
          <p:cNvSpPr/>
          <p:nvPr/>
        </p:nvSpPr>
        <p:spPr>
          <a:xfrm>
            <a:off x="914400" y="3200400"/>
            <a:ext cx="3048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Continuum method </a:t>
            </a:r>
            <a:endParaRPr lang="en-US" dirty="0"/>
          </a:p>
        </p:txBody>
      </p:sp>
      <p:sp>
        <p:nvSpPr>
          <p:cNvPr id="7" name="Rectangle 6"/>
          <p:cNvSpPr/>
          <p:nvPr/>
        </p:nvSpPr>
        <p:spPr>
          <a:xfrm>
            <a:off x="5181600" y="3200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Discrete analysis method</a:t>
            </a:r>
            <a:endParaRPr lang="en-US" dirty="0"/>
          </a:p>
        </p:txBody>
      </p:sp>
      <p:cxnSp>
        <p:nvCxnSpPr>
          <p:cNvPr id="8" name="Elbow Connector 26"/>
          <p:cNvCxnSpPr>
            <a:endCxn id="6" idx="0"/>
          </p:cNvCxnSpPr>
          <p:nvPr/>
        </p:nvCxnSpPr>
        <p:spPr>
          <a:xfrm rot="5400000">
            <a:off x="2228850" y="2457450"/>
            <a:ext cx="9525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Elbow Connector 29"/>
          <p:cNvCxnSpPr/>
          <p:nvPr/>
        </p:nvCxnSpPr>
        <p:spPr>
          <a:xfrm rot="16200000" flipH="1">
            <a:off x="5676900" y="2400300"/>
            <a:ext cx="14478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71600" y="762000"/>
            <a:ext cx="6096000" cy="584775"/>
          </a:xfrm>
          <a:prstGeom prst="rect">
            <a:avLst/>
          </a:prstGeom>
        </p:spPr>
        <p:txBody>
          <a:bodyPr wrap="square">
            <a:spAutoFit/>
          </a:bodyPr>
          <a:lstStyle/>
          <a:p>
            <a:r>
              <a:rPr lang="en-US" sz="3200" dirty="0" smtClean="0">
                <a:latin typeface="Arial" pitchFamily="34" charset="0"/>
                <a:cs typeface="Arial" pitchFamily="34" charset="0"/>
              </a:rPr>
              <a:t>Analysis by Different method </a:t>
            </a:r>
            <a:endParaRPr lang="en-US" sz="3200" dirty="0"/>
          </a:p>
        </p:txBody>
      </p:sp>
      <p:sp>
        <p:nvSpPr>
          <p:cNvPr id="11" name="Rectangle 10"/>
          <p:cNvSpPr/>
          <p:nvPr/>
        </p:nvSpPr>
        <p:spPr>
          <a:xfrm>
            <a:off x="838200" y="5105400"/>
            <a:ext cx="3276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400" dirty="0" smtClean="0">
                <a:latin typeface="Arial" pitchFamily="34" charset="0"/>
                <a:cs typeface="Arial" pitchFamily="34" charset="0"/>
              </a:rPr>
              <a:t>Continuum </a:t>
            </a:r>
            <a:r>
              <a:rPr lang="en-US" sz="1400" dirty="0" err="1" smtClean="0">
                <a:latin typeface="Arial" pitchFamily="34" charset="0"/>
                <a:cs typeface="Arial" pitchFamily="34" charset="0"/>
              </a:rPr>
              <a:t>mesoscale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modelling</a:t>
            </a:r>
            <a:r>
              <a:rPr lang="en-US" sz="1400" dirty="0" smtClean="0">
                <a:latin typeface="Arial" pitchFamily="34" charset="0"/>
                <a:cs typeface="Arial" pitchFamily="34" charset="0"/>
              </a:rPr>
              <a:t> represents the </a:t>
            </a:r>
            <a:r>
              <a:rPr lang="en-US" sz="1400" dirty="0" err="1" smtClean="0">
                <a:latin typeface="Arial" pitchFamily="34" charset="0"/>
                <a:cs typeface="Arial" pitchFamily="34" charset="0"/>
              </a:rPr>
              <a:t>mesostructure</a:t>
            </a:r>
            <a:r>
              <a:rPr lang="en-US" sz="1400" dirty="0" smtClean="0">
                <a:latin typeface="Arial" pitchFamily="34" charset="0"/>
                <a:cs typeface="Arial" pitchFamily="34" charset="0"/>
              </a:rPr>
              <a:t> of concrete as a continuum and mainly uses finite element method for the analysis.</a:t>
            </a:r>
            <a:endParaRPr lang="en-US" sz="2000" dirty="0" smtClean="0">
              <a:latin typeface="Arial" pitchFamily="34" charset="0"/>
              <a:cs typeface="Arial" pitchFamily="34" charset="0"/>
            </a:endParaRPr>
          </a:p>
        </p:txBody>
      </p:sp>
      <p:sp>
        <p:nvSpPr>
          <p:cNvPr id="16" name="Rectangle 15"/>
          <p:cNvSpPr/>
          <p:nvPr/>
        </p:nvSpPr>
        <p:spPr>
          <a:xfrm>
            <a:off x="5029200" y="4953000"/>
            <a:ext cx="3200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1400" dirty="0" smtClean="0">
                <a:latin typeface="Arial" pitchFamily="34" charset="0"/>
                <a:cs typeface="Arial" pitchFamily="34" charset="0"/>
              </a:rPr>
              <a:t>Discrete </a:t>
            </a:r>
            <a:r>
              <a:rPr lang="en-US" sz="1400" dirty="0" err="1" smtClean="0">
                <a:latin typeface="Arial" pitchFamily="34" charset="0"/>
                <a:cs typeface="Arial" pitchFamily="34" charset="0"/>
              </a:rPr>
              <a:t>mesoscale</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modelling</a:t>
            </a:r>
            <a:r>
              <a:rPr lang="en-US" sz="1400" dirty="0" smtClean="0">
                <a:latin typeface="Arial" pitchFamily="34" charset="0"/>
                <a:cs typeface="Arial" pitchFamily="34" charset="0"/>
              </a:rPr>
              <a:t> represents the concrete </a:t>
            </a:r>
            <a:r>
              <a:rPr lang="en-US" sz="1400" dirty="0" err="1" smtClean="0">
                <a:latin typeface="Arial" pitchFamily="34" charset="0"/>
                <a:cs typeface="Arial" pitchFamily="34" charset="0"/>
              </a:rPr>
              <a:t>mesostructure</a:t>
            </a:r>
            <a:r>
              <a:rPr lang="en-US" sz="1400" dirty="0" smtClean="0">
                <a:latin typeface="Arial" pitchFamily="34" charset="0"/>
                <a:cs typeface="Arial" pitchFamily="34" charset="0"/>
              </a:rPr>
              <a:t> using distinct elements such as spheres, lattice beams, trusses etc.</a:t>
            </a:r>
            <a:endParaRPr lang="en-US" sz="1400" dirty="0" smtClean="0">
              <a:latin typeface="Arial" pitchFamily="34" charset="0"/>
              <a:cs typeface="Arial" pitchFamily="34" charset="0"/>
            </a:endParaRPr>
          </a:p>
        </p:txBody>
      </p:sp>
      <p:cxnSp>
        <p:nvCxnSpPr>
          <p:cNvPr id="18" name="Straight Connector 17"/>
          <p:cNvCxnSpPr>
            <a:stCxn id="6" idx="2"/>
          </p:cNvCxnSpPr>
          <p:nvPr/>
        </p:nvCxnSpPr>
        <p:spPr>
          <a:xfrm rot="5400000">
            <a:off x="1828800" y="4419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p:cNvCxnSpPr>
          <p:nvPr/>
        </p:nvCxnSpPr>
        <p:spPr>
          <a:xfrm rot="16200000" flipH="1">
            <a:off x="6153150" y="4324350"/>
            <a:ext cx="1066800"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066799"/>
          </a:xfrm>
        </p:spPr>
        <p:txBody>
          <a:bodyPr>
            <a:noAutofit/>
          </a:bodyPr>
          <a:lstStyle/>
          <a:p>
            <a:pPr algn="just"/>
            <a:r>
              <a:rPr lang="en-US" sz="3200" dirty="0" smtClean="0">
                <a:latin typeface="Arial" pitchFamily="34" charset="0"/>
                <a:cs typeface="Arial" pitchFamily="34" charset="0"/>
              </a:rPr>
              <a:t>Generation of geometry for </a:t>
            </a:r>
            <a:r>
              <a:rPr lang="en-US" sz="3200" dirty="0" err="1" smtClean="0">
                <a:latin typeface="Arial" pitchFamily="34" charset="0"/>
                <a:cs typeface="Arial" pitchFamily="34" charset="0"/>
              </a:rPr>
              <a:t>meso</a:t>
            </a:r>
            <a:r>
              <a:rPr lang="en-US" sz="3200" dirty="0" smtClean="0">
                <a:latin typeface="Arial" pitchFamily="34" charset="0"/>
                <a:cs typeface="Arial" pitchFamily="34" charset="0"/>
              </a:rPr>
              <a:t>-scale - continuum method</a:t>
            </a:r>
            <a:endParaRPr lang="en-US" sz="3200" dirty="0">
              <a:latin typeface="Arial" pitchFamily="34" charset="0"/>
              <a:cs typeface="Arial" pitchFamily="34" charset="0"/>
            </a:endParaRPr>
          </a:p>
        </p:txBody>
      </p:sp>
      <p:sp>
        <p:nvSpPr>
          <p:cNvPr id="3" name="Subtitle 2"/>
          <p:cNvSpPr>
            <a:spLocks noGrp="1"/>
          </p:cNvSpPr>
          <p:nvPr>
            <p:ph type="subTitle" idx="1"/>
          </p:nvPr>
        </p:nvSpPr>
        <p:spPr>
          <a:xfrm>
            <a:off x="838200" y="1524000"/>
            <a:ext cx="7696200" cy="4800600"/>
          </a:xfrm>
        </p:spPr>
        <p:txBody>
          <a:bodyPr>
            <a:normAutofit/>
          </a:bodyPr>
          <a:lstStyle/>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r>
              <a:rPr lang="en-US" sz="1600" dirty="0" smtClean="0">
                <a:solidFill>
                  <a:schemeClr val="tx1"/>
                </a:solidFill>
                <a:latin typeface="Arial" pitchFamily="34" charset="0"/>
                <a:ea typeface="+mj-ea"/>
                <a:cs typeface="Arial" pitchFamily="34" charset="0"/>
              </a:rPr>
              <a:t>Concrete </a:t>
            </a:r>
            <a:r>
              <a:rPr lang="en-US" sz="1600" dirty="0" err="1" smtClean="0">
                <a:solidFill>
                  <a:schemeClr val="tx1"/>
                </a:solidFill>
                <a:latin typeface="Arial" pitchFamily="34" charset="0"/>
                <a:ea typeface="+mj-ea"/>
                <a:cs typeface="Arial" pitchFamily="34" charset="0"/>
              </a:rPr>
              <a:t>mesostructure</a:t>
            </a:r>
            <a:r>
              <a:rPr lang="en-US" sz="1600" dirty="0" smtClean="0">
                <a:solidFill>
                  <a:schemeClr val="tx1"/>
                </a:solidFill>
                <a:latin typeface="Arial" pitchFamily="34" charset="0"/>
                <a:ea typeface="+mj-ea"/>
                <a:cs typeface="Arial" pitchFamily="34" charset="0"/>
              </a:rPr>
              <a:t> is represented as a continuum with aggregates, mortar and ITZ when concrete is </a:t>
            </a:r>
            <a:r>
              <a:rPr lang="en-US" sz="1600" dirty="0" err="1" smtClean="0">
                <a:solidFill>
                  <a:schemeClr val="tx1"/>
                </a:solidFill>
                <a:latin typeface="Arial" pitchFamily="34" charset="0"/>
                <a:ea typeface="+mj-ea"/>
                <a:cs typeface="Arial" pitchFamily="34" charset="0"/>
              </a:rPr>
              <a:t>modelled</a:t>
            </a:r>
            <a:r>
              <a:rPr lang="en-US" sz="1600" dirty="0" smtClean="0">
                <a:solidFill>
                  <a:schemeClr val="tx1"/>
                </a:solidFill>
                <a:latin typeface="Arial" pitchFamily="34" charset="0"/>
                <a:ea typeface="+mj-ea"/>
                <a:cs typeface="Arial" pitchFamily="34" charset="0"/>
              </a:rPr>
              <a:t> as a three-phase material.</a:t>
            </a:r>
          </a:p>
          <a:p>
            <a:pPr algn="just">
              <a:buFont typeface="Arial" pitchFamily="34" charset="0"/>
              <a:buChar char="•"/>
            </a:pPr>
            <a:endParaRPr lang="en-US" sz="2000" dirty="0">
              <a:solidFill>
                <a:schemeClr val="tx1"/>
              </a:solidFill>
              <a:latin typeface="Arial" pitchFamily="34" charset="0"/>
              <a:ea typeface="+mj-ea"/>
              <a:cs typeface="Arial" pitchFamily="34" charset="0"/>
            </a:endParaRPr>
          </a:p>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endParaRPr lang="en-US" sz="2000" dirty="0" smtClean="0">
              <a:solidFill>
                <a:schemeClr val="tx1"/>
              </a:solidFill>
              <a:latin typeface="Arial" pitchFamily="34" charset="0"/>
              <a:ea typeface="+mj-ea"/>
              <a:cs typeface="Arial" pitchFamily="34" charset="0"/>
            </a:endParaRPr>
          </a:p>
          <a:p>
            <a:pPr algn="just">
              <a:buFont typeface="Arial" pitchFamily="34" charset="0"/>
              <a:buChar char="•"/>
            </a:pPr>
            <a:endParaRPr lang="en-US" sz="2000" dirty="0">
              <a:solidFill>
                <a:schemeClr val="tx1"/>
              </a:solidFill>
              <a:latin typeface="Arial" pitchFamily="34" charset="0"/>
              <a:ea typeface="+mj-ea"/>
              <a:cs typeface="Arial" pitchFamily="34" charset="0"/>
            </a:endParaRPr>
          </a:p>
        </p:txBody>
      </p:sp>
      <p:sp>
        <p:nvSpPr>
          <p:cNvPr id="4" name="Rectangle 3"/>
          <p:cNvSpPr/>
          <p:nvPr/>
        </p:nvSpPr>
        <p:spPr>
          <a:xfrm>
            <a:off x="3124200" y="3124200"/>
            <a:ext cx="31242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Method to generate geometry</a:t>
            </a:r>
            <a:endParaRPr lang="en-US" dirty="0"/>
          </a:p>
        </p:txBody>
      </p:sp>
      <p:sp>
        <p:nvSpPr>
          <p:cNvPr id="5" name="Rectangle 4"/>
          <p:cNvSpPr/>
          <p:nvPr/>
        </p:nvSpPr>
        <p:spPr>
          <a:xfrm>
            <a:off x="914400" y="4953000"/>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Digital image approach</a:t>
            </a:r>
            <a:endParaRPr lang="en-US" dirty="0"/>
          </a:p>
        </p:txBody>
      </p:sp>
      <p:sp>
        <p:nvSpPr>
          <p:cNvPr id="6" name="Rectangle 5"/>
          <p:cNvSpPr/>
          <p:nvPr/>
        </p:nvSpPr>
        <p:spPr>
          <a:xfrm>
            <a:off x="5334000" y="4953000"/>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Parameterization approach</a:t>
            </a:r>
            <a:endParaRPr lang="en-US" dirty="0"/>
          </a:p>
        </p:txBody>
      </p:sp>
      <p:cxnSp>
        <p:nvCxnSpPr>
          <p:cNvPr id="7" name="Elbow Connector 26"/>
          <p:cNvCxnSpPr/>
          <p:nvPr/>
        </p:nvCxnSpPr>
        <p:spPr>
          <a:xfrm rot="10800000" flipV="1">
            <a:off x="2667000" y="3505200"/>
            <a:ext cx="457200" cy="1676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 name="Elbow Connector 29"/>
          <p:cNvCxnSpPr>
            <a:stCxn id="4" idx="3"/>
          </p:cNvCxnSpPr>
          <p:nvPr/>
        </p:nvCxnSpPr>
        <p:spPr>
          <a:xfrm>
            <a:off x="6248400" y="3467100"/>
            <a:ext cx="457200" cy="1638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Arial" pitchFamily="34" charset="0"/>
                <a:cs typeface="Arial" pitchFamily="34" charset="0"/>
              </a:rPr>
              <a:t>Digital image approach</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600" dirty="0">
                <a:latin typeface="Arial" pitchFamily="34" charset="0"/>
                <a:cs typeface="Arial" pitchFamily="34" charset="0"/>
              </a:rPr>
              <a:t>D</a:t>
            </a:r>
            <a:r>
              <a:rPr lang="en-US" sz="1600" dirty="0" smtClean="0">
                <a:latin typeface="Arial" pitchFamily="34" charset="0"/>
                <a:cs typeface="Arial" pitchFamily="34" charset="0"/>
              </a:rPr>
              <a:t>igital images of the concrete specimen are taken and using image processing techniques, these images are processed, and the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is generated</a:t>
            </a:r>
          </a:p>
          <a:p>
            <a:pPr algn="just"/>
            <a:r>
              <a:rPr lang="en-US" sz="1600" dirty="0" smtClean="0">
                <a:latin typeface="Arial" pitchFamily="34" charset="0"/>
                <a:cs typeface="Arial" pitchFamily="34" charset="0"/>
              </a:rPr>
              <a:t>There are two main approaches to generate the images of the concrete specimen.</a:t>
            </a:r>
          </a:p>
          <a:p>
            <a:pPr algn="just"/>
            <a:endParaRPr lang="en-US" sz="2000" dirty="0">
              <a:latin typeface="Arial" pitchFamily="34" charset="0"/>
              <a:cs typeface="Arial" pitchFamily="34" charset="0"/>
            </a:endParaRPr>
          </a:p>
        </p:txBody>
      </p:sp>
      <p:sp>
        <p:nvSpPr>
          <p:cNvPr id="5" name="Rectangle 4"/>
          <p:cNvSpPr/>
          <p:nvPr/>
        </p:nvSpPr>
        <p:spPr>
          <a:xfrm>
            <a:off x="3124200" y="2819400"/>
            <a:ext cx="31242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Method</a:t>
            </a:r>
            <a:endParaRPr lang="en-US" dirty="0"/>
          </a:p>
        </p:txBody>
      </p:sp>
      <p:sp>
        <p:nvSpPr>
          <p:cNvPr id="6" name="Rectangle 5"/>
          <p:cNvSpPr/>
          <p:nvPr/>
        </p:nvSpPr>
        <p:spPr>
          <a:xfrm>
            <a:off x="914400" y="4800600"/>
            <a:ext cx="3352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latin typeface="Arial" pitchFamily="34" charset="0"/>
                <a:cs typeface="Arial" pitchFamily="34" charset="0"/>
              </a:rPr>
              <a:t>In the first method, concrete specimen is scraped and 2D images are taken using a scanner and these images are combined to get the full </a:t>
            </a:r>
            <a:r>
              <a:rPr lang="en-US" sz="1200" b="1" dirty="0" smtClean="0">
                <a:latin typeface="Arial" pitchFamily="34" charset="0"/>
                <a:cs typeface="Arial" pitchFamily="34" charset="0"/>
              </a:rPr>
              <a:t>3D </a:t>
            </a:r>
            <a:r>
              <a:rPr lang="en-US" sz="1400" b="1" dirty="0" smtClean="0">
                <a:latin typeface="Arial" pitchFamily="34" charset="0"/>
                <a:cs typeface="Arial" pitchFamily="34" charset="0"/>
              </a:rPr>
              <a:t>geometry of the </a:t>
            </a:r>
            <a:r>
              <a:rPr lang="en-US" sz="1200" b="1" dirty="0" smtClean="0">
                <a:latin typeface="Arial" pitchFamily="34" charset="0"/>
                <a:cs typeface="Arial" pitchFamily="34" charset="0"/>
              </a:rPr>
              <a:t>concrete</a:t>
            </a:r>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specimen</a:t>
            </a:r>
            <a:endParaRPr lang="en-US" b="1" dirty="0">
              <a:latin typeface="Arial" pitchFamily="34" charset="0"/>
              <a:cs typeface="Arial" pitchFamily="34" charset="0"/>
            </a:endParaRPr>
          </a:p>
        </p:txBody>
      </p:sp>
      <p:sp>
        <p:nvSpPr>
          <p:cNvPr id="7" name="Rectangle 6"/>
          <p:cNvSpPr/>
          <p:nvPr/>
        </p:nvSpPr>
        <p:spPr>
          <a:xfrm>
            <a:off x="4953000" y="4800600"/>
            <a:ext cx="3429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latin typeface="Arial" pitchFamily="34" charset="0"/>
                <a:cs typeface="Arial" pitchFamily="34" charset="0"/>
              </a:rPr>
              <a:t>Second method uses scanning of an actual concrete cube using X-ray computed tomography (XCT) scanners and generate mesh using the digitally scanned elements</a:t>
            </a:r>
            <a:endParaRPr lang="en-US" sz="1400" b="1" dirty="0">
              <a:latin typeface="Arial" pitchFamily="34" charset="0"/>
              <a:cs typeface="Arial" pitchFamily="34" charset="0"/>
            </a:endParaRPr>
          </a:p>
        </p:txBody>
      </p:sp>
      <p:cxnSp>
        <p:nvCxnSpPr>
          <p:cNvPr id="8" name="Elbow Connector 26"/>
          <p:cNvCxnSpPr/>
          <p:nvPr/>
        </p:nvCxnSpPr>
        <p:spPr>
          <a:xfrm rot="10800000" flipV="1">
            <a:off x="2743200" y="3200400"/>
            <a:ext cx="457200" cy="16764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 name="Elbow Connector 29"/>
          <p:cNvCxnSpPr/>
          <p:nvPr/>
        </p:nvCxnSpPr>
        <p:spPr>
          <a:xfrm>
            <a:off x="6172200" y="3124200"/>
            <a:ext cx="457200" cy="1638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609600"/>
          </a:xfrm>
        </p:spPr>
        <p:txBody>
          <a:bodyPr>
            <a:normAutofit fontScale="90000"/>
          </a:bodyPr>
          <a:lstStyle/>
          <a:p>
            <a:pPr algn="just"/>
            <a:r>
              <a:rPr lang="en-US" dirty="0" smtClean="0"/>
              <a:t>XCT method</a:t>
            </a:r>
            <a:endParaRPr lang="en-US" dirty="0"/>
          </a:p>
        </p:txBody>
      </p:sp>
      <p:sp>
        <p:nvSpPr>
          <p:cNvPr id="3" name="Subtitle 2"/>
          <p:cNvSpPr>
            <a:spLocks noGrp="1"/>
          </p:cNvSpPr>
          <p:nvPr>
            <p:ph type="subTitle" idx="1"/>
          </p:nvPr>
        </p:nvSpPr>
        <p:spPr>
          <a:xfrm>
            <a:off x="762000" y="1219200"/>
            <a:ext cx="7848600" cy="5029200"/>
          </a:xfrm>
        </p:spPr>
        <p:txBody>
          <a:bodyPr>
            <a:normAutofit/>
          </a:bodyPr>
          <a:lstStyle/>
          <a:p>
            <a:pPr algn="just">
              <a:buFont typeface="Arial" pitchFamily="34" charset="0"/>
              <a:buChar char="•"/>
            </a:pPr>
            <a:r>
              <a:rPr lang="en-US" sz="1600" dirty="0" smtClean="0">
                <a:latin typeface="Arial" pitchFamily="34" charset="0"/>
                <a:cs typeface="Arial" pitchFamily="34" charset="0"/>
              </a:rPr>
              <a:t>Pixel size should be small enough to capture the geometry of the heterogeneities in the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and if the pixel size is too small, the number of elements will be increased, the size of an individual finite element will be reduced, and the simulation time will be increased.</a:t>
            </a:r>
          </a:p>
          <a:p>
            <a:pPr algn="just">
              <a:buFont typeface="Arial" pitchFamily="34" charset="0"/>
              <a:buChar char="•"/>
            </a:pPr>
            <a:r>
              <a:rPr lang="en-US" sz="1600" dirty="0">
                <a:latin typeface="Arial" pitchFamily="34" charset="0"/>
                <a:cs typeface="Arial" pitchFamily="34" charset="0"/>
              </a:rPr>
              <a:t>Generally, each pixel will be </a:t>
            </a:r>
            <a:r>
              <a:rPr lang="en-US" sz="1600" dirty="0" err="1">
                <a:latin typeface="Arial" pitchFamily="34" charset="0"/>
                <a:cs typeface="Arial" pitchFamily="34" charset="0"/>
              </a:rPr>
              <a:t>modelled</a:t>
            </a:r>
            <a:r>
              <a:rPr lang="en-US" sz="1600" dirty="0">
                <a:latin typeface="Arial" pitchFamily="34" charset="0"/>
                <a:cs typeface="Arial" pitchFamily="34" charset="0"/>
              </a:rPr>
              <a:t> by a quadrilateral element in 2D or a </a:t>
            </a:r>
            <a:r>
              <a:rPr lang="en-US" sz="1600" dirty="0" err="1">
                <a:latin typeface="Arial" pitchFamily="34" charset="0"/>
                <a:cs typeface="Arial" pitchFamily="34" charset="0"/>
              </a:rPr>
              <a:t>voxel</a:t>
            </a:r>
            <a:r>
              <a:rPr lang="en-US" sz="1600" dirty="0">
                <a:latin typeface="Arial" pitchFamily="34" charset="0"/>
                <a:cs typeface="Arial" pitchFamily="34" charset="0"/>
              </a:rPr>
              <a:t> in 3D in finite element simulations</a:t>
            </a:r>
            <a:r>
              <a:rPr lang="en-US" sz="1600" dirty="0" smtClean="0">
                <a:latin typeface="Arial" pitchFamily="34" charset="0"/>
                <a:cs typeface="Arial" pitchFamily="34" charset="0"/>
              </a:rPr>
              <a:t>.</a:t>
            </a:r>
          </a:p>
          <a:p>
            <a:pPr algn="just">
              <a:buFont typeface="Arial" pitchFamily="34" charset="0"/>
              <a:buChar char="•"/>
            </a:pPr>
            <a:r>
              <a:rPr lang="en-US" sz="1600" dirty="0">
                <a:latin typeface="Arial" pitchFamily="34" charset="0"/>
                <a:cs typeface="Arial" pitchFamily="34" charset="0"/>
              </a:rPr>
              <a:t>However, if the overall fracture behavior of the sample needs to be observed, a larger volume needs to be </a:t>
            </a:r>
            <a:r>
              <a:rPr lang="en-US" sz="1600" dirty="0" err="1">
                <a:latin typeface="Arial" pitchFamily="34" charset="0"/>
                <a:cs typeface="Arial" pitchFamily="34" charset="0"/>
              </a:rPr>
              <a:t>modelled</a:t>
            </a:r>
            <a:r>
              <a:rPr lang="en-US" sz="1600" dirty="0">
                <a:latin typeface="Arial" pitchFamily="34" charset="0"/>
                <a:cs typeface="Arial" pitchFamily="34" charset="0"/>
              </a:rPr>
              <a:t> and this can be achieved using parameterization approach.</a:t>
            </a:r>
            <a:endParaRPr lang="en-US" sz="1600" dirty="0" err="1">
              <a:latin typeface="Arial" pitchFamily="34" charset="0"/>
              <a:cs typeface="Arial" pitchFamily="34" charset="0"/>
            </a:endParaRPr>
          </a:p>
          <a:p>
            <a:pPr algn="just">
              <a:buFont typeface="Arial" pitchFamily="34" charset="0"/>
              <a:buChar char="•"/>
            </a:pPr>
            <a:endParaRPr lang="en-US" sz="14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pic>
        <p:nvPicPr>
          <p:cNvPr id="4" name="Picture 3" descr="XCT.png"/>
          <p:cNvPicPr>
            <a:picLocks noChangeAspect="1"/>
          </p:cNvPicPr>
          <p:nvPr/>
        </p:nvPicPr>
        <p:blipFill>
          <a:blip r:embed="rId2"/>
          <a:stretch>
            <a:fillRect/>
          </a:stretch>
        </p:blipFill>
        <p:spPr>
          <a:xfrm>
            <a:off x="1143000" y="3810000"/>
            <a:ext cx="701040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Arial" pitchFamily="34" charset="0"/>
                <a:cs typeface="Arial" pitchFamily="34" charset="0"/>
              </a:rPr>
              <a:t>Parameterization </a:t>
            </a:r>
            <a:r>
              <a:rPr lang="en-US" sz="3600" dirty="0" err="1" smtClean="0">
                <a:latin typeface="Arial" pitchFamily="34" charset="0"/>
                <a:cs typeface="Arial" pitchFamily="34" charset="0"/>
              </a:rPr>
              <a:t>modelling</a:t>
            </a:r>
            <a:r>
              <a:rPr lang="en-US" sz="3600" dirty="0" smtClean="0">
                <a:latin typeface="Arial" pitchFamily="34" charset="0"/>
                <a:cs typeface="Arial" pitchFamily="34" charset="0"/>
              </a:rPr>
              <a:t> approach</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600" dirty="0" smtClean="0">
                <a:latin typeface="Arial" pitchFamily="34" charset="0"/>
                <a:cs typeface="Arial" pitchFamily="34" charset="0"/>
              </a:rPr>
              <a:t>In the parameterization approach, concrete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is generated using algorithms which represent the geometry of the </a:t>
            </a:r>
            <a:r>
              <a:rPr lang="en-US" sz="1600" dirty="0" err="1" smtClean="0">
                <a:latin typeface="Arial" pitchFamily="34" charset="0"/>
                <a:cs typeface="Arial" pitchFamily="34" charset="0"/>
              </a:rPr>
              <a:t>mesostructure</a:t>
            </a:r>
            <a:r>
              <a:rPr lang="en-US" sz="1600" dirty="0" smtClean="0">
                <a:latin typeface="Arial" pitchFamily="34" charset="0"/>
                <a:cs typeface="Arial" pitchFamily="34" charset="0"/>
              </a:rPr>
              <a:t> parametrically.</a:t>
            </a:r>
          </a:p>
          <a:p>
            <a:pPr algn="just"/>
            <a:r>
              <a:rPr lang="en-US" sz="1600" dirty="0">
                <a:latin typeface="Arial" pitchFamily="34" charset="0"/>
                <a:cs typeface="Arial" pitchFamily="34" charset="0"/>
              </a:rPr>
              <a:t>Aggregates will be represented using various shapes and these aggregates will be placed inside a volume and the mortar phase is represented by the volume surrounding the already placed aggregates</a:t>
            </a:r>
            <a:r>
              <a:rPr lang="en-US" sz="1600" dirty="0" smtClean="0">
                <a:latin typeface="Arial" pitchFamily="34" charset="0"/>
                <a:cs typeface="Arial" pitchFamily="34" charset="0"/>
              </a:rPr>
              <a:t>.</a:t>
            </a:r>
          </a:p>
          <a:p>
            <a:pPr algn="just"/>
            <a:r>
              <a:rPr lang="en-US" sz="1600" dirty="0">
                <a:latin typeface="Arial" pitchFamily="34" charset="0"/>
                <a:cs typeface="Arial" pitchFamily="34" charset="0"/>
              </a:rPr>
              <a:t>Generation of the </a:t>
            </a:r>
            <a:r>
              <a:rPr lang="en-US" sz="1600" dirty="0" err="1">
                <a:latin typeface="Arial" pitchFamily="34" charset="0"/>
                <a:cs typeface="Arial" pitchFamily="34" charset="0"/>
              </a:rPr>
              <a:t>mesoscale</a:t>
            </a:r>
            <a:r>
              <a:rPr lang="en-US" sz="1600" dirty="0">
                <a:latin typeface="Arial" pitchFamily="34" charset="0"/>
                <a:cs typeface="Arial" pitchFamily="34" charset="0"/>
              </a:rPr>
              <a:t> models including shape generation of aggregates, methods to obtain optimum Particle Size Distribution (PSD), aggregate placing methods, generation of ITZ, and meshing techniques are discussed in this </a:t>
            </a:r>
            <a:r>
              <a:rPr lang="en-US" sz="1600" dirty="0" smtClean="0">
                <a:latin typeface="Arial" pitchFamily="34" charset="0"/>
                <a:cs typeface="Arial" pitchFamily="34" charset="0"/>
              </a:rPr>
              <a:t>section.</a:t>
            </a:r>
          </a:p>
          <a:p>
            <a:pPr algn="just"/>
            <a:endParaRPr lang="en-US" sz="1600" dirty="0" smtClean="0">
              <a:latin typeface="Arial" pitchFamily="34" charset="0"/>
              <a:cs typeface="Arial" pitchFamily="34" charset="0"/>
            </a:endParaRPr>
          </a:p>
          <a:p>
            <a:pPr algn="just"/>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r>
              <a:rPr lang="en-US" sz="1600" dirty="0" smtClean="0">
                <a:latin typeface="Arial" pitchFamily="34" charset="0"/>
                <a:cs typeface="Arial" pitchFamily="34" charset="0"/>
              </a:rPr>
              <a:t>Using ellipsoids and spheres to represent uncrushed aggregate such as pea-gravel particles with smooth surfaces is realistic.</a:t>
            </a:r>
          </a:p>
          <a:p>
            <a:pPr algn="just"/>
            <a:r>
              <a:rPr lang="en-US" sz="1600" dirty="0">
                <a:latin typeface="Arial" pitchFamily="34" charset="0"/>
                <a:cs typeface="Arial" pitchFamily="34" charset="0"/>
              </a:rPr>
              <a:t>Polyhedrons have been used to represent the actual aggregate shape of the crushed aggregate </a:t>
            </a:r>
            <a:r>
              <a:rPr lang="en-US" sz="1600" dirty="0" smtClean="0">
                <a:latin typeface="Arial" pitchFamily="34" charset="0"/>
                <a:cs typeface="Arial" pitchFamily="34" charset="0"/>
              </a:rPr>
              <a:t>particles.</a:t>
            </a:r>
          </a:p>
          <a:p>
            <a:pPr algn="just"/>
            <a:r>
              <a:rPr lang="en-US" sz="1600" dirty="0">
                <a:latin typeface="Arial" pitchFamily="34" charset="0"/>
                <a:cs typeface="Arial" pitchFamily="34" charset="0"/>
              </a:rPr>
              <a:t>Due to the angular nature of aggregate particles, local stress concentrations will occur, and these will lead to the crack initiation  and polyhedral particles can realistically represent this behavior. </a:t>
            </a:r>
            <a:endParaRPr lang="en-US" sz="1600" dirty="0" smtClean="0">
              <a:latin typeface="Arial" pitchFamily="34" charset="0"/>
              <a:cs typeface="Arial" pitchFamily="34" charset="0"/>
            </a:endParaRPr>
          </a:p>
          <a:p>
            <a:pPr algn="just"/>
            <a:endParaRPr lang="en-US" sz="1600" dirty="0">
              <a:latin typeface="Arial" pitchFamily="34" charset="0"/>
              <a:cs typeface="Arial" pitchFamily="34" charset="0"/>
            </a:endParaRPr>
          </a:p>
        </p:txBody>
      </p:sp>
      <p:pic>
        <p:nvPicPr>
          <p:cNvPr id="4" name="Picture 3" descr="agg.png"/>
          <p:cNvPicPr>
            <a:picLocks noChangeAspect="1"/>
          </p:cNvPicPr>
          <p:nvPr/>
        </p:nvPicPr>
        <p:blipFill>
          <a:blip r:embed="rId2"/>
          <a:stretch>
            <a:fillRect/>
          </a:stretch>
        </p:blipFill>
        <p:spPr>
          <a:xfrm>
            <a:off x="914400" y="2971800"/>
            <a:ext cx="7620000" cy="3124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90600"/>
          </a:xfrm>
        </p:spPr>
        <p:txBody>
          <a:bodyPr>
            <a:noAutofit/>
          </a:bodyPr>
          <a:lstStyle/>
          <a:p>
            <a:pPr algn="just"/>
            <a:r>
              <a:rPr lang="en-US" sz="3600" dirty="0" smtClean="0">
                <a:latin typeface="Arial" pitchFamily="34" charset="0"/>
                <a:cs typeface="Arial" pitchFamily="34" charset="0"/>
              </a:rPr>
              <a:t>Analysis method and material constitutive models</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1600" dirty="0" smtClean="0">
                <a:latin typeface="Arial" pitchFamily="34" charset="0"/>
                <a:cs typeface="Arial" pitchFamily="34" charset="0"/>
              </a:rPr>
              <a:t>After meshing the developed geometry, finite element method can be used to analyze the </a:t>
            </a:r>
            <a:r>
              <a:rPr lang="en-US" sz="1600" dirty="0" err="1" smtClean="0">
                <a:latin typeface="Arial" pitchFamily="34" charset="0"/>
                <a:cs typeface="Arial" pitchFamily="34" charset="0"/>
              </a:rPr>
              <a:t>mesoscale</a:t>
            </a:r>
            <a:r>
              <a:rPr lang="en-US" sz="1600" dirty="0" smtClean="0">
                <a:latin typeface="Arial" pitchFamily="34" charset="0"/>
                <a:cs typeface="Arial" pitchFamily="34" charset="0"/>
              </a:rPr>
              <a:t> model with suitable material models and properties assigned to the consisting phases.</a:t>
            </a:r>
          </a:p>
          <a:p>
            <a:pPr algn="just"/>
            <a:r>
              <a:rPr lang="en-US" sz="1600" dirty="0">
                <a:latin typeface="Arial" pitchFamily="34" charset="0"/>
                <a:cs typeface="Arial" pitchFamily="34" charset="0"/>
              </a:rPr>
              <a:t>To obtain an accurate response from the finite element analysis, using suitable material parameters and material constitutive models for the consisting phases is vital</a:t>
            </a:r>
            <a:r>
              <a:rPr lang="en-US" sz="1600" dirty="0" smtClean="0">
                <a:latin typeface="Arial" pitchFamily="34" charset="0"/>
                <a:cs typeface="Arial" pitchFamily="34" charset="0"/>
              </a:rPr>
              <a:t>.</a:t>
            </a:r>
          </a:p>
          <a:p>
            <a:pPr algn="just"/>
            <a:r>
              <a:rPr lang="en-US" sz="1600" dirty="0">
                <a:latin typeface="Arial" pitchFamily="34" charset="0"/>
                <a:cs typeface="Arial" pitchFamily="34" charset="0"/>
              </a:rPr>
              <a:t>Material parameters which are needed for the simulation such as elastic modulus, Poisson ratio, </a:t>
            </a:r>
            <a:r>
              <a:rPr lang="en-US" sz="1600" dirty="0" err="1">
                <a:latin typeface="Arial" pitchFamily="34" charset="0"/>
                <a:cs typeface="Arial" pitchFamily="34" charset="0"/>
              </a:rPr>
              <a:t>uniaxial</a:t>
            </a:r>
            <a:r>
              <a:rPr lang="en-US" sz="1600" dirty="0">
                <a:latin typeface="Arial" pitchFamily="34" charset="0"/>
                <a:cs typeface="Arial" pitchFamily="34" charset="0"/>
              </a:rPr>
              <a:t> tensile strength, </a:t>
            </a:r>
            <a:r>
              <a:rPr lang="en-US" sz="1600" dirty="0" err="1">
                <a:latin typeface="Arial" pitchFamily="34" charset="0"/>
                <a:cs typeface="Arial" pitchFamily="34" charset="0"/>
              </a:rPr>
              <a:t>uniaxial</a:t>
            </a:r>
            <a:r>
              <a:rPr lang="en-US" sz="1600" dirty="0">
                <a:latin typeface="Arial" pitchFamily="34" charset="0"/>
                <a:cs typeface="Arial" pitchFamily="34" charset="0"/>
              </a:rPr>
              <a:t> compressive strength and damage parameters are generally taken using the past literature or conducting </a:t>
            </a:r>
            <a:r>
              <a:rPr lang="en-US" sz="1600" dirty="0" smtClean="0">
                <a:latin typeface="Arial" pitchFamily="34" charset="0"/>
                <a:cs typeface="Arial" pitchFamily="34" charset="0"/>
              </a:rPr>
              <a:t>experiments.</a:t>
            </a:r>
          </a:p>
          <a:p>
            <a:pPr algn="just"/>
            <a:r>
              <a:rPr lang="en-US" sz="1600" dirty="0">
                <a:latin typeface="Arial" pitchFamily="34" charset="0"/>
                <a:cs typeface="Arial" pitchFamily="34" charset="0"/>
              </a:rPr>
              <a:t>For the three phases in the </a:t>
            </a:r>
            <a:r>
              <a:rPr lang="en-US" sz="1600" dirty="0" err="1">
                <a:latin typeface="Arial" pitchFamily="34" charset="0"/>
                <a:cs typeface="Arial" pitchFamily="34" charset="0"/>
              </a:rPr>
              <a:t>mesoscale</a:t>
            </a:r>
            <a:r>
              <a:rPr lang="en-US" sz="1600" dirty="0">
                <a:latin typeface="Arial" pitchFamily="34" charset="0"/>
                <a:cs typeface="Arial" pitchFamily="34" charset="0"/>
              </a:rPr>
              <a:t> concrete, uniform constant material parameters such as elastic modulus, compressive strength are assigned in most of the </a:t>
            </a:r>
            <a:r>
              <a:rPr lang="en-US" sz="1600" dirty="0" err="1">
                <a:latin typeface="Arial" pitchFamily="34" charset="0"/>
                <a:cs typeface="Arial" pitchFamily="34" charset="0"/>
              </a:rPr>
              <a:t>mesoscale</a:t>
            </a:r>
            <a:r>
              <a:rPr lang="en-US" sz="1600" dirty="0">
                <a:latin typeface="Arial" pitchFamily="34" charset="0"/>
                <a:cs typeface="Arial" pitchFamily="34" charset="0"/>
              </a:rPr>
              <a:t> models</a:t>
            </a:r>
            <a:r>
              <a:rPr lang="en-US" sz="1600" dirty="0" smtClean="0">
                <a:latin typeface="Arial" pitchFamily="34" charset="0"/>
                <a:cs typeface="Arial" pitchFamily="34" charset="0"/>
              </a:rPr>
              <a:t>.</a:t>
            </a:r>
          </a:p>
          <a:p>
            <a:pPr algn="just"/>
            <a:r>
              <a:rPr lang="en-US" sz="1600" dirty="0">
                <a:latin typeface="Arial" pitchFamily="34" charset="0"/>
                <a:cs typeface="Arial" pitchFamily="34" charset="0"/>
              </a:rPr>
              <a:t>To capture the heterogeneity in the </a:t>
            </a:r>
            <a:r>
              <a:rPr lang="en-US" sz="1600" dirty="0" err="1">
                <a:latin typeface="Arial" pitchFamily="34" charset="0"/>
                <a:cs typeface="Arial" pitchFamily="34" charset="0"/>
              </a:rPr>
              <a:t>meso</a:t>
            </a:r>
            <a:r>
              <a:rPr lang="en-US" sz="1600" dirty="0">
                <a:latin typeface="Arial" pitchFamily="34" charset="0"/>
                <a:cs typeface="Arial" pitchFamily="34" charset="0"/>
              </a:rPr>
              <a:t> level, probability distribution to vary the material properties of compressive strength, elastic modulus and Poisson’s ratio in the </a:t>
            </a:r>
            <a:r>
              <a:rPr lang="en-US" sz="1600" dirty="0" err="1">
                <a:latin typeface="Arial" pitchFamily="34" charset="0"/>
                <a:cs typeface="Arial" pitchFamily="34" charset="0"/>
              </a:rPr>
              <a:t>mesoscale</a:t>
            </a:r>
            <a:r>
              <a:rPr lang="en-US" sz="1600" dirty="0">
                <a:latin typeface="Arial" pitchFamily="34" charset="0"/>
                <a:cs typeface="Arial" pitchFamily="34" charset="0"/>
              </a:rPr>
              <a:t> model</a:t>
            </a:r>
            <a:r>
              <a:rPr lang="en-US" sz="1600" dirty="0" smtClean="0">
                <a:latin typeface="Arial" pitchFamily="34" charset="0"/>
                <a:cs typeface="Arial" pitchFamily="34" charset="0"/>
              </a:rPr>
              <a:t>.</a:t>
            </a:r>
          </a:p>
          <a:p>
            <a:pPr algn="just"/>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134</TotalTime>
  <Words>1530</Words>
  <Application>Microsoft Office PowerPoint</Application>
  <PresentationFormat>On-screen Show (4:3)</PresentationFormat>
  <Paragraphs>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  Mesoscale concrete model</vt:lpstr>
      <vt:lpstr>Why to use mesoscle model?</vt:lpstr>
      <vt:lpstr> </vt:lpstr>
      <vt:lpstr>Generation of geometry for meso-scale - continuum method</vt:lpstr>
      <vt:lpstr>Digital image approach</vt:lpstr>
      <vt:lpstr>XCT method</vt:lpstr>
      <vt:lpstr>Parameterization modelling approach</vt:lpstr>
      <vt:lpstr>Slide 8</vt:lpstr>
      <vt:lpstr>Analysis method and material constitutive models</vt:lpstr>
      <vt:lpstr>Summary of the material models used for consisting phases</vt:lpstr>
      <vt:lpstr>Slide 11</vt:lpstr>
      <vt:lpstr>Applications, pros and cons of different mesoscale model</vt:lpstr>
      <vt:lpstr>Slide 13</vt:lpstr>
      <vt:lpstr>Effect of Aggregate Volume Fraction</vt:lpstr>
      <vt:lpstr>Continuum methods – Pros and Con</vt:lpstr>
      <vt:lpstr>Effect of meshing </vt:lpstr>
      <vt:lpstr>Discrete element method - applications</vt:lpstr>
      <vt:lpstr>Discrete element method – Pros and cons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Mesoscale concrete model</dc:title>
  <dc:creator>Dell</dc:creator>
  <cp:lastModifiedBy>Dell</cp:lastModifiedBy>
  <cp:revision>24</cp:revision>
  <dcterms:created xsi:type="dcterms:W3CDTF">2024-03-25T02:34:50Z</dcterms:created>
  <dcterms:modified xsi:type="dcterms:W3CDTF">2024-03-25T09:26:08Z</dcterms:modified>
</cp:coreProperties>
</file>