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0B9C0C-AA06-4908-AECC-F7AB6962668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1FE7F-29FE-4D91-A14F-A86A4E29D528}" type="datetimeFigureOut">
              <a:rPr lang="en-IN" smtClean="0"/>
              <a:t>12-01-2020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61718-E1BC-4A14-A67E-8A9CA0F8A13A}" type="slidenum">
              <a:rPr lang="en-IN" smtClean="0"/>
              <a:t>‹#›</a:t>
            </a:fld>
            <a:endParaRPr lang="en-IN"/>
          </a:p>
        </p:txBody>
      </p:sp>
    </p:spTree>
    <p:extLst>
      <p:ext uri="{BB962C8B-B14F-4D97-AF65-F5344CB8AC3E}">
        <p14:creationId xmlns:p14="http://schemas.microsoft.com/office/powerpoint/2010/main" val="405002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261718-E1BC-4A14-A67E-8A9CA0F8A13A}" type="slidenum">
              <a:rPr lang="en-IN" smtClean="0"/>
              <a:t>1</a:t>
            </a:fld>
            <a:endParaRPr lang="en-IN"/>
          </a:p>
        </p:txBody>
      </p:sp>
    </p:spTree>
    <p:extLst>
      <p:ext uri="{BB962C8B-B14F-4D97-AF65-F5344CB8AC3E}">
        <p14:creationId xmlns:p14="http://schemas.microsoft.com/office/powerpoint/2010/main" val="327680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9FFF-D993-4DFF-BA9E-C95BF76F0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9BC884-5C35-4AB6-8650-D5B3AD670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3E896E-6776-4ABF-A391-FC5DC9F551F9}"/>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D23ACF89-08A4-460E-BA63-F44E44F1C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21A88-30EE-41F5-88EA-D971FDAD2E72}"/>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56178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B547-12FC-4A86-B78F-22A8B9481F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B1A671-98FB-4322-A0A0-42C26877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6E5A3-82BF-4DD4-AA5D-3BEC8E6ED3F2}"/>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F93D7316-5228-49E5-8F41-6E2B88035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12DDD-0F58-4D42-A1A2-48AB5AA973DF}"/>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66295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C828C7-931E-41E7-AACF-B21EAC983C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BD915-689E-403E-A2D5-CA8E8AAB0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5D07E-CCDE-4C85-A4DB-47CACD03B173}"/>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480259F2-2263-434D-AC4C-B5A5A4AA7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76127-65EB-4ECF-B994-63A5C80B5CF7}"/>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47246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E88F-EB96-4F55-ADAC-7066ED5C60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BD132-466B-4154-BCA2-258B3DC763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4BB91-6F4F-4EAD-A20C-07EC6960DFBF}"/>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3647B35C-9006-4829-A506-07B1CD252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229AB-F1C1-47E4-8ACD-CC9F9C177B18}"/>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27129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2427-F73A-4386-B89E-9CB829D40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BBE52-FA59-4000-B038-6174BF742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D04D1-181E-430B-9814-1AC7891575F1}"/>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60D64CCF-1393-4444-BA68-0CCEAED2B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86345-6E05-45AA-AD0F-74AC05BBEEB3}"/>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92030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6F5E-291E-4AA9-9009-A4AC88033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15BCCE-94BE-4D08-9EC2-B395A5C8F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135407-D47D-4211-95D3-CCCE97228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7DF930-7592-454F-A0B5-0BD8337CAA6C}"/>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6" name="Footer Placeholder 5">
            <a:extLst>
              <a:ext uri="{FF2B5EF4-FFF2-40B4-BE49-F238E27FC236}">
                <a16:creationId xmlns:a16="http://schemas.microsoft.com/office/drawing/2014/main" id="{F4351C5E-431A-406E-B6CF-8384D413FF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3CAC8-67A6-4B66-8F90-34D9FC20FAC7}"/>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65708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F8E8-3ED0-4D24-AFCA-2A572884C4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D201AF-C284-4166-9411-B9FC47FC5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D609D2-A3C4-4C31-A1DE-680A58511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BCCB21-79D1-45F7-9D39-C48256EBD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1E97F-F949-483A-A5D8-8CE33AE59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B93D2C-CF68-4302-9BBE-E494275C5B1A}"/>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8" name="Footer Placeholder 7">
            <a:extLst>
              <a:ext uri="{FF2B5EF4-FFF2-40B4-BE49-F238E27FC236}">
                <a16:creationId xmlns:a16="http://schemas.microsoft.com/office/drawing/2014/main" id="{6BB2C9A4-503F-4580-ABB8-618A65276A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39775B-F913-4134-982C-6CDF801C3960}"/>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18255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F212-6829-4F00-A053-0B6B987337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E85E97-AA27-48BE-95BF-2802CF2212D8}"/>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4" name="Footer Placeholder 3">
            <a:extLst>
              <a:ext uri="{FF2B5EF4-FFF2-40B4-BE49-F238E27FC236}">
                <a16:creationId xmlns:a16="http://schemas.microsoft.com/office/drawing/2014/main" id="{1372F23E-5B45-4687-9B07-3D42D05C49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98D1BB-5771-49D6-836B-B2D725492ADA}"/>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15242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F68D2-120F-4942-A173-8B2051C1AC7D}"/>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3" name="Footer Placeholder 2">
            <a:extLst>
              <a:ext uri="{FF2B5EF4-FFF2-40B4-BE49-F238E27FC236}">
                <a16:creationId xmlns:a16="http://schemas.microsoft.com/office/drawing/2014/main" id="{2FF471A7-A593-4C26-9C33-C16FEF2837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A591CC-369C-425F-A75A-9C192DC08E44}"/>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61283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906-83D8-4F1D-B7A2-5A620F0D5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304CE7-97B9-4BEF-93DB-3987590BC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AFE9E1-2FC1-45B1-9F59-9D8A58F18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3D7A3-3C64-457D-80E8-E511C7A18039}"/>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6" name="Footer Placeholder 5">
            <a:extLst>
              <a:ext uri="{FF2B5EF4-FFF2-40B4-BE49-F238E27FC236}">
                <a16:creationId xmlns:a16="http://schemas.microsoft.com/office/drawing/2014/main" id="{A41C48BC-3C14-4B3A-813E-75DFFB0C1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78096-98C9-49D9-BA61-3F01EE4E94C9}"/>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428419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1BBE-54D7-47BF-BB3C-EE737CB46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A1BA9E-EBD1-43D6-BF47-D00BB4C75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15129D-ADCF-4AC0-A9D6-1A3D79338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F912E-44FC-4856-855B-C06EFCD1FD47}"/>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6" name="Footer Placeholder 5">
            <a:extLst>
              <a:ext uri="{FF2B5EF4-FFF2-40B4-BE49-F238E27FC236}">
                <a16:creationId xmlns:a16="http://schemas.microsoft.com/office/drawing/2014/main" id="{FF206ADE-6B3A-4D4D-897A-76BAE15250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33A6A-2730-48F4-B714-3DFC1E2624ED}"/>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126599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60467-ECEC-4E3E-BA82-BFDBC25AA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04774E-C46A-4152-8046-A861BEB38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95253-40B5-4682-950B-B8E62DEC9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A1BADBE0-7BF9-4831-8640-78B9DA7FA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1D6271-F215-49B7-87DF-015B9A1DF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2114-9F77-45FE-83B9-6571710D1D17}" type="slidenum">
              <a:rPr lang="en-IN" smtClean="0"/>
              <a:t>‹#›</a:t>
            </a:fld>
            <a:endParaRPr lang="en-IN"/>
          </a:p>
        </p:txBody>
      </p:sp>
    </p:spTree>
    <p:extLst>
      <p:ext uri="{BB962C8B-B14F-4D97-AF65-F5344CB8AC3E}">
        <p14:creationId xmlns:p14="http://schemas.microsoft.com/office/powerpoint/2010/main" val="81537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jwt.i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7C37-91A1-4EA2-87F6-A770E85BD17E}"/>
              </a:ext>
            </a:extLst>
          </p:cNvPr>
          <p:cNvSpPr>
            <a:spLocks noGrp="1"/>
          </p:cNvSpPr>
          <p:nvPr>
            <p:ph type="ctrTitle"/>
          </p:nvPr>
        </p:nvSpPr>
        <p:spPr/>
        <p:txBody>
          <a:bodyPr/>
          <a:lstStyle/>
          <a:p>
            <a:r>
              <a:rPr lang="en-US" dirty="0"/>
              <a:t>Router</a:t>
            </a:r>
            <a:endParaRPr lang="en-IN" dirty="0"/>
          </a:p>
        </p:txBody>
      </p:sp>
      <p:sp>
        <p:nvSpPr>
          <p:cNvPr id="3" name="Subtitle 2">
            <a:extLst>
              <a:ext uri="{FF2B5EF4-FFF2-40B4-BE49-F238E27FC236}">
                <a16:creationId xmlns:a16="http://schemas.microsoft.com/office/drawing/2014/main" id="{FB42B228-FDCB-4779-AFB8-DA4A6B55BC9F}"/>
              </a:ext>
            </a:extLst>
          </p:cNvPr>
          <p:cNvSpPr>
            <a:spLocks noGrp="1"/>
          </p:cNvSpPr>
          <p:nvPr>
            <p:ph type="subTitle" idx="1"/>
          </p:nvPr>
        </p:nvSpPr>
        <p:spPr/>
        <p:txBody>
          <a:bodyPr/>
          <a:lstStyle/>
          <a:p>
            <a:r>
              <a:rPr lang="en-US" dirty="0"/>
              <a:t>Routers in Angular </a:t>
            </a:r>
            <a:endParaRPr lang="en-IN" dirty="0"/>
          </a:p>
        </p:txBody>
      </p:sp>
    </p:spTree>
    <p:extLst>
      <p:ext uri="{BB962C8B-B14F-4D97-AF65-F5344CB8AC3E}">
        <p14:creationId xmlns:p14="http://schemas.microsoft.com/office/powerpoint/2010/main" val="319259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08F5-C6B7-4535-8491-4537EFD4EF6E}"/>
              </a:ext>
            </a:extLst>
          </p:cNvPr>
          <p:cNvSpPr>
            <a:spLocks noGrp="1"/>
          </p:cNvSpPr>
          <p:nvPr>
            <p:ph type="title"/>
          </p:nvPr>
        </p:nvSpPr>
        <p:spPr/>
        <p:txBody>
          <a:bodyPr/>
          <a:lstStyle/>
          <a:p>
            <a:r>
              <a:rPr lang="en-IN" dirty="0"/>
              <a:t>Building template driven forms</a:t>
            </a:r>
          </a:p>
        </p:txBody>
      </p:sp>
      <p:sp>
        <p:nvSpPr>
          <p:cNvPr id="3" name="Content Placeholder 2">
            <a:extLst>
              <a:ext uri="{FF2B5EF4-FFF2-40B4-BE49-F238E27FC236}">
                <a16:creationId xmlns:a16="http://schemas.microsoft.com/office/drawing/2014/main" id="{99B9CB4C-4727-423F-9D48-70E68FDC3198}"/>
              </a:ext>
            </a:extLst>
          </p:cNvPr>
          <p:cNvSpPr>
            <a:spLocks noGrp="1"/>
          </p:cNvSpPr>
          <p:nvPr>
            <p:ph idx="1"/>
          </p:nvPr>
        </p:nvSpPr>
        <p:spPr/>
        <p:txBody>
          <a:bodyPr>
            <a:normAutofit fontScale="92500" lnSpcReduction="10000"/>
          </a:bodyPr>
          <a:lstStyle/>
          <a:p>
            <a:r>
              <a:rPr lang="en-IN" dirty="0"/>
              <a:t>Each input field in angular is a </a:t>
            </a:r>
            <a:r>
              <a:rPr lang="en-IN" dirty="0" err="1"/>
              <a:t>FormControl</a:t>
            </a:r>
            <a:r>
              <a:rPr lang="en-IN" dirty="0"/>
              <a:t> which has value, touched,</a:t>
            </a:r>
          </a:p>
          <a:p>
            <a:pPr marL="0" indent="0">
              <a:buNone/>
            </a:pPr>
            <a:r>
              <a:rPr lang="en-IN" dirty="0"/>
              <a:t>Untouched, dirty, pristine, valid, errors etc.</a:t>
            </a:r>
          </a:p>
          <a:p>
            <a:r>
              <a:rPr lang="en-IN" dirty="0"/>
              <a:t>We Have </a:t>
            </a:r>
            <a:r>
              <a:rPr lang="en-IN" dirty="0" err="1"/>
              <a:t>FormGroup</a:t>
            </a:r>
            <a:r>
              <a:rPr lang="en-IN" dirty="0"/>
              <a:t> to contain all </a:t>
            </a:r>
            <a:r>
              <a:rPr lang="en-IN" dirty="0" err="1"/>
              <a:t>FormControl</a:t>
            </a:r>
            <a:r>
              <a:rPr lang="en-IN" dirty="0"/>
              <a:t>. </a:t>
            </a:r>
          </a:p>
          <a:p>
            <a:r>
              <a:rPr lang="en-IN" dirty="0"/>
              <a:t>To control </a:t>
            </a:r>
            <a:r>
              <a:rPr lang="en-IN" dirty="0" err="1"/>
              <a:t>FormControl</a:t>
            </a:r>
            <a:r>
              <a:rPr lang="en-IN" dirty="0"/>
              <a:t> there are two ways : 1. Template Driven </a:t>
            </a:r>
          </a:p>
          <a:p>
            <a:pPr marL="0" indent="0">
              <a:buNone/>
            </a:pPr>
            <a:r>
              <a:rPr lang="en-IN" dirty="0"/>
              <a:t>2. Reactive Form.</a:t>
            </a:r>
          </a:p>
          <a:p>
            <a:pPr marL="0" indent="0">
              <a:buNone/>
            </a:pPr>
            <a:r>
              <a:rPr lang="en-IN" dirty="0" err="1"/>
              <a:t>Eg</a:t>
            </a:r>
            <a:r>
              <a:rPr lang="en-IN" dirty="0"/>
              <a:t>: &lt;div class=“form-group&gt;</a:t>
            </a:r>
          </a:p>
          <a:p>
            <a:pPr marL="0" indent="0">
              <a:buNone/>
            </a:pPr>
            <a:r>
              <a:rPr lang="en-IN" dirty="0"/>
              <a:t>&lt;input required </a:t>
            </a:r>
            <a:r>
              <a:rPr lang="en-IN" dirty="0" err="1"/>
              <a:t>ngModel</a:t>
            </a:r>
            <a:r>
              <a:rPr lang="en-IN" dirty="0"/>
              <a:t> name=“</a:t>
            </a:r>
            <a:r>
              <a:rPr lang="en-IN" dirty="0" err="1"/>
              <a:t>fname</a:t>
            </a:r>
            <a:r>
              <a:rPr lang="en-IN" dirty="0"/>
              <a:t>”  #</a:t>
            </a:r>
            <a:r>
              <a:rPr lang="en-IN" dirty="0" err="1"/>
              <a:t>fname</a:t>
            </a:r>
            <a:r>
              <a:rPr lang="en-IN" dirty="0"/>
              <a:t>=“</a:t>
            </a:r>
            <a:r>
              <a:rPr lang="en-IN" dirty="0" err="1"/>
              <a:t>ngModel</a:t>
            </a:r>
            <a:r>
              <a:rPr lang="en-IN" dirty="0"/>
              <a:t>” (change)=“log()” /&gt;</a:t>
            </a:r>
          </a:p>
          <a:p>
            <a:pPr marL="0" indent="0">
              <a:buNone/>
            </a:pPr>
            <a:r>
              <a:rPr lang="en-IN" dirty="0"/>
              <a:t>&lt;div *</a:t>
            </a:r>
            <a:r>
              <a:rPr lang="en-IN" dirty="0" err="1"/>
              <a:t>ngIf</a:t>
            </a:r>
            <a:r>
              <a:rPr lang="en-IN" dirty="0"/>
              <a:t>=“</a:t>
            </a:r>
            <a:r>
              <a:rPr lang="en-IN" dirty="0" err="1"/>
              <a:t>fname.touched</a:t>
            </a:r>
            <a:r>
              <a:rPr lang="en-IN" dirty="0"/>
              <a:t> &amp;&amp; </a:t>
            </a:r>
            <a:r>
              <a:rPr lang="en-IN" dirty="0" err="1"/>
              <a:t>fname.isValid</a:t>
            </a:r>
            <a:r>
              <a:rPr lang="en-IN" dirty="0"/>
              <a:t>”/&gt;</a:t>
            </a:r>
          </a:p>
          <a:p>
            <a:r>
              <a:rPr lang="en-IN" dirty="0"/>
              <a:t>  &lt;Form #f=‘</a:t>
            </a:r>
            <a:r>
              <a:rPr lang="en-IN" dirty="0" err="1"/>
              <a:t>ngForm</a:t>
            </a:r>
            <a:r>
              <a:rPr lang="en-IN" dirty="0"/>
              <a:t>” </a:t>
            </a:r>
            <a:r>
              <a:rPr lang="en-IN" dirty="0" err="1"/>
              <a:t>ngSubmit</a:t>
            </a:r>
            <a:r>
              <a:rPr lang="en-IN" dirty="0"/>
              <a:t>=“submit(f)”&gt;</a:t>
            </a:r>
          </a:p>
        </p:txBody>
      </p:sp>
    </p:spTree>
    <p:extLst>
      <p:ext uri="{BB962C8B-B14F-4D97-AF65-F5344CB8AC3E}">
        <p14:creationId xmlns:p14="http://schemas.microsoft.com/office/powerpoint/2010/main" val="420313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C859-4087-4E62-9DCB-14A0394B89C2}"/>
              </a:ext>
            </a:extLst>
          </p:cNvPr>
          <p:cNvSpPr>
            <a:spLocks noGrp="1"/>
          </p:cNvSpPr>
          <p:nvPr>
            <p:ph type="title"/>
          </p:nvPr>
        </p:nvSpPr>
        <p:spPr/>
        <p:txBody>
          <a:bodyPr/>
          <a:lstStyle/>
          <a:p>
            <a:r>
              <a:rPr lang="en-IN" dirty="0" err="1"/>
              <a:t>ngModelGroup</a:t>
            </a:r>
            <a:endParaRPr lang="en-IN" dirty="0"/>
          </a:p>
        </p:txBody>
      </p:sp>
      <p:sp>
        <p:nvSpPr>
          <p:cNvPr id="3" name="Content Placeholder 2">
            <a:extLst>
              <a:ext uri="{FF2B5EF4-FFF2-40B4-BE49-F238E27FC236}">
                <a16:creationId xmlns:a16="http://schemas.microsoft.com/office/drawing/2014/main" id="{7277A86A-E21B-4339-AF24-C7EB35E05404}"/>
              </a:ext>
            </a:extLst>
          </p:cNvPr>
          <p:cNvSpPr>
            <a:spLocks noGrp="1"/>
          </p:cNvSpPr>
          <p:nvPr>
            <p:ph idx="1"/>
          </p:nvPr>
        </p:nvSpPr>
        <p:spPr/>
        <p:txBody>
          <a:bodyPr/>
          <a:lstStyle/>
          <a:p>
            <a:r>
              <a:rPr lang="en-IN" dirty="0"/>
              <a:t>&lt;div </a:t>
            </a:r>
            <a:r>
              <a:rPr lang="en-IN" dirty="0" err="1"/>
              <a:t>ngModelGroup</a:t>
            </a:r>
            <a:r>
              <a:rPr lang="en-IN" dirty="0"/>
              <a:t> = “contact” #contact=“</a:t>
            </a:r>
            <a:r>
              <a:rPr lang="en-IN" dirty="0" err="1"/>
              <a:t>ngModelGroup</a:t>
            </a:r>
            <a:r>
              <a:rPr lang="en-IN" dirty="0"/>
              <a:t>”&gt;&lt;/div&gt;</a:t>
            </a:r>
          </a:p>
          <a:p>
            <a:r>
              <a:rPr lang="en-IN" dirty="0"/>
              <a:t>We can write all the </a:t>
            </a:r>
            <a:r>
              <a:rPr lang="en-IN" dirty="0" err="1"/>
              <a:t>ngModel</a:t>
            </a:r>
            <a:r>
              <a:rPr lang="en-IN" dirty="0"/>
              <a:t> inside that div which will </a:t>
            </a:r>
            <a:r>
              <a:rPr lang="en-IN" dirty="0" err="1"/>
              <a:t>conbined</a:t>
            </a:r>
            <a:r>
              <a:rPr lang="en-IN" dirty="0"/>
              <a:t> all.</a:t>
            </a:r>
          </a:p>
          <a:p>
            <a:r>
              <a:rPr lang="en-IN" dirty="0" err="1"/>
              <a:t>ngForm</a:t>
            </a:r>
            <a:r>
              <a:rPr lang="en-IN" dirty="0"/>
              <a:t> creates </a:t>
            </a:r>
            <a:r>
              <a:rPr lang="en-IN" dirty="0" err="1"/>
              <a:t>FormGroup</a:t>
            </a:r>
            <a:r>
              <a:rPr lang="en-IN" dirty="0"/>
              <a:t> and </a:t>
            </a:r>
            <a:r>
              <a:rPr lang="en-IN" dirty="0" err="1"/>
              <a:t>ngModel</a:t>
            </a:r>
            <a:r>
              <a:rPr lang="en-IN" dirty="0"/>
              <a:t> creates </a:t>
            </a:r>
            <a:r>
              <a:rPr lang="en-IN" dirty="0" err="1"/>
              <a:t>FormControl</a:t>
            </a:r>
            <a:r>
              <a:rPr lang="en-IN" dirty="0"/>
              <a:t>.</a:t>
            </a:r>
          </a:p>
          <a:p>
            <a:r>
              <a:rPr lang="en-IN" dirty="0" err="1"/>
              <a:t>ngForm</a:t>
            </a:r>
            <a:r>
              <a:rPr lang="en-IN" dirty="0"/>
              <a:t> has submit but </a:t>
            </a:r>
            <a:r>
              <a:rPr lang="en-IN" dirty="0" err="1"/>
              <a:t>ngModelGroup</a:t>
            </a:r>
            <a:r>
              <a:rPr lang="en-IN" dirty="0"/>
              <a:t> doesn’t.</a:t>
            </a:r>
          </a:p>
          <a:p>
            <a:r>
              <a:rPr lang="en-IN" dirty="0"/>
              <a:t>We can use [disabled] property to enable or disable button.</a:t>
            </a:r>
          </a:p>
          <a:p>
            <a:r>
              <a:rPr lang="en-IN" dirty="0"/>
              <a:t>&lt;div input type = “checkbox” </a:t>
            </a:r>
            <a:r>
              <a:rPr lang="en-IN" dirty="0" err="1"/>
              <a:t>ngModel</a:t>
            </a:r>
            <a:r>
              <a:rPr lang="en-IN" dirty="0"/>
              <a:t> name=“</a:t>
            </a:r>
            <a:r>
              <a:rPr lang="en-IN" dirty="0" err="1"/>
              <a:t>issubscribed</a:t>
            </a:r>
            <a:r>
              <a:rPr lang="en-IN" dirty="0"/>
              <a:t>” /&gt;</a:t>
            </a:r>
          </a:p>
          <a:p>
            <a:r>
              <a:rPr lang="en-IN" dirty="0"/>
              <a:t>It also support </a:t>
            </a:r>
            <a:r>
              <a:rPr lang="en-IN" dirty="0" err="1"/>
              <a:t>dropbox</a:t>
            </a:r>
            <a:r>
              <a:rPr lang="en-IN" dirty="0"/>
              <a:t> and radio button </a:t>
            </a:r>
          </a:p>
          <a:p>
            <a:pPr marL="0" indent="0">
              <a:buNone/>
            </a:pPr>
            <a:endParaRPr lang="en-IN" dirty="0"/>
          </a:p>
        </p:txBody>
      </p:sp>
    </p:spTree>
    <p:extLst>
      <p:ext uri="{BB962C8B-B14F-4D97-AF65-F5344CB8AC3E}">
        <p14:creationId xmlns:p14="http://schemas.microsoft.com/office/powerpoint/2010/main" val="21934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EE3F-3BE9-4E26-B7D1-C363EDB1EBE0}"/>
              </a:ext>
            </a:extLst>
          </p:cNvPr>
          <p:cNvSpPr>
            <a:spLocks noGrp="1"/>
          </p:cNvSpPr>
          <p:nvPr>
            <p:ph type="title"/>
          </p:nvPr>
        </p:nvSpPr>
        <p:spPr/>
        <p:txBody>
          <a:bodyPr/>
          <a:lstStyle/>
          <a:p>
            <a:r>
              <a:rPr lang="en-IN" dirty="0"/>
              <a:t>Reactive Forms</a:t>
            </a:r>
          </a:p>
        </p:txBody>
      </p:sp>
      <p:sp>
        <p:nvSpPr>
          <p:cNvPr id="3" name="Content Placeholder 2">
            <a:extLst>
              <a:ext uri="{FF2B5EF4-FFF2-40B4-BE49-F238E27FC236}">
                <a16:creationId xmlns:a16="http://schemas.microsoft.com/office/drawing/2014/main" id="{86949C82-87CD-41B8-B044-93FA8D992D2E}"/>
              </a:ext>
            </a:extLst>
          </p:cNvPr>
          <p:cNvSpPr>
            <a:spLocks noGrp="1"/>
          </p:cNvSpPr>
          <p:nvPr>
            <p:ph idx="1"/>
          </p:nvPr>
        </p:nvSpPr>
        <p:spPr/>
        <p:txBody>
          <a:bodyPr/>
          <a:lstStyle/>
          <a:p>
            <a:r>
              <a:rPr lang="en-IN" dirty="0"/>
              <a:t>Create controls programmatically</a:t>
            </a:r>
          </a:p>
          <a:p>
            <a:r>
              <a:rPr lang="en-IN" dirty="0"/>
              <a:t>Add validation</a:t>
            </a:r>
          </a:p>
          <a:p>
            <a:r>
              <a:rPr lang="en-IN" dirty="0"/>
              <a:t>Add custom validation</a:t>
            </a:r>
          </a:p>
          <a:p>
            <a:r>
              <a:rPr lang="en-IN" dirty="0"/>
              <a:t>Add asynchronous validation</a:t>
            </a:r>
          </a:p>
          <a:p>
            <a:r>
              <a:rPr lang="en-IN" dirty="0"/>
              <a:t>Build forms that includes array of objects.</a:t>
            </a:r>
          </a:p>
        </p:txBody>
      </p:sp>
    </p:spTree>
    <p:extLst>
      <p:ext uri="{BB962C8B-B14F-4D97-AF65-F5344CB8AC3E}">
        <p14:creationId xmlns:p14="http://schemas.microsoft.com/office/powerpoint/2010/main" val="64751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E24D-1A8F-45E7-A91E-9E975614753D}"/>
              </a:ext>
            </a:extLst>
          </p:cNvPr>
          <p:cNvSpPr>
            <a:spLocks noGrp="1"/>
          </p:cNvSpPr>
          <p:nvPr>
            <p:ph type="title"/>
          </p:nvPr>
        </p:nvSpPr>
        <p:spPr/>
        <p:txBody>
          <a:bodyPr/>
          <a:lstStyle/>
          <a:p>
            <a:r>
              <a:rPr lang="en-IN" dirty="0"/>
              <a:t>Creating control programmatically</a:t>
            </a:r>
          </a:p>
        </p:txBody>
      </p:sp>
      <p:sp>
        <p:nvSpPr>
          <p:cNvPr id="3" name="Content Placeholder 2">
            <a:extLst>
              <a:ext uri="{FF2B5EF4-FFF2-40B4-BE49-F238E27FC236}">
                <a16:creationId xmlns:a16="http://schemas.microsoft.com/office/drawing/2014/main" id="{62023DA0-7CE4-4174-BE4E-026F4684A0F7}"/>
              </a:ext>
            </a:extLst>
          </p:cNvPr>
          <p:cNvSpPr>
            <a:spLocks noGrp="1"/>
          </p:cNvSpPr>
          <p:nvPr>
            <p:ph idx="1"/>
          </p:nvPr>
        </p:nvSpPr>
        <p:spPr/>
        <p:txBody>
          <a:bodyPr>
            <a:normAutofit fontScale="92500" lnSpcReduction="20000"/>
          </a:bodyPr>
          <a:lstStyle/>
          <a:p>
            <a:r>
              <a:rPr lang="en-IN" dirty="0"/>
              <a:t>Abstract control class is parent class of form group and form control.</a:t>
            </a:r>
          </a:p>
          <a:p>
            <a:pPr marL="0" indent="0">
              <a:buNone/>
            </a:pPr>
            <a:r>
              <a:rPr lang="en-IN" dirty="0" err="1"/>
              <a:t>Eg</a:t>
            </a:r>
            <a:r>
              <a:rPr lang="en-IN" dirty="0"/>
              <a:t>: form= new </a:t>
            </a:r>
            <a:r>
              <a:rPr lang="en-IN" dirty="0" err="1"/>
              <a:t>FormGroup</a:t>
            </a:r>
            <a:r>
              <a:rPr lang="en-IN" dirty="0"/>
              <a:t>({</a:t>
            </a:r>
          </a:p>
          <a:p>
            <a:pPr marL="0" indent="0">
              <a:buNone/>
            </a:pPr>
            <a:r>
              <a:rPr lang="en-IN" dirty="0"/>
              <a:t>          username :  new </a:t>
            </a:r>
            <a:r>
              <a:rPr lang="en-IN" dirty="0" err="1"/>
              <a:t>FormControl</a:t>
            </a:r>
            <a:r>
              <a:rPr lang="en-IN" dirty="0"/>
              <a:t>(),</a:t>
            </a:r>
          </a:p>
          <a:p>
            <a:pPr marL="0" indent="0">
              <a:buNone/>
            </a:pPr>
            <a:r>
              <a:rPr lang="en-IN" dirty="0"/>
              <a:t>           password : new </a:t>
            </a:r>
            <a:r>
              <a:rPr lang="en-IN" dirty="0" err="1"/>
              <a:t>FormControl</a:t>
            </a:r>
            <a:r>
              <a:rPr lang="en-IN" dirty="0"/>
              <a:t>() });</a:t>
            </a:r>
          </a:p>
          <a:p>
            <a:pPr marL="0" indent="0">
              <a:buNone/>
            </a:pPr>
            <a:r>
              <a:rPr lang="en-IN" dirty="0"/>
              <a:t>In view(html) </a:t>
            </a:r>
          </a:p>
          <a:p>
            <a:pPr marL="0" indent="0">
              <a:buNone/>
            </a:pPr>
            <a:r>
              <a:rPr lang="en-IN" dirty="0"/>
              <a:t>&lt;div [</a:t>
            </a:r>
            <a:r>
              <a:rPr lang="en-IN" dirty="0" err="1"/>
              <a:t>formGroup</a:t>
            </a:r>
            <a:r>
              <a:rPr lang="en-IN" dirty="0"/>
              <a:t>] = ‘form’ …</a:t>
            </a:r>
          </a:p>
          <a:p>
            <a:pPr marL="0" indent="0">
              <a:buNone/>
            </a:pPr>
            <a:r>
              <a:rPr lang="en-IN" dirty="0"/>
              <a:t>&lt;input type </a:t>
            </a:r>
            <a:r>
              <a:rPr lang="en-IN" dirty="0" err="1"/>
              <a:t>formControl</a:t>
            </a:r>
            <a:r>
              <a:rPr lang="en-IN" dirty="0"/>
              <a:t>= ‘username…</a:t>
            </a:r>
          </a:p>
          <a:p>
            <a:pPr marL="0" indent="0">
              <a:buNone/>
            </a:pPr>
            <a:r>
              <a:rPr lang="en-IN" dirty="0"/>
              <a:t>&lt;input type </a:t>
            </a:r>
            <a:r>
              <a:rPr lang="en-IN" dirty="0" err="1"/>
              <a:t>formCOntrol</a:t>
            </a:r>
            <a:r>
              <a:rPr lang="en-IN" dirty="0"/>
              <a:t>=‘password..</a:t>
            </a:r>
          </a:p>
          <a:p>
            <a:pPr marL="0" indent="0">
              <a:buNone/>
            </a:pPr>
            <a:r>
              <a:rPr lang="en-IN" dirty="0"/>
              <a:t>Here “form” username” and “password” must be same as variable name used in components.</a:t>
            </a:r>
          </a:p>
          <a:p>
            <a:r>
              <a:rPr lang="en-IN" dirty="0"/>
              <a:t>Import </a:t>
            </a:r>
            <a:r>
              <a:rPr lang="en-IN" dirty="0" err="1"/>
              <a:t>ReactiveFormModules</a:t>
            </a:r>
            <a:r>
              <a:rPr lang="en-IN" dirty="0"/>
              <a:t> form angular/forms;</a:t>
            </a:r>
          </a:p>
        </p:txBody>
      </p:sp>
    </p:spTree>
    <p:extLst>
      <p:ext uri="{BB962C8B-B14F-4D97-AF65-F5344CB8AC3E}">
        <p14:creationId xmlns:p14="http://schemas.microsoft.com/office/powerpoint/2010/main" val="23755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1120-31C8-4C67-A24C-86094FD5CA69}"/>
              </a:ext>
            </a:extLst>
          </p:cNvPr>
          <p:cNvSpPr>
            <a:spLocks noGrp="1"/>
          </p:cNvSpPr>
          <p:nvPr>
            <p:ph type="title"/>
          </p:nvPr>
        </p:nvSpPr>
        <p:spPr/>
        <p:txBody>
          <a:bodyPr/>
          <a:lstStyle/>
          <a:p>
            <a:r>
              <a:rPr lang="en-IN" dirty="0"/>
              <a:t>Adding validation</a:t>
            </a:r>
          </a:p>
        </p:txBody>
      </p:sp>
      <p:sp>
        <p:nvSpPr>
          <p:cNvPr id="3" name="Content Placeholder 2">
            <a:extLst>
              <a:ext uri="{FF2B5EF4-FFF2-40B4-BE49-F238E27FC236}">
                <a16:creationId xmlns:a16="http://schemas.microsoft.com/office/drawing/2014/main" id="{68C007B5-4370-4AD0-AA6B-7E5893738DE5}"/>
              </a:ext>
            </a:extLst>
          </p:cNvPr>
          <p:cNvSpPr>
            <a:spLocks noGrp="1"/>
          </p:cNvSpPr>
          <p:nvPr>
            <p:ph idx="1"/>
          </p:nvPr>
        </p:nvSpPr>
        <p:spPr/>
        <p:txBody>
          <a:bodyPr/>
          <a:lstStyle/>
          <a:p>
            <a:r>
              <a:rPr lang="en-IN" dirty="0"/>
              <a:t>In template driven forms we use html element to validate forms</a:t>
            </a:r>
          </a:p>
          <a:p>
            <a:r>
              <a:rPr lang="en-IN" dirty="0"/>
              <a:t>In Reactive way we add it in </a:t>
            </a:r>
            <a:r>
              <a:rPr lang="en-IN" dirty="0" err="1"/>
              <a:t>FormControl</a:t>
            </a:r>
            <a:r>
              <a:rPr lang="en-IN" dirty="0"/>
              <a:t> constructor.</a:t>
            </a:r>
          </a:p>
          <a:p>
            <a:pPr marL="0" indent="0">
              <a:buNone/>
            </a:pPr>
            <a:r>
              <a:rPr lang="en-IN" dirty="0" err="1"/>
              <a:t>eg</a:t>
            </a:r>
            <a:r>
              <a:rPr lang="en-IN" dirty="0"/>
              <a:t>: new </a:t>
            </a:r>
            <a:r>
              <a:rPr lang="en-IN" dirty="0" err="1"/>
              <a:t>FormControl</a:t>
            </a:r>
            <a:r>
              <a:rPr lang="en-IN" dirty="0"/>
              <a:t>(‘’ , </a:t>
            </a:r>
            <a:r>
              <a:rPr lang="en-IN" dirty="0" err="1"/>
              <a:t>Validators.required</a:t>
            </a:r>
            <a:r>
              <a:rPr lang="en-IN" dirty="0"/>
              <a:t>);</a:t>
            </a:r>
          </a:p>
          <a:p>
            <a:r>
              <a:rPr lang="en-IN" dirty="0"/>
              <a:t>Here </a:t>
            </a:r>
            <a:r>
              <a:rPr lang="en-IN" dirty="0" err="1"/>
              <a:t>formControl</a:t>
            </a:r>
            <a:r>
              <a:rPr lang="en-IN" dirty="0"/>
              <a:t> takes an Validator object or array of Validator object</a:t>
            </a:r>
          </a:p>
          <a:p>
            <a:r>
              <a:rPr lang="en-IN" dirty="0"/>
              <a:t>We can access to value in html page by using </a:t>
            </a:r>
            <a:r>
              <a:rPr lang="en-IN" dirty="0" err="1"/>
              <a:t>form.get</a:t>
            </a:r>
            <a:r>
              <a:rPr lang="en-IN" dirty="0"/>
              <a:t>(‘key’);</a:t>
            </a:r>
          </a:p>
          <a:p>
            <a:pPr marL="0" indent="0">
              <a:buNone/>
            </a:pPr>
            <a:r>
              <a:rPr lang="en-IN" dirty="0" err="1"/>
              <a:t>Eg</a:t>
            </a:r>
            <a:r>
              <a:rPr lang="en-IN" dirty="0"/>
              <a:t>: &lt;div *</a:t>
            </a:r>
            <a:r>
              <a:rPr lang="en-IN" dirty="0" err="1"/>
              <a:t>ngIf</a:t>
            </a:r>
            <a:r>
              <a:rPr lang="en-IN" dirty="0"/>
              <a:t> = “</a:t>
            </a:r>
            <a:r>
              <a:rPr lang="en-IN" dirty="0" err="1"/>
              <a:t>form.get</a:t>
            </a:r>
            <a:r>
              <a:rPr lang="en-IN" dirty="0"/>
              <a:t>(‘name’).touched”…</a:t>
            </a:r>
          </a:p>
        </p:txBody>
      </p:sp>
    </p:spTree>
    <p:extLst>
      <p:ext uri="{BB962C8B-B14F-4D97-AF65-F5344CB8AC3E}">
        <p14:creationId xmlns:p14="http://schemas.microsoft.com/office/powerpoint/2010/main" val="394192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8018-5103-4FD3-81A2-FACD29875504}"/>
              </a:ext>
            </a:extLst>
          </p:cNvPr>
          <p:cNvSpPr>
            <a:spLocks noGrp="1"/>
          </p:cNvSpPr>
          <p:nvPr>
            <p:ph type="title"/>
          </p:nvPr>
        </p:nvSpPr>
        <p:spPr/>
        <p:txBody>
          <a:bodyPr/>
          <a:lstStyle/>
          <a:p>
            <a:r>
              <a:rPr lang="en-IN" dirty="0"/>
              <a:t>Implementing custom validators</a:t>
            </a:r>
          </a:p>
        </p:txBody>
      </p:sp>
      <p:sp>
        <p:nvSpPr>
          <p:cNvPr id="3" name="Content Placeholder 2">
            <a:extLst>
              <a:ext uri="{FF2B5EF4-FFF2-40B4-BE49-F238E27FC236}">
                <a16:creationId xmlns:a16="http://schemas.microsoft.com/office/drawing/2014/main" id="{36B1EA37-8C2F-4ECD-A2FE-5BFF009293F4}"/>
              </a:ext>
            </a:extLst>
          </p:cNvPr>
          <p:cNvSpPr>
            <a:spLocks noGrp="1"/>
          </p:cNvSpPr>
          <p:nvPr>
            <p:ph idx="1"/>
          </p:nvPr>
        </p:nvSpPr>
        <p:spPr>
          <a:xfrm>
            <a:off x="847627" y="1825625"/>
            <a:ext cx="10515600" cy="4351338"/>
          </a:xfrm>
        </p:spPr>
        <p:txBody>
          <a:bodyPr/>
          <a:lstStyle/>
          <a:p>
            <a:r>
              <a:rPr lang="en-IN" dirty="0" err="1"/>
              <a:t>ValidatorFn</a:t>
            </a:r>
            <a:r>
              <a:rPr lang="en-IN" dirty="0"/>
              <a:t> is an interface which takes </a:t>
            </a:r>
            <a:r>
              <a:rPr lang="en-IN" dirty="0" err="1"/>
              <a:t>AbstractControl</a:t>
            </a:r>
            <a:r>
              <a:rPr lang="en-IN" dirty="0"/>
              <a:t> object and returns </a:t>
            </a:r>
            <a:r>
              <a:rPr lang="en-IN" dirty="0" err="1"/>
              <a:t>ValidationErrors</a:t>
            </a:r>
            <a:r>
              <a:rPr lang="en-IN" dirty="0"/>
              <a:t> object or null.</a:t>
            </a:r>
          </a:p>
          <a:p>
            <a:pPr marL="0" indent="0">
              <a:buNone/>
            </a:pPr>
            <a:r>
              <a:rPr lang="en-IN" dirty="0"/>
              <a:t>(</a:t>
            </a:r>
            <a:r>
              <a:rPr lang="en-IN" dirty="0" err="1"/>
              <a:t>abstractVontro</a:t>
            </a:r>
            <a:r>
              <a:rPr lang="en-IN" dirty="0"/>
              <a:t>) =&gt; </a:t>
            </a:r>
            <a:r>
              <a:rPr lang="en-IN" dirty="0" err="1"/>
              <a:t>validationErrors|null</a:t>
            </a:r>
            <a:r>
              <a:rPr lang="en-IN" dirty="0"/>
              <a:t>.</a:t>
            </a:r>
          </a:p>
          <a:p>
            <a:pPr marL="0" indent="0">
              <a:buNone/>
            </a:pPr>
            <a:r>
              <a:rPr lang="en-IN" dirty="0" err="1"/>
              <a:t>Eg</a:t>
            </a:r>
            <a:r>
              <a:rPr lang="en-IN" dirty="0"/>
              <a:t>: </a:t>
            </a:r>
            <a:r>
              <a:rPr lang="en-IN" dirty="0" err="1"/>
              <a:t>cannotcontainspace</a:t>
            </a:r>
            <a:r>
              <a:rPr lang="en-IN" dirty="0"/>
              <a:t>(control : </a:t>
            </a:r>
            <a:r>
              <a:rPr lang="en-IN" dirty="0" err="1"/>
              <a:t>AbstractControl</a:t>
            </a:r>
            <a:r>
              <a:rPr lang="en-IN" dirty="0"/>
              <a:t>): </a:t>
            </a:r>
            <a:r>
              <a:rPr lang="en-IN" dirty="0" err="1"/>
              <a:t>ValidationErrors</a:t>
            </a:r>
            <a:r>
              <a:rPr lang="en-IN" dirty="0"/>
              <a:t>{</a:t>
            </a:r>
          </a:p>
          <a:p>
            <a:pPr marL="0" indent="0">
              <a:buNone/>
            </a:pPr>
            <a:r>
              <a:rPr lang="en-IN" dirty="0"/>
              <a:t>We can implement upper method in any class to implement custom validators.</a:t>
            </a:r>
          </a:p>
          <a:p>
            <a:pPr marL="0" indent="0">
              <a:buNone/>
            </a:pPr>
            <a:r>
              <a:rPr lang="en-IN" dirty="0"/>
              <a:t>We can add this as </a:t>
            </a:r>
            <a:r>
              <a:rPr lang="en-IN" dirty="0" err="1"/>
              <a:t>FormControl</a:t>
            </a:r>
            <a:r>
              <a:rPr lang="en-IN" dirty="0"/>
              <a:t> parameter as others to make it work.</a:t>
            </a:r>
          </a:p>
          <a:p>
            <a:pPr marL="0" indent="0">
              <a:buNone/>
            </a:pPr>
            <a:r>
              <a:rPr lang="en-IN" dirty="0"/>
              <a:t>             </a:t>
            </a:r>
          </a:p>
        </p:txBody>
      </p:sp>
    </p:spTree>
    <p:extLst>
      <p:ext uri="{BB962C8B-B14F-4D97-AF65-F5344CB8AC3E}">
        <p14:creationId xmlns:p14="http://schemas.microsoft.com/office/powerpoint/2010/main" val="178144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AB2F-0F05-40B4-9D90-6B8E3AC0D690}"/>
              </a:ext>
            </a:extLst>
          </p:cNvPr>
          <p:cNvSpPr>
            <a:spLocks noGrp="1"/>
          </p:cNvSpPr>
          <p:nvPr>
            <p:ph type="title"/>
          </p:nvPr>
        </p:nvSpPr>
        <p:spPr/>
        <p:txBody>
          <a:bodyPr/>
          <a:lstStyle/>
          <a:p>
            <a:r>
              <a:rPr lang="en-IN" dirty="0"/>
              <a:t>Asynchronous Operation </a:t>
            </a:r>
          </a:p>
        </p:txBody>
      </p:sp>
      <p:sp>
        <p:nvSpPr>
          <p:cNvPr id="3" name="Content Placeholder 2">
            <a:extLst>
              <a:ext uri="{FF2B5EF4-FFF2-40B4-BE49-F238E27FC236}">
                <a16:creationId xmlns:a16="http://schemas.microsoft.com/office/drawing/2014/main" id="{2F89D94B-EC00-428E-AE3B-35D04D83B5F4}"/>
              </a:ext>
            </a:extLst>
          </p:cNvPr>
          <p:cNvSpPr>
            <a:spLocks noGrp="1"/>
          </p:cNvSpPr>
          <p:nvPr>
            <p:ph idx="1"/>
          </p:nvPr>
        </p:nvSpPr>
        <p:spPr/>
        <p:txBody>
          <a:bodyPr/>
          <a:lstStyle/>
          <a:p>
            <a:r>
              <a:rPr lang="en-IN" dirty="0"/>
              <a:t>Asynchronous operation in custom validation is when you call a server</a:t>
            </a:r>
          </a:p>
          <a:p>
            <a:r>
              <a:rPr lang="en-IN" dirty="0"/>
              <a:t>While loading from server it might take time to ignore that we use asynchronous operation. </a:t>
            </a:r>
          </a:p>
          <a:p>
            <a:r>
              <a:rPr lang="en-IN" dirty="0"/>
              <a:t>The process which doesn’t block the user while retrieving from service is asynchronous operation.</a:t>
            </a:r>
          </a:p>
          <a:p>
            <a:r>
              <a:rPr lang="en-IN" dirty="0" err="1"/>
              <a:t>setTimeOut</a:t>
            </a:r>
            <a:r>
              <a:rPr lang="en-IN" dirty="0"/>
              <a:t>(</a:t>
            </a:r>
            <a:r>
              <a:rPr lang="en-IN" dirty="0" err="1"/>
              <a:t>functionToExecute</a:t>
            </a:r>
            <a:r>
              <a:rPr lang="en-IN" dirty="0"/>
              <a:t>(), 2000); &lt;= time after the function should be called.</a:t>
            </a:r>
          </a:p>
          <a:p>
            <a:endParaRPr lang="en-IN" dirty="0"/>
          </a:p>
        </p:txBody>
      </p:sp>
    </p:spTree>
    <p:extLst>
      <p:ext uri="{BB962C8B-B14F-4D97-AF65-F5344CB8AC3E}">
        <p14:creationId xmlns:p14="http://schemas.microsoft.com/office/powerpoint/2010/main" val="133877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8B80-D85A-47AC-89C2-AB62CC5E752F}"/>
              </a:ext>
            </a:extLst>
          </p:cNvPr>
          <p:cNvSpPr>
            <a:spLocks noGrp="1"/>
          </p:cNvSpPr>
          <p:nvPr>
            <p:ph type="title"/>
          </p:nvPr>
        </p:nvSpPr>
        <p:spPr/>
        <p:txBody>
          <a:bodyPr/>
          <a:lstStyle/>
          <a:p>
            <a:r>
              <a:rPr lang="en-IN" dirty="0"/>
              <a:t>Asynchronous validators</a:t>
            </a:r>
          </a:p>
        </p:txBody>
      </p:sp>
      <p:sp>
        <p:nvSpPr>
          <p:cNvPr id="3" name="Content Placeholder 2">
            <a:extLst>
              <a:ext uri="{FF2B5EF4-FFF2-40B4-BE49-F238E27FC236}">
                <a16:creationId xmlns:a16="http://schemas.microsoft.com/office/drawing/2014/main" id="{3FD1F574-69BB-4AB4-9E3F-046C7D9DE51A}"/>
              </a:ext>
            </a:extLst>
          </p:cNvPr>
          <p:cNvSpPr>
            <a:spLocks noGrp="1"/>
          </p:cNvSpPr>
          <p:nvPr>
            <p:ph idx="1"/>
          </p:nvPr>
        </p:nvSpPr>
        <p:spPr/>
        <p:txBody>
          <a:bodyPr>
            <a:normAutofit lnSpcReduction="10000"/>
          </a:bodyPr>
          <a:lstStyle/>
          <a:p>
            <a:r>
              <a:rPr lang="en-IN" dirty="0" err="1"/>
              <a:t>Eg</a:t>
            </a:r>
            <a:r>
              <a:rPr lang="en-IN" dirty="0"/>
              <a:t>: </a:t>
            </a:r>
            <a:r>
              <a:rPr lang="en-IN" dirty="0" err="1"/>
              <a:t>shouldBeUnique</a:t>
            </a:r>
            <a:r>
              <a:rPr lang="en-IN" dirty="0"/>
              <a:t>(a: </a:t>
            </a:r>
            <a:r>
              <a:rPr lang="en-IN" dirty="0" err="1"/>
              <a:t>AbstractControls</a:t>
            </a:r>
            <a:r>
              <a:rPr lang="en-IN" dirty="0"/>
              <a:t>) : Promise{</a:t>
            </a:r>
          </a:p>
          <a:p>
            <a:pPr marL="0" indent="0">
              <a:buNone/>
            </a:pPr>
            <a:r>
              <a:rPr lang="en-IN" dirty="0"/>
              <a:t>         return new Promise((resolve, reject) =&gt;{</a:t>
            </a:r>
          </a:p>
          <a:p>
            <a:pPr marL="0" indent="0">
              <a:buNone/>
            </a:pPr>
            <a:r>
              <a:rPr lang="en-IN" dirty="0"/>
              <a:t>	 </a:t>
            </a:r>
            <a:r>
              <a:rPr lang="en-IN" dirty="0" err="1"/>
              <a:t>setTimeOut</a:t>
            </a:r>
            <a:r>
              <a:rPr lang="en-IN" dirty="0"/>
              <a:t>(() =&gt; {</a:t>
            </a:r>
          </a:p>
          <a:p>
            <a:pPr marL="0" indent="0">
              <a:buNone/>
            </a:pPr>
            <a:r>
              <a:rPr lang="en-IN" dirty="0"/>
              <a:t>		if(</a:t>
            </a:r>
            <a:r>
              <a:rPr lang="en-IN" dirty="0" err="1"/>
              <a:t>a.value</a:t>
            </a:r>
            <a:r>
              <a:rPr lang="en-IN" dirty="0"/>
              <a:t>== ‘Deepak’) resolve </a:t>
            </a:r>
            <a:r>
              <a:rPr lang="en-IN" dirty="0" err="1"/>
              <a:t>shouldBeUnique</a:t>
            </a:r>
            <a:r>
              <a:rPr lang="en-IN" dirty="0"/>
              <a:t> :true});</a:t>
            </a:r>
          </a:p>
          <a:p>
            <a:pPr marL="0" indent="0">
              <a:buNone/>
            </a:pPr>
            <a:r>
              <a:rPr lang="en-IN" dirty="0"/>
              <a:t>   		else resolve(null)}, 2000);</a:t>
            </a:r>
          </a:p>
          <a:p>
            <a:pPr marL="0" indent="0">
              <a:buNone/>
            </a:pPr>
            <a:r>
              <a:rPr lang="en-IN" dirty="0"/>
              <a:t>In this example we return a Promise object instead of Validation Errors</a:t>
            </a:r>
          </a:p>
          <a:p>
            <a:pPr marL="0" indent="0">
              <a:buNone/>
            </a:pPr>
            <a:r>
              <a:rPr lang="en-IN" dirty="0"/>
              <a:t>And we can add this into </a:t>
            </a:r>
            <a:r>
              <a:rPr lang="en-IN" dirty="0" err="1"/>
              <a:t>FormControl</a:t>
            </a:r>
            <a:r>
              <a:rPr lang="en-IN" dirty="0"/>
              <a:t> Parameter to add into validation</a:t>
            </a:r>
          </a:p>
          <a:p>
            <a:r>
              <a:rPr lang="en-IN" dirty="0"/>
              <a:t>To add loading image or buffering sign:</a:t>
            </a:r>
          </a:p>
          <a:p>
            <a:pPr marL="0" indent="0">
              <a:buNone/>
            </a:pPr>
            <a:r>
              <a:rPr lang="en-IN" dirty="0" err="1"/>
              <a:t>Eg</a:t>
            </a:r>
            <a:r>
              <a:rPr lang="en-IN" dirty="0"/>
              <a:t>: &lt;div *</a:t>
            </a:r>
            <a:r>
              <a:rPr lang="en-IN" dirty="0" err="1"/>
              <a:t>ngIf</a:t>
            </a:r>
            <a:r>
              <a:rPr lang="en-IN" dirty="0"/>
              <a:t>= ‘</a:t>
            </a:r>
            <a:r>
              <a:rPr lang="en-IN" dirty="0" err="1"/>
              <a:t>user.pending</a:t>
            </a:r>
            <a:r>
              <a:rPr lang="en-IN" dirty="0"/>
              <a:t>’ &gt; buffering &lt;/div&gt;</a:t>
            </a:r>
          </a:p>
        </p:txBody>
      </p:sp>
    </p:spTree>
    <p:extLst>
      <p:ext uri="{BB962C8B-B14F-4D97-AF65-F5344CB8AC3E}">
        <p14:creationId xmlns:p14="http://schemas.microsoft.com/office/powerpoint/2010/main" val="90000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3BBC-484E-4DDC-A862-3469F9F4F745}"/>
              </a:ext>
            </a:extLst>
          </p:cNvPr>
          <p:cNvSpPr>
            <a:spLocks noGrp="1"/>
          </p:cNvSpPr>
          <p:nvPr>
            <p:ph type="title"/>
          </p:nvPr>
        </p:nvSpPr>
        <p:spPr/>
        <p:txBody>
          <a:bodyPr/>
          <a:lstStyle/>
          <a:p>
            <a:r>
              <a:rPr lang="en-IN" dirty="0"/>
              <a:t>Form Array and </a:t>
            </a:r>
            <a:r>
              <a:rPr lang="en-IN" dirty="0" err="1"/>
              <a:t>FormBuilder</a:t>
            </a:r>
            <a:endParaRPr lang="en-IN" dirty="0"/>
          </a:p>
        </p:txBody>
      </p:sp>
      <p:sp>
        <p:nvSpPr>
          <p:cNvPr id="3" name="Content Placeholder 2">
            <a:extLst>
              <a:ext uri="{FF2B5EF4-FFF2-40B4-BE49-F238E27FC236}">
                <a16:creationId xmlns:a16="http://schemas.microsoft.com/office/drawing/2014/main" id="{841EE386-FDE0-4D5F-804F-9E60E4C60D95}"/>
              </a:ext>
            </a:extLst>
          </p:cNvPr>
          <p:cNvSpPr>
            <a:spLocks noGrp="1"/>
          </p:cNvSpPr>
          <p:nvPr>
            <p:ph idx="1"/>
          </p:nvPr>
        </p:nvSpPr>
        <p:spPr/>
        <p:txBody>
          <a:bodyPr>
            <a:normAutofit fontScale="70000" lnSpcReduction="20000"/>
          </a:bodyPr>
          <a:lstStyle/>
          <a:p>
            <a:r>
              <a:rPr lang="en-IN" dirty="0"/>
              <a:t>We can even set the </a:t>
            </a:r>
            <a:r>
              <a:rPr lang="en-IN" dirty="0" err="1"/>
              <a:t>erros</a:t>
            </a:r>
            <a:r>
              <a:rPr lang="en-IN" dirty="0"/>
              <a:t> in </a:t>
            </a:r>
            <a:r>
              <a:rPr lang="en-IN" dirty="0" err="1"/>
              <a:t>formController</a:t>
            </a:r>
            <a:r>
              <a:rPr lang="en-IN" dirty="0"/>
              <a:t> objects</a:t>
            </a:r>
          </a:p>
          <a:p>
            <a:r>
              <a:rPr lang="en-IN" dirty="0"/>
              <a:t>(</a:t>
            </a:r>
            <a:r>
              <a:rPr lang="en-IN" dirty="0" err="1"/>
              <a:t>keyup.enter</a:t>
            </a:r>
            <a:r>
              <a:rPr lang="en-IN" dirty="0"/>
              <a:t>) is event to occur on </a:t>
            </a:r>
            <a:r>
              <a:rPr lang="en-IN" dirty="0" err="1"/>
              <a:t>hiting</a:t>
            </a:r>
            <a:r>
              <a:rPr lang="en-IN" dirty="0"/>
              <a:t> Enter.</a:t>
            </a:r>
          </a:p>
          <a:p>
            <a:r>
              <a:rPr lang="en-IN" dirty="0"/>
              <a:t>We can have input parameter from html as </a:t>
            </a:r>
            <a:r>
              <a:rPr lang="en-IN" dirty="0" err="1"/>
              <a:t>HtmlInputElement</a:t>
            </a:r>
            <a:r>
              <a:rPr lang="en-IN" dirty="0"/>
              <a:t> object.</a:t>
            </a:r>
          </a:p>
          <a:p>
            <a:r>
              <a:rPr lang="en-IN" dirty="0" err="1"/>
              <a:t>FormArray</a:t>
            </a:r>
            <a:r>
              <a:rPr lang="en-IN" dirty="0"/>
              <a:t> is used to keep the array of form data.</a:t>
            </a:r>
          </a:p>
          <a:p>
            <a:r>
              <a:rPr lang="en-IN" dirty="0"/>
              <a:t>Cast the </a:t>
            </a:r>
            <a:r>
              <a:rPr lang="en-IN" dirty="0" err="1"/>
              <a:t>htmlInputElement</a:t>
            </a:r>
            <a:r>
              <a:rPr lang="en-IN" dirty="0"/>
              <a:t> Param to </a:t>
            </a:r>
            <a:r>
              <a:rPr lang="en-IN" dirty="0" err="1"/>
              <a:t>FormArrya</a:t>
            </a:r>
            <a:r>
              <a:rPr lang="en-IN" dirty="0"/>
              <a:t> by Using “</a:t>
            </a:r>
            <a:r>
              <a:rPr lang="en-IN" dirty="0" err="1"/>
              <a:t>obj</a:t>
            </a:r>
            <a:r>
              <a:rPr lang="en-IN" dirty="0"/>
              <a:t> as </a:t>
            </a:r>
            <a:r>
              <a:rPr lang="en-IN" dirty="0" err="1"/>
              <a:t>FormArray.push</a:t>
            </a:r>
            <a:r>
              <a:rPr lang="en-IN" dirty="0"/>
              <a:t>(new </a:t>
            </a:r>
            <a:r>
              <a:rPr lang="en-IN" dirty="0" err="1"/>
              <a:t>FormControl</a:t>
            </a:r>
            <a:r>
              <a:rPr lang="en-IN" dirty="0"/>
              <a:t>(</a:t>
            </a:r>
            <a:r>
              <a:rPr lang="en-IN" dirty="0" err="1"/>
              <a:t>object.value</a:t>
            </a:r>
            <a:r>
              <a:rPr lang="en-IN" dirty="0"/>
              <a:t>);”</a:t>
            </a:r>
          </a:p>
          <a:p>
            <a:pPr marL="0" indent="0">
              <a:buNone/>
            </a:pPr>
            <a:r>
              <a:rPr lang="en-IN" dirty="0" err="1"/>
              <a:t>Eg</a:t>
            </a:r>
            <a:r>
              <a:rPr lang="en-IN" dirty="0"/>
              <a:t>: form = new </a:t>
            </a:r>
            <a:r>
              <a:rPr lang="en-IN" dirty="0" err="1"/>
              <a:t>FormGroup</a:t>
            </a:r>
            <a:r>
              <a:rPr lang="en-IN" dirty="0"/>
              <a:t>({</a:t>
            </a:r>
          </a:p>
          <a:p>
            <a:pPr marL="0" indent="0">
              <a:buNone/>
            </a:pPr>
            <a:r>
              <a:rPr lang="en-IN" dirty="0"/>
              <a:t>	array1 = new </a:t>
            </a:r>
            <a:r>
              <a:rPr lang="en-IN" dirty="0" err="1"/>
              <a:t>FormArray</a:t>
            </a:r>
            <a:r>
              <a:rPr lang="en-IN" dirty="0"/>
              <a:t>([]);</a:t>
            </a:r>
          </a:p>
          <a:p>
            <a:pPr marL="0" indent="0">
              <a:buNone/>
            </a:pPr>
            <a:r>
              <a:rPr lang="en-IN" dirty="0"/>
              <a:t>});</a:t>
            </a:r>
          </a:p>
          <a:p>
            <a:r>
              <a:rPr lang="en-IN" dirty="0"/>
              <a:t>We can have another </a:t>
            </a:r>
            <a:r>
              <a:rPr lang="en-IN" dirty="0" err="1"/>
              <a:t>FormGroup</a:t>
            </a:r>
            <a:r>
              <a:rPr lang="en-IN" dirty="0"/>
              <a:t> as a param of Form Controllers </a:t>
            </a:r>
            <a:r>
              <a:rPr lang="en-IN" dirty="0" err="1"/>
              <a:t>eg</a:t>
            </a:r>
            <a:r>
              <a:rPr lang="en-IN" dirty="0"/>
              <a:t>: </a:t>
            </a:r>
          </a:p>
          <a:p>
            <a:pPr marL="0" indent="0">
              <a:buNone/>
            </a:pPr>
            <a:r>
              <a:rPr lang="en-IN" dirty="0"/>
              <a:t> a = new </a:t>
            </a:r>
            <a:r>
              <a:rPr lang="en-IN" dirty="0" err="1"/>
              <a:t>FormControl</a:t>
            </a:r>
            <a:r>
              <a:rPr lang="en-IN" dirty="0"/>
              <a:t>(()=&gt; b= new </a:t>
            </a:r>
            <a:r>
              <a:rPr lang="en-IN" dirty="0" err="1"/>
              <a:t>FormGroup</a:t>
            </a:r>
            <a:r>
              <a:rPr lang="en-IN" dirty="0"/>
              <a:t>);</a:t>
            </a:r>
          </a:p>
          <a:p>
            <a:r>
              <a:rPr lang="en-IN" dirty="0"/>
              <a:t>So to make it more readable we can use </a:t>
            </a:r>
            <a:r>
              <a:rPr lang="en-IN" dirty="0" err="1"/>
              <a:t>FormBuilder</a:t>
            </a:r>
            <a:r>
              <a:rPr lang="en-IN" dirty="0"/>
              <a:t> object which can creates </a:t>
            </a:r>
            <a:r>
              <a:rPr lang="en-IN" dirty="0" err="1"/>
              <a:t>FormArray</a:t>
            </a:r>
            <a:r>
              <a:rPr lang="en-IN" dirty="0"/>
              <a:t>, </a:t>
            </a:r>
            <a:r>
              <a:rPr lang="en-IN" dirty="0" err="1"/>
              <a:t>FormGroup</a:t>
            </a:r>
            <a:r>
              <a:rPr lang="en-IN" dirty="0"/>
              <a:t> as wall as </a:t>
            </a:r>
            <a:r>
              <a:rPr lang="en-IN" dirty="0" err="1"/>
              <a:t>FormControl</a:t>
            </a:r>
            <a:r>
              <a:rPr lang="en-IN" dirty="0"/>
              <a:t> also.</a:t>
            </a:r>
          </a:p>
        </p:txBody>
      </p:sp>
    </p:spTree>
    <p:extLst>
      <p:ext uri="{BB962C8B-B14F-4D97-AF65-F5344CB8AC3E}">
        <p14:creationId xmlns:p14="http://schemas.microsoft.com/office/powerpoint/2010/main" val="354235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3200-6497-4EC9-9ADC-4538A36139AA}"/>
              </a:ext>
            </a:extLst>
          </p:cNvPr>
          <p:cNvSpPr>
            <a:spLocks noGrp="1"/>
          </p:cNvSpPr>
          <p:nvPr>
            <p:ph type="title"/>
          </p:nvPr>
        </p:nvSpPr>
        <p:spPr/>
        <p:txBody>
          <a:bodyPr/>
          <a:lstStyle/>
          <a:p>
            <a:r>
              <a:rPr lang="en-IN" dirty="0"/>
              <a:t>Consuming HTTP Services</a:t>
            </a:r>
          </a:p>
        </p:txBody>
      </p:sp>
      <p:sp>
        <p:nvSpPr>
          <p:cNvPr id="3" name="Content Placeholder 2">
            <a:extLst>
              <a:ext uri="{FF2B5EF4-FFF2-40B4-BE49-F238E27FC236}">
                <a16:creationId xmlns:a16="http://schemas.microsoft.com/office/drawing/2014/main" id="{9ABB1E71-BDCD-4988-8EF2-C918B76400B0}"/>
              </a:ext>
            </a:extLst>
          </p:cNvPr>
          <p:cNvSpPr>
            <a:spLocks noGrp="1"/>
          </p:cNvSpPr>
          <p:nvPr>
            <p:ph idx="1"/>
          </p:nvPr>
        </p:nvSpPr>
        <p:spPr/>
        <p:txBody>
          <a:bodyPr/>
          <a:lstStyle/>
          <a:p>
            <a:r>
              <a:rPr lang="en-IN" dirty="0"/>
              <a:t>Understanding CRUD</a:t>
            </a:r>
          </a:p>
          <a:p>
            <a:r>
              <a:rPr lang="en-IN" dirty="0"/>
              <a:t>Handling expected and unexpected Errors</a:t>
            </a:r>
          </a:p>
          <a:p>
            <a:r>
              <a:rPr lang="en-IN" dirty="0"/>
              <a:t>Throwing errors Application Specific, Bad Request Errors, </a:t>
            </a:r>
            <a:r>
              <a:rPr lang="en-IN" dirty="0" err="1"/>
              <a:t>Globa</a:t>
            </a:r>
            <a:r>
              <a:rPr lang="en-IN" dirty="0"/>
              <a:t> </a:t>
            </a:r>
            <a:r>
              <a:rPr lang="en-IN" dirty="0" err="1"/>
              <a:t>erros</a:t>
            </a:r>
            <a:endParaRPr lang="en-IN" dirty="0"/>
          </a:p>
          <a:p>
            <a:r>
              <a:rPr lang="en-IN" dirty="0"/>
              <a:t>Observables </a:t>
            </a:r>
          </a:p>
          <a:p>
            <a:r>
              <a:rPr lang="en-IN" dirty="0"/>
              <a:t>Reusables</a:t>
            </a:r>
          </a:p>
          <a:p>
            <a:r>
              <a:rPr lang="en-IN" dirty="0"/>
              <a:t>Map Operator</a:t>
            </a:r>
          </a:p>
          <a:p>
            <a:r>
              <a:rPr lang="en-IN" dirty="0"/>
              <a:t>Optimistic and </a:t>
            </a:r>
            <a:r>
              <a:rPr lang="en-IN" dirty="0" err="1"/>
              <a:t>passimistic</a:t>
            </a:r>
            <a:endParaRPr lang="en-IN" dirty="0"/>
          </a:p>
          <a:p>
            <a:r>
              <a:rPr lang="en-IN" dirty="0"/>
              <a:t>Observables vs Promises</a:t>
            </a:r>
          </a:p>
        </p:txBody>
      </p:sp>
    </p:spTree>
    <p:extLst>
      <p:ext uri="{BB962C8B-B14F-4D97-AF65-F5344CB8AC3E}">
        <p14:creationId xmlns:p14="http://schemas.microsoft.com/office/powerpoint/2010/main" val="235808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591D-500E-4786-8A1C-BFEFA90D92FF}"/>
              </a:ext>
            </a:extLst>
          </p:cNvPr>
          <p:cNvSpPr>
            <a:spLocks noGrp="1"/>
          </p:cNvSpPr>
          <p:nvPr>
            <p:ph type="title"/>
          </p:nvPr>
        </p:nvSpPr>
        <p:spPr/>
        <p:txBody>
          <a:bodyPr/>
          <a:lstStyle/>
          <a:p>
            <a:r>
              <a:rPr lang="en-US" dirty="0"/>
              <a:t>Configuration </a:t>
            </a:r>
            <a:endParaRPr lang="en-IN" dirty="0"/>
          </a:p>
        </p:txBody>
      </p:sp>
      <p:sp>
        <p:nvSpPr>
          <p:cNvPr id="3" name="Content Placeholder 2">
            <a:extLst>
              <a:ext uri="{FF2B5EF4-FFF2-40B4-BE49-F238E27FC236}">
                <a16:creationId xmlns:a16="http://schemas.microsoft.com/office/drawing/2014/main" id="{8E906EB9-927B-4CF6-BA1E-B5813FF15B87}"/>
              </a:ext>
            </a:extLst>
          </p:cNvPr>
          <p:cNvSpPr>
            <a:spLocks noGrp="1"/>
          </p:cNvSpPr>
          <p:nvPr>
            <p:ph idx="1"/>
          </p:nvPr>
        </p:nvSpPr>
        <p:spPr/>
        <p:txBody>
          <a:bodyPr>
            <a:normAutofit lnSpcReduction="10000"/>
          </a:bodyPr>
          <a:lstStyle/>
          <a:p>
            <a:r>
              <a:rPr lang="en-US" sz="2400" dirty="0"/>
              <a:t>In @</a:t>
            </a:r>
            <a:r>
              <a:rPr lang="en-US" sz="2400" dirty="0" err="1"/>
              <a:t>ngModule</a:t>
            </a:r>
            <a:r>
              <a:rPr lang="en-US" sz="2400" dirty="0"/>
              <a:t> declaration add all the components. </a:t>
            </a:r>
          </a:p>
          <a:p>
            <a:r>
              <a:rPr lang="en-US" sz="2400" dirty="0"/>
              <a:t>In imports add </a:t>
            </a:r>
            <a:r>
              <a:rPr lang="en-US" sz="2400" dirty="0" err="1"/>
              <a:t>RouterModule.forRoot</a:t>
            </a:r>
            <a:r>
              <a:rPr lang="en-US" sz="2400" dirty="0"/>
              <a:t>(route);</a:t>
            </a:r>
          </a:p>
          <a:p>
            <a:r>
              <a:rPr lang="en-US" sz="2400" dirty="0"/>
              <a:t>In upper point route is a array of Route[] object. </a:t>
            </a:r>
          </a:p>
          <a:p>
            <a:r>
              <a:rPr lang="en-US" sz="2400" dirty="0"/>
              <a:t>Route contains { </a:t>
            </a:r>
            <a:r>
              <a:rPr lang="en-US" sz="2400" dirty="0" err="1"/>
              <a:t>path:’home</a:t>
            </a:r>
            <a:r>
              <a:rPr lang="en-US" sz="2400" dirty="0"/>
              <a:t>‘ , components : </a:t>
            </a:r>
            <a:r>
              <a:rPr lang="en-US" sz="2400" dirty="0" err="1"/>
              <a:t>AppComponent</a:t>
            </a:r>
            <a:r>
              <a:rPr lang="en-US" sz="2400" dirty="0"/>
              <a:t> }</a:t>
            </a:r>
          </a:p>
          <a:p>
            <a:r>
              <a:rPr lang="en-US" sz="2400" dirty="0"/>
              <a:t>We can have path, component, </a:t>
            </a:r>
            <a:r>
              <a:rPr lang="en-US" sz="2400" dirty="0" err="1"/>
              <a:t>redirectTo</a:t>
            </a:r>
            <a:r>
              <a:rPr lang="en-US" sz="2400" dirty="0"/>
              <a:t>, ‘**’ wild card for any </a:t>
            </a:r>
            <a:r>
              <a:rPr lang="en-US" sz="2400" dirty="0" err="1"/>
              <a:t>url</a:t>
            </a:r>
            <a:r>
              <a:rPr lang="en-US" sz="2400" dirty="0"/>
              <a:t>.</a:t>
            </a:r>
          </a:p>
          <a:p>
            <a:r>
              <a:rPr lang="en-US" sz="2400" dirty="0"/>
              <a:t>Order is important always put’**’ at the end of the list.</a:t>
            </a:r>
          </a:p>
          <a:p>
            <a:r>
              <a:rPr lang="en-US" sz="2400" dirty="0"/>
              <a:t>Path: ‘profile/:username’ is more specific should be on top. </a:t>
            </a:r>
          </a:p>
          <a:p>
            <a:r>
              <a:rPr lang="en-IN" sz="2400" dirty="0"/>
              <a:t>Use &lt;router-outlet&gt; in html to render route</a:t>
            </a:r>
          </a:p>
          <a:p>
            <a:r>
              <a:rPr lang="en-IN" sz="2400" dirty="0"/>
              <a:t>Replace </a:t>
            </a:r>
            <a:r>
              <a:rPr lang="en-IN" sz="2400" dirty="0" err="1"/>
              <a:t>href</a:t>
            </a:r>
            <a:r>
              <a:rPr lang="en-IN" sz="2400" dirty="0"/>
              <a:t> with [</a:t>
            </a:r>
            <a:r>
              <a:rPr lang="en-IN" sz="2400" dirty="0" err="1"/>
              <a:t>routerLink</a:t>
            </a:r>
            <a:r>
              <a:rPr lang="en-IN" sz="2400" dirty="0"/>
              <a:t>]=“/home”. </a:t>
            </a:r>
          </a:p>
          <a:p>
            <a:pPr marL="0" indent="0">
              <a:buNone/>
            </a:pPr>
            <a:r>
              <a:rPr lang="en-IN" sz="2400" dirty="0" err="1"/>
              <a:t>Eg</a:t>
            </a:r>
            <a:r>
              <a:rPr lang="en-IN" sz="2400" dirty="0"/>
              <a:t>: &lt;a [</a:t>
            </a:r>
            <a:r>
              <a:rPr lang="en-IN" sz="2400" dirty="0" err="1"/>
              <a:t>routerLink</a:t>
            </a:r>
            <a:r>
              <a:rPr lang="en-IN" sz="2400" dirty="0"/>
              <a:t>]=“[‘/home’, ‘</a:t>
            </a:r>
            <a:r>
              <a:rPr lang="en-IN" sz="2400" dirty="0" err="1"/>
              <a:t>paratmers</a:t>
            </a:r>
            <a:r>
              <a:rPr lang="en-IN" sz="2400" dirty="0"/>
              <a:t>’…]”. Or &lt;a [</a:t>
            </a:r>
            <a:r>
              <a:rPr lang="en-IN" sz="2400" dirty="0" err="1"/>
              <a:t>routerLinkActive</a:t>
            </a:r>
            <a:r>
              <a:rPr lang="en-IN" sz="2400" dirty="0"/>
              <a:t>]</a:t>
            </a:r>
          </a:p>
          <a:p>
            <a:pPr marL="0" indent="0">
              <a:buNone/>
            </a:pPr>
            <a:endParaRPr lang="en-IN" sz="2400" dirty="0"/>
          </a:p>
          <a:p>
            <a:endParaRPr lang="en-IN" dirty="0"/>
          </a:p>
        </p:txBody>
      </p:sp>
    </p:spTree>
    <p:extLst>
      <p:ext uri="{BB962C8B-B14F-4D97-AF65-F5344CB8AC3E}">
        <p14:creationId xmlns:p14="http://schemas.microsoft.com/office/powerpoint/2010/main" val="186675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D012-3BE3-460B-B7C6-F41896C0F916}"/>
              </a:ext>
            </a:extLst>
          </p:cNvPr>
          <p:cNvSpPr>
            <a:spLocks noGrp="1"/>
          </p:cNvSpPr>
          <p:nvPr>
            <p:ph type="title"/>
          </p:nvPr>
        </p:nvSpPr>
        <p:spPr/>
        <p:txBody>
          <a:bodyPr/>
          <a:lstStyle/>
          <a:p>
            <a:r>
              <a:rPr lang="en-IN" dirty="0"/>
              <a:t>CRUD</a:t>
            </a:r>
          </a:p>
        </p:txBody>
      </p:sp>
      <p:sp>
        <p:nvSpPr>
          <p:cNvPr id="3" name="Content Placeholder 2">
            <a:extLst>
              <a:ext uri="{FF2B5EF4-FFF2-40B4-BE49-F238E27FC236}">
                <a16:creationId xmlns:a16="http://schemas.microsoft.com/office/drawing/2014/main" id="{63942237-B55F-47A0-9021-10B3FBE38A64}"/>
              </a:ext>
            </a:extLst>
          </p:cNvPr>
          <p:cNvSpPr>
            <a:spLocks noGrp="1"/>
          </p:cNvSpPr>
          <p:nvPr>
            <p:ph idx="1"/>
          </p:nvPr>
        </p:nvSpPr>
        <p:spPr/>
        <p:txBody>
          <a:bodyPr>
            <a:normAutofit fontScale="92500" lnSpcReduction="20000"/>
          </a:bodyPr>
          <a:lstStyle/>
          <a:p>
            <a:r>
              <a:rPr lang="en-IN" dirty="0">
                <a:highlight>
                  <a:srgbClr val="FFFF00"/>
                </a:highlight>
              </a:rPr>
              <a:t>JSONPlaceHolder.typicode.com </a:t>
            </a:r>
            <a:r>
              <a:rPr lang="en-IN" dirty="0"/>
              <a:t>it provides dummy Json services.</a:t>
            </a:r>
          </a:p>
          <a:p>
            <a:r>
              <a:rPr lang="en-IN" dirty="0"/>
              <a:t>Import </a:t>
            </a:r>
            <a:r>
              <a:rPr lang="en-IN" dirty="0" err="1"/>
              <a:t>HttpModule</a:t>
            </a:r>
            <a:r>
              <a:rPr lang="en-IN" dirty="0"/>
              <a:t> in module and add it </a:t>
            </a:r>
            <a:r>
              <a:rPr lang="en-IN" dirty="0" err="1"/>
              <a:t>ngModule</a:t>
            </a:r>
            <a:r>
              <a:rPr lang="en-IN" dirty="0"/>
              <a:t>({</a:t>
            </a:r>
            <a:r>
              <a:rPr lang="en-IN" dirty="0" err="1"/>
              <a:t>HttpModule</a:t>
            </a:r>
            <a:r>
              <a:rPr lang="en-IN" dirty="0"/>
              <a:t>}).</a:t>
            </a:r>
          </a:p>
          <a:p>
            <a:r>
              <a:rPr lang="en-IN" dirty="0"/>
              <a:t>Add parameter of </a:t>
            </a:r>
            <a:r>
              <a:rPr lang="en-IN" dirty="0" err="1"/>
              <a:t>thpe</a:t>
            </a:r>
            <a:r>
              <a:rPr lang="en-IN" dirty="0"/>
              <a:t> Http in constructor.</a:t>
            </a:r>
          </a:p>
          <a:p>
            <a:r>
              <a:rPr lang="en-IN" dirty="0"/>
              <a:t>If we don’t want to register in </a:t>
            </a:r>
            <a:r>
              <a:rPr lang="en-IN" dirty="0" err="1"/>
              <a:t>ngModule</a:t>
            </a:r>
            <a:r>
              <a:rPr lang="en-IN" dirty="0"/>
              <a:t> than we can use specific classes in provider array.</a:t>
            </a:r>
          </a:p>
          <a:p>
            <a:r>
              <a:rPr lang="en-IN" dirty="0" err="1"/>
              <a:t>http.get</a:t>
            </a:r>
            <a:r>
              <a:rPr lang="en-IN" dirty="0"/>
              <a:t>(</a:t>
            </a:r>
            <a:r>
              <a:rPr lang="en-IN" dirty="0" err="1"/>
              <a:t>url</a:t>
            </a:r>
            <a:r>
              <a:rPr lang="en-IN" dirty="0"/>
              <a:t>).subscribe( response =&gt;{</a:t>
            </a:r>
          </a:p>
          <a:p>
            <a:pPr marL="0" indent="0">
              <a:buNone/>
            </a:pPr>
            <a:r>
              <a:rPr lang="en-IN" dirty="0"/>
              <a:t>    // there are 3 overloaded subscribe method</a:t>
            </a:r>
          </a:p>
          <a:p>
            <a:pPr marL="0" indent="0">
              <a:buNone/>
            </a:pPr>
            <a:r>
              <a:rPr lang="en-IN" dirty="0"/>
              <a:t>     console.log(</a:t>
            </a:r>
            <a:r>
              <a:rPr lang="en-IN" dirty="0" err="1"/>
              <a:t>response.json</a:t>
            </a:r>
            <a:r>
              <a:rPr lang="en-IN" dirty="0"/>
              <a:t>()):</a:t>
            </a:r>
          </a:p>
          <a:p>
            <a:pPr marL="0" indent="0">
              <a:buNone/>
            </a:pPr>
            <a:r>
              <a:rPr lang="en-IN" dirty="0"/>
              <a:t>    // or assign it to any variable.</a:t>
            </a:r>
          </a:p>
          <a:p>
            <a:pPr marL="0" indent="0">
              <a:buNone/>
            </a:pPr>
            <a:r>
              <a:rPr lang="en-IN" dirty="0"/>
              <a:t>});</a:t>
            </a:r>
          </a:p>
          <a:p>
            <a:pPr marL="0" indent="0">
              <a:buNone/>
            </a:pPr>
            <a:r>
              <a:rPr lang="en-IN" dirty="0"/>
              <a:t>get method returns Observable&lt;Response&gt; </a:t>
            </a:r>
            <a:r>
              <a:rPr lang="en-IN" dirty="0" err="1"/>
              <a:t>obeject</a:t>
            </a:r>
            <a:r>
              <a:rPr lang="en-IN" dirty="0"/>
              <a:t>.</a:t>
            </a:r>
          </a:p>
          <a:p>
            <a:endParaRPr lang="en-IN" dirty="0"/>
          </a:p>
        </p:txBody>
      </p:sp>
    </p:spTree>
    <p:extLst>
      <p:ext uri="{BB962C8B-B14F-4D97-AF65-F5344CB8AC3E}">
        <p14:creationId xmlns:p14="http://schemas.microsoft.com/office/powerpoint/2010/main" val="288458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A302-D6A5-4300-AB9F-7BFFDE74602A}"/>
              </a:ext>
            </a:extLst>
          </p:cNvPr>
          <p:cNvSpPr>
            <a:spLocks noGrp="1"/>
          </p:cNvSpPr>
          <p:nvPr>
            <p:ph type="title"/>
          </p:nvPr>
        </p:nvSpPr>
        <p:spPr/>
        <p:txBody>
          <a:bodyPr/>
          <a:lstStyle/>
          <a:p>
            <a:r>
              <a:rPr lang="en-IN" dirty="0"/>
              <a:t> CRUD</a:t>
            </a:r>
          </a:p>
        </p:txBody>
      </p:sp>
      <p:sp>
        <p:nvSpPr>
          <p:cNvPr id="3" name="Content Placeholder 2">
            <a:extLst>
              <a:ext uri="{FF2B5EF4-FFF2-40B4-BE49-F238E27FC236}">
                <a16:creationId xmlns:a16="http://schemas.microsoft.com/office/drawing/2014/main" id="{F5B998FB-A0F1-4BFE-9F97-D6B058F17388}"/>
              </a:ext>
            </a:extLst>
          </p:cNvPr>
          <p:cNvSpPr>
            <a:spLocks noGrp="1"/>
          </p:cNvSpPr>
          <p:nvPr>
            <p:ph idx="1"/>
          </p:nvPr>
        </p:nvSpPr>
        <p:spPr/>
        <p:txBody>
          <a:bodyPr>
            <a:normAutofit lnSpcReduction="10000"/>
          </a:bodyPr>
          <a:lstStyle/>
          <a:p>
            <a:r>
              <a:rPr lang="en-IN" dirty="0" err="1"/>
              <a:t>http.post</a:t>
            </a:r>
            <a:r>
              <a:rPr lang="en-IN" dirty="0"/>
              <a:t>(</a:t>
            </a:r>
            <a:r>
              <a:rPr lang="en-IN" dirty="0" err="1"/>
              <a:t>url</a:t>
            </a:r>
            <a:r>
              <a:rPr lang="en-IN" dirty="0"/>
              <a:t>, request).subscribe({k =&gt; // assign k });</a:t>
            </a:r>
          </a:p>
          <a:p>
            <a:r>
              <a:rPr lang="en-IN" dirty="0"/>
              <a:t>Body of request should be json object. We can use </a:t>
            </a:r>
            <a:r>
              <a:rPr lang="en-IN" dirty="0" err="1"/>
              <a:t>JSON.stringify</a:t>
            </a:r>
            <a:r>
              <a:rPr lang="en-IN" dirty="0"/>
              <a:t>(</a:t>
            </a:r>
            <a:r>
              <a:rPr lang="en-IN" dirty="0" err="1"/>
              <a:t>req</a:t>
            </a:r>
            <a:r>
              <a:rPr lang="en-IN" dirty="0"/>
              <a:t>)</a:t>
            </a:r>
          </a:p>
          <a:p>
            <a:r>
              <a:rPr lang="en-IN" dirty="0"/>
              <a:t>To Update data we can use Patch or Post method of http here for patch method we don’t have to send entire object we only send few property which are updated unlike post. </a:t>
            </a:r>
            <a:r>
              <a:rPr lang="en-IN" dirty="0" err="1"/>
              <a:t>eg</a:t>
            </a:r>
            <a:r>
              <a:rPr lang="en-IN" dirty="0"/>
              <a:t>: </a:t>
            </a:r>
            <a:r>
              <a:rPr lang="en-IN" dirty="0" err="1"/>
              <a:t>this.http.patch</a:t>
            </a:r>
            <a:r>
              <a:rPr lang="en-IN" dirty="0"/>
              <a:t>(</a:t>
            </a:r>
            <a:r>
              <a:rPr lang="en-IN" dirty="0" err="1"/>
              <a:t>url</a:t>
            </a:r>
            <a:r>
              <a:rPr lang="en-IN" dirty="0"/>
              <a:t>, </a:t>
            </a:r>
            <a:r>
              <a:rPr lang="en-IN" dirty="0" err="1"/>
              <a:t>JSON.stringify</a:t>
            </a:r>
            <a:r>
              <a:rPr lang="en-IN" dirty="0"/>
              <a:t>({</a:t>
            </a:r>
            <a:r>
              <a:rPr lang="en-IN" dirty="0" err="1"/>
              <a:t>isRead</a:t>
            </a:r>
            <a:r>
              <a:rPr lang="en-IN" dirty="0"/>
              <a:t> : false});  while using patch we need </a:t>
            </a:r>
            <a:r>
              <a:rPr lang="en-IN" dirty="0" err="1"/>
              <a:t>url</a:t>
            </a:r>
            <a:r>
              <a:rPr lang="en-IN" dirty="0"/>
              <a:t> to specifically point the entity.</a:t>
            </a:r>
          </a:p>
          <a:p>
            <a:r>
              <a:rPr lang="en-IN" dirty="0"/>
              <a:t>Patch are not widely supported so only use patch when service support it.</a:t>
            </a:r>
          </a:p>
          <a:p>
            <a:r>
              <a:rPr lang="en-IN" dirty="0"/>
              <a:t>We can use delete method to delete </a:t>
            </a:r>
            <a:r>
              <a:rPr lang="en-IN" dirty="0" err="1"/>
              <a:t>entitities</a:t>
            </a:r>
            <a:r>
              <a:rPr lang="en-IN" dirty="0"/>
              <a:t> by passing specific </a:t>
            </a:r>
            <a:r>
              <a:rPr lang="en-IN" dirty="0" err="1"/>
              <a:t>url</a:t>
            </a:r>
            <a:r>
              <a:rPr lang="en-IN" dirty="0"/>
              <a:t>. </a:t>
            </a:r>
          </a:p>
          <a:p>
            <a:endParaRPr lang="en-IN" dirty="0"/>
          </a:p>
          <a:p>
            <a:endParaRPr lang="en-IN" dirty="0"/>
          </a:p>
        </p:txBody>
      </p:sp>
    </p:spTree>
    <p:extLst>
      <p:ext uri="{BB962C8B-B14F-4D97-AF65-F5344CB8AC3E}">
        <p14:creationId xmlns:p14="http://schemas.microsoft.com/office/powerpoint/2010/main" val="4293761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1600-DFAD-45F6-B004-97ED53394E54}"/>
              </a:ext>
            </a:extLst>
          </p:cNvPr>
          <p:cNvSpPr>
            <a:spLocks noGrp="1"/>
          </p:cNvSpPr>
          <p:nvPr>
            <p:ph type="title"/>
          </p:nvPr>
        </p:nvSpPr>
        <p:spPr/>
        <p:txBody>
          <a:bodyPr/>
          <a:lstStyle/>
          <a:p>
            <a:r>
              <a:rPr lang="en-IN" dirty="0"/>
              <a:t>Guidelines to create service</a:t>
            </a:r>
          </a:p>
        </p:txBody>
      </p:sp>
      <p:sp>
        <p:nvSpPr>
          <p:cNvPr id="3" name="Content Placeholder 2">
            <a:extLst>
              <a:ext uri="{FF2B5EF4-FFF2-40B4-BE49-F238E27FC236}">
                <a16:creationId xmlns:a16="http://schemas.microsoft.com/office/drawing/2014/main" id="{F20112E0-6F27-481E-8876-0D882C9A9C56}"/>
              </a:ext>
            </a:extLst>
          </p:cNvPr>
          <p:cNvSpPr>
            <a:spLocks noGrp="1"/>
          </p:cNvSpPr>
          <p:nvPr>
            <p:ph idx="1"/>
          </p:nvPr>
        </p:nvSpPr>
        <p:spPr/>
        <p:txBody>
          <a:bodyPr/>
          <a:lstStyle/>
          <a:p>
            <a:r>
              <a:rPr lang="en-IN" dirty="0"/>
              <a:t>We should not weight the constructor instead we should use different life cycle hooks to initiate the service. </a:t>
            </a:r>
            <a:r>
              <a:rPr lang="en-IN" dirty="0" err="1"/>
              <a:t>ngOnInit</a:t>
            </a:r>
            <a:r>
              <a:rPr lang="en-IN" dirty="0"/>
              <a:t> method should be use for initializations. </a:t>
            </a:r>
          </a:p>
          <a:p>
            <a:r>
              <a:rPr lang="en-IN" dirty="0"/>
              <a:t>We should have proper separation of concerns by having only one class to connect service.</a:t>
            </a:r>
          </a:p>
          <a:p>
            <a:r>
              <a:rPr lang="en-IN" dirty="0"/>
              <a:t>We can return the observable object from service class to caller.  Which can make code more reusable.</a:t>
            </a:r>
          </a:p>
        </p:txBody>
      </p:sp>
    </p:spTree>
    <p:extLst>
      <p:ext uri="{BB962C8B-B14F-4D97-AF65-F5344CB8AC3E}">
        <p14:creationId xmlns:p14="http://schemas.microsoft.com/office/powerpoint/2010/main" val="168388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5D1C-335E-45C0-B398-C7098C739975}"/>
              </a:ext>
            </a:extLst>
          </p:cNvPr>
          <p:cNvSpPr>
            <a:spLocks noGrp="1"/>
          </p:cNvSpPr>
          <p:nvPr>
            <p:ph type="title"/>
          </p:nvPr>
        </p:nvSpPr>
        <p:spPr/>
        <p:txBody>
          <a:bodyPr/>
          <a:lstStyle/>
          <a:p>
            <a:r>
              <a:rPr lang="en-IN" dirty="0"/>
              <a:t>Handling Errors: Expected and </a:t>
            </a:r>
            <a:r>
              <a:rPr lang="en-IN" dirty="0" err="1"/>
              <a:t>UnExpected</a:t>
            </a:r>
            <a:endParaRPr lang="en-IN" dirty="0"/>
          </a:p>
        </p:txBody>
      </p:sp>
      <p:sp>
        <p:nvSpPr>
          <p:cNvPr id="3" name="Content Placeholder 2">
            <a:extLst>
              <a:ext uri="{FF2B5EF4-FFF2-40B4-BE49-F238E27FC236}">
                <a16:creationId xmlns:a16="http://schemas.microsoft.com/office/drawing/2014/main" id="{D6DA2FFC-7316-48F3-9DF5-E21B9C6710DB}"/>
              </a:ext>
            </a:extLst>
          </p:cNvPr>
          <p:cNvSpPr>
            <a:spLocks noGrp="1"/>
          </p:cNvSpPr>
          <p:nvPr>
            <p:ph idx="1"/>
          </p:nvPr>
        </p:nvSpPr>
        <p:spPr/>
        <p:txBody>
          <a:bodyPr/>
          <a:lstStyle/>
          <a:p>
            <a:r>
              <a:rPr lang="en-IN" dirty="0"/>
              <a:t>Unexpected errors are server is offline, network is down or uncaught Exception. Expected errors are like not found error(404) or bad request(400).</a:t>
            </a:r>
          </a:p>
          <a:p>
            <a:r>
              <a:rPr lang="en-IN" dirty="0"/>
              <a:t>To handle Unexpected errors: subscribe method have another parameter. </a:t>
            </a:r>
            <a:r>
              <a:rPr lang="en-IN" dirty="0" err="1"/>
              <a:t>Eg</a:t>
            </a:r>
            <a:r>
              <a:rPr lang="en-IN" dirty="0"/>
              <a:t>: </a:t>
            </a:r>
            <a:r>
              <a:rPr lang="en-IN" dirty="0" err="1"/>
              <a:t>http.delete</a:t>
            </a:r>
            <a:r>
              <a:rPr lang="en-IN" dirty="0"/>
              <a:t>(</a:t>
            </a:r>
            <a:r>
              <a:rPr lang="en-IN" dirty="0" err="1"/>
              <a:t>url</a:t>
            </a:r>
            <a:r>
              <a:rPr lang="en-IN" dirty="0"/>
              <a:t>, id).subscribe(res , errors =&gt; //log it);</a:t>
            </a:r>
          </a:p>
          <a:p>
            <a:r>
              <a:rPr lang="en-IN" dirty="0"/>
              <a:t>To handle expected errors: we can check in response and give specific error message. </a:t>
            </a:r>
            <a:r>
              <a:rPr lang="en-IN" dirty="0" err="1"/>
              <a:t>Eg</a:t>
            </a:r>
            <a:r>
              <a:rPr lang="en-IN" dirty="0"/>
              <a:t>: (error: Response) =&gt; if(</a:t>
            </a:r>
            <a:r>
              <a:rPr lang="en-IN" dirty="0" err="1"/>
              <a:t>error.status</a:t>
            </a:r>
            <a:r>
              <a:rPr lang="en-IN" dirty="0"/>
              <a:t> ==400) // log it. In </a:t>
            </a:r>
            <a:r>
              <a:rPr lang="en-IN" dirty="0" err="1"/>
              <a:t>eg</a:t>
            </a:r>
            <a:r>
              <a:rPr lang="en-IN" dirty="0"/>
              <a:t> the second </a:t>
            </a:r>
            <a:r>
              <a:rPr lang="en-IN" dirty="0" err="1"/>
              <a:t>impl</a:t>
            </a:r>
            <a:r>
              <a:rPr lang="en-IN" dirty="0"/>
              <a:t> of subscribe method is shown. Always use specific type to use intelligence in IDE.</a:t>
            </a:r>
          </a:p>
        </p:txBody>
      </p:sp>
    </p:spTree>
    <p:extLst>
      <p:ext uri="{BB962C8B-B14F-4D97-AF65-F5344CB8AC3E}">
        <p14:creationId xmlns:p14="http://schemas.microsoft.com/office/powerpoint/2010/main" val="88743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B0F9-E26B-4499-9A1C-5B55A308CD49}"/>
              </a:ext>
            </a:extLst>
          </p:cNvPr>
          <p:cNvSpPr>
            <a:spLocks noGrp="1"/>
          </p:cNvSpPr>
          <p:nvPr>
            <p:ph type="title"/>
          </p:nvPr>
        </p:nvSpPr>
        <p:spPr/>
        <p:txBody>
          <a:bodyPr/>
          <a:lstStyle/>
          <a:p>
            <a:r>
              <a:rPr lang="en-IN" dirty="0"/>
              <a:t>Throwing application specific errors</a:t>
            </a:r>
          </a:p>
        </p:txBody>
      </p:sp>
      <p:sp>
        <p:nvSpPr>
          <p:cNvPr id="3" name="Content Placeholder 2">
            <a:extLst>
              <a:ext uri="{FF2B5EF4-FFF2-40B4-BE49-F238E27FC236}">
                <a16:creationId xmlns:a16="http://schemas.microsoft.com/office/drawing/2014/main" id="{4ED33AE7-3D3D-4BD0-9B07-06AEA9B1501A}"/>
              </a:ext>
            </a:extLst>
          </p:cNvPr>
          <p:cNvSpPr>
            <a:spLocks noGrp="1"/>
          </p:cNvSpPr>
          <p:nvPr>
            <p:ph idx="1"/>
          </p:nvPr>
        </p:nvSpPr>
        <p:spPr>
          <a:xfrm>
            <a:off x="584462" y="1385740"/>
            <a:ext cx="10769338" cy="5213023"/>
          </a:xfrm>
        </p:spPr>
        <p:txBody>
          <a:bodyPr>
            <a:normAutofit fontScale="70000" lnSpcReduction="20000"/>
          </a:bodyPr>
          <a:lstStyle/>
          <a:p>
            <a:r>
              <a:rPr lang="en-IN" dirty="0"/>
              <a:t>Catch operator are not by default </a:t>
            </a:r>
            <a:r>
              <a:rPr lang="en-IN" dirty="0" err="1"/>
              <a:t>presend</a:t>
            </a:r>
            <a:r>
              <a:rPr lang="en-IN" dirty="0"/>
              <a:t> we need to import it. </a:t>
            </a:r>
            <a:r>
              <a:rPr lang="en-IN" dirty="0" err="1"/>
              <a:t>Rxjs</a:t>
            </a:r>
            <a:r>
              <a:rPr lang="en-IN" dirty="0"/>
              <a:t>/add/operator/catch.</a:t>
            </a:r>
          </a:p>
          <a:p>
            <a:r>
              <a:rPr lang="en-IN" dirty="0"/>
              <a:t>Now we can move the error part implementation to service class and from service class we can return different object In case of Error. For that we can we need to import observable form </a:t>
            </a:r>
            <a:r>
              <a:rPr lang="en-IN" dirty="0" err="1"/>
              <a:t>rxjs</a:t>
            </a:r>
            <a:r>
              <a:rPr lang="en-IN" dirty="0"/>
              <a:t>/observable.</a:t>
            </a:r>
          </a:p>
          <a:p>
            <a:r>
              <a:rPr lang="en-IN" dirty="0" err="1"/>
              <a:t>Eg</a:t>
            </a:r>
            <a:r>
              <a:rPr lang="en-IN" dirty="0"/>
              <a:t>: </a:t>
            </a:r>
            <a:r>
              <a:rPr lang="en-IN" dirty="0" err="1"/>
              <a:t>http.delete</a:t>
            </a:r>
            <a:r>
              <a:rPr lang="en-IN" dirty="0"/>
              <a:t>(</a:t>
            </a:r>
            <a:r>
              <a:rPr lang="en-IN" dirty="0" err="1"/>
              <a:t>url</a:t>
            </a:r>
            <a:r>
              <a:rPr lang="en-IN" dirty="0"/>
              <a:t> , id).catch(</a:t>
            </a:r>
            <a:r>
              <a:rPr lang="en-IN" dirty="0" err="1"/>
              <a:t>error:Response</a:t>
            </a:r>
            <a:r>
              <a:rPr lang="en-IN" dirty="0"/>
              <a:t>) =&gt; { </a:t>
            </a:r>
            <a:r>
              <a:rPr lang="en-IN" dirty="0" err="1"/>
              <a:t>Observable.throw</a:t>
            </a:r>
            <a:r>
              <a:rPr lang="en-IN" dirty="0"/>
              <a:t>(//here we can add application specific error class);</a:t>
            </a:r>
          </a:p>
          <a:p>
            <a:r>
              <a:rPr lang="en-IN" dirty="0"/>
              <a:t>Any class has constructor parameter of type any. Can be a </a:t>
            </a:r>
            <a:r>
              <a:rPr lang="en-IN" dirty="0" err="1"/>
              <a:t>erro</a:t>
            </a:r>
            <a:r>
              <a:rPr lang="en-IN" dirty="0"/>
              <a:t> class. </a:t>
            </a:r>
            <a:r>
              <a:rPr lang="en-IN" dirty="0" err="1"/>
              <a:t>Eg</a:t>
            </a:r>
            <a:r>
              <a:rPr lang="en-IN" dirty="0"/>
              <a:t>: constructor(public </a:t>
            </a:r>
            <a:r>
              <a:rPr lang="en-IN" dirty="0" err="1"/>
              <a:t>originalError</a:t>
            </a:r>
            <a:r>
              <a:rPr lang="en-IN" dirty="0"/>
              <a:t>?:any){ //log}</a:t>
            </a:r>
          </a:p>
          <a:p>
            <a:r>
              <a:rPr lang="en-IN" dirty="0"/>
              <a:t>We should keep all the error classes into other package</a:t>
            </a:r>
          </a:p>
          <a:p>
            <a:r>
              <a:rPr lang="en-IN" dirty="0"/>
              <a:t>Import </a:t>
            </a:r>
            <a:r>
              <a:rPr lang="en-IN" dirty="0" err="1"/>
              <a:t>rxjs</a:t>
            </a:r>
            <a:r>
              <a:rPr lang="en-IN" dirty="0"/>
              <a:t>/add/observable/throw. This specifically import throw method of given class.</a:t>
            </a:r>
          </a:p>
          <a:p>
            <a:r>
              <a:rPr lang="en-IN" dirty="0"/>
              <a:t>Instead of repetition we can have a global </a:t>
            </a:r>
            <a:r>
              <a:rPr lang="en-IN" dirty="0" err="1"/>
              <a:t>erro</a:t>
            </a:r>
            <a:r>
              <a:rPr lang="en-IN" dirty="0"/>
              <a:t> handler class to handle Error. By implementing class with </a:t>
            </a:r>
            <a:r>
              <a:rPr lang="en-IN" dirty="0" err="1"/>
              <a:t>ErrorHandler</a:t>
            </a:r>
            <a:r>
              <a:rPr lang="en-IN" dirty="0"/>
              <a:t> and override </a:t>
            </a:r>
            <a:r>
              <a:rPr lang="en-IN" dirty="0" err="1"/>
              <a:t>handleError</a:t>
            </a:r>
            <a:r>
              <a:rPr lang="en-IN" dirty="0"/>
              <a:t> Method.</a:t>
            </a:r>
          </a:p>
          <a:p>
            <a:pPr marL="0" indent="0">
              <a:buNone/>
            </a:pPr>
            <a:r>
              <a:rPr lang="en-IN" dirty="0"/>
              <a:t>   we need to register error handler class in module or provider</a:t>
            </a:r>
          </a:p>
          <a:p>
            <a:r>
              <a:rPr lang="en-IN" dirty="0"/>
              <a:t>If we want to call different class instead of one. We can add it as follows: Providers: [ {provide : </a:t>
            </a:r>
            <a:r>
              <a:rPr lang="en-IN" dirty="0" err="1"/>
              <a:t>ErrorHandler</a:t>
            </a:r>
            <a:r>
              <a:rPr lang="en-IN" dirty="0"/>
              <a:t>, </a:t>
            </a:r>
            <a:r>
              <a:rPr lang="en-IN" dirty="0" err="1"/>
              <a:t>userClass:MyErrorHandler</a:t>
            </a:r>
            <a:r>
              <a:rPr lang="en-IN" dirty="0"/>
              <a:t>}] it tells the server to wherever you r using </a:t>
            </a:r>
            <a:r>
              <a:rPr lang="en-IN" dirty="0" err="1"/>
              <a:t>ErrorHandler</a:t>
            </a:r>
            <a:r>
              <a:rPr lang="en-IN" dirty="0"/>
              <a:t> use </a:t>
            </a:r>
            <a:r>
              <a:rPr lang="en-IN" dirty="0" err="1"/>
              <a:t>MyErrorHandler</a:t>
            </a:r>
            <a:r>
              <a:rPr lang="en-IN" dirty="0"/>
              <a:t>.</a:t>
            </a:r>
          </a:p>
          <a:p>
            <a:r>
              <a:rPr lang="en-IN" dirty="0"/>
              <a:t>So from component we can simply throw new </a:t>
            </a:r>
            <a:r>
              <a:rPr lang="en-IN" dirty="0" err="1"/>
              <a:t>MyErrorHandler</a:t>
            </a:r>
            <a:r>
              <a:rPr lang="en-IN" dirty="0"/>
              <a:t>(error); </a:t>
            </a:r>
          </a:p>
        </p:txBody>
      </p:sp>
    </p:spTree>
    <p:extLst>
      <p:ext uri="{BB962C8B-B14F-4D97-AF65-F5344CB8AC3E}">
        <p14:creationId xmlns:p14="http://schemas.microsoft.com/office/powerpoint/2010/main" val="253589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472B-D29A-459D-A2EA-AFF871F84BFE}"/>
              </a:ext>
            </a:extLst>
          </p:cNvPr>
          <p:cNvSpPr>
            <a:spLocks noGrp="1"/>
          </p:cNvSpPr>
          <p:nvPr>
            <p:ph type="title"/>
          </p:nvPr>
        </p:nvSpPr>
        <p:spPr/>
        <p:txBody>
          <a:bodyPr/>
          <a:lstStyle/>
          <a:p>
            <a:r>
              <a:rPr lang="en-IN" dirty="0"/>
              <a:t>Reusable Data services</a:t>
            </a:r>
          </a:p>
        </p:txBody>
      </p:sp>
      <p:sp>
        <p:nvSpPr>
          <p:cNvPr id="3" name="Content Placeholder 2">
            <a:extLst>
              <a:ext uri="{FF2B5EF4-FFF2-40B4-BE49-F238E27FC236}">
                <a16:creationId xmlns:a16="http://schemas.microsoft.com/office/drawing/2014/main" id="{56EAB3FD-3B77-41B1-AE2D-9755747A2FA4}"/>
              </a:ext>
            </a:extLst>
          </p:cNvPr>
          <p:cNvSpPr>
            <a:spLocks noGrp="1"/>
          </p:cNvSpPr>
          <p:nvPr>
            <p:ph idx="1"/>
          </p:nvPr>
        </p:nvSpPr>
        <p:spPr/>
        <p:txBody>
          <a:bodyPr/>
          <a:lstStyle/>
          <a:p>
            <a:r>
              <a:rPr lang="en-IN" dirty="0"/>
              <a:t>We can have all common method in super classes and extends the one class from where we can use super call to call services.</a:t>
            </a:r>
          </a:p>
          <a:p>
            <a:r>
              <a:rPr lang="en-IN" dirty="0"/>
              <a:t>From constructor of sub class we need to call the constructor of super class. </a:t>
            </a:r>
          </a:p>
          <a:p>
            <a:pPr marL="0" indent="0">
              <a:buNone/>
            </a:pPr>
            <a:r>
              <a:rPr lang="en-IN" dirty="0"/>
              <a:t>   constructor(http:Http){  super();}</a:t>
            </a:r>
          </a:p>
        </p:txBody>
      </p:sp>
    </p:spTree>
    <p:extLst>
      <p:ext uri="{BB962C8B-B14F-4D97-AF65-F5344CB8AC3E}">
        <p14:creationId xmlns:p14="http://schemas.microsoft.com/office/powerpoint/2010/main" val="3040028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3090-45E5-4348-BEA2-09675339CD40}"/>
              </a:ext>
            </a:extLst>
          </p:cNvPr>
          <p:cNvSpPr>
            <a:spLocks noGrp="1"/>
          </p:cNvSpPr>
          <p:nvPr>
            <p:ph type="title"/>
          </p:nvPr>
        </p:nvSpPr>
        <p:spPr/>
        <p:txBody>
          <a:bodyPr/>
          <a:lstStyle/>
          <a:p>
            <a:r>
              <a:rPr lang="en-IN" dirty="0"/>
              <a:t>Map operator</a:t>
            </a:r>
          </a:p>
        </p:txBody>
      </p:sp>
      <p:sp>
        <p:nvSpPr>
          <p:cNvPr id="3" name="Content Placeholder 2">
            <a:extLst>
              <a:ext uri="{FF2B5EF4-FFF2-40B4-BE49-F238E27FC236}">
                <a16:creationId xmlns:a16="http://schemas.microsoft.com/office/drawing/2014/main" id="{65AB8968-124E-416B-B4C4-45BA25D090E5}"/>
              </a:ext>
            </a:extLst>
          </p:cNvPr>
          <p:cNvSpPr>
            <a:spLocks noGrp="1"/>
          </p:cNvSpPr>
          <p:nvPr>
            <p:ph idx="1"/>
          </p:nvPr>
        </p:nvSpPr>
        <p:spPr/>
        <p:txBody>
          <a:bodyPr/>
          <a:lstStyle/>
          <a:p>
            <a:r>
              <a:rPr lang="en-IN" dirty="0"/>
              <a:t>Import </a:t>
            </a:r>
            <a:r>
              <a:rPr lang="en-IN" dirty="0" err="1"/>
              <a:t>Rxjs</a:t>
            </a:r>
            <a:r>
              <a:rPr lang="en-IN" dirty="0"/>
              <a:t>/add/operator/map</a:t>
            </a:r>
          </a:p>
          <a:p>
            <a:r>
              <a:rPr lang="en-IN" dirty="0"/>
              <a:t>We can user map method in place of subscribe to get Array of object.</a:t>
            </a:r>
          </a:p>
          <a:p>
            <a:r>
              <a:rPr lang="en-IN" dirty="0" err="1"/>
              <a:t>Eg</a:t>
            </a:r>
            <a:r>
              <a:rPr lang="en-IN" dirty="0"/>
              <a:t>: </a:t>
            </a:r>
            <a:r>
              <a:rPr lang="en-IN" dirty="0" err="1"/>
              <a:t>http.get</a:t>
            </a:r>
            <a:r>
              <a:rPr lang="en-IN" dirty="0"/>
              <a:t>(</a:t>
            </a:r>
            <a:r>
              <a:rPr lang="en-IN" dirty="0" err="1"/>
              <a:t>url</a:t>
            </a:r>
            <a:r>
              <a:rPr lang="en-IN" dirty="0"/>
              <a:t>).map(k =&gt; log(k)).catch();</a:t>
            </a:r>
          </a:p>
          <a:p>
            <a:endParaRPr lang="en-IN" dirty="0"/>
          </a:p>
        </p:txBody>
      </p:sp>
    </p:spTree>
    <p:extLst>
      <p:ext uri="{BB962C8B-B14F-4D97-AF65-F5344CB8AC3E}">
        <p14:creationId xmlns:p14="http://schemas.microsoft.com/office/powerpoint/2010/main" val="2526588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21E3-0268-4985-92B5-94A6EC827475}"/>
              </a:ext>
            </a:extLst>
          </p:cNvPr>
          <p:cNvSpPr>
            <a:spLocks noGrp="1"/>
          </p:cNvSpPr>
          <p:nvPr>
            <p:ph type="title"/>
          </p:nvPr>
        </p:nvSpPr>
        <p:spPr/>
        <p:txBody>
          <a:bodyPr/>
          <a:lstStyle/>
          <a:p>
            <a:r>
              <a:rPr lang="en-IN" dirty="0"/>
              <a:t>Optimistic and pessimistic update and observable and promise</a:t>
            </a:r>
          </a:p>
        </p:txBody>
      </p:sp>
      <p:sp>
        <p:nvSpPr>
          <p:cNvPr id="3" name="Content Placeholder 2">
            <a:extLst>
              <a:ext uri="{FF2B5EF4-FFF2-40B4-BE49-F238E27FC236}">
                <a16:creationId xmlns:a16="http://schemas.microsoft.com/office/drawing/2014/main" id="{E4E6F993-3A0C-4A8D-9B3A-F16789B6AFAB}"/>
              </a:ext>
            </a:extLst>
          </p:cNvPr>
          <p:cNvSpPr>
            <a:spLocks noGrp="1"/>
          </p:cNvSpPr>
          <p:nvPr>
            <p:ph idx="1"/>
          </p:nvPr>
        </p:nvSpPr>
        <p:spPr/>
        <p:txBody>
          <a:bodyPr>
            <a:normAutofit fontScale="85000" lnSpcReduction="20000"/>
          </a:bodyPr>
          <a:lstStyle/>
          <a:p>
            <a:r>
              <a:rPr lang="en-IN" dirty="0"/>
              <a:t>Optimistic  are faster than pessimistic</a:t>
            </a:r>
          </a:p>
          <a:p>
            <a:r>
              <a:rPr lang="en-IN" dirty="0"/>
              <a:t>In optimistic way we make changes in object directly then we call update service. If any error occur then in catch block we restore the previous state.</a:t>
            </a:r>
          </a:p>
          <a:p>
            <a:r>
              <a:rPr lang="en-IN" dirty="0"/>
              <a:t>We can throw error by using </a:t>
            </a:r>
            <a:r>
              <a:rPr lang="en-IN" dirty="0" err="1"/>
              <a:t>Observable.throw</a:t>
            </a:r>
            <a:r>
              <a:rPr lang="en-IN" dirty="0"/>
              <a:t>(new </a:t>
            </a:r>
            <a:r>
              <a:rPr lang="en-IN" dirty="0" err="1"/>
              <a:t>Myerror</a:t>
            </a:r>
            <a:r>
              <a:rPr lang="en-IN" dirty="0"/>
              <a:t>());</a:t>
            </a:r>
          </a:p>
          <a:p>
            <a:r>
              <a:rPr lang="en-IN" dirty="0"/>
              <a:t>Observable are lazy while promises are eager. It means In observable no call happens until we don’t subscribe it.</a:t>
            </a:r>
          </a:p>
          <a:p>
            <a:r>
              <a:rPr lang="en-IN" dirty="0"/>
              <a:t>To create promise: </a:t>
            </a:r>
            <a:r>
              <a:rPr lang="en-IN" dirty="0" err="1"/>
              <a:t>imprt</a:t>
            </a:r>
            <a:r>
              <a:rPr lang="en-IN" dirty="0"/>
              <a:t> </a:t>
            </a:r>
            <a:r>
              <a:rPr lang="en-IN" dirty="0" err="1"/>
              <a:t>rxjs</a:t>
            </a:r>
            <a:r>
              <a:rPr lang="en-IN" dirty="0"/>
              <a:t>/add/operator/</a:t>
            </a:r>
            <a:r>
              <a:rPr lang="en-IN" dirty="0" err="1"/>
              <a:t>toPromise</a:t>
            </a:r>
            <a:r>
              <a:rPr lang="en-IN" dirty="0"/>
              <a:t>;  promise don’t have subscribe method it has two method </a:t>
            </a:r>
          </a:p>
          <a:p>
            <a:r>
              <a:rPr lang="en-IN" dirty="0" err="1"/>
              <a:t>Eg:it</a:t>
            </a:r>
            <a:r>
              <a:rPr lang="en-IN" dirty="0"/>
              <a:t> will request for deleting the post it don’t wait for “then” method.</a:t>
            </a:r>
          </a:p>
          <a:p>
            <a:pPr marL="0" indent="0">
              <a:buNone/>
            </a:pPr>
            <a:r>
              <a:rPr lang="en-IN" dirty="0" err="1"/>
              <a:t>http.delete</a:t>
            </a:r>
            <a:r>
              <a:rPr lang="en-IN" dirty="0"/>
              <a:t>(</a:t>
            </a:r>
            <a:r>
              <a:rPr lang="en-IN" dirty="0" err="1"/>
              <a:t>url</a:t>
            </a:r>
            <a:r>
              <a:rPr lang="en-IN" dirty="0"/>
              <a:t>).map(res =&gt; </a:t>
            </a:r>
            <a:r>
              <a:rPr lang="en-IN" dirty="0" err="1"/>
              <a:t>res.json</a:t>
            </a:r>
            <a:r>
              <a:rPr lang="en-IN" dirty="0"/>
              <a:t>()).</a:t>
            </a:r>
            <a:r>
              <a:rPr lang="en-IN" dirty="0" err="1"/>
              <a:t>toPromise</a:t>
            </a:r>
            <a:r>
              <a:rPr lang="en-IN" dirty="0"/>
              <a:t>().catch(</a:t>
            </a:r>
            <a:r>
              <a:rPr lang="en-IN" dirty="0" err="1"/>
              <a:t>this.handleError</a:t>
            </a:r>
            <a:r>
              <a:rPr lang="en-IN" dirty="0"/>
              <a:t>); </a:t>
            </a:r>
          </a:p>
          <a:p>
            <a:pPr marL="0" indent="0">
              <a:buNone/>
            </a:pPr>
            <a:r>
              <a:rPr lang="en-IN" dirty="0"/>
              <a:t>it is very </a:t>
            </a:r>
            <a:r>
              <a:rPr lang="en-IN" dirty="0" err="1"/>
              <a:t>powerfull</a:t>
            </a:r>
            <a:r>
              <a:rPr lang="en-IN" dirty="0"/>
              <a:t> to use observables as they provide reactive programming and lot of features like retry(3) method. It provides reactive way of programming.</a:t>
            </a:r>
          </a:p>
        </p:txBody>
      </p:sp>
    </p:spTree>
    <p:extLst>
      <p:ext uri="{BB962C8B-B14F-4D97-AF65-F5344CB8AC3E}">
        <p14:creationId xmlns:p14="http://schemas.microsoft.com/office/powerpoint/2010/main" val="2931312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9F28-F5B7-42AD-A094-F07CA4E74E77}"/>
              </a:ext>
            </a:extLst>
          </p:cNvPr>
          <p:cNvSpPr>
            <a:spLocks noGrp="1"/>
          </p:cNvSpPr>
          <p:nvPr>
            <p:ph type="title"/>
          </p:nvPr>
        </p:nvSpPr>
        <p:spPr/>
        <p:txBody>
          <a:bodyPr/>
          <a:lstStyle/>
          <a:p>
            <a:r>
              <a:rPr lang="en-IN" dirty="0"/>
              <a:t>Angular Fundamentals</a:t>
            </a:r>
          </a:p>
        </p:txBody>
      </p:sp>
      <p:sp>
        <p:nvSpPr>
          <p:cNvPr id="3" name="Content Placeholder 2">
            <a:extLst>
              <a:ext uri="{FF2B5EF4-FFF2-40B4-BE49-F238E27FC236}">
                <a16:creationId xmlns:a16="http://schemas.microsoft.com/office/drawing/2014/main" id="{95F808B6-5066-411C-87E3-68B280A327EF}"/>
              </a:ext>
            </a:extLst>
          </p:cNvPr>
          <p:cNvSpPr>
            <a:spLocks noGrp="1"/>
          </p:cNvSpPr>
          <p:nvPr>
            <p:ph idx="1"/>
          </p:nvPr>
        </p:nvSpPr>
        <p:spPr/>
        <p:txBody>
          <a:bodyPr/>
          <a:lstStyle/>
          <a:p>
            <a:r>
              <a:rPr lang="en-IN" dirty="0"/>
              <a:t>Introduction</a:t>
            </a:r>
          </a:p>
          <a:p>
            <a:r>
              <a:rPr lang="en-IN" dirty="0"/>
              <a:t>Typescript fundamental</a:t>
            </a:r>
          </a:p>
          <a:p>
            <a:r>
              <a:rPr lang="en-IN" dirty="0"/>
              <a:t>Angular Fundamentals</a:t>
            </a:r>
          </a:p>
          <a:p>
            <a:r>
              <a:rPr lang="en-IN" dirty="0"/>
              <a:t>Displaying data and handling events</a:t>
            </a:r>
          </a:p>
          <a:p>
            <a:r>
              <a:rPr lang="en-IN" dirty="0"/>
              <a:t>Building reusable components</a:t>
            </a:r>
          </a:p>
          <a:p>
            <a:r>
              <a:rPr lang="en-IN" dirty="0"/>
              <a:t>Directives</a:t>
            </a:r>
          </a:p>
        </p:txBody>
      </p:sp>
    </p:spTree>
    <p:extLst>
      <p:ext uri="{BB962C8B-B14F-4D97-AF65-F5344CB8AC3E}">
        <p14:creationId xmlns:p14="http://schemas.microsoft.com/office/powerpoint/2010/main" val="1109881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B330-A448-4069-A1E1-92A076348841}"/>
              </a:ext>
            </a:extLst>
          </p:cNvPr>
          <p:cNvSpPr>
            <a:spLocks noGrp="1"/>
          </p:cNvSpPr>
          <p:nvPr>
            <p:ph type="title"/>
          </p:nvPr>
        </p:nvSpPr>
        <p:spPr>
          <a:xfrm>
            <a:off x="838200" y="365125"/>
            <a:ext cx="10515600" cy="718957"/>
          </a:xfrm>
        </p:spPr>
        <p:txBody>
          <a:bodyPr/>
          <a:lstStyle/>
          <a:p>
            <a:r>
              <a:rPr lang="en-IN" dirty="0"/>
              <a:t>Directives</a:t>
            </a:r>
          </a:p>
        </p:txBody>
      </p:sp>
      <p:sp>
        <p:nvSpPr>
          <p:cNvPr id="3" name="Content Placeholder 2">
            <a:extLst>
              <a:ext uri="{FF2B5EF4-FFF2-40B4-BE49-F238E27FC236}">
                <a16:creationId xmlns:a16="http://schemas.microsoft.com/office/drawing/2014/main" id="{EAB2B5E0-FB9B-469B-854E-A7BD91649249}"/>
              </a:ext>
            </a:extLst>
          </p:cNvPr>
          <p:cNvSpPr>
            <a:spLocks noGrp="1"/>
          </p:cNvSpPr>
          <p:nvPr>
            <p:ph idx="1"/>
          </p:nvPr>
        </p:nvSpPr>
        <p:spPr>
          <a:xfrm>
            <a:off x="424207" y="980388"/>
            <a:ext cx="10929594" cy="5196575"/>
          </a:xfrm>
        </p:spPr>
        <p:txBody>
          <a:bodyPr>
            <a:normAutofit fontScale="92500" lnSpcReduction="20000"/>
          </a:bodyPr>
          <a:lstStyle/>
          <a:p>
            <a:r>
              <a:rPr lang="en-IN" sz="1800" i="1" dirty="0"/>
              <a:t>*</a:t>
            </a:r>
            <a:r>
              <a:rPr lang="en-IN" sz="1800" i="1" dirty="0" err="1"/>
              <a:t>ngIf</a:t>
            </a:r>
            <a:r>
              <a:rPr lang="en-IN" sz="1800" i="1" dirty="0"/>
              <a:t>=“call function or property” for if and else type of approach we can use as:</a:t>
            </a:r>
          </a:p>
          <a:p>
            <a:pPr marL="0" indent="0">
              <a:buNone/>
            </a:pPr>
            <a:r>
              <a:rPr lang="en-IN" sz="1800" i="1" dirty="0" err="1"/>
              <a:t>Eg</a:t>
            </a:r>
            <a:r>
              <a:rPr lang="en-IN" sz="1800" i="1" dirty="0"/>
              <a:t>: &lt;div *</a:t>
            </a:r>
            <a:r>
              <a:rPr lang="en-IN" sz="1800" i="1" dirty="0" err="1"/>
              <a:t>ngIf</a:t>
            </a:r>
            <a:r>
              <a:rPr lang="en-IN" sz="1800" i="1" dirty="0"/>
              <a:t>=“</a:t>
            </a:r>
            <a:r>
              <a:rPr lang="en-IN" sz="1800" i="1" dirty="0" err="1"/>
              <a:t>firstCondition</a:t>
            </a:r>
            <a:r>
              <a:rPr lang="en-IN" sz="1800" i="1" dirty="0"/>
              <a:t>; then 2ndCondition; else third&gt;</a:t>
            </a:r>
            <a:r>
              <a:rPr lang="en-IN" sz="1800" i="1" dirty="0" err="1"/>
              <a:t>msg</a:t>
            </a:r>
            <a:r>
              <a:rPr lang="en-IN" sz="1800" i="1" dirty="0"/>
              <a:t> &lt;/div&gt;</a:t>
            </a:r>
          </a:p>
          <a:p>
            <a:pPr marL="0" indent="0">
              <a:buNone/>
            </a:pPr>
            <a:r>
              <a:rPr lang="en-IN" sz="1800" i="1" dirty="0"/>
              <a:t>&lt;ng-template #third&gt; </a:t>
            </a:r>
            <a:r>
              <a:rPr lang="en-IN" sz="1800" i="1" dirty="0" err="1"/>
              <a:t>msg</a:t>
            </a:r>
            <a:r>
              <a:rPr lang="en-IN" sz="1800" i="1" dirty="0"/>
              <a:t>&lt;/ng-template&gt;</a:t>
            </a:r>
          </a:p>
          <a:p>
            <a:pPr marL="0" indent="0">
              <a:buNone/>
            </a:pPr>
            <a:r>
              <a:rPr lang="en-IN" sz="1800" i="1" dirty="0"/>
              <a:t>&lt;ng-template #2ndCondition&gt; </a:t>
            </a:r>
            <a:r>
              <a:rPr lang="en-IN" sz="1800" i="1" dirty="0" err="1"/>
              <a:t>msg</a:t>
            </a:r>
            <a:r>
              <a:rPr lang="en-IN" sz="1800" i="1" dirty="0"/>
              <a:t>&lt;/ng-template&gt;</a:t>
            </a:r>
          </a:p>
          <a:p>
            <a:r>
              <a:rPr lang="en-IN" sz="1800" i="1" dirty="0"/>
              <a:t>Other way is to use hidden property </a:t>
            </a:r>
            <a:r>
              <a:rPr lang="en-IN" sz="1800" i="1" dirty="0" err="1"/>
              <a:t>eg</a:t>
            </a:r>
            <a:r>
              <a:rPr lang="en-IN" sz="1800" i="1" dirty="0"/>
              <a:t>: &lt;div [hidden]=“condition”&gt;</a:t>
            </a:r>
          </a:p>
          <a:p>
            <a:r>
              <a:rPr lang="en-IN" sz="1800" i="1" dirty="0"/>
              <a:t>For large DOM tree go for </a:t>
            </a:r>
            <a:r>
              <a:rPr lang="en-IN" sz="1800" i="1" dirty="0" err="1"/>
              <a:t>ngIf</a:t>
            </a:r>
            <a:r>
              <a:rPr lang="en-IN" sz="1800" i="1" dirty="0"/>
              <a:t> else we can use hidden properties.</a:t>
            </a:r>
          </a:p>
          <a:p>
            <a:r>
              <a:rPr lang="en-IN" sz="1800" i="1" dirty="0"/>
              <a:t>&lt;div [</a:t>
            </a:r>
            <a:r>
              <a:rPr lang="en-IN" sz="1800" i="1" dirty="0" err="1"/>
              <a:t>ngSwitch</a:t>
            </a:r>
            <a:r>
              <a:rPr lang="en-IN" sz="1800" i="1" dirty="0"/>
              <a:t>]=“prop”&gt;</a:t>
            </a:r>
          </a:p>
          <a:p>
            <a:pPr marL="0" indent="0">
              <a:buNone/>
            </a:pPr>
            <a:r>
              <a:rPr lang="en-IN" sz="1800" i="1" dirty="0"/>
              <a:t>   &lt;div *</a:t>
            </a:r>
            <a:r>
              <a:rPr lang="en-IN" sz="1800" i="1" dirty="0" err="1"/>
              <a:t>ngSwitchCase</a:t>
            </a:r>
            <a:r>
              <a:rPr lang="en-IN" sz="1800" i="1" dirty="0"/>
              <a:t>=“value1”&gt; value  ; &lt;div *</a:t>
            </a:r>
            <a:r>
              <a:rPr lang="en-IN" sz="1800" i="1" dirty="0" err="1"/>
              <a:t>ngSwitchDefault</a:t>
            </a:r>
            <a:r>
              <a:rPr lang="en-IN" sz="1800" i="1" dirty="0"/>
              <a:t>=“value”;</a:t>
            </a:r>
          </a:p>
          <a:p>
            <a:r>
              <a:rPr lang="en-IN" sz="1800" i="1" dirty="0"/>
              <a:t>&lt;div *</a:t>
            </a:r>
            <a:r>
              <a:rPr lang="en-IN" sz="1800" i="1" dirty="0" err="1"/>
              <a:t>ngFor</a:t>
            </a:r>
            <a:r>
              <a:rPr lang="en-IN" sz="1800" i="1" dirty="0"/>
              <a:t>=“let v of vs”&gt; or &lt;div *</a:t>
            </a:r>
            <a:r>
              <a:rPr lang="en-IN" sz="1800" i="1" dirty="0" err="1"/>
              <a:t>ngFor</a:t>
            </a:r>
            <a:r>
              <a:rPr lang="en-IN" sz="1800" i="1" dirty="0"/>
              <a:t>=“let v of vs; </a:t>
            </a:r>
            <a:r>
              <a:rPr lang="en-IN" sz="1800" i="1" dirty="0" err="1"/>
              <a:t>trackBy:trackCoures</a:t>
            </a:r>
            <a:r>
              <a:rPr lang="en-IN" sz="1800" i="1" dirty="0"/>
              <a:t>” &lt;= </a:t>
            </a:r>
            <a:r>
              <a:rPr lang="en-IN" sz="1800" i="1" dirty="0" err="1"/>
              <a:t>trackCourse</a:t>
            </a:r>
            <a:r>
              <a:rPr lang="en-IN" sz="1800" i="1" dirty="0"/>
              <a:t> is method we only call it by reference instead of calling method.</a:t>
            </a:r>
          </a:p>
          <a:p>
            <a:r>
              <a:rPr lang="en-IN" sz="1800" i="1" dirty="0"/>
              <a:t>We can use [</a:t>
            </a:r>
            <a:r>
              <a:rPr lang="en-IN" sz="1800" i="1" dirty="0" err="1"/>
              <a:t>ngClass</a:t>
            </a:r>
            <a:r>
              <a:rPr lang="en-IN" sz="1800" i="1" dirty="0"/>
              <a:t>]=“{ </a:t>
            </a:r>
            <a:r>
              <a:rPr lang="en-IN" sz="1800" i="1" dirty="0" err="1"/>
              <a:t>cssClasses</a:t>
            </a:r>
            <a:r>
              <a:rPr lang="en-IN" sz="1800" i="1" dirty="0"/>
              <a:t> : value for Classes}” we can use </a:t>
            </a:r>
            <a:r>
              <a:rPr lang="en-IN" sz="1800" i="1" dirty="0" err="1"/>
              <a:t>ngClass</a:t>
            </a:r>
            <a:r>
              <a:rPr lang="en-IN" sz="1800" i="1" dirty="0"/>
              <a:t> property to bind </a:t>
            </a:r>
            <a:r>
              <a:rPr lang="en-IN" sz="1800" i="1" dirty="0" err="1"/>
              <a:t>css</a:t>
            </a:r>
            <a:r>
              <a:rPr lang="en-IN" sz="1800" i="1" dirty="0"/>
              <a:t> classes</a:t>
            </a:r>
          </a:p>
          <a:p>
            <a:r>
              <a:rPr lang="en-IN" sz="1800" i="1" dirty="0"/>
              <a:t>[</a:t>
            </a:r>
            <a:r>
              <a:rPr lang="en-IN" sz="1800" i="1" dirty="0" err="1"/>
              <a:t>ngStyle</a:t>
            </a:r>
            <a:r>
              <a:rPr lang="en-IN" sz="1800" i="1" dirty="0"/>
              <a:t>]=“{}” it can use in place of </a:t>
            </a:r>
            <a:r>
              <a:rPr lang="en-IN" sz="1800" i="1" dirty="0" err="1"/>
              <a:t>ngClass</a:t>
            </a:r>
            <a:r>
              <a:rPr lang="en-IN" sz="1800" i="1" dirty="0"/>
              <a:t> </a:t>
            </a:r>
          </a:p>
          <a:p>
            <a:r>
              <a:rPr lang="en-IN" sz="1800" i="1" dirty="0"/>
              <a:t>To create custom Directives : @Directive({ selector : ‘[directive-name]’}); Import </a:t>
            </a:r>
            <a:r>
              <a:rPr lang="en-IN" sz="1800" i="1" dirty="0" err="1"/>
              <a:t>HostListner</a:t>
            </a:r>
            <a:r>
              <a:rPr lang="en-IN" sz="1800" i="1" dirty="0"/>
              <a:t> in Directive and add a method with annotation @</a:t>
            </a:r>
            <a:r>
              <a:rPr lang="en-IN" sz="1800" i="1" dirty="0" err="1"/>
              <a:t>HostListner</a:t>
            </a:r>
            <a:r>
              <a:rPr lang="en-IN" sz="1800" i="1" dirty="0"/>
              <a:t>(‘event-name’) method-name(){ //</a:t>
            </a:r>
            <a:r>
              <a:rPr lang="en-IN" sz="1800" i="1" dirty="0" err="1"/>
              <a:t>impl</a:t>
            </a:r>
            <a:r>
              <a:rPr lang="en-IN" sz="1800" i="1" dirty="0"/>
              <a:t>}   and the constructor of a Decorator takes “</a:t>
            </a:r>
            <a:r>
              <a:rPr lang="en-IN" sz="1800" i="1" dirty="0" err="1"/>
              <a:t>ElementRef</a:t>
            </a:r>
            <a:r>
              <a:rPr lang="en-IN" sz="1800" i="1" dirty="0"/>
              <a:t>” type argument </a:t>
            </a:r>
          </a:p>
          <a:p>
            <a:r>
              <a:rPr lang="en-IN" sz="1800" i="1" dirty="0" err="1"/>
              <a:t>Eg</a:t>
            </a:r>
            <a:r>
              <a:rPr lang="en-IN" sz="1800" i="1" dirty="0"/>
              <a:t>: &lt;input type=“text” directive-name [format]=“uppercase”/&gt; here format is @Input(‘format’) format; in directive</a:t>
            </a:r>
          </a:p>
          <a:p>
            <a:pPr marL="0" indent="0">
              <a:buNone/>
            </a:pPr>
            <a:r>
              <a:rPr lang="en-IN" sz="1800" i="1" dirty="0"/>
              <a:t>If( </a:t>
            </a:r>
            <a:r>
              <a:rPr lang="en-IN" sz="1800" i="1" dirty="0" err="1"/>
              <a:t>this.format</a:t>
            </a:r>
            <a:r>
              <a:rPr lang="en-IN" sz="1800" i="1" dirty="0"/>
              <a:t> === ‘uppercase’) // do logic</a:t>
            </a:r>
          </a:p>
        </p:txBody>
      </p:sp>
    </p:spTree>
    <p:extLst>
      <p:ext uri="{BB962C8B-B14F-4D97-AF65-F5344CB8AC3E}">
        <p14:creationId xmlns:p14="http://schemas.microsoft.com/office/powerpoint/2010/main" val="410906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8359-26FA-4D49-80C3-50C087F309A8}"/>
              </a:ext>
            </a:extLst>
          </p:cNvPr>
          <p:cNvSpPr>
            <a:spLocks noGrp="1"/>
          </p:cNvSpPr>
          <p:nvPr>
            <p:ph type="title"/>
          </p:nvPr>
        </p:nvSpPr>
        <p:spPr/>
        <p:txBody>
          <a:bodyPr/>
          <a:lstStyle/>
          <a:p>
            <a:r>
              <a:rPr lang="en-IN" dirty="0"/>
              <a:t>Passing data via routes</a:t>
            </a:r>
          </a:p>
        </p:txBody>
      </p:sp>
      <p:sp>
        <p:nvSpPr>
          <p:cNvPr id="3" name="Content Placeholder 2">
            <a:extLst>
              <a:ext uri="{FF2B5EF4-FFF2-40B4-BE49-F238E27FC236}">
                <a16:creationId xmlns:a16="http://schemas.microsoft.com/office/drawing/2014/main" id="{F1F1F5FE-E14C-4489-8F84-2D09B44A225C}"/>
              </a:ext>
            </a:extLst>
          </p:cNvPr>
          <p:cNvSpPr>
            <a:spLocks noGrp="1"/>
          </p:cNvSpPr>
          <p:nvPr>
            <p:ph idx="1"/>
          </p:nvPr>
        </p:nvSpPr>
        <p:spPr/>
        <p:txBody>
          <a:bodyPr/>
          <a:lstStyle/>
          <a:p>
            <a:r>
              <a:rPr lang="en-IN" dirty="0"/>
              <a:t>path: ‘follower/:id’ &lt;= this routes takes id via URL so to utilize that at component.</a:t>
            </a:r>
          </a:p>
          <a:p>
            <a:r>
              <a:rPr lang="en-IN" dirty="0"/>
              <a:t>In component add constructor in “route : </a:t>
            </a:r>
            <a:r>
              <a:rPr lang="en-IN" dirty="0" err="1"/>
              <a:t>ActivetedRoute</a:t>
            </a:r>
            <a:r>
              <a:rPr lang="en-IN" dirty="0"/>
              <a:t>” object in constructor.</a:t>
            </a:r>
          </a:p>
          <a:p>
            <a:r>
              <a:rPr lang="en-IN" dirty="0" err="1"/>
              <a:t>this.route.paramMap.subcribe</a:t>
            </a:r>
            <a:r>
              <a:rPr lang="en-IN" dirty="0"/>
              <a:t>(params =&gt; {let id = +</a:t>
            </a:r>
            <a:r>
              <a:rPr lang="en-IN" dirty="0" err="1"/>
              <a:t>params.getAll</a:t>
            </a:r>
            <a:r>
              <a:rPr lang="en-IN" dirty="0"/>
              <a:t>()});</a:t>
            </a:r>
          </a:p>
          <a:p>
            <a:r>
              <a:rPr lang="en-IN" dirty="0" err="1"/>
              <a:t>paramMap</a:t>
            </a:r>
            <a:r>
              <a:rPr lang="en-IN" dirty="0"/>
              <a:t> returns Observables. </a:t>
            </a:r>
          </a:p>
        </p:txBody>
      </p:sp>
    </p:spTree>
    <p:extLst>
      <p:ext uri="{BB962C8B-B14F-4D97-AF65-F5344CB8AC3E}">
        <p14:creationId xmlns:p14="http://schemas.microsoft.com/office/powerpoint/2010/main" val="217740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F81A-7316-4D83-A4F9-951FE1844AFE}"/>
              </a:ext>
            </a:extLst>
          </p:cNvPr>
          <p:cNvSpPr>
            <a:spLocks noGrp="1"/>
          </p:cNvSpPr>
          <p:nvPr>
            <p:ph type="title"/>
          </p:nvPr>
        </p:nvSpPr>
        <p:spPr>
          <a:xfrm>
            <a:off x="838200" y="365126"/>
            <a:ext cx="10515600" cy="794372"/>
          </a:xfrm>
        </p:spPr>
        <p:txBody>
          <a:bodyPr/>
          <a:lstStyle/>
          <a:p>
            <a:r>
              <a:rPr lang="en-IN" dirty="0"/>
              <a:t>Building reusable components</a:t>
            </a:r>
          </a:p>
        </p:txBody>
      </p:sp>
      <p:sp>
        <p:nvSpPr>
          <p:cNvPr id="3" name="Content Placeholder 2">
            <a:extLst>
              <a:ext uri="{FF2B5EF4-FFF2-40B4-BE49-F238E27FC236}">
                <a16:creationId xmlns:a16="http://schemas.microsoft.com/office/drawing/2014/main" id="{75DF36B6-30D3-4987-AB8C-BE43F50C79FD}"/>
              </a:ext>
            </a:extLst>
          </p:cNvPr>
          <p:cNvSpPr>
            <a:spLocks noGrp="1"/>
          </p:cNvSpPr>
          <p:nvPr>
            <p:ph idx="1"/>
          </p:nvPr>
        </p:nvSpPr>
        <p:spPr>
          <a:xfrm>
            <a:off x="414779" y="1159497"/>
            <a:ext cx="10939021" cy="5017466"/>
          </a:xfrm>
        </p:spPr>
        <p:txBody>
          <a:bodyPr>
            <a:normAutofit/>
          </a:bodyPr>
          <a:lstStyle/>
          <a:p>
            <a:r>
              <a:rPr lang="en-IN" sz="1700" i="1" dirty="0"/>
              <a:t>&lt;favourite [</a:t>
            </a:r>
            <a:r>
              <a:rPr lang="en-IN" sz="1700" i="1" dirty="0" err="1"/>
              <a:t>isFavorite</a:t>
            </a:r>
            <a:r>
              <a:rPr lang="en-IN" sz="1700" i="1" dirty="0"/>
              <a:t>] =“</a:t>
            </a:r>
            <a:r>
              <a:rPr lang="en-IN" sz="1700" i="1" dirty="0" err="1"/>
              <a:t>post.isFavoured</a:t>
            </a:r>
            <a:r>
              <a:rPr lang="en-IN" sz="1700" i="1" dirty="0"/>
              <a:t>”  (change)=“</a:t>
            </a:r>
            <a:r>
              <a:rPr lang="en-IN" sz="1700" i="1" dirty="0" err="1"/>
              <a:t>onFavouriteChange</a:t>
            </a:r>
            <a:r>
              <a:rPr lang="en-IN" sz="1700" i="1" dirty="0"/>
              <a:t>()”/&gt;</a:t>
            </a:r>
          </a:p>
          <a:p>
            <a:r>
              <a:rPr lang="en-IN" sz="1700" i="1" dirty="0"/>
              <a:t>How to use Input Decorator: @Input() </a:t>
            </a:r>
            <a:r>
              <a:rPr lang="en-IN" sz="1700" i="1" dirty="0" err="1"/>
              <a:t>isFavorite</a:t>
            </a:r>
            <a:r>
              <a:rPr lang="en-IN" sz="1700" i="1" dirty="0"/>
              <a:t>; </a:t>
            </a:r>
            <a:r>
              <a:rPr lang="en-IN" sz="1700" i="1" dirty="0">
                <a:sym typeface="Wingdings" panose="05000000000000000000" pitchFamily="2" charset="2"/>
              </a:rPr>
              <a:t> this mark the field as a input property means it will be exposed to outer calls.</a:t>
            </a:r>
          </a:p>
          <a:p>
            <a:r>
              <a:rPr lang="en-IN" sz="1700" i="1" dirty="0">
                <a:sym typeface="Wingdings" panose="05000000000000000000" pitchFamily="2" charset="2"/>
              </a:rPr>
              <a:t>Instead of @Input we can also add it to component decorator as array of inputs </a:t>
            </a:r>
            <a:r>
              <a:rPr lang="en-IN" sz="1700" i="1" dirty="0" err="1">
                <a:sym typeface="Wingdings" panose="05000000000000000000" pitchFamily="2" charset="2"/>
              </a:rPr>
              <a:t>eg</a:t>
            </a:r>
            <a:r>
              <a:rPr lang="en-IN" sz="1700" i="1" dirty="0">
                <a:sym typeface="Wingdings" panose="05000000000000000000" pitchFamily="2" charset="2"/>
              </a:rPr>
              <a:t>: input:[“var1”, var2”]</a:t>
            </a:r>
          </a:p>
          <a:p>
            <a:r>
              <a:rPr lang="en-IN" sz="1700" i="1" dirty="0">
                <a:sym typeface="Wingdings" panose="05000000000000000000" pitchFamily="2" charset="2"/>
              </a:rPr>
              <a:t>@Output() output = new </a:t>
            </a:r>
            <a:r>
              <a:rPr lang="en-IN" sz="1700" i="1" dirty="0" err="1">
                <a:sym typeface="Wingdings" panose="05000000000000000000" pitchFamily="2" charset="2"/>
              </a:rPr>
              <a:t>EventEmitter</a:t>
            </a:r>
            <a:r>
              <a:rPr lang="en-IN" sz="1700" i="1" dirty="0">
                <a:sym typeface="Wingdings" panose="05000000000000000000" pitchFamily="2" charset="2"/>
              </a:rPr>
              <a:t>();  its listens the change on the property. From method we can call “emit()” method.</a:t>
            </a:r>
          </a:p>
          <a:p>
            <a:r>
              <a:rPr lang="en-IN" sz="1700" i="1" dirty="0">
                <a:sym typeface="Wingdings" panose="05000000000000000000" pitchFamily="2" charset="2"/>
              </a:rPr>
              <a:t>We can Interface to achieve factory pattern arguments which is </a:t>
            </a:r>
            <a:r>
              <a:rPr lang="en-IN" sz="1700" i="1">
                <a:sym typeface="Wingdings" panose="05000000000000000000" pitchFamily="2" charset="2"/>
              </a:rPr>
              <a:t>type safe.</a:t>
            </a:r>
            <a:endParaRPr lang="en-IN" sz="1700" i="1" dirty="0"/>
          </a:p>
        </p:txBody>
      </p:sp>
    </p:spTree>
    <p:extLst>
      <p:ext uri="{BB962C8B-B14F-4D97-AF65-F5344CB8AC3E}">
        <p14:creationId xmlns:p14="http://schemas.microsoft.com/office/powerpoint/2010/main" val="19046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555F-655E-4386-B135-3B4A192B81D3}"/>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C3F0A10B-6DF2-46CD-A789-02C346BB4C2B}"/>
              </a:ext>
            </a:extLst>
          </p:cNvPr>
          <p:cNvSpPr>
            <a:spLocks noGrp="1"/>
          </p:cNvSpPr>
          <p:nvPr>
            <p:ph idx="1"/>
          </p:nvPr>
        </p:nvSpPr>
        <p:spPr/>
        <p:txBody>
          <a:bodyPr/>
          <a:lstStyle/>
          <a:p>
            <a:r>
              <a:rPr lang="en-IN" dirty="0"/>
              <a:t>JWT</a:t>
            </a:r>
          </a:p>
          <a:p>
            <a:r>
              <a:rPr lang="en-IN" dirty="0"/>
              <a:t>Stateless protection </a:t>
            </a:r>
          </a:p>
          <a:p>
            <a:r>
              <a:rPr lang="en-IN" dirty="0" err="1"/>
              <a:t>Protact</a:t>
            </a:r>
            <a:r>
              <a:rPr lang="en-IN" dirty="0"/>
              <a:t> routes</a:t>
            </a:r>
          </a:p>
          <a:p>
            <a:r>
              <a:rPr lang="en-IN" dirty="0"/>
              <a:t>Redirect to access denied page</a:t>
            </a:r>
          </a:p>
          <a:p>
            <a:r>
              <a:rPr lang="en-IN" dirty="0"/>
              <a:t>Show and hide elements </a:t>
            </a:r>
          </a:p>
          <a:p>
            <a:r>
              <a:rPr lang="en-IN" dirty="0"/>
              <a:t>Get current user</a:t>
            </a:r>
          </a:p>
          <a:p>
            <a:r>
              <a:rPr lang="en-IN" dirty="0"/>
              <a:t>Consume protected </a:t>
            </a:r>
            <a:r>
              <a:rPr lang="en-IN" dirty="0" err="1"/>
              <a:t>api</a:t>
            </a:r>
            <a:r>
              <a:rPr lang="en-IN" dirty="0"/>
              <a:t> endpoint</a:t>
            </a:r>
          </a:p>
        </p:txBody>
      </p:sp>
    </p:spTree>
    <p:extLst>
      <p:ext uri="{BB962C8B-B14F-4D97-AF65-F5344CB8AC3E}">
        <p14:creationId xmlns:p14="http://schemas.microsoft.com/office/powerpoint/2010/main" val="1386887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7668-8226-444B-9897-3028DD0AACE5}"/>
              </a:ext>
            </a:extLst>
          </p:cNvPr>
          <p:cNvSpPr>
            <a:spLocks noGrp="1"/>
          </p:cNvSpPr>
          <p:nvPr>
            <p:ph type="title"/>
          </p:nvPr>
        </p:nvSpPr>
        <p:spPr/>
        <p:txBody>
          <a:bodyPr/>
          <a:lstStyle/>
          <a:p>
            <a:r>
              <a:rPr lang="en-IN" dirty="0"/>
              <a:t>JWT (json web tokens)</a:t>
            </a:r>
          </a:p>
        </p:txBody>
      </p:sp>
      <p:sp>
        <p:nvSpPr>
          <p:cNvPr id="3" name="Content Placeholder 2">
            <a:extLst>
              <a:ext uri="{FF2B5EF4-FFF2-40B4-BE49-F238E27FC236}">
                <a16:creationId xmlns:a16="http://schemas.microsoft.com/office/drawing/2014/main" id="{E9FD48F2-F2D3-4EB7-9773-F95E73C53358}"/>
              </a:ext>
            </a:extLst>
          </p:cNvPr>
          <p:cNvSpPr>
            <a:spLocks noGrp="1"/>
          </p:cNvSpPr>
          <p:nvPr>
            <p:ph idx="1"/>
          </p:nvPr>
        </p:nvSpPr>
        <p:spPr/>
        <p:txBody>
          <a:bodyPr>
            <a:normAutofit lnSpcReduction="10000"/>
          </a:bodyPr>
          <a:lstStyle/>
          <a:p>
            <a:r>
              <a:rPr lang="en-IN" dirty="0"/>
              <a:t>While authentication when we request to </a:t>
            </a:r>
            <a:r>
              <a:rPr lang="en-IN" dirty="0" err="1"/>
              <a:t>api</a:t>
            </a:r>
            <a:r>
              <a:rPr lang="en-IN" dirty="0"/>
              <a:t> it returns JWT.</a:t>
            </a:r>
          </a:p>
          <a:p>
            <a:r>
              <a:rPr lang="en-IN" dirty="0"/>
              <a:t>JWT contains all the required details about user who is </a:t>
            </a:r>
            <a:r>
              <a:rPr lang="en-IN" dirty="0" err="1"/>
              <a:t>logining</a:t>
            </a:r>
            <a:r>
              <a:rPr lang="en-IN" dirty="0"/>
              <a:t>. </a:t>
            </a:r>
          </a:p>
          <a:p>
            <a:r>
              <a:rPr lang="en-IN" dirty="0"/>
              <a:t>We can store JWT token to browser local storage.</a:t>
            </a:r>
          </a:p>
          <a:p>
            <a:r>
              <a:rPr lang="en-IN" u="sng" dirty="0">
                <a:hlinkClick r:id="rId2"/>
              </a:rPr>
              <a:t>www.jwt.io</a:t>
            </a:r>
            <a:r>
              <a:rPr lang="en-IN" u="sng" dirty="0"/>
              <a:t> </a:t>
            </a:r>
            <a:r>
              <a:rPr lang="en-IN" dirty="0"/>
              <a:t>this contains different language libraries to generate and validate </a:t>
            </a:r>
            <a:r>
              <a:rPr lang="en-IN" dirty="0" err="1"/>
              <a:t>jwt</a:t>
            </a:r>
            <a:r>
              <a:rPr lang="en-IN" dirty="0"/>
              <a:t>. It has two section “encoded” and “decoded”.</a:t>
            </a:r>
          </a:p>
          <a:p>
            <a:r>
              <a:rPr lang="en-IN" dirty="0"/>
              <a:t>we use json language and in encoded for of data we can see three </a:t>
            </a:r>
            <a:r>
              <a:rPr lang="en-IN" dirty="0" err="1"/>
              <a:t>colors</a:t>
            </a:r>
            <a:r>
              <a:rPr lang="en-IN" dirty="0"/>
              <a:t> representation. Header in red, payloads in purple and digital signature in blue.</a:t>
            </a:r>
          </a:p>
          <a:p>
            <a:r>
              <a:rPr lang="en-IN" dirty="0"/>
              <a:t>It uses base 64 encoding to encode the </a:t>
            </a:r>
            <a:r>
              <a:rPr lang="en-IN" dirty="0" err="1"/>
              <a:t>url</a:t>
            </a:r>
            <a:r>
              <a:rPr lang="en-IN" dirty="0"/>
              <a:t>.</a:t>
            </a:r>
          </a:p>
          <a:p>
            <a:r>
              <a:rPr lang="en-IN" dirty="0"/>
              <a:t>In constructor parameter we add “</a:t>
            </a:r>
            <a:r>
              <a:rPr lang="en-IN" dirty="0" err="1"/>
              <a:t>AuthService</a:t>
            </a:r>
            <a:r>
              <a:rPr lang="en-IN" dirty="0"/>
              <a:t>” object</a:t>
            </a:r>
          </a:p>
        </p:txBody>
      </p:sp>
    </p:spTree>
    <p:extLst>
      <p:ext uri="{BB962C8B-B14F-4D97-AF65-F5344CB8AC3E}">
        <p14:creationId xmlns:p14="http://schemas.microsoft.com/office/powerpoint/2010/main" val="790210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2389-0460-49AB-9459-E1B2CF76B874}"/>
              </a:ext>
            </a:extLst>
          </p:cNvPr>
          <p:cNvSpPr>
            <a:spLocks noGrp="1"/>
          </p:cNvSpPr>
          <p:nvPr>
            <p:ph type="title"/>
          </p:nvPr>
        </p:nvSpPr>
        <p:spPr>
          <a:xfrm>
            <a:off x="932154" y="365125"/>
            <a:ext cx="10421645" cy="700195"/>
          </a:xfrm>
        </p:spPr>
        <p:txBody>
          <a:bodyPr/>
          <a:lstStyle/>
          <a:p>
            <a:r>
              <a:rPr lang="en-IN" dirty="0"/>
              <a:t>JWT (Json web token)</a:t>
            </a:r>
          </a:p>
        </p:txBody>
      </p:sp>
      <p:sp>
        <p:nvSpPr>
          <p:cNvPr id="3" name="Content Placeholder 2">
            <a:extLst>
              <a:ext uri="{FF2B5EF4-FFF2-40B4-BE49-F238E27FC236}">
                <a16:creationId xmlns:a16="http://schemas.microsoft.com/office/drawing/2014/main" id="{BF2CED82-C076-40E4-8856-ABD264A9E966}"/>
              </a:ext>
            </a:extLst>
          </p:cNvPr>
          <p:cNvSpPr>
            <a:spLocks noGrp="1"/>
          </p:cNvSpPr>
          <p:nvPr>
            <p:ph idx="1"/>
          </p:nvPr>
        </p:nvSpPr>
        <p:spPr>
          <a:xfrm>
            <a:off x="683581" y="1145219"/>
            <a:ext cx="10670219" cy="5031744"/>
          </a:xfrm>
        </p:spPr>
        <p:txBody>
          <a:bodyPr>
            <a:normAutofit fontScale="92500"/>
          </a:bodyPr>
          <a:lstStyle/>
          <a:p>
            <a:r>
              <a:rPr lang="en-IN" dirty="0" err="1"/>
              <a:t>this.http.post</a:t>
            </a:r>
            <a:r>
              <a:rPr lang="en-IN" dirty="0"/>
              <a:t>(“</a:t>
            </a:r>
            <a:r>
              <a:rPr lang="en-IN" dirty="0" err="1"/>
              <a:t>url</a:t>
            </a:r>
            <a:r>
              <a:rPr lang="en-IN" dirty="0"/>
              <a:t>”, </a:t>
            </a:r>
            <a:r>
              <a:rPr lang="en-IN" dirty="0" err="1"/>
              <a:t>requestBody</a:t>
            </a:r>
            <a:r>
              <a:rPr lang="en-IN" dirty="0"/>
              <a:t>).subscribe(result =&gt; {</a:t>
            </a:r>
          </a:p>
          <a:p>
            <a:pPr marL="0" indent="0">
              <a:buNone/>
            </a:pPr>
            <a:r>
              <a:rPr lang="en-IN" dirty="0"/>
              <a:t>If(result) </a:t>
            </a:r>
            <a:r>
              <a:rPr lang="en-IN" dirty="0" err="1"/>
              <a:t>this.router.navigate</a:t>
            </a:r>
            <a:r>
              <a:rPr lang="en-IN" dirty="0"/>
              <a:t>([‘/’]); else </a:t>
            </a:r>
            <a:r>
              <a:rPr lang="en-IN" dirty="0" err="1"/>
              <a:t>this.invalidLogin</a:t>
            </a:r>
            <a:r>
              <a:rPr lang="en-IN" dirty="0"/>
              <a:t>=true;}</a:t>
            </a:r>
          </a:p>
          <a:p>
            <a:r>
              <a:rPr lang="en-IN" dirty="0"/>
              <a:t>We can use “</a:t>
            </a:r>
            <a:r>
              <a:rPr lang="en-IN" dirty="0" err="1"/>
              <a:t>localStorage</a:t>
            </a:r>
            <a:r>
              <a:rPr lang="en-IN" dirty="0"/>
              <a:t>” object to store data locally, to logout we can delete the object from </a:t>
            </a:r>
            <a:r>
              <a:rPr lang="en-IN" dirty="0" err="1"/>
              <a:t>localStorage</a:t>
            </a:r>
            <a:r>
              <a:rPr lang="en-IN" dirty="0"/>
              <a:t>.</a:t>
            </a:r>
          </a:p>
          <a:p>
            <a:r>
              <a:rPr lang="en-IN" dirty="0"/>
              <a:t>We can login implement just by validation the http response and store the information to local browser.</a:t>
            </a:r>
          </a:p>
          <a:p>
            <a:r>
              <a:rPr lang="en-IN" dirty="0" err="1"/>
              <a:t>Npm</a:t>
            </a:r>
            <a:r>
              <a:rPr lang="en-IN" dirty="0"/>
              <a:t> install angular2-jwt</a:t>
            </a:r>
          </a:p>
          <a:p>
            <a:pPr marL="0" indent="0">
              <a:buNone/>
            </a:pPr>
            <a:r>
              <a:rPr lang="en-IN" dirty="0"/>
              <a:t>Let </a:t>
            </a:r>
            <a:r>
              <a:rPr lang="en-IN" dirty="0" err="1"/>
              <a:t>jwt</a:t>
            </a:r>
            <a:r>
              <a:rPr lang="en-IN" dirty="0"/>
              <a:t> = new </a:t>
            </a:r>
            <a:r>
              <a:rPr lang="en-IN" dirty="0" err="1"/>
              <a:t>JwtHelper</a:t>
            </a:r>
            <a:r>
              <a:rPr lang="en-IN" dirty="0"/>
              <a:t>(); it has methods like </a:t>
            </a:r>
          </a:p>
          <a:p>
            <a:pPr marL="0" indent="0">
              <a:buNone/>
            </a:pPr>
            <a:r>
              <a:rPr lang="en-IN" dirty="0" err="1"/>
              <a:t>decodeToken</a:t>
            </a:r>
            <a:r>
              <a:rPr lang="en-IN" dirty="0"/>
              <a:t>, </a:t>
            </a:r>
            <a:r>
              <a:rPr lang="en-IN" dirty="0" err="1"/>
              <a:t>getTokenExpriationDate</a:t>
            </a:r>
            <a:r>
              <a:rPr lang="en-IN" dirty="0"/>
              <a:t>, isTokenExpired,urlBase64Decode</a:t>
            </a:r>
          </a:p>
          <a:p>
            <a:r>
              <a:rPr lang="en-IN" dirty="0"/>
              <a:t>We can take encoded data from local storage and use </a:t>
            </a:r>
            <a:r>
              <a:rPr lang="en-IN" dirty="0" err="1"/>
              <a:t>jwtHelper</a:t>
            </a:r>
            <a:r>
              <a:rPr lang="en-IN" dirty="0"/>
              <a:t> to validate</a:t>
            </a:r>
          </a:p>
          <a:p>
            <a:r>
              <a:rPr lang="en-IN" dirty="0"/>
              <a:t>We can show or hide pages by add *</a:t>
            </a:r>
            <a:r>
              <a:rPr lang="en-IN" dirty="0" err="1"/>
              <a:t>ngIf</a:t>
            </a:r>
            <a:r>
              <a:rPr lang="en-IN" dirty="0"/>
              <a:t> on routes in html page.</a:t>
            </a:r>
          </a:p>
        </p:txBody>
      </p:sp>
    </p:spTree>
    <p:extLst>
      <p:ext uri="{BB962C8B-B14F-4D97-AF65-F5344CB8AC3E}">
        <p14:creationId xmlns:p14="http://schemas.microsoft.com/office/powerpoint/2010/main" val="593148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2F9F-7353-4DAF-BBB1-55EFB6031612}"/>
              </a:ext>
            </a:extLst>
          </p:cNvPr>
          <p:cNvSpPr>
            <a:spLocks noGrp="1"/>
          </p:cNvSpPr>
          <p:nvPr>
            <p:ph type="title"/>
          </p:nvPr>
        </p:nvSpPr>
        <p:spPr>
          <a:xfrm>
            <a:off x="656948" y="365125"/>
            <a:ext cx="10696852" cy="558153"/>
          </a:xfrm>
        </p:spPr>
        <p:txBody>
          <a:bodyPr>
            <a:normAutofit fontScale="90000"/>
          </a:bodyPr>
          <a:lstStyle/>
          <a:p>
            <a:r>
              <a:rPr lang="en-IN" dirty="0"/>
              <a:t>JWT (json web token)</a:t>
            </a:r>
          </a:p>
        </p:txBody>
      </p:sp>
      <p:sp>
        <p:nvSpPr>
          <p:cNvPr id="3" name="Content Placeholder 2">
            <a:extLst>
              <a:ext uri="{FF2B5EF4-FFF2-40B4-BE49-F238E27FC236}">
                <a16:creationId xmlns:a16="http://schemas.microsoft.com/office/drawing/2014/main" id="{5D857122-5675-4380-A1AD-73CEB4A27054}"/>
              </a:ext>
            </a:extLst>
          </p:cNvPr>
          <p:cNvSpPr>
            <a:spLocks noGrp="1"/>
          </p:cNvSpPr>
          <p:nvPr>
            <p:ph idx="1"/>
          </p:nvPr>
        </p:nvSpPr>
        <p:spPr>
          <a:xfrm>
            <a:off x="727969" y="1233996"/>
            <a:ext cx="10625831" cy="4942967"/>
          </a:xfrm>
        </p:spPr>
        <p:txBody>
          <a:bodyPr>
            <a:normAutofit lnSpcReduction="10000"/>
          </a:bodyPr>
          <a:lstStyle/>
          <a:p>
            <a:r>
              <a:rPr lang="en-IN" dirty="0"/>
              <a:t>We can implement </a:t>
            </a:r>
            <a:r>
              <a:rPr lang="en-IN" dirty="0" err="1"/>
              <a:t>canActivate</a:t>
            </a:r>
            <a:r>
              <a:rPr lang="en-IN" dirty="0"/>
              <a:t> interface and override </a:t>
            </a:r>
            <a:r>
              <a:rPr lang="en-IN" dirty="0" err="1"/>
              <a:t>canActivate</a:t>
            </a:r>
            <a:r>
              <a:rPr lang="en-IN" dirty="0"/>
              <a:t> method</a:t>
            </a:r>
          </a:p>
          <a:p>
            <a:r>
              <a:rPr lang="en-IN" dirty="0"/>
              <a:t>In </a:t>
            </a:r>
            <a:r>
              <a:rPr lang="en-IN" dirty="0" err="1"/>
              <a:t>canActivate</a:t>
            </a:r>
            <a:r>
              <a:rPr lang="en-IN" dirty="0"/>
              <a:t> method we can check if the user is logged in or not if not then we can redirect to home page by use </a:t>
            </a:r>
            <a:r>
              <a:rPr lang="en-IN" dirty="0" err="1"/>
              <a:t>this.route.navigate</a:t>
            </a:r>
            <a:r>
              <a:rPr lang="en-IN" dirty="0"/>
              <a:t>();</a:t>
            </a:r>
          </a:p>
          <a:p>
            <a:r>
              <a:rPr lang="en-IN" dirty="0"/>
              <a:t>While declaring Route in module we can add this implementing class to specific route. </a:t>
            </a:r>
            <a:r>
              <a:rPr lang="en-IN" dirty="0" err="1"/>
              <a:t>Eg</a:t>
            </a:r>
            <a:r>
              <a:rPr lang="en-IN" dirty="0"/>
              <a:t>: {path : “/” , </a:t>
            </a:r>
            <a:r>
              <a:rPr lang="en-IN" dirty="0" err="1"/>
              <a:t>component:”comp</a:t>
            </a:r>
            <a:r>
              <a:rPr lang="en-IN" dirty="0"/>
              <a:t>”, </a:t>
            </a:r>
            <a:r>
              <a:rPr lang="en-IN" dirty="0" err="1"/>
              <a:t>canActivate</a:t>
            </a:r>
            <a:r>
              <a:rPr lang="en-IN" dirty="0"/>
              <a:t>:[</a:t>
            </a:r>
            <a:r>
              <a:rPr lang="en-IN" dirty="0" err="1"/>
              <a:t>className</a:t>
            </a:r>
            <a:r>
              <a:rPr lang="en-IN" dirty="0"/>
              <a:t>]}</a:t>
            </a:r>
          </a:p>
          <a:p>
            <a:r>
              <a:rPr lang="en-IN" dirty="0"/>
              <a:t>Add implementing class also in Provider array of module</a:t>
            </a:r>
          </a:p>
          <a:p>
            <a:r>
              <a:rPr lang="en-IN" dirty="0" err="1"/>
              <a:t>Protacting</a:t>
            </a:r>
            <a:r>
              <a:rPr lang="en-IN" dirty="0"/>
              <a:t> routes according to user Role. To achieve this we can have a array of </a:t>
            </a:r>
            <a:r>
              <a:rPr lang="en-IN" dirty="0" err="1"/>
              <a:t>canActive</a:t>
            </a:r>
            <a:r>
              <a:rPr lang="en-IN" dirty="0"/>
              <a:t> in module. </a:t>
            </a:r>
          </a:p>
          <a:p>
            <a:r>
              <a:rPr lang="en-IN" dirty="0"/>
              <a:t>In implementation of </a:t>
            </a:r>
            <a:r>
              <a:rPr lang="en-IN" dirty="0" err="1"/>
              <a:t>canActivate</a:t>
            </a:r>
            <a:r>
              <a:rPr lang="en-IN" dirty="0"/>
              <a:t> method we can check user role before </a:t>
            </a:r>
            <a:r>
              <a:rPr lang="en-IN" dirty="0" err="1"/>
              <a:t>nevigeting</a:t>
            </a:r>
            <a:r>
              <a:rPr lang="en-IN" dirty="0"/>
              <a:t> to </a:t>
            </a:r>
            <a:r>
              <a:rPr lang="en-IN" dirty="0" err="1"/>
              <a:t>url</a:t>
            </a:r>
            <a:endParaRPr lang="en-IN" dirty="0"/>
          </a:p>
        </p:txBody>
      </p:sp>
    </p:spTree>
    <p:extLst>
      <p:ext uri="{BB962C8B-B14F-4D97-AF65-F5344CB8AC3E}">
        <p14:creationId xmlns:p14="http://schemas.microsoft.com/office/powerpoint/2010/main" val="1909606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1A23-9A6B-4E10-81E6-A30D2D647FE9}"/>
              </a:ext>
            </a:extLst>
          </p:cNvPr>
          <p:cNvSpPr>
            <a:spLocks noGrp="1"/>
          </p:cNvSpPr>
          <p:nvPr>
            <p:ph type="title"/>
          </p:nvPr>
        </p:nvSpPr>
        <p:spPr>
          <a:xfrm>
            <a:off x="745724" y="365125"/>
            <a:ext cx="10608076" cy="700195"/>
          </a:xfrm>
        </p:spPr>
        <p:txBody>
          <a:bodyPr/>
          <a:lstStyle/>
          <a:p>
            <a:r>
              <a:rPr lang="en-IN" dirty="0"/>
              <a:t>Accessing protected API endpoint</a:t>
            </a:r>
          </a:p>
        </p:txBody>
      </p:sp>
      <p:sp>
        <p:nvSpPr>
          <p:cNvPr id="3" name="Content Placeholder 2">
            <a:extLst>
              <a:ext uri="{FF2B5EF4-FFF2-40B4-BE49-F238E27FC236}">
                <a16:creationId xmlns:a16="http://schemas.microsoft.com/office/drawing/2014/main" id="{C71F5381-83E1-4555-BEEF-4442C041C3C6}"/>
              </a:ext>
            </a:extLst>
          </p:cNvPr>
          <p:cNvSpPr>
            <a:spLocks noGrp="1"/>
          </p:cNvSpPr>
          <p:nvPr>
            <p:ph idx="1"/>
          </p:nvPr>
        </p:nvSpPr>
        <p:spPr>
          <a:xfrm>
            <a:off x="745724" y="1065320"/>
            <a:ext cx="10608076" cy="5111643"/>
          </a:xfrm>
        </p:spPr>
        <p:txBody>
          <a:bodyPr/>
          <a:lstStyle/>
          <a:p>
            <a:r>
              <a:rPr lang="en-IN" dirty="0"/>
              <a:t>Header = new Headers(); </a:t>
            </a:r>
          </a:p>
          <a:p>
            <a:r>
              <a:rPr lang="en-IN" dirty="0" err="1"/>
              <a:t>Header.append</a:t>
            </a:r>
            <a:r>
              <a:rPr lang="en-IN" dirty="0"/>
              <a:t>(“authorization”,”bearer”+</a:t>
            </a:r>
            <a:r>
              <a:rPr lang="en-IN" dirty="0" err="1"/>
              <a:t>tokenVlaue</a:t>
            </a:r>
            <a:r>
              <a:rPr lang="en-IN" dirty="0"/>
              <a:t>);</a:t>
            </a:r>
          </a:p>
          <a:p>
            <a:r>
              <a:rPr lang="en-IN" dirty="0"/>
              <a:t>Option = new </a:t>
            </a:r>
            <a:r>
              <a:rPr lang="en-IN" dirty="0" err="1"/>
              <a:t>RequestOptions</a:t>
            </a:r>
            <a:r>
              <a:rPr lang="en-IN" dirty="0"/>
              <a:t>({headers :Headers});</a:t>
            </a:r>
          </a:p>
          <a:p>
            <a:r>
              <a:rPr lang="en-IN" dirty="0"/>
              <a:t>This is how we can put all authorization detail in headers of the request.</a:t>
            </a:r>
          </a:p>
          <a:p>
            <a:r>
              <a:rPr lang="en-IN" dirty="0"/>
              <a:t>We can replace Http object with </a:t>
            </a:r>
            <a:r>
              <a:rPr lang="en-IN" dirty="0" err="1"/>
              <a:t>AuthHttp</a:t>
            </a:r>
            <a:r>
              <a:rPr lang="en-IN" dirty="0"/>
              <a:t> which has all the method of Http as wall as some authorization method too.</a:t>
            </a:r>
          </a:p>
          <a:p>
            <a:r>
              <a:rPr lang="en-IN" dirty="0"/>
              <a:t>By using this we can work with request body. </a:t>
            </a:r>
            <a:r>
              <a:rPr lang="en-IN" dirty="0" err="1"/>
              <a:t>Whiel</a:t>
            </a:r>
            <a:r>
              <a:rPr lang="en-IN" dirty="0"/>
              <a:t> accessing the protected </a:t>
            </a:r>
            <a:r>
              <a:rPr lang="en-IN"/>
              <a:t>API endpoint</a:t>
            </a:r>
            <a:endParaRPr lang="en-IN" dirty="0"/>
          </a:p>
        </p:txBody>
      </p:sp>
    </p:spTree>
    <p:extLst>
      <p:ext uri="{BB962C8B-B14F-4D97-AF65-F5344CB8AC3E}">
        <p14:creationId xmlns:p14="http://schemas.microsoft.com/office/powerpoint/2010/main" val="303406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159B-6C0D-45D8-8743-5AC470DBABB7}"/>
              </a:ext>
            </a:extLst>
          </p:cNvPr>
          <p:cNvSpPr>
            <a:spLocks noGrp="1"/>
          </p:cNvSpPr>
          <p:nvPr>
            <p:ph type="title"/>
          </p:nvPr>
        </p:nvSpPr>
        <p:spPr/>
        <p:txBody>
          <a:bodyPr/>
          <a:lstStyle/>
          <a:p>
            <a:r>
              <a:rPr lang="en-IN" dirty="0"/>
              <a:t>Why </a:t>
            </a:r>
            <a:r>
              <a:rPr lang="en-IN" dirty="0" err="1"/>
              <a:t>paramMap</a:t>
            </a:r>
            <a:r>
              <a:rPr lang="en-IN" dirty="0"/>
              <a:t> should return observable?</a:t>
            </a:r>
          </a:p>
        </p:txBody>
      </p:sp>
      <p:sp>
        <p:nvSpPr>
          <p:cNvPr id="3" name="Content Placeholder 2">
            <a:extLst>
              <a:ext uri="{FF2B5EF4-FFF2-40B4-BE49-F238E27FC236}">
                <a16:creationId xmlns:a16="http://schemas.microsoft.com/office/drawing/2014/main" id="{75AC2304-0F38-488C-AB43-EBC2B3A94DE3}"/>
              </a:ext>
            </a:extLst>
          </p:cNvPr>
          <p:cNvSpPr>
            <a:spLocks noGrp="1"/>
          </p:cNvSpPr>
          <p:nvPr>
            <p:ph idx="1"/>
          </p:nvPr>
        </p:nvSpPr>
        <p:spPr/>
        <p:txBody>
          <a:bodyPr/>
          <a:lstStyle/>
          <a:p>
            <a:r>
              <a:rPr lang="en-IN" dirty="0"/>
              <a:t>When component moves from one component to another it destroy the information about previous component and remove from DOM. </a:t>
            </a:r>
          </a:p>
          <a:p>
            <a:r>
              <a:rPr lang="en-IN" dirty="0"/>
              <a:t>In a situation where we move from one page but get to the same page means only content changes but not the page we use observables because we don’t want to destroy the data.</a:t>
            </a:r>
          </a:p>
          <a:p>
            <a:r>
              <a:rPr lang="en-IN" dirty="0"/>
              <a:t>When user return to one page again and again then we should use snapshot instead of observable. </a:t>
            </a:r>
          </a:p>
          <a:p>
            <a:pPr marL="0" indent="0">
              <a:buNone/>
            </a:pPr>
            <a:r>
              <a:rPr lang="en-IN" dirty="0" err="1"/>
              <a:t>this.route.snapshot.paramMap.get</a:t>
            </a:r>
            <a:r>
              <a:rPr lang="en-IN" dirty="0"/>
              <a:t>(‘id’);</a:t>
            </a:r>
          </a:p>
        </p:txBody>
      </p:sp>
    </p:spTree>
    <p:extLst>
      <p:ext uri="{BB962C8B-B14F-4D97-AF65-F5344CB8AC3E}">
        <p14:creationId xmlns:p14="http://schemas.microsoft.com/office/powerpoint/2010/main" val="392117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8706-FE53-451F-8880-17000FCF0078}"/>
              </a:ext>
            </a:extLst>
          </p:cNvPr>
          <p:cNvSpPr>
            <a:spLocks noGrp="1"/>
          </p:cNvSpPr>
          <p:nvPr>
            <p:ph type="title"/>
          </p:nvPr>
        </p:nvSpPr>
        <p:spPr/>
        <p:txBody>
          <a:bodyPr/>
          <a:lstStyle/>
          <a:p>
            <a:r>
              <a:rPr lang="en-IN" dirty="0"/>
              <a:t>Route with multiple parameters</a:t>
            </a:r>
          </a:p>
        </p:txBody>
      </p:sp>
      <p:sp>
        <p:nvSpPr>
          <p:cNvPr id="3" name="Content Placeholder 2">
            <a:extLst>
              <a:ext uri="{FF2B5EF4-FFF2-40B4-BE49-F238E27FC236}">
                <a16:creationId xmlns:a16="http://schemas.microsoft.com/office/drawing/2014/main" id="{8E178350-FBEB-4337-B058-CEB6758CD395}"/>
              </a:ext>
            </a:extLst>
          </p:cNvPr>
          <p:cNvSpPr>
            <a:spLocks noGrp="1"/>
          </p:cNvSpPr>
          <p:nvPr>
            <p:ph idx="1"/>
          </p:nvPr>
        </p:nvSpPr>
        <p:spPr/>
        <p:txBody>
          <a:bodyPr/>
          <a:lstStyle/>
          <a:p>
            <a:r>
              <a:rPr lang="en-IN" dirty="0" err="1"/>
              <a:t>url</a:t>
            </a:r>
            <a:r>
              <a:rPr lang="en-IN" dirty="0"/>
              <a:t> like localhost:8080/12345 is containing one parameter to pass.</a:t>
            </a:r>
          </a:p>
          <a:p>
            <a:r>
              <a:rPr lang="en-IN" dirty="0"/>
              <a:t>To pass parameter like localhost:8080/12345/john this </a:t>
            </a:r>
            <a:r>
              <a:rPr lang="en-IN" dirty="0" err="1"/>
              <a:t>url</a:t>
            </a:r>
            <a:r>
              <a:rPr lang="en-IN" dirty="0"/>
              <a:t> has two parameter in </a:t>
            </a:r>
            <a:r>
              <a:rPr lang="en-IN" dirty="0" err="1"/>
              <a:t>url</a:t>
            </a:r>
            <a:r>
              <a:rPr lang="en-IN" dirty="0"/>
              <a:t>.</a:t>
            </a:r>
          </a:p>
          <a:p>
            <a:r>
              <a:rPr lang="en-IN" dirty="0"/>
              <a:t>In module it has </a:t>
            </a:r>
            <a:r>
              <a:rPr lang="en-IN" dirty="0" err="1"/>
              <a:t>path:’home</a:t>
            </a:r>
            <a:r>
              <a:rPr lang="en-IN" dirty="0"/>
              <a:t>’/:id/:username </a:t>
            </a:r>
          </a:p>
          <a:p>
            <a:r>
              <a:rPr lang="en-IN" dirty="0"/>
              <a:t>In html [</a:t>
            </a:r>
            <a:r>
              <a:rPr lang="en-IN" dirty="0" err="1"/>
              <a:t>routerLink</a:t>
            </a:r>
            <a:r>
              <a:rPr lang="en-IN" dirty="0"/>
              <a:t>]=“[‘/home’, ‘</a:t>
            </a:r>
            <a:r>
              <a:rPr lang="en-IN" dirty="0" err="1"/>
              <a:t>firstparam</a:t>
            </a:r>
            <a:r>
              <a:rPr lang="en-IN" dirty="0"/>
              <a:t>’, ‘</a:t>
            </a:r>
            <a:r>
              <a:rPr lang="en-IN" dirty="0" err="1"/>
              <a:t>secondparam</a:t>
            </a:r>
            <a:r>
              <a:rPr lang="en-IN" dirty="0"/>
              <a:t>’]”. </a:t>
            </a:r>
          </a:p>
        </p:txBody>
      </p:sp>
    </p:spTree>
    <p:extLst>
      <p:ext uri="{BB962C8B-B14F-4D97-AF65-F5344CB8AC3E}">
        <p14:creationId xmlns:p14="http://schemas.microsoft.com/office/powerpoint/2010/main" val="1390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4362-2659-4525-82FC-8490BB352190}"/>
              </a:ext>
            </a:extLst>
          </p:cNvPr>
          <p:cNvSpPr>
            <a:spLocks noGrp="1"/>
          </p:cNvSpPr>
          <p:nvPr>
            <p:ph type="title"/>
          </p:nvPr>
        </p:nvSpPr>
        <p:spPr/>
        <p:txBody>
          <a:bodyPr/>
          <a:lstStyle/>
          <a:p>
            <a:r>
              <a:rPr lang="en-IN" dirty="0"/>
              <a:t>Query parameter</a:t>
            </a:r>
          </a:p>
        </p:txBody>
      </p:sp>
      <p:sp>
        <p:nvSpPr>
          <p:cNvPr id="3" name="Content Placeholder 2">
            <a:extLst>
              <a:ext uri="{FF2B5EF4-FFF2-40B4-BE49-F238E27FC236}">
                <a16:creationId xmlns:a16="http://schemas.microsoft.com/office/drawing/2014/main" id="{DFE59724-2755-4801-B95A-B6250BA82054}"/>
              </a:ext>
            </a:extLst>
          </p:cNvPr>
          <p:cNvSpPr>
            <a:spLocks noGrp="1"/>
          </p:cNvSpPr>
          <p:nvPr>
            <p:ph idx="1"/>
          </p:nvPr>
        </p:nvSpPr>
        <p:spPr/>
        <p:txBody>
          <a:bodyPr/>
          <a:lstStyle/>
          <a:p>
            <a:r>
              <a:rPr lang="en-IN" dirty="0" err="1"/>
              <a:t>this.route.queryParamMap.subscribe</a:t>
            </a:r>
            <a:r>
              <a:rPr lang="en-IN" dirty="0"/>
              <a:t>();</a:t>
            </a:r>
          </a:p>
          <a:p>
            <a:r>
              <a:rPr lang="en-IN" dirty="0" err="1"/>
              <a:t>This.route.snapshot.queryParamMap.subscribe</a:t>
            </a:r>
            <a:r>
              <a:rPr lang="en-IN" dirty="0"/>
              <a:t>();</a:t>
            </a:r>
          </a:p>
          <a:p>
            <a:r>
              <a:rPr lang="en-IN" dirty="0"/>
              <a:t>&lt;a [</a:t>
            </a:r>
            <a:r>
              <a:rPr lang="en-IN" dirty="0" err="1"/>
              <a:t>routerLink</a:t>
            </a:r>
            <a:r>
              <a:rPr lang="en-IN" dirty="0"/>
              <a:t>]=“[home]” [</a:t>
            </a:r>
            <a:r>
              <a:rPr lang="en-IN" dirty="0" err="1"/>
              <a:t>queryParam</a:t>
            </a:r>
            <a:r>
              <a:rPr lang="en-IN" dirty="0"/>
              <a:t>]=“{id, 1}” &gt; </a:t>
            </a:r>
            <a:r>
              <a:rPr lang="en-IN" dirty="0">
                <a:sym typeface="Wingdings" panose="05000000000000000000" pitchFamily="2" charset="2"/>
              </a:rPr>
              <a:t> this is the way to pass query param to route we don’t have to add anything in module path. It can be directly accessible by using </a:t>
            </a:r>
            <a:r>
              <a:rPr lang="en-IN" dirty="0" err="1">
                <a:sym typeface="Wingdings" panose="05000000000000000000" pitchFamily="2" charset="2"/>
              </a:rPr>
              <a:t>this.route.queryPamram.subscribe</a:t>
            </a:r>
            <a:r>
              <a:rPr lang="en-IN" dirty="0">
                <a:sym typeface="Wingdings" panose="05000000000000000000" pitchFamily="2" charset="2"/>
              </a:rPr>
              <a:t>() in </a:t>
            </a:r>
            <a:r>
              <a:rPr lang="en-IN">
                <a:sym typeface="Wingdings" panose="05000000000000000000" pitchFamily="2" charset="2"/>
              </a:rPr>
              <a:t>other component;</a:t>
            </a:r>
            <a:endParaRPr lang="en-IN" dirty="0"/>
          </a:p>
        </p:txBody>
      </p:sp>
    </p:spTree>
    <p:extLst>
      <p:ext uri="{BB962C8B-B14F-4D97-AF65-F5344CB8AC3E}">
        <p14:creationId xmlns:p14="http://schemas.microsoft.com/office/powerpoint/2010/main" val="358605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9F2-5C12-46DF-A83B-C864526DC5F6}"/>
              </a:ext>
            </a:extLst>
          </p:cNvPr>
          <p:cNvSpPr>
            <a:spLocks noGrp="1"/>
          </p:cNvSpPr>
          <p:nvPr>
            <p:ph type="title"/>
          </p:nvPr>
        </p:nvSpPr>
        <p:spPr/>
        <p:txBody>
          <a:bodyPr/>
          <a:lstStyle/>
          <a:p>
            <a:r>
              <a:rPr lang="en-IN" dirty="0"/>
              <a:t>Subscribing to many observables </a:t>
            </a:r>
          </a:p>
        </p:txBody>
      </p:sp>
      <p:sp>
        <p:nvSpPr>
          <p:cNvPr id="3" name="Content Placeholder 2">
            <a:extLst>
              <a:ext uri="{FF2B5EF4-FFF2-40B4-BE49-F238E27FC236}">
                <a16:creationId xmlns:a16="http://schemas.microsoft.com/office/drawing/2014/main" id="{7559418D-53ED-4F93-9525-C157B5958B7C}"/>
              </a:ext>
            </a:extLst>
          </p:cNvPr>
          <p:cNvSpPr>
            <a:spLocks noGrp="1"/>
          </p:cNvSpPr>
          <p:nvPr>
            <p:ph idx="1"/>
          </p:nvPr>
        </p:nvSpPr>
        <p:spPr/>
        <p:txBody>
          <a:bodyPr/>
          <a:lstStyle/>
          <a:p>
            <a:r>
              <a:rPr lang="en-IN" dirty="0"/>
              <a:t>Observable are the stream of data which is async.</a:t>
            </a:r>
          </a:p>
          <a:p>
            <a:r>
              <a:rPr lang="en-IN" dirty="0"/>
              <a:t>To combining multiple observables  </a:t>
            </a:r>
          </a:p>
          <a:p>
            <a:r>
              <a:rPr lang="en-IN" dirty="0"/>
              <a:t>Import {Observable} from ‘</a:t>
            </a:r>
            <a:r>
              <a:rPr lang="en-IN" dirty="0" err="1"/>
              <a:t>rxjs</a:t>
            </a:r>
            <a:r>
              <a:rPr lang="en-IN" dirty="0"/>
              <a:t>/Observables’;</a:t>
            </a:r>
          </a:p>
          <a:p>
            <a:r>
              <a:rPr lang="en-IN" dirty="0"/>
              <a:t>Import ‘</a:t>
            </a:r>
            <a:r>
              <a:rPr lang="en-IN" dirty="0" err="1"/>
              <a:t>rxjs</a:t>
            </a:r>
            <a:r>
              <a:rPr lang="en-IN" dirty="0"/>
              <a:t>/add/observable/</a:t>
            </a:r>
            <a:r>
              <a:rPr lang="en-IN" dirty="0" err="1"/>
              <a:t>combineLatest</a:t>
            </a:r>
            <a:r>
              <a:rPr lang="en-IN" dirty="0"/>
              <a:t>’;</a:t>
            </a:r>
          </a:p>
          <a:p>
            <a:r>
              <a:rPr lang="en-IN" dirty="0"/>
              <a:t>And to combine we user </a:t>
            </a:r>
            <a:r>
              <a:rPr lang="en-IN" dirty="0" err="1"/>
              <a:t>Observable.combineLatest</a:t>
            </a:r>
            <a:r>
              <a:rPr lang="en-IN" dirty="0"/>
              <a:t>([]);</a:t>
            </a:r>
          </a:p>
          <a:p>
            <a:r>
              <a:rPr lang="en-IN" dirty="0" err="1"/>
              <a:t>combineLatest</a:t>
            </a:r>
            <a:r>
              <a:rPr lang="en-IN" dirty="0"/>
              <a:t> is static method which takes the array of observables. </a:t>
            </a:r>
          </a:p>
          <a:p>
            <a:r>
              <a:rPr lang="en-IN" dirty="0"/>
              <a:t>Let </a:t>
            </a:r>
            <a:r>
              <a:rPr lang="en-IN" dirty="0" err="1"/>
              <a:t>obs</a:t>
            </a:r>
            <a:r>
              <a:rPr lang="en-IN" dirty="0"/>
              <a:t> = </a:t>
            </a:r>
            <a:r>
              <a:rPr lang="en-IN" dirty="0" err="1"/>
              <a:t>Oberservable.combineLatest</a:t>
            </a:r>
            <a:r>
              <a:rPr lang="en-IN" dirty="0"/>
              <a:t>([obs1, obs2]);</a:t>
            </a:r>
          </a:p>
          <a:p>
            <a:r>
              <a:rPr lang="en-IN" dirty="0" err="1"/>
              <a:t>obs.subscribe</a:t>
            </a:r>
            <a:r>
              <a:rPr lang="en-IN" dirty="0"/>
              <a:t>( p =&gt; p[0].</a:t>
            </a:r>
            <a:r>
              <a:rPr lang="en-IN" dirty="0" err="1"/>
              <a:t>getAll</a:t>
            </a:r>
            <a:r>
              <a:rPr lang="en-IN" dirty="0"/>
              <a:t>());</a:t>
            </a:r>
          </a:p>
        </p:txBody>
      </p:sp>
    </p:spTree>
    <p:extLst>
      <p:ext uri="{BB962C8B-B14F-4D97-AF65-F5344CB8AC3E}">
        <p14:creationId xmlns:p14="http://schemas.microsoft.com/office/powerpoint/2010/main" val="332304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AFFE-F666-4FDE-807A-DB5F9742AEBC}"/>
              </a:ext>
            </a:extLst>
          </p:cNvPr>
          <p:cNvSpPr>
            <a:spLocks noGrp="1"/>
          </p:cNvSpPr>
          <p:nvPr>
            <p:ph type="title"/>
          </p:nvPr>
        </p:nvSpPr>
        <p:spPr/>
        <p:txBody>
          <a:bodyPr/>
          <a:lstStyle/>
          <a:p>
            <a:r>
              <a:rPr lang="en-IN" dirty="0"/>
              <a:t>How to use </a:t>
            </a:r>
            <a:r>
              <a:rPr lang="en-IN" dirty="0" err="1"/>
              <a:t>switchMap</a:t>
            </a:r>
            <a:r>
              <a:rPr lang="en-IN" dirty="0"/>
              <a:t> operator?</a:t>
            </a:r>
          </a:p>
        </p:txBody>
      </p:sp>
      <p:sp>
        <p:nvSpPr>
          <p:cNvPr id="3" name="Content Placeholder 2">
            <a:extLst>
              <a:ext uri="{FF2B5EF4-FFF2-40B4-BE49-F238E27FC236}">
                <a16:creationId xmlns:a16="http://schemas.microsoft.com/office/drawing/2014/main" id="{BF28E226-A400-4CC7-B1FF-7144119F1931}"/>
              </a:ext>
            </a:extLst>
          </p:cNvPr>
          <p:cNvSpPr>
            <a:spLocks noGrp="1"/>
          </p:cNvSpPr>
          <p:nvPr>
            <p:ph idx="1"/>
          </p:nvPr>
        </p:nvSpPr>
        <p:spPr/>
        <p:txBody>
          <a:bodyPr/>
          <a:lstStyle/>
          <a:p>
            <a:r>
              <a:rPr lang="en-IN" dirty="0" err="1"/>
              <a:t>SwitchMap</a:t>
            </a:r>
            <a:r>
              <a:rPr lang="en-IN" dirty="0"/>
              <a:t> is used have a cleaner way to subscribe multiple observables.</a:t>
            </a:r>
          </a:p>
          <a:p>
            <a:r>
              <a:rPr lang="en-IN" dirty="0"/>
              <a:t>Let </a:t>
            </a:r>
            <a:r>
              <a:rPr lang="en-IN" dirty="0" err="1"/>
              <a:t>obs</a:t>
            </a:r>
            <a:r>
              <a:rPr lang="en-IN" dirty="0"/>
              <a:t> = </a:t>
            </a:r>
            <a:r>
              <a:rPr lang="en-IN" dirty="0" err="1"/>
              <a:t>Observable.combineLatest</a:t>
            </a:r>
            <a:r>
              <a:rPr lang="en-IN" dirty="0"/>
              <a:t>([obs1, obs2]);</a:t>
            </a:r>
          </a:p>
          <a:p>
            <a:r>
              <a:rPr lang="en-IN" dirty="0"/>
              <a:t>Let obs2&lt;any&gt; = </a:t>
            </a:r>
            <a:r>
              <a:rPr lang="en-IN" dirty="0" err="1"/>
              <a:t>obs.map</a:t>
            </a:r>
            <a:r>
              <a:rPr lang="en-IN" dirty="0"/>
              <a:t>(k =&gt; k[0].get(‘id’);   k[1].get(‘id’);   return </a:t>
            </a:r>
            <a:r>
              <a:rPr lang="en-IN" dirty="0" err="1"/>
              <a:t>service.getObject</a:t>
            </a:r>
            <a:r>
              <a:rPr lang="en-IN" dirty="0"/>
              <a:t>(‘id’));</a:t>
            </a:r>
          </a:p>
          <a:p>
            <a:r>
              <a:rPr lang="en-IN" dirty="0"/>
              <a:t>Here we can use map method which takes all the params and execute service method and return Observable&lt;any&gt; on which we can use subscribe(); </a:t>
            </a:r>
          </a:p>
          <a:p>
            <a:r>
              <a:rPr lang="en-IN" dirty="0"/>
              <a:t>Here instead of map we can user </a:t>
            </a:r>
            <a:r>
              <a:rPr lang="en-IN" dirty="0" err="1"/>
              <a:t>SwitchMap</a:t>
            </a:r>
            <a:r>
              <a:rPr lang="en-IN" dirty="0"/>
              <a:t> operator.</a:t>
            </a:r>
          </a:p>
          <a:p>
            <a:pPr marL="0" indent="0">
              <a:buNone/>
            </a:pPr>
            <a:endParaRPr lang="en-IN" dirty="0"/>
          </a:p>
        </p:txBody>
      </p:sp>
    </p:spTree>
    <p:extLst>
      <p:ext uri="{BB962C8B-B14F-4D97-AF65-F5344CB8AC3E}">
        <p14:creationId xmlns:p14="http://schemas.microsoft.com/office/powerpoint/2010/main" val="102049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7DA77C-D95D-43DD-8A83-533EA43DD024}"/>
              </a:ext>
            </a:extLst>
          </p:cNvPr>
          <p:cNvSpPr>
            <a:spLocks noGrp="1"/>
          </p:cNvSpPr>
          <p:nvPr>
            <p:ph type="ctrTitle"/>
          </p:nvPr>
        </p:nvSpPr>
        <p:spPr/>
        <p:txBody>
          <a:bodyPr/>
          <a:lstStyle/>
          <a:p>
            <a:r>
              <a:rPr lang="en-IN" dirty="0"/>
              <a:t>Template Driven Forms</a:t>
            </a:r>
          </a:p>
        </p:txBody>
      </p:sp>
      <p:sp>
        <p:nvSpPr>
          <p:cNvPr id="7" name="Subtitle 6">
            <a:extLst>
              <a:ext uri="{FF2B5EF4-FFF2-40B4-BE49-F238E27FC236}">
                <a16:creationId xmlns:a16="http://schemas.microsoft.com/office/drawing/2014/main" id="{5D44FAE5-05BC-4A84-B587-E87C6B907EDA}"/>
              </a:ext>
            </a:extLst>
          </p:cNvPr>
          <p:cNvSpPr>
            <a:spLocks noGrp="1"/>
          </p:cNvSpPr>
          <p:nvPr>
            <p:ph type="subTitle" idx="1"/>
          </p:nvPr>
        </p:nvSpPr>
        <p:spPr>
          <a:xfrm>
            <a:off x="1542854" y="3602038"/>
            <a:ext cx="9144000" cy="1655762"/>
          </a:xfrm>
        </p:spPr>
        <p:txBody>
          <a:bodyPr/>
          <a:lstStyle/>
          <a:p>
            <a:r>
              <a:rPr lang="en-IN" dirty="0"/>
              <a:t>Template driven forms </a:t>
            </a:r>
          </a:p>
        </p:txBody>
      </p:sp>
    </p:spTree>
    <p:extLst>
      <p:ext uri="{BB962C8B-B14F-4D97-AF65-F5344CB8AC3E}">
        <p14:creationId xmlns:p14="http://schemas.microsoft.com/office/powerpoint/2010/main" val="102033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15857</TotalTime>
  <Words>3141</Words>
  <Application>Microsoft Office PowerPoint</Application>
  <PresentationFormat>Widescreen</PresentationFormat>
  <Paragraphs>256</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Router</vt:lpstr>
      <vt:lpstr>Configuration </vt:lpstr>
      <vt:lpstr>Passing data via routes</vt:lpstr>
      <vt:lpstr>Why paramMap should return observable?</vt:lpstr>
      <vt:lpstr>Route with multiple parameters</vt:lpstr>
      <vt:lpstr>Query parameter</vt:lpstr>
      <vt:lpstr>Subscribing to many observables </vt:lpstr>
      <vt:lpstr>How to use switchMap operator?</vt:lpstr>
      <vt:lpstr>Template Driven Forms</vt:lpstr>
      <vt:lpstr>Building template driven forms</vt:lpstr>
      <vt:lpstr>ngModelGroup</vt:lpstr>
      <vt:lpstr>Reactive Forms</vt:lpstr>
      <vt:lpstr>Creating control programmatically</vt:lpstr>
      <vt:lpstr>Adding validation</vt:lpstr>
      <vt:lpstr>Implementing custom validators</vt:lpstr>
      <vt:lpstr>Asynchronous Operation </vt:lpstr>
      <vt:lpstr>Asynchronous validators</vt:lpstr>
      <vt:lpstr>Form Array and FormBuilder</vt:lpstr>
      <vt:lpstr>Consuming HTTP Services</vt:lpstr>
      <vt:lpstr>CRUD</vt:lpstr>
      <vt:lpstr> CRUD</vt:lpstr>
      <vt:lpstr>Guidelines to create service</vt:lpstr>
      <vt:lpstr>Handling Errors: Expected and UnExpected</vt:lpstr>
      <vt:lpstr>Throwing application specific errors</vt:lpstr>
      <vt:lpstr>Reusable Data services</vt:lpstr>
      <vt:lpstr>Map operator</vt:lpstr>
      <vt:lpstr>Optimistic and pessimistic update and observable and promise</vt:lpstr>
      <vt:lpstr>Angular Fundamentals</vt:lpstr>
      <vt:lpstr>Directives</vt:lpstr>
      <vt:lpstr>Building reusable components</vt:lpstr>
      <vt:lpstr>Authentication and authorization</vt:lpstr>
      <vt:lpstr>JWT (json web tokens)</vt:lpstr>
      <vt:lpstr>JWT (Json web token)</vt:lpstr>
      <vt:lpstr>JWT (json web token)</vt:lpstr>
      <vt:lpstr>Accessing protected API endpoint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dc:title>
  <dc:creator>dubey.deepak7389@gmail.com</dc:creator>
  <cp:lastModifiedBy>dubey.deepak7389@gmail.com</cp:lastModifiedBy>
  <cp:revision>143</cp:revision>
  <dcterms:created xsi:type="dcterms:W3CDTF">2019-12-29T10:31:57Z</dcterms:created>
  <dcterms:modified xsi:type="dcterms:W3CDTF">2020-01-12T00:36:36Z</dcterms:modified>
</cp:coreProperties>
</file>