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146847063" r:id="rId7"/>
    <p:sldId id="2146847064" r:id="rId8"/>
    <p:sldId id="2146847065" r:id="rId9"/>
    <p:sldId id="2146847082" r:id="rId10"/>
    <p:sldId id="2146847081" r:id="rId11"/>
    <p:sldId id="2146847083" r:id="rId12"/>
    <p:sldId id="2146847084" r:id="rId13"/>
    <p:sldId id="2146847085" r:id="rId14"/>
    <p:sldId id="2146847086" r:id="rId15"/>
    <p:sldId id="2146847066" r:id="rId16"/>
    <p:sldId id="2146847067" r:id="rId17"/>
    <p:sldId id="2146847068" r:id="rId18"/>
    <p:sldId id="2146847074" r:id="rId19"/>
    <p:sldId id="2146847075" r:id="rId20"/>
    <p:sldId id="2146847076" r:id="rId21"/>
    <p:sldId id="2146847080" r:id="rId22"/>
    <p:sldId id="2146847077" r:id="rId23"/>
    <p:sldId id="2146847079" r:id="rId24"/>
    <p:sldId id="2146847078" r:id="rId25"/>
    <p:sldId id="2146847070" r:id="rId26"/>
    <p:sldId id="2146847061" r:id="rId27"/>
    <p:sldId id="2146847071" r:id="rId28"/>
    <p:sldId id="2146847072" r:id="rId29"/>
    <p:sldId id="2146847073"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61" autoAdjust="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sorterViewPr>
    <p:cViewPr>
      <p:scale>
        <a:sx n="100" d="100"/>
        <a:sy n="100" d="100"/>
      </p:scale>
      <p:origin x="0" y="-25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037688"/>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4" name="TextBox 3"/>
          <p:cNvSpPr txBox="1"/>
          <p:nvPr/>
        </p:nvSpPr>
        <p:spPr>
          <a:xfrm>
            <a:off x="1941016" y="3094471"/>
            <a:ext cx="7980183" cy="3170099"/>
          </a:xfrm>
          <a:prstGeom prst="rect">
            <a:avLst/>
          </a:prstGeom>
          <a:noFill/>
        </p:spPr>
        <p:txBody>
          <a:bodyPr wrap="square" lIns="91440" tIns="45720" rIns="91440" bIns="45720" rtlCol="0" anchor="t">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Student Name : Deepak </a:t>
            </a:r>
            <a:r>
              <a:rPr lang="en-US" sz="2000" b="1" dirty="0" err="1">
                <a:solidFill>
                  <a:schemeClr val="bg1"/>
                </a:solidFill>
                <a:latin typeface="Times New Roman" panose="02020603050405020304" pitchFamily="18" charset="0"/>
                <a:cs typeface="Times New Roman" panose="02020603050405020304" pitchFamily="18" charset="0"/>
              </a:rPr>
              <a:t>Khulve</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College Name : Radha Govind Engineering College ( Affiliated to Dr. A.P.J. Abdul Kalam Technical University (AKTU), Lucknow, Uttar Pradesh)</a:t>
            </a:r>
          </a:p>
          <a:p>
            <a:r>
              <a:rPr lang="en-US" sz="2000" b="1" dirty="0">
                <a:solidFill>
                  <a:schemeClr val="bg1"/>
                </a:solidFill>
                <a:latin typeface="Times New Roman" panose="02020603050405020304" pitchFamily="18" charset="0"/>
                <a:cs typeface="Times New Roman" panose="02020603050405020304" pitchFamily="18" charset="0"/>
              </a:rPr>
              <a:t>Department :</a:t>
            </a:r>
            <a:r>
              <a:rPr lang="en-US" sz="2000" b="1" dirty="0" err="1">
                <a:solidFill>
                  <a:schemeClr val="bg1"/>
                </a:solidFill>
                <a:latin typeface="Times New Roman" panose="02020603050405020304" pitchFamily="18" charset="0"/>
                <a:cs typeface="Times New Roman" panose="02020603050405020304" pitchFamily="18" charset="0"/>
              </a:rPr>
              <a:t>B.Tech</a:t>
            </a:r>
            <a:r>
              <a:rPr lang="en-US" sz="2000" b="1" dirty="0">
                <a:solidFill>
                  <a:schemeClr val="bg1"/>
                </a:solidFill>
                <a:latin typeface="Times New Roman" panose="02020603050405020304" pitchFamily="18" charset="0"/>
                <a:cs typeface="Times New Roman" panose="02020603050405020304" pitchFamily="18" charset="0"/>
              </a:rPr>
              <a:t> (INFORMATION TECHNOLOGY)</a:t>
            </a:r>
          </a:p>
          <a:p>
            <a:r>
              <a:rPr lang="en-US" sz="2000" b="1" dirty="0">
                <a:solidFill>
                  <a:schemeClr val="bg1"/>
                </a:solidFill>
                <a:latin typeface="Times New Roman" panose="02020603050405020304" pitchFamily="18" charset="0"/>
                <a:cs typeface="Times New Roman" panose="02020603050405020304" pitchFamily="18" charset="0"/>
              </a:rPr>
              <a:t>IBM </a:t>
            </a:r>
            <a:r>
              <a:rPr lang="en-US" sz="2000" b="1" dirty="0" err="1">
                <a:solidFill>
                  <a:schemeClr val="bg1"/>
                </a:solidFill>
                <a:latin typeface="Times New Roman" panose="02020603050405020304" pitchFamily="18" charset="0"/>
                <a:cs typeface="Times New Roman" panose="02020603050405020304" pitchFamily="18" charset="0"/>
              </a:rPr>
              <a:t>SkillsBuild</a:t>
            </a:r>
            <a:r>
              <a:rPr lang="en-US" sz="2000" b="1" dirty="0">
                <a:solidFill>
                  <a:schemeClr val="bg1"/>
                </a:solidFill>
                <a:latin typeface="Times New Roman" panose="02020603050405020304" pitchFamily="18" charset="0"/>
                <a:cs typeface="Times New Roman" panose="02020603050405020304" pitchFamily="18" charset="0"/>
              </a:rPr>
              <a:t> Email Id: deepakkhulve02@gmail.com</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361507" y="594577"/>
            <a:ext cx="11333962" cy="6263423"/>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7" name="Picture 6" descr="A diagram of a network&#10;&#10;Description automatically generated with medium confidence">
            <a:extLst>
              <a:ext uri="{FF2B5EF4-FFF2-40B4-BE49-F238E27FC236}">
                <a16:creationId xmlns:a16="http://schemas.microsoft.com/office/drawing/2014/main" id="{EDF7678A-D279-236C-EBED-326F5F7613A8}"/>
              </a:ext>
            </a:extLst>
          </p:cNvPr>
          <p:cNvPicPr>
            <a:picLocks noChangeAspect="1"/>
          </p:cNvPicPr>
          <p:nvPr/>
        </p:nvPicPr>
        <p:blipFill>
          <a:blip r:embed="rId2"/>
          <a:stretch>
            <a:fillRect/>
          </a:stretch>
        </p:blipFill>
        <p:spPr>
          <a:xfrm>
            <a:off x="361507" y="594577"/>
            <a:ext cx="11333963" cy="6263423"/>
          </a:xfrm>
          <a:prstGeom prst="rect">
            <a:avLst/>
          </a:prstGeom>
        </p:spPr>
      </p:pic>
    </p:spTree>
    <p:extLst>
      <p:ext uri="{BB962C8B-B14F-4D97-AF65-F5344CB8AC3E}">
        <p14:creationId xmlns:p14="http://schemas.microsoft.com/office/powerpoint/2010/main" val="350170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61497" y="422456"/>
            <a:ext cx="10391779" cy="724642"/>
          </a:xfrm>
        </p:spPr>
        <p:txBody>
          <a:bodyPr/>
          <a:lstStyle/>
          <a:p>
            <a:r>
              <a:rPr lang="en-US" sz="2800" b="1" dirty="0">
                <a:solidFill>
                  <a:schemeClr val="accent1"/>
                </a:solidFill>
                <a:latin typeface="Times New Roman" panose="02020603050405020304" pitchFamily="18" charset="0"/>
                <a:cs typeface="Times New Roman" panose="02020603050405020304" pitchFamily="18" charset="0"/>
              </a:rPr>
              <a:t>Technology  used</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286607"/>
            <a:ext cx="11030392" cy="3873500"/>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Tools and Libraries: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Open CV2: For image processing.</a:t>
            </a:r>
          </a:p>
          <a:p>
            <a:pPr marL="324000" lvl="1" indent="0" defTabSz="91440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Encryption Process: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1:</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2:</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3:</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Step 4:</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Save the encrypted image.</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410323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282700"/>
            <a:ext cx="11012489" cy="5118100"/>
          </a:xfrm>
        </p:spPr>
        <p:txBody>
          <a:bodyPr vert="horz" lIns="91440" tIns="45720" rIns="91440" bIns="45720" rtlCol="0" anchor="t">
            <a:no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Decryption Process:</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1:</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2:</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3:</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Step 4:</a:t>
            </a:r>
            <a:r>
              <a:rPr kumimoji="0" lang="en-US" altLang="en-US" sz="1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the decoded message.</a:t>
            </a:r>
          </a:p>
          <a:p>
            <a:pPr marL="32400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 Validation:</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Ensuring the hidden message remains undetectable and the image quality is preserved.</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61006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399" y="219256"/>
            <a:ext cx="10391779" cy="923744"/>
          </a:xfrm>
        </p:spPr>
        <p:txBody>
          <a:bodyPr/>
          <a:lstStyle/>
          <a:p>
            <a:r>
              <a:rPr lang="en-US" sz="2800" b="1" dirty="0">
                <a:solidFill>
                  <a:schemeClr val="accent1"/>
                </a:solidFill>
                <a:latin typeface="Times New Roman" panose="02020603050405020304" pitchFamily="18" charset="0"/>
                <a:ea typeface="+mj-lt"/>
                <a:cs typeface="Times New Roman" panose="02020603050405020304" pitchFamily="18" charset="0"/>
              </a:rPr>
              <a:t>Wow factors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282700"/>
            <a:ext cx="11012489" cy="5356044"/>
          </a:xfrm>
        </p:spPr>
        <p:txBody>
          <a:bodyPr vert="horz" lIns="91440" tIns="45720" rIns="91440" bIns="45720" rtlCol="0" anchor="t">
            <a:noAutofit/>
          </a:bodyPr>
          <a:lstStyle/>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Enhanced Security: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Implemented SHA-256 hashing for passwords to ensure secure data embedding and retrieval.</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Efficient Algorithms: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Developed optimized encryption and decryption algorithms to embed and extract messages without compromising image quality.</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Versatile Application: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Made the system compatible with common image formats, allowing for broad applicability across various use cases.</a:t>
            </a: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Robust Testing: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Conducted extensive testing to ensure the system’s reliability and resistance to potential attacks, enhancing overall robustness.</a:t>
            </a:r>
          </a:p>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280753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001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a:buFont typeface="Wingdings" panose="05000000000000000000" pitchFamily="2" charset="2"/>
              <a:buChar char="ü"/>
            </a:pPr>
            <a:endParaRPr lang="en-US" sz="2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Reliable:</a:t>
            </a:r>
          </a:p>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Ensures confidential communication and data storage without noticeable image distortion.</a:t>
            </a:r>
            <a:endParaRPr lang="en-US" sz="18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US" sz="2000" b="1" dirty="0">
                <a:latin typeface="Times New Roman" panose="02020603050405020304" pitchFamily="18" charset="0"/>
                <a:ea typeface="Calibri" panose="020F0502020204030204" pitchFamily="34" charset="0"/>
                <a:cs typeface="Times New Roman" panose="02020603050405020304" pitchFamily="18" charset="0"/>
              </a:rPr>
              <a:t>Enhanced Security: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Protects sensitive data from unauthorized access.</a:t>
            </a: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Practical Application:</a:t>
            </a:r>
          </a:p>
          <a:p>
            <a:pPr marL="0" inden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Suitable for government, businesses, healthcare, and individuals.</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User-Friendly:</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Simple interface for secure data embedding and retrieval.</a:t>
            </a: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9951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End users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Businesses</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Healthcare Providers: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Military:</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Journalists:</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Financial Institutions: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Digital Forensics Experts:</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investigating digital crimes without alerting suspects. </a:t>
            </a: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318491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Results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1 pip install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opencv</a:t>
            </a:r>
            <a:r>
              <a:rPr lang="en-US" sz="2000" b="1" dirty="0">
                <a:latin typeface="Times New Roman" panose="02020603050405020304" pitchFamily="18" charset="0"/>
                <a:ea typeface="Calibri" panose="020F0502020204030204" pitchFamily="34" charset="0"/>
                <a:cs typeface="Times New Roman" panose="02020603050405020304" pitchFamily="18" charset="0"/>
              </a:rPr>
              <a:t>-python</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7" name="Picture 6">
            <a:extLst>
              <a:ext uri="{FF2B5EF4-FFF2-40B4-BE49-F238E27FC236}">
                <a16:creationId xmlns:a16="http://schemas.microsoft.com/office/drawing/2014/main" id="{92E03275-8E62-C5CC-1AA0-C51B00AAA9BB}"/>
              </a:ext>
            </a:extLst>
          </p:cNvPr>
          <p:cNvPicPr>
            <a:picLocks noChangeAspect="1"/>
          </p:cNvPicPr>
          <p:nvPr/>
        </p:nvPicPr>
        <p:blipFill>
          <a:blip r:embed="rId2"/>
          <a:stretch>
            <a:fillRect/>
          </a:stretch>
        </p:blipFill>
        <p:spPr>
          <a:xfrm>
            <a:off x="566803" y="1813641"/>
            <a:ext cx="11058393" cy="4690397"/>
          </a:xfrm>
          <a:prstGeom prst="rect">
            <a:avLst/>
          </a:prstGeom>
        </p:spPr>
      </p:pic>
    </p:spTree>
    <p:extLst>
      <p:ext uri="{BB962C8B-B14F-4D97-AF65-F5344CB8AC3E}">
        <p14:creationId xmlns:p14="http://schemas.microsoft.com/office/powerpoint/2010/main" val="368514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2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DB4985F6-4BBA-C33F-73C2-F62ECF078BE5}"/>
              </a:ext>
            </a:extLst>
          </p:cNvPr>
          <p:cNvPicPr>
            <a:picLocks noChangeAspect="1"/>
          </p:cNvPicPr>
          <p:nvPr/>
        </p:nvPicPr>
        <p:blipFill>
          <a:blip r:embed="rId2"/>
          <a:stretch>
            <a:fillRect/>
          </a:stretch>
        </p:blipFill>
        <p:spPr>
          <a:xfrm>
            <a:off x="227106" y="1710813"/>
            <a:ext cx="11718709" cy="5067631"/>
          </a:xfrm>
          <a:prstGeom prst="rect">
            <a:avLst/>
          </a:prstGeom>
        </p:spPr>
      </p:pic>
    </p:spTree>
    <p:extLst>
      <p:ext uri="{BB962C8B-B14F-4D97-AF65-F5344CB8AC3E}">
        <p14:creationId xmlns:p14="http://schemas.microsoft.com/office/powerpoint/2010/main" val="3053202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3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1C6A1174-3254-7732-7164-33014DEAB3CB}"/>
              </a:ext>
            </a:extLst>
          </p:cNvPr>
          <p:cNvPicPr>
            <a:picLocks noChangeAspect="1"/>
          </p:cNvPicPr>
          <p:nvPr/>
        </p:nvPicPr>
        <p:blipFill>
          <a:blip r:embed="rId2"/>
          <a:stretch>
            <a:fillRect/>
          </a:stretch>
        </p:blipFill>
        <p:spPr>
          <a:xfrm>
            <a:off x="150810" y="1725560"/>
            <a:ext cx="11795005" cy="4675239"/>
          </a:xfrm>
          <a:prstGeom prst="rect">
            <a:avLst/>
          </a:prstGeom>
        </p:spPr>
      </p:pic>
    </p:spTree>
    <p:extLst>
      <p:ext uri="{BB962C8B-B14F-4D97-AF65-F5344CB8AC3E}">
        <p14:creationId xmlns:p14="http://schemas.microsoft.com/office/powerpoint/2010/main" val="339025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4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75FC587A-E4FE-BA70-936B-4963D5504CC0}"/>
              </a:ext>
            </a:extLst>
          </p:cNvPr>
          <p:cNvPicPr>
            <a:picLocks noChangeAspect="1"/>
          </p:cNvPicPr>
          <p:nvPr/>
        </p:nvPicPr>
        <p:blipFill>
          <a:blip r:embed="rId2"/>
          <a:stretch>
            <a:fillRect/>
          </a:stretch>
        </p:blipFill>
        <p:spPr>
          <a:xfrm>
            <a:off x="246184" y="1719085"/>
            <a:ext cx="11699631" cy="4607973"/>
          </a:xfrm>
          <a:prstGeom prst="rect">
            <a:avLst/>
          </a:prstGeom>
        </p:spPr>
      </p:pic>
    </p:spTree>
    <p:extLst>
      <p:ext uri="{BB962C8B-B14F-4D97-AF65-F5344CB8AC3E}">
        <p14:creationId xmlns:p14="http://schemas.microsoft.com/office/powerpoint/2010/main" val="329218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577158"/>
          </a:xfrm>
        </p:spPr>
        <p:txBody>
          <a:bodyPr/>
          <a:lstStyle/>
          <a:p>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135627"/>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Project Overview</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r>
              <a:rPr lang="en-IN" dirty="0">
                <a:solidFill>
                  <a:schemeClr val="accent1"/>
                </a:solidFill>
              </a:rPr>
              <a:t>End users</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5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9923F38C-CBFD-B5EF-3A3F-72EFF13895CD}"/>
              </a:ext>
            </a:extLst>
          </p:cNvPr>
          <p:cNvPicPr>
            <a:picLocks noChangeAspect="1"/>
          </p:cNvPicPr>
          <p:nvPr/>
        </p:nvPicPr>
        <p:blipFill>
          <a:blip r:embed="rId2"/>
          <a:stretch>
            <a:fillRect/>
          </a:stretch>
        </p:blipFill>
        <p:spPr>
          <a:xfrm>
            <a:off x="246185" y="1674969"/>
            <a:ext cx="11699630" cy="4725832"/>
          </a:xfrm>
          <a:prstGeom prst="rect">
            <a:avLst/>
          </a:prstGeom>
        </p:spPr>
      </p:pic>
    </p:spTree>
    <p:extLst>
      <p:ext uri="{BB962C8B-B14F-4D97-AF65-F5344CB8AC3E}">
        <p14:creationId xmlns:p14="http://schemas.microsoft.com/office/powerpoint/2010/main" val="2153750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50810" y="219256"/>
            <a:ext cx="10391779" cy="923744"/>
          </a:xfrm>
        </p:spPr>
        <p:txBody>
          <a:bodyPr/>
          <a:lstStyle/>
          <a:p>
            <a:r>
              <a:rPr lang="en-US" b="1" dirty="0">
                <a:solidFill>
                  <a:srgbClr val="00206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46185" y="1282700"/>
            <a:ext cx="11045703" cy="5356044"/>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Output 6 SECURE DATA HIDING IN IMAGES USING STEGANOGRAPHY</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b="1" i="0" dirty="0">
                <a:solidFill>
                  <a:srgbClr val="001D35"/>
                </a:solidFill>
                <a:effectLst/>
                <a:latin typeface="Calibri" panose="020F0502020204030204" pitchFamily="34" charset="0"/>
                <a:cs typeface="Calibri" panose="020F0502020204030204" pitchFamily="34" charset="0"/>
              </a:rPr>
              <a:t>       </a:t>
            </a: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a:extLst>
              <a:ext uri="{FF2B5EF4-FFF2-40B4-BE49-F238E27FC236}">
                <a16:creationId xmlns:a16="http://schemas.microsoft.com/office/drawing/2014/main" id="{7352E511-F7BE-4BD3-0696-51434D020BCB}"/>
              </a:ext>
            </a:extLst>
          </p:cNvPr>
          <p:cNvPicPr>
            <a:picLocks noChangeAspect="1"/>
          </p:cNvPicPr>
          <p:nvPr/>
        </p:nvPicPr>
        <p:blipFill>
          <a:blip r:embed="rId2"/>
          <a:stretch>
            <a:fillRect/>
          </a:stretch>
        </p:blipFill>
        <p:spPr>
          <a:xfrm>
            <a:off x="150810" y="1740309"/>
            <a:ext cx="11795005" cy="4933047"/>
          </a:xfrm>
          <a:prstGeom prst="rect">
            <a:avLst/>
          </a:prstGeom>
        </p:spPr>
      </p:pic>
    </p:spTree>
    <p:extLst>
      <p:ext uri="{BB962C8B-B14F-4D97-AF65-F5344CB8AC3E}">
        <p14:creationId xmlns:p14="http://schemas.microsoft.com/office/powerpoint/2010/main" val="266306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400" y="1273356"/>
            <a:ext cx="10391779" cy="724642"/>
          </a:xfrm>
        </p:spPr>
        <p:txBody>
          <a:bodyPr/>
          <a:lstStyle/>
          <a:p>
            <a:r>
              <a:rPr lang="en-IN" dirty="0">
                <a:solidFill>
                  <a:schemeClr val="accent1"/>
                </a:solidFill>
              </a:rPr>
              <a:t>Conclusion</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400" y="2781300"/>
            <a:ext cx="11012489" cy="3581400"/>
          </a:xfrm>
        </p:spPr>
        <p:txBody>
          <a:bodyPr vert="horz" lIns="91440" tIns="45720" rIns="91440" bIns="45720" rtlCol="0" anchor="t">
            <a:noAutofit/>
          </a:bodyPr>
          <a:lstStyle/>
          <a:p>
            <a:pPr marL="0" indent="0">
              <a:buNone/>
            </a:pPr>
            <a:r>
              <a:rPr lang="en-IN" sz="1800" dirty="0">
                <a:latin typeface="Times New Roman" panose="02020603050405020304" pitchFamily="18" charset="0"/>
                <a:cs typeface="Times New Roman" panose="02020603050405020304" pitchFamily="18" charset="0"/>
              </a:rPr>
              <a:t>This project uses steganography to securely hide data within images using SHA-256 hashed </a:t>
            </a:r>
            <a:r>
              <a:rPr lang="en-IN" sz="1800" dirty="0">
                <a:latin typeface="Times New Roman" panose="02020603050405020304" pitchFamily="18" charset="0"/>
                <a:ea typeface="Calibri" panose="020F0502020204030204" pitchFamily="34" charset="0"/>
                <a:cs typeface="Times New Roman" panose="02020603050405020304" pitchFamily="18" charset="0"/>
              </a:rPr>
              <a:t>passwords. The encryption algorithm embeds secret messages into pixel values, ensuring data remains imperceptible. The decryption algorithm accurately retrieves hidden messages, maintaining image integrity.</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Any Shape and Size Image will Hide and Carry Message </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Less Data Reduction </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Image Communication with less time and space complexity</a:t>
            </a:r>
          </a:p>
          <a:p>
            <a:pPr marL="457200" marR="0" lvl="0" indent="-342900" algn="l" defTabSz="914400" rtl="0" eaLnBrk="1" fontAlgn="auto" latinLnBrk="0" hangingPunct="1">
              <a:lnSpc>
                <a:spcPct val="115000"/>
              </a:lnSpc>
              <a:spcBef>
                <a:spcPts val="0"/>
              </a:spcBef>
              <a:spcAft>
                <a:spcPts val="0"/>
              </a:spcAft>
              <a:buClr>
                <a:srgbClr val="595959"/>
              </a:buClr>
              <a:buSzPts val="1800"/>
              <a:buFont typeface="Arial"/>
              <a:buChar char="●"/>
              <a:tabLst/>
              <a:defRPr/>
            </a:pPr>
            <a:r>
              <a:rPr kumimoji="0" lang="en-US" sz="1800" b="0" i="0" u="none" strike="noStrike" kern="0" cap="none" spc="0" normalizeH="0" baseline="0" noProof="0" dirty="0">
                <a:ln>
                  <a:noFill/>
                </a:ln>
                <a:solidFill>
                  <a:srgbClr val="595959"/>
                </a:solidFill>
                <a:effectLst/>
                <a:uLnTx/>
                <a:uFillTx/>
                <a:latin typeface="Times New Roman" panose="02020603050405020304" pitchFamily="18" charset="0"/>
                <a:cs typeface="Times New Roman" panose="02020603050405020304" pitchFamily="18" charset="0"/>
                <a:sym typeface="Arial"/>
              </a:rPr>
              <a:t>Active and passive attacks will not easily able to break down the system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7336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https://github.com/Deepak14Khulve/Deepakkhulve-Cyber-Security-Project</a:t>
            </a:r>
          </a:p>
        </p:txBody>
      </p:sp>
    </p:spTree>
    <p:extLst>
      <p:ext uri="{BB962C8B-B14F-4D97-AF65-F5344CB8AC3E}">
        <p14:creationId xmlns:p14="http://schemas.microsoft.com/office/powerpoint/2010/main" val="2230664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79400" y="358956"/>
            <a:ext cx="10391779" cy="724642"/>
          </a:xfrm>
        </p:spPr>
        <p:txBody>
          <a:bodyPr/>
          <a:lstStyle/>
          <a:p>
            <a:r>
              <a:rPr lang="en-US" sz="2800" b="1" dirty="0">
                <a:solidFill>
                  <a:schemeClr val="accent1"/>
                </a:solidFill>
                <a:latin typeface="Times New Roman" panose="02020603050405020304" pitchFamily="18" charset="0"/>
                <a:cs typeface="Times New Roman" panose="02020603050405020304" pitchFamily="18" charset="0"/>
              </a:rPr>
              <a:t>Future scope</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400" y="869950"/>
            <a:ext cx="11012489" cy="5118100"/>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marL="0" indent="0" algn="l">
              <a:buNone/>
            </a:pPr>
            <a:r>
              <a:rPr lang="en-US" sz="1800" b="0" i="0" dirty="0">
                <a:solidFill>
                  <a:srgbClr val="001D35"/>
                </a:solidFill>
                <a:effectLst/>
                <a:latin typeface="Times New Roman" panose="02020603050405020304" pitchFamily="18" charset="0"/>
                <a:cs typeface="Times New Roman" panose="02020603050405020304" pitchFamily="18" charset="0"/>
              </a:rPr>
              <a:t>The future scope of a "Secure Data Hiding in Images using Steganography" project lies in integrating advanced techniques to enhance data security, particularly in areas like IoT, biometric authentication, blockchain integration, and adapting to emerging technologies like quantum computing, while maintaining high visual quality and addressing potential ethical concerns related to privacy and misuse of steganography; key areas include:</a:t>
            </a:r>
          </a:p>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*Advanced Steganographic Techniques:</a:t>
            </a:r>
          </a:p>
          <a:p>
            <a:r>
              <a:rPr lang="en-US" sz="1800" b="1" i="0" dirty="0">
                <a:solidFill>
                  <a:srgbClr val="001D35"/>
                </a:solidFill>
                <a:effectLst/>
                <a:latin typeface="Times New Roman" panose="02020603050405020304" pitchFamily="18" charset="0"/>
                <a:cs typeface="Times New Roman" panose="02020603050405020304" pitchFamily="18" charset="0"/>
              </a:rPr>
              <a:t>Deep Learning-based Steganography: </a:t>
            </a:r>
            <a:r>
              <a:rPr lang="en-US" sz="1800" b="0" i="0" dirty="0">
                <a:solidFill>
                  <a:srgbClr val="001D35"/>
                </a:solidFill>
                <a:effectLst/>
                <a:latin typeface="Times New Roman" panose="02020603050405020304" pitchFamily="18" charset="0"/>
                <a:cs typeface="Times New Roman" panose="02020603050405020304" pitchFamily="18" charset="0"/>
              </a:rPr>
              <a:t>Utilizing deep neural networks (DNNs) to embed data more efficiently and robustly, potentially achieving near-invisibility in the steganographic image. </a:t>
            </a:r>
          </a:p>
          <a:p>
            <a:r>
              <a:rPr lang="en-US" sz="1800" b="1" i="0" dirty="0">
                <a:solidFill>
                  <a:srgbClr val="001D35"/>
                </a:solidFill>
                <a:effectLst/>
                <a:latin typeface="Times New Roman" panose="02020603050405020304" pitchFamily="18" charset="0"/>
                <a:cs typeface="Times New Roman" panose="02020603050405020304" pitchFamily="18" charset="0"/>
              </a:rPr>
              <a:t>Context-Adaptive Embedding: </a:t>
            </a:r>
            <a:r>
              <a:rPr lang="en-US" sz="1800" b="0" i="0" dirty="0">
                <a:solidFill>
                  <a:srgbClr val="001D35"/>
                </a:solidFill>
                <a:effectLst/>
                <a:latin typeface="Times New Roman" panose="02020603050405020304" pitchFamily="18" charset="0"/>
                <a:cs typeface="Times New Roman" panose="02020603050405020304" pitchFamily="18" charset="0"/>
              </a:rPr>
              <a:t>Adapting the embedding process based on the image content to optimize data hiding capacity while minimizing visual distortions. </a:t>
            </a:r>
          </a:p>
          <a:p>
            <a:r>
              <a:rPr lang="en-US" sz="1800" b="1" i="0" dirty="0">
                <a:solidFill>
                  <a:srgbClr val="001D35"/>
                </a:solidFill>
                <a:effectLst/>
                <a:latin typeface="Times New Roman" panose="02020603050405020304" pitchFamily="18" charset="0"/>
                <a:cs typeface="Times New Roman" panose="02020603050405020304" pitchFamily="18" charset="0"/>
              </a:rPr>
              <a:t>Adversarial Steganography: </a:t>
            </a:r>
            <a:r>
              <a:rPr lang="en-US" sz="1800" b="0" i="0" dirty="0">
                <a:solidFill>
                  <a:srgbClr val="001D35"/>
                </a:solidFill>
                <a:effectLst/>
                <a:latin typeface="Times New Roman" panose="02020603050405020304" pitchFamily="18" charset="0"/>
                <a:cs typeface="Times New Roman" panose="02020603050405020304" pitchFamily="18" charset="0"/>
              </a:rPr>
              <a:t>Utilizing Generative Adversarial Networks (GANs) to create steganographic images that are difficult for steganalysis techniques to detect. </a:t>
            </a:r>
          </a:p>
          <a:p>
            <a:pPr marL="0" indent="0" algn="l">
              <a:buNone/>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4105862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79399" y="1535722"/>
            <a:ext cx="11012489" cy="4865077"/>
          </a:xfrm>
        </p:spPr>
        <p:txBody>
          <a:bodyPr vert="horz" lIns="91440" tIns="45720" rIns="91440" bIns="45720" rtlCol="0" anchor="t">
            <a:noAutofit/>
          </a:bodyPr>
          <a:lstStyle/>
          <a:p>
            <a:pPr marL="0" indent="0" algn="l">
              <a:buNone/>
            </a:pPr>
            <a:r>
              <a:rPr lang="en-US" sz="1800" b="1" dirty="0">
                <a:solidFill>
                  <a:srgbClr val="001D35"/>
                </a:solidFill>
                <a:latin typeface="Times New Roman" panose="02020603050405020304" pitchFamily="18" charset="0"/>
                <a:cs typeface="Times New Roman" panose="02020603050405020304" pitchFamily="18" charset="0"/>
              </a:rPr>
              <a:t>*Integration with Other Security Measures:</a:t>
            </a:r>
          </a:p>
          <a:p>
            <a:r>
              <a:rPr lang="en-US" sz="1800" b="1" dirty="0">
                <a:solidFill>
                  <a:srgbClr val="001D35"/>
                </a:solidFill>
                <a:latin typeface="Times New Roman" panose="02020603050405020304" pitchFamily="18" charset="0"/>
                <a:cs typeface="Times New Roman" panose="02020603050405020304" pitchFamily="18" charset="0"/>
              </a:rPr>
              <a:t>Cryptographic Encryption: </a:t>
            </a:r>
            <a:r>
              <a:rPr lang="en-US" sz="1800" dirty="0">
                <a:solidFill>
                  <a:srgbClr val="001D35"/>
                </a:solidFill>
                <a:latin typeface="Times New Roman" panose="02020603050405020304" pitchFamily="18" charset="0"/>
                <a:cs typeface="Times New Roman" panose="02020603050405020304" pitchFamily="18" charset="0"/>
              </a:rPr>
              <a:t>Combining steganography with robust encryption algorithms to protect the hidden data even if the steganographic image is intercepted. </a:t>
            </a:r>
          </a:p>
          <a:p>
            <a:r>
              <a:rPr lang="en-US" sz="1800" b="1" dirty="0">
                <a:solidFill>
                  <a:srgbClr val="001D35"/>
                </a:solidFill>
                <a:latin typeface="Times New Roman" panose="02020603050405020304" pitchFamily="18" charset="0"/>
                <a:cs typeface="Times New Roman" panose="02020603050405020304" pitchFamily="18" charset="0"/>
              </a:rPr>
              <a:t>Digital Watermarking: </a:t>
            </a:r>
            <a:r>
              <a:rPr lang="en-US" sz="1800" dirty="0">
                <a:solidFill>
                  <a:srgbClr val="001D35"/>
                </a:solidFill>
                <a:latin typeface="Times New Roman" panose="02020603050405020304" pitchFamily="18" charset="0"/>
                <a:cs typeface="Times New Roman" panose="02020603050405020304" pitchFamily="18" charset="0"/>
              </a:rPr>
              <a:t>Incorporating steganography to embed ownership information (watermarks) into images for copyright protection. </a:t>
            </a:r>
          </a:p>
          <a:p>
            <a:pPr marL="0" indent="0">
              <a:buNone/>
            </a:pPr>
            <a:r>
              <a:rPr lang="en-US" sz="1800" b="1" dirty="0">
                <a:solidFill>
                  <a:srgbClr val="001D35"/>
                </a:solidFill>
                <a:latin typeface="Times New Roman" panose="02020603050405020304" pitchFamily="18" charset="0"/>
                <a:cs typeface="Times New Roman" panose="02020603050405020304" pitchFamily="18" charset="0"/>
              </a:rPr>
              <a:t>*Emerging Applications:</a:t>
            </a:r>
          </a:p>
          <a:p>
            <a:r>
              <a:rPr lang="en-US" sz="1800" b="1" dirty="0">
                <a:solidFill>
                  <a:srgbClr val="001D35"/>
                </a:solidFill>
                <a:latin typeface="Times New Roman" panose="02020603050405020304" pitchFamily="18" charset="0"/>
                <a:cs typeface="Times New Roman" panose="02020603050405020304" pitchFamily="18" charset="0"/>
              </a:rPr>
              <a:t>IoT Security: </a:t>
            </a:r>
            <a:r>
              <a:rPr lang="en-US" sz="1800" dirty="0">
                <a:solidFill>
                  <a:srgbClr val="001D35"/>
                </a:solidFill>
                <a:latin typeface="Times New Roman" panose="02020603050405020304" pitchFamily="18" charset="0"/>
                <a:cs typeface="Times New Roman" panose="02020603050405020304" pitchFamily="18" charset="0"/>
              </a:rPr>
              <a:t>Securing communication between IoT devices by hiding sensitive data within images transmitted over the network. </a:t>
            </a:r>
          </a:p>
          <a:p>
            <a:r>
              <a:rPr lang="en-US" sz="1800" b="1" dirty="0">
                <a:solidFill>
                  <a:srgbClr val="001D35"/>
                </a:solidFill>
                <a:latin typeface="Times New Roman" panose="02020603050405020304" pitchFamily="18" charset="0"/>
                <a:cs typeface="Times New Roman" panose="02020603050405020304" pitchFamily="18" charset="0"/>
              </a:rPr>
              <a:t>Biometric Authentication: </a:t>
            </a:r>
            <a:r>
              <a:rPr lang="en-US" sz="1800" dirty="0">
                <a:solidFill>
                  <a:srgbClr val="001D35"/>
                </a:solidFill>
                <a:latin typeface="Times New Roman" panose="02020603050405020304" pitchFamily="18" charset="0"/>
                <a:cs typeface="Times New Roman" panose="02020603050405020304" pitchFamily="18" charset="0"/>
              </a:rPr>
              <a:t>Embedding biometric data (fingerprints, iris scans) into images for secure user identification. </a:t>
            </a:r>
          </a:p>
          <a:p>
            <a:r>
              <a:rPr lang="en-US" sz="1800" b="1" dirty="0">
                <a:solidFill>
                  <a:srgbClr val="001D35"/>
                </a:solidFill>
                <a:latin typeface="Times New Roman" panose="02020603050405020304" pitchFamily="18" charset="0"/>
                <a:cs typeface="Times New Roman" panose="02020603050405020304" pitchFamily="18" charset="0"/>
              </a:rPr>
              <a:t>Blockchain Integration: </a:t>
            </a:r>
            <a:r>
              <a:rPr lang="en-US" sz="1800" dirty="0">
                <a:solidFill>
                  <a:srgbClr val="001D35"/>
                </a:solidFill>
                <a:latin typeface="Times New Roman" panose="02020603050405020304" pitchFamily="18" charset="0"/>
                <a:cs typeface="Times New Roman" panose="02020603050405020304" pitchFamily="18" charset="0"/>
              </a:rPr>
              <a:t>Utilizing steganography to enhance the privacy of blockchain transactions by hiding sensitive data within images stored on the blockchain.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259501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9645" y="1353039"/>
            <a:ext cx="11992708" cy="5200162"/>
          </a:xfrm>
        </p:spPr>
        <p:txBody>
          <a:bodyPr vert="horz" lIns="91440" tIns="45720" rIns="91440" bIns="45720" rtlCol="0" anchor="t">
            <a:noAutofit/>
          </a:bodyPr>
          <a:lstStyle/>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*Specific Research Directions:</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Quantum-Resistant Steganography: </a:t>
            </a:r>
            <a:r>
              <a:rPr lang="en-IN" sz="1800" i="0" dirty="0">
                <a:solidFill>
                  <a:srgbClr val="001D35"/>
                </a:solidFill>
                <a:effectLst/>
                <a:latin typeface="Times New Roman" panose="02020603050405020304" pitchFamily="18" charset="0"/>
                <a:cs typeface="Times New Roman" panose="02020603050405020304" pitchFamily="18" charset="0"/>
              </a:rPr>
              <a:t>Exploring</a:t>
            </a:r>
            <a:r>
              <a:rPr lang="en-IN" sz="1800" b="0" i="0" dirty="0">
                <a:solidFill>
                  <a:srgbClr val="001D35"/>
                </a:solidFill>
                <a:effectLst/>
                <a:latin typeface="Times New Roman" panose="02020603050405020304" pitchFamily="18" charset="0"/>
                <a:cs typeface="Times New Roman" panose="02020603050405020304" pitchFamily="18" charset="0"/>
              </a:rPr>
              <a:t> how to adapt steganography techniques to be resilient against attacks in a quantum computing environment. </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Augmented Reality (AR) Security: </a:t>
            </a:r>
            <a:r>
              <a:rPr lang="en-IN" sz="1800" i="0" dirty="0">
                <a:solidFill>
                  <a:srgbClr val="001D35"/>
                </a:solidFill>
                <a:effectLst/>
                <a:latin typeface="Times New Roman" panose="02020603050405020304" pitchFamily="18" charset="0"/>
                <a:cs typeface="Times New Roman" panose="02020603050405020304" pitchFamily="18" charset="0"/>
              </a:rPr>
              <a:t>Hiding </a:t>
            </a:r>
            <a:r>
              <a:rPr lang="en-IN" sz="1800" b="0" i="0" dirty="0">
                <a:solidFill>
                  <a:srgbClr val="001D35"/>
                </a:solidFill>
                <a:effectLst/>
                <a:latin typeface="Times New Roman" panose="02020603050405020304" pitchFamily="18" charset="0"/>
                <a:cs typeface="Times New Roman" panose="02020603050405020304" pitchFamily="18" charset="0"/>
              </a:rPr>
              <a:t>sensitive information within AR images to protect user privacy in AR applications. </a:t>
            </a:r>
          </a:p>
          <a:p>
            <a:pPr algn="l">
              <a:buFont typeface="Arial" panose="020B0604020202020204" pitchFamily="34" charset="0"/>
              <a:buChar char="•"/>
            </a:pPr>
            <a:r>
              <a:rPr lang="en-IN" sz="1800" b="1" i="0" dirty="0">
                <a:solidFill>
                  <a:srgbClr val="001D35"/>
                </a:solidFill>
                <a:effectLst/>
                <a:latin typeface="Times New Roman" panose="02020603050405020304" pitchFamily="18" charset="0"/>
                <a:cs typeface="Times New Roman" panose="02020603050405020304" pitchFamily="18" charset="0"/>
              </a:rPr>
              <a:t>Medical Image Steganography: </a:t>
            </a:r>
            <a:r>
              <a:rPr lang="en-IN" sz="1800" i="0" dirty="0">
                <a:solidFill>
                  <a:srgbClr val="001D35"/>
                </a:solidFill>
                <a:effectLst/>
                <a:latin typeface="Times New Roman" panose="02020603050405020304" pitchFamily="18" charset="0"/>
                <a:cs typeface="Times New Roman" panose="02020603050405020304" pitchFamily="18" charset="0"/>
              </a:rPr>
              <a:t>Securely </a:t>
            </a:r>
            <a:r>
              <a:rPr lang="en-IN" sz="1800" b="0" i="0" dirty="0">
                <a:solidFill>
                  <a:srgbClr val="001D35"/>
                </a:solidFill>
                <a:effectLst/>
                <a:latin typeface="Times New Roman" panose="02020603050405020304" pitchFamily="18" charset="0"/>
                <a:cs typeface="Times New Roman" panose="02020603050405020304" pitchFamily="18" charset="0"/>
              </a:rPr>
              <a:t>transmitting sensitive medical data by embedding it within medical images. </a:t>
            </a:r>
          </a:p>
          <a:p>
            <a:pPr marL="0" indent="0" algn="l">
              <a:buNone/>
            </a:pPr>
            <a:endParaRPr lang="en-US" sz="1800" b="1" i="0" dirty="0">
              <a:solidFill>
                <a:srgbClr val="001D35"/>
              </a:solidFill>
              <a:effectLst/>
              <a:latin typeface="Times New Roman" panose="02020603050405020304" pitchFamily="18" charset="0"/>
              <a:cs typeface="Times New Roman" panose="02020603050405020304" pitchFamily="18" charset="0"/>
            </a:endParaRPr>
          </a:p>
          <a:p>
            <a:pPr marL="0" indent="0" algn="l">
              <a:buNone/>
            </a:pPr>
            <a:r>
              <a:rPr lang="en-US" sz="1800" b="1" i="0" dirty="0">
                <a:solidFill>
                  <a:srgbClr val="001D35"/>
                </a:solidFill>
                <a:effectLst/>
                <a:latin typeface="Times New Roman" panose="02020603050405020304" pitchFamily="18" charset="0"/>
                <a:cs typeface="Times New Roman" panose="02020603050405020304" pitchFamily="18" charset="0"/>
              </a:rPr>
              <a:t>*Important Considerations:</a:t>
            </a:r>
          </a:p>
          <a:p>
            <a:r>
              <a:rPr lang="en-US" sz="1800" b="1" i="0" dirty="0">
                <a:solidFill>
                  <a:srgbClr val="001D35"/>
                </a:solidFill>
                <a:effectLst/>
                <a:latin typeface="Times New Roman" panose="02020603050405020304" pitchFamily="18" charset="0"/>
                <a:cs typeface="Times New Roman" panose="02020603050405020304" pitchFamily="18" charset="0"/>
              </a:rPr>
              <a:t>Ethical Implications: </a:t>
            </a:r>
            <a:r>
              <a:rPr lang="en-US" sz="1800" b="0" i="0" dirty="0">
                <a:solidFill>
                  <a:srgbClr val="001D35"/>
                </a:solidFill>
                <a:effectLst/>
                <a:latin typeface="Times New Roman" panose="02020603050405020304" pitchFamily="18" charset="0"/>
                <a:cs typeface="Times New Roman" panose="02020603050405020304" pitchFamily="18" charset="0"/>
              </a:rPr>
              <a:t>Addressing potential misuse of steganography for malicious purposes, including the need for clear regulations regarding its use. </a:t>
            </a:r>
          </a:p>
          <a:p>
            <a:r>
              <a:rPr lang="en-US" sz="1800" b="1" i="0" dirty="0">
                <a:solidFill>
                  <a:srgbClr val="001D35"/>
                </a:solidFill>
                <a:effectLst/>
                <a:latin typeface="Times New Roman" panose="02020603050405020304" pitchFamily="18" charset="0"/>
                <a:cs typeface="Times New Roman" panose="02020603050405020304" pitchFamily="18" charset="0"/>
              </a:rPr>
              <a:t>Performance Optimization: </a:t>
            </a:r>
            <a:r>
              <a:rPr lang="en-US" sz="1800" b="0" i="0" dirty="0">
                <a:solidFill>
                  <a:srgbClr val="001D35"/>
                </a:solidFill>
                <a:effectLst/>
                <a:latin typeface="Times New Roman" panose="02020603050405020304" pitchFamily="18" charset="0"/>
                <a:cs typeface="Times New Roman" panose="02020603050405020304" pitchFamily="18" charset="0"/>
              </a:rPr>
              <a:t>Developing efficient algorithms for real-time steganography applications, balancing security with computational overhead. </a:t>
            </a:r>
          </a:p>
          <a:p>
            <a:r>
              <a:rPr lang="en-US" sz="1800" b="1" i="0" dirty="0">
                <a:solidFill>
                  <a:srgbClr val="001D35"/>
                </a:solidFill>
                <a:effectLst/>
                <a:latin typeface="Times New Roman" panose="02020603050405020304" pitchFamily="18" charset="0"/>
                <a:cs typeface="Times New Roman" panose="02020603050405020304" pitchFamily="18" charset="0"/>
              </a:rPr>
              <a:t>Steganalysis Countermeasures: </a:t>
            </a:r>
            <a:r>
              <a:rPr lang="en-US" sz="1800" b="0" i="0" dirty="0">
                <a:solidFill>
                  <a:srgbClr val="001D35"/>
                </a:solidFill>
                <a:effectLst/>
                <a:latin typeface="Times New Roman" panose="02020603050405020304" pitchFamily="18" charset="0"/>
                <a:cs typeface="Times New Roman" panose="02020603050405020304" pitchFamily="18" charset="0"/>
              </a:rPr>
              <a:t>Researching methods to detect and mitigate steganalysis techniques to improve the robustness of steganographic systems. </a:t>
            </a: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60951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105508" y="761999"/>
            <a:ext cx="10468707" cy="844063"/>
          </a:xfrm>
        </p:spPr>
        <p:txBody>
          <a:bodyPr>
            <a:normAutofit fontScale="90000"/>
          </a:bodyPr>
          <a:lstStyle/>
          <a:p>
            <a:r>
              <a:rPr lang="en-US" sz="2800" b="1" dirty="0">
                <a:latin typeface="Arial"/>
                <a:ea typeface="+mn-lt"/>
                <a:cs typeface="Arial"/>
              </a:rPr>
              <a:t>  </a:t>
            </a:r>
            <a:r>
              <a:rPr lang="en-US" sz="3100" b="1" dirty="0">
                <a:latin typeface="Times New Roman" panose="02020603050405020304" pitchFamily="18" charset="0"/>
                <a:ea typeface="+mn-lt"/>
                <a:cs typeface="Times New Roman" panose="02020603050405020304" pitchFamily="18" charset="0"/>
              </a:rPr>
              <a:t>Problem Statement </a:t>
            </a:r>
            <a:br>
              <a:rPr lang="en-US" sz="2800" b="1" dirty="0">
                <a:latin typeface="Times New Roman" panose="02020603050405020304" pitchFamily="18" charset="0"/>
                <a:ea typeface="+mn-lt"/>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81354" y="973015"/>
            <a:ext cx="11207157" cy="5884985"/>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0" indent="0">
              <a:buNone/>
            </a:pPr>
            <a:r>
              <a:rPr lang="en-US" sz="1800" b="0" i="0" dirty="0">
                <a:solidFill>
                  <a:srgbClr val="001D35"/>
                </a:solidFill>
                <a:effectLst/>
                <a:latin typeface="Times New Roman" panose="02020603050405020304" pitchFamily="18" charset="0"/>
                <a:cs typeface="Times New Roman" panose="02020603050405020304" pitchFamily="18" charset="0"/>
              </a:rPr>
              <a:t>The problem statement for a "Secure Data Hiding in Images using Steganography" project is to develop a robust system that can effectively conceal sensitive data within seemingly ordinary images, ensuring the hidden information remains undetected while maintaining high data capacity and resistance to potential attacks, thus providing a secure covert communication channel. </a:t>
            </a:r>
          </a:p>
          <a:p>
            <a:pPr algn="l"/>
            <a:r>
              <a:rPr lang="en-US" sz="1800" b="0" i="0" dirty="0">
                <a:solidFill>
                  <a:srgbClr val="001D35"/>
                </a:solidFill>
                <a:effectLst/>
                <a:latin typeface="Times New Roman" panose="02020603050405020304" pitchFamily="18" charset="0"/>
                <a:cs typeface="Times New Roman" panose="02020603050405020304" pitchFamily="18" charset="0"/>
              </a:rPr>
              <a:t>Key aspects of the problem statement:</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Data Confidentiality: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primary challenge is to hide sensitive data (text, files, etc.) within an image in a way that prevents unauthorized individuals from discovering its existence or extracting the hidden information without the proper decryption key.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Invisibility:</a:t>
            </a:r>
            <a:r>
              <a:rPr lang="en-US" sz="1800" i="0" dirty="0">
                <a:solidFill>
                  <a:srgbClr val="001D35"/>
                </a:solidFill>
                <a:effectLst/>
                <a:latin typeface="Times New Roman" panose="02020603050405020304" pitchFamily="18" charset="0"/>
                <a:cs typeface="Times New Roman" panose="02020603050405020304" pitchFamily="18" charset="0"/>
              </a:rPr>
              <a:t> The </a:t>
            </a:r>
            <a:r>
              <a:rPr lang="en-US" sz="1800" b="0" i="0" dirty="0">
                <a:solidFill>
                  <a:srgbClr val="001D35"/>
                </a:solidFill>
                <a:effectLst/>
                <a:latin typeface="Times New Roman" panose="02020603050405020304" pitchFamily="18" charset="0"/>
                <a:cs typeface="Times New Roman" panose="02020603050405020304" pitchFamily="18" charset="0"/>
              </a:rPr>
              <a:t>embedded data should not noticeably alter the original image, making it difficult to visually identify that data is hidden within it, thus maintaining the covert nature of the communication. </a:t>
            </a:r>
          </a:p>
        </p:txBody>
      </p:sp>
    </p:spTree>
    <p:extLst>
      <p:ext uri="{BB962C8B-B14F-4D97-AF65-F5344CB8AC3E}">
        <p14:creationId xmlns:p14="http://schemas.microsoft.com/office/powerpoint/2010/main" val="38024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155700"/>
            <a:ext cx="11030392" cy="5483044"/>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marL="0" indent="0" algn="l">
              <a:buNone/>
            </a:pPr>
            <a:endParaRPr lang="en-US" b="1" dirty="0">
              <a:solidFill>
                <a:srgbClr val="001D35"/>
              </a:solidFill>
              <a:latin typeface="Google Sans"/>
            </a:endParaRP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Data Capacity: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system should be able to hide a significant amount of data within a single image without compromising the quality  or size of the cover image.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Robustness against Attacks: </a:t>
            </a:r>
            <a:r>
              <a:rPr lang="en-US" sz="1800" i="0" dirty="0">
                <a:solidFill>
                  <a:srgbClr val="001D35"/>
                </a:solidFill>
                <a:effectLst/>
                <a:latin typeface="Times New Roman" panose="02020603050405020304" pitchFamily="18" charset="0"/>
                <a:cs typeface="Times New Roman" panose="02020603050405020304" pitchFamily="18" charset="0"/>
              </a:rPr>
              <a:t>The</a:t>
            </a:r>
            <a:r>
              <a:rPr lang="en-US" sz="1800" b="0" i="0" dirty="0">
                <a:solidFill>
                  <a:srgbClr val="001D35"/>
                </a:solidFill>
                <a:effectLst/>
                <a:latin typeface="Times New Roman" panose="02020603050405020304" pitchFamily="18" charset="0"/>
                <a:cs typeface="Times New Roman" panose="02020603050405020304" pitchFamily="18" charset="0"/>
              </a:rPr>
              <a:t> hidden data should be resilient to common steganalysis techniques, including statistical analysis, differential attacks, and image processing manipulations that could potentially reveal the presence of embedded data. </a:t>
            </a:r>
          </a:p>
          <a:p>
            <a:pPr algn="l">
              <a:buFont typeface="Arial" panose="020B0604020202020204" pitchFamily="34" charset="0"/>
              <a:buChar char="•"/>
            </a:pPr>
            <a:r>
              <a:rPr lang="en-US" sz="1800" b="1" i="0" dirty="0">
                <a:solidFill>
                  <a:srgbClr val="001D35"/>
                </a:solidFill>
                <a:effectLst/>
                <a:latin typeface="Times New Roman" panose="02020603050405020304" pitchFamily="18" charset="0"/>
                <a:cs typeface="Times New Roman" panose="02020603050405020304" pitchFamily="18" charset="0"/>
              </a:rPr>
              <a:t>Encryption Integration: </a:t>
            </a:r>
            <a:r>
              <a:rPr lang="en-US" sz="1800" i="0" dirty="0">
                <a:solidFill>
                  <a:srgbClr val="001D35"/>
                </a:solidFill>
                <a:effectLst/>
                <a:latin typeface="Times New Roman" panose="02020603050405020304" pitchFamily="18" charset="0"/>
                <a:cs typeface="Times New Roman" panose="02020603050405020304" pitchFamily="18" charset="0"/>
              </a:rPr>
              <a:t>To </a:t>
            </a:r>
            <a:r>
              <a:rPr lang="en-US" sz="1800" b="0" i="0" dirty="0">
                <a:solidFill>
                  <a:srgbClr val="001D35"/>
                </a:solidFill>
                <a:effectLst/>
                <a:latin typeface="Times New Roman" panose="02020603050405020304" pitchFamily="18" charset="0"/>
                <a:cs typeface="Times New Roman" panose="02020603050405020304" pitchFamily="18" charset="0"/>
              </a:rPr>
              <a:t>enhance security, the project could incorporate encryption algorithms to further scramble the hidden data before embedding it into the image, requiring a decryption key for extraction. </a:t>
            </a:r>
          </a:p>
          <a:p>
            <a:pPr marL="0" indent="0">
              <a:buNone/>
            </a:pPr>
            <a:endParaRPr lang="en-US" dirty="0">
              <a:latin typeface="Arial"/>
              <a:cs typeface="Arial"/>
            </a:endParaRPr>
          </a:p>
        </p:txBody>
      </p:sp>
    </p:spTree>
    <p:extLst>
      <p:ext uri="{BB962C8B-B14F-4D97-AF65-F5344CB8AC3E}">
        <p14:creationId xmlns:p14="http://schemas.microsoft.com/office/powerpoint/2010/main" val="339368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261497" y="422456"/>
            <a:ext cx="10391779" cy="724642"/>
          </a:xfrm>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PROJECT  OVERVIEW</a:t>
            </a: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67975" y="1474839"/>
            <a:ext cx="11030392" cy="5191432"/>
          </a:xfrm>
        </p:spPr>
        <p:txBody>
          <a:bodyPr vert="horz" lIns="91440" tIns="45720" rIns="91440" bIns="45720" rtlCol="0" anchor="t">
            <a:noAutofit/>
          </a:bodyPr>
          <a:lstStyle/>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Steganography - Hiding Text Under Image.</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project involves creating a steganographic system to embed confidential text messages into digital images using advanced encryption techniques. The project ensures that the hidden data remains imperceptible to unauthorized users while maintaining the image quality.</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project aims to develop a steganographic system to securely embed confidential information within digital images. </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1800" dirty="0">
                <a:latin typeface="Times New Roman" panose="02020603050405020304" pitchFamily="18" charset="0"/>
                <a:ea typeface="Calibri" panose="020F0502020204030204" pitchFamily="34" charset="0"/>
                <a:cs typeface="Times New Roman" panose="02020603050405020304" pitchFamily="18" charset="0"/>
              </a:rPr>
              <a:t>This innovative approach addresses the growing concern of data breaches, offering a covert and reliable solution for protecting sensitive information.</a:t>
            </a:r>
          </a:p>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spTree>
    <p:extLst>
      <p:ext uri="{BB962C8B-B14F-4D97-AF65-F5344CB8AC3E}">
        <p14:creationId xmlns:p14="http://schemas.microsoft.com/office/powerpoint/2010/main" val="113036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481013"/>
            <a:ext cx="11030392" cy="6023026"/>
          </a:xfrm>
        </p:spPr>
        <p:txBody>
          <a:bodyPr vert="horz" lIns="91440" tIns="45720" rIns="91440" bIns="45720" rtlCol="0" anchor="t">
            <a:no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diagram of a diagram&#10;&#10;Description automatically generated with medium confidence">
            <a:extLst>
              <a:ext uri="{FF2B5EF4-FFF2-40B4-BE49-F238E27FC236}">
                <a16:creationId xmlns:a16="http://schemas.microsoft.com/office/drawing/2014/main" id="{0A092498-A3CD-C26E-4259-9B79255FA680}"/>
              </a:ext>
            </a:extLst>
          </p:cNvPr>
          <p:cNvPicPr>
            <a:picLocks noChangeAspect="1"/>
          </p:cNvPicPr>
          <p:nvPr/>
        </p:nvPicPr>
        <p:blipFill>
          <a:blip r:embed="rId2"/>
          <a:stretch>
            <a:fillRect/>
          </a:stretch>
        </p:blipFill>
        <p:spPr>
          <a:xfrm>
            <a:off x="261497" y="766916"/>
            <a:ext cx="11182350" cy="5610071"/>
          </a:xfrm>
          <a:prstGeom prst="rect">
            <a:avLst/>
          </a:prstGeom>
        </p:spPr>
      </p:pic>
    </p:spTree>
    <p:extLst>
      <p:ext uri="{BB962C8B-B14F-4D97-AF65-F5344CB8AC3E}">
        <p14:creationId xmlns:p14="http://schemas.microsoft.com/office/powerpoint/2010/main" val="126475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80219" y="1286607"/>
            <a:ext cx="11011670" cy="5305922"/>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computer code&#10;&#10;Description automatically generated">
            <a:extLst>
              <a:ext uri="{FF2B5EF4-FFF2-40B4-BE49-F238E27FC236}">
                <a16:creationId xmlns:a16="http://schemas.microsoft.com/office/drawing/2014/main" id="{11AABCB1-D0C8-464D-50BE-610848F426C1}"/>
              </a:ext>
            </a:extLst>
          </p:cNvPr>
          <p:cNvPicPr>
            <a:picLocks noChangeAspect="1"/>
          </p:cNvPicPr>
          <p:nvPr/>
        </p:nvPicPr>
        <p:blipFill>
          <a:blip r:embed="rId2"/>
          <a:stretch>
            <a:fillRect/>
          </a:stretch>
        </p:blipFill>
        <p:spPr>
          <a:xfrm>
            <a:off x="1546122" y="1580944"/>
            <a:ext cx="9099755" cy="4849353"/>
          </a:xfrm>
          <a:prstGeom prst="rect">
            <a:avLst/>
          </a:prstGeom>
        </p:spPr>
      </p:pic>
    </p:spTree>
    <p:extLst>
      <p:ext uri="{BB962C8B-B14F-4D97-AF65-F5344CB8AC3E}">
        <p14:creationId xmlns:p14="http://schemas.microsoft.com/office/powerpoint/2010/main" val="118451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86697" y="1286607"/>
            <a:ext cx="11061290" cy="5276426"/>
          </a:xfrm>
        </p:spPr>
        <p:txBody>
          <a:bodyPr vert="horz" lIns="91440" tIns="45720" rIns="91440" bIns="45720" rtlCol="0" anchor="t">
            <a:noAutofit/>
          </a:bodyPr>
          <a:lstStyle/>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diagram of a computer&#10;&#10;Description automatically generated">
            <a:extLst>
              <a:ext uri="{FF2B5EF4-FFF2-40B4-BE49-F238E27FC236}">
                <a16:creationId xmlns:a16="http://schemas.microsoft.com/office/drawing/2014/main" id="{F4892C97-70DB-A606-D08F-536C70B42E5D}"/>
              </a:ext>
            </a:extLst>
          </p:cNvPr>
          <p:cNvPicPr>
            <a:picLocks noChangeAspect="1"/>
          </p:cNvPicPr>
          <p:nvPr/>
        </p:nvPicPr>
        <p:blipFill>
          <a:blip r:embed="rId2"/>
          <a:stretch>
            <a:fillRect/>
          </a:stretch>
        </p:blipFill>
        <p:spPr>
          <a:xfrm>
            <a:off x="1076632" y="1438274"/>
            <a:ext cx="10338620" cy="4977273"/>
          </a:xfrm>
          <a:prstGeom prst="rect">
            <a:avLst/>
          </a:prstGeom>
        </p:spPr>
      </p:pic>
    </p:spTree>
    <p:extLst>
      <p:ext uri="{BB962C8B-B14F-4D97-AF65-F5344CB8AC3E}">
        <p14:creationId xmlns:p14="http://schemas.microsoft.com/office/powerpoint/2010/main" val="213093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261497" y="1286606"/>
            <a:ext cx="11655200" cy="5040451"/>
          </a:xfrm>
        </p:spPr>
        <p:txBody>
          <a:bodyPr vert="horz" lIns="91440" tIns="45720" rIns="91440" bIns="45720" rtlCol="0" anchor="t">
            <a:noAutofit/>
          </a:bodyPr>
          <a:lstStyle/>
          <a:p>
            <a:pPr marL="0" indent="0" algn="l">
              <a:buNone/>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algn="l">
              <a:buFont typeface="Arial" panose="020B0604020202020204" pitchFamily="34" charset="0"/>
              <a:buChar char="•"/>
            </a:pPr>
            <a:endParaRPr lang="en-US" b="1" i="0" dirty="0">
              <a:solidFill>
                <a:srgbClr val="001D35"/>
              </a:solidFill>
              <a:effectLst/>
              <a:latin typeface="Google Sans"/>
            </a:endParaRPr>
          </a:p>
          <a:p>
            <a:pPr algn="l">
              <a:buFont typeface="Arial" panose="020B0604020202020204" pitchFamily="34" charset="0"/>
              <a:buChar char="•"/>
            </a:pPr>
            <a:endParaRPr lang="en-US" b="1" dirty="0">
              <a:solidFill>
                <a:srgbClr val="001D35"/>
              </a:solidFill>
              <a:latin typeface="Google Sans"/>
            </a:endParaRPr>
          </a:p>
          <a:p>
            <a:pPr marL="0" indent="0">
              <a:buNone/>
            </a:pPr>
            <a:endParaRPr lang="en-US" dirty="0">
              <a:latin typeface="Arial"/>
              <a:cs typeface="Arial"/>
            </a:endParaRPr>
          </a:p>
        </p:txBody>
      </p:sp>
      <p:pic>
        <p:nvPicPr>
          <p:cNvPr id="5" name="Picture 4" descr="A collage of images of water&#10;&#10;Description automatically generated">
            <a:extLst>
              <a:ext uri="{FF2B5EF4-FFF2-40B4-BE49-F238E27FC236}">
                <a16:creationId xmlns:a16="http://schemas.microsoft.com/office/drawing/2014/main" id="{68EB1022-180F-64F6-778A-051747F6BC94}"/>
              </a:ext>
            </a:extLst>
          </p:cNvPr>
          <p:cNvPicPr>
            <a:picLocks noChangeAspect="1"/>
          </p:cNvPicPr>
          <p:nvPr/>
        </p:nvPicPr>
        <p:blipFill>
          <a:blip r:embed="rId2"/>
          <a:stretch>
            <a:fillRect/>
          </a:stretch>
        </p:blipFill>
        <p:spPr>
          <a:xfrm>
            <a:off x="504825" y="1489587"/>
            <a:ext cx="11182350" cy="4468761"/>
          </a:xfrm>
          <a:prstGeom prst="rect">
            <a:avLst/>
          </a:prstGeom>
        </p:spPr>
      </p:pic>
    </p:spTree>
    <p:extLst>
      <p:ext uri="{BB962C8B-B14F-4D97-AF65-F5344CB8AC3E}">
        <p14:creationId xmlns:p14="http://schemas.microsoft.com/office/powerpoint/2010/main" val="6123906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261</TotalTime>
  <Words>1374</Words>
  <Application>Microsoft Office PowerPoint</Application>
  <PresentationFormat>Widescreen</PresentationFormat>
  <Paragraphs>174</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Courier New</vt:lpstr>
      <vt:lpstr>Franklin Gothic Book</vt:lpstr>
      <vt:lpstr>Franklin Gothic Demi</vt:lpstr>
      <vt:lpstr>Google Sans</vt:lpstr>
      <vt:lpstr>Times New Roman</vt:lpstr>
      <vt:lpstr>Wingdings</vt:lpstr>
      <vt:lpstr>Wingdings 2</vt:lpstr>
      <vt:lpstr>DividendVTI</vt:lpstr>
      <vt:lpstr>SECURE DATA HIDING IN IMAGES USING STEGANOGRAPHY</vt:lpstr>
      <vt:lpstr>OUTLINE</vt:lpstr>
      <vt:lpstr>  Problem Statement  </vt:lpstr>
      <vt:lpstr>PowerPoint Presentation</vt:lpstr>
      <vt:lpstr>   PROJECT  OVERVIEW</vt:lpstr>
      <vt:lpstr>PowerPoint Presentation</vt:lpstr>
      <vt:lpstr>PowerPoint Presentation</vt:lpstr>
      <vt:lpstr>PowerPoint Presentation</vt:lpstr>
      <vt:lpstr>PowerPoint Presentation</vt:lpstr>
      <vt:lpstr>PowerPoint Presentation</vt:lpstr>
      <vt:lpstr>Technology  used</vt:lpstr>
      <vt:lpstr>PowerPoint Presentation</vt:lpstr>
      <vt:lpstr>Wow factors</vt:lpstr>
      <vt:lpstr> </vt:lpstr>
      <vt:lpstr> End users</vt:lpstr>
      <vt:lpstr> Results</vt:lpstr>
      <vt:lpstr> </vt:lpstr>
      <vt:lpstr> </vt:lpstr>
      <vt:lpstr> </vt:lpstr>
      <vt:lpstr> End users</vt:lpstr>
      <vt:lpstr> </vt:lpstr>
      <vt:lpstr>Conclusion</vt:lpstr>
      <vt:lpstr>GitHub Link</vt:lpstr>
      <vt:lpstr>Future scope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cp:lastModifiedBy>
  <cp:revision>64</cp:revision>
  <dcterms:created xsi:type="dcterms:W3CDTF">2021-05-26T16:50:10Z</dcterms:created>
  <dcterms:modified xsi:type="dcterms:W3CDTF">2025-02-19T08:45:04Z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