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2"/>
  </p:notesMasterIdLst>
  <p:sldIdLst>
    <p:sldId id="256" r:id="rId5"/>
    <p:sldId id="2146847054" r:id="rId6"/>
    <p:sldId id="2146847063" r:id="rId7"/>
    <p:sldId id="2146847064" r:id="rId8"/>
    <p:sldId id="2146847065" r:id="rId9"/>
    <p:sldId id="2146847082" r:id="rId10"/>
    <p:sldId id="2146847081" r:id="rId11"/>
    <p:sldId id="2146847083" r:id="rId12"/>
    <p:sldId id="2146847084" r:id="rId13"/>
    <p:sldId id="2146847085" r:id="rId14"/>
    <p:sldId id="2146847086" r:id="rId15"/>
    <p:sldId id="2146847066" r:id="rId16"/>
    <p:sldId id="2146847067" r:id="rId17"/>
    <p:sldId id="2146847068" r:id="rId18"/>
    <p:sldId id="2146847074" r:id="rId19"/>
    <p:sldId id="2146847075" r:id="rId20"/>
    <p:sldId id="2146847076" r:id="rId21"/>
    <p:sldId id="2146847080" r:id="rId22"/>
    <p:sldId id="2146847077" r:id="rId23"/>
    <p:sldId id="2146847079" r:id="rId24"/>
    <p:sldId id="2146847078" r:id="rId25"/>
    <p:sldId id="2146847070" r:id="rId26"/>
    <p:sldId id="2146847061" r:id="rId27"/>
    <p:sldId id="2146847071" r:id="rId28"/>
    <p:sldId id="2146847072" r:id="rId29"/>
    <p:sldId id="2146847073"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61" autoAdjust="0"/>
  </p:normalViewPr>
  <p:slideViewPr>
    <p:cSldViewPr snapToGrid="0">
      <p:cViewPr varScale="1">
        <p:scale>
          <a:sx n="65" d="100"/>
          <a:sy n="65" d="100"/>
        </p:scale>
        <p:origin x="912" y="78"/>
      </p:cViewPr>
      <p:guideLst>
        <p:guide orient="horz" pos="2160"/>
        <p:guide pos="3840"/>
      </p:guideLst>
    </p:cSldViewPr>
  </p:slideViewPr>
  <p:notesTextViewPr>
    <p:cViewPr>
      <p:scale>
        <a:sx n="1" d="1"/>
        <a:sy n="1" d="1"/>
      </p:scale>
      <p:origin x="0" y="0"/>
    </p:cViewPr>
  </p:notesTextViewPr>
  <p:sorterViewPr>
    <p:cViewPr>
      <p:scale>
        <a:sx n="100" d="100"/>
        <a:sy n="100" d="100"/>
      </p:scale>
      <p:origin x="0" y="-25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Deepak14Khulve/Deepakkhulve-Cyber-Security-Project.gi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7" y="1037688"/>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SECURE DATA HIDING IN IMAGES USING STEGANOGRAPHY</a:t>
            </a:r>
          </a:p>
        </p:txBody>
      </p:sp>
      <p:sp>
        <p:nvSpPr>
          <p:cNvPr id="4" name="TextBox 3"/>
          <p:cNvSpPr txBox="1"/>
          <p:nvPr/>
        </p:nvSpPr>
        <p:spPr>
          <a:xfrm>
            <a:off x="1941016" y="3094471"/>
            <a:ext cx="7980183" cy="3170099"/>
          </a:xfrm>
          <a:prstGeom prst="rect">
            <a:avLst/>
          </a:prstGeom>
          <a:noFill/>
        </p:spPr>
        <p:txBody>
          <a:bodyPr wrap="square" lIns="91440" tIns="45720" rIns="91440" bIns="45720" rtlCol="0" anchor="t">
            <a:spAutoFit/>
          </a:bodyPr>
          <a:lstStyle/>
          <a:p>
            <a:r>
              <a:rPr lang="en-US" sz="2000" b="1" dirty="0">
                <a:solidFill>
                  <a:schemeClr val="bg1"/>
                </a:solidFill>
                <a:latin typeface="Times New Roman" panose="02020603050405020304" pitchFamily="18" charset="0"/>
                <a:cs typeface="Times New Roman" panose="02020603050405020304" pitchFamily="18" charset="0"/>
              </a:rPr>
              <a:t>Presented By:</a:t>
            </a:r>
          </a:p>
          <a:p>
            <a:endParaRPr lang="en-US" sz="2000" b="1"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Student Name : Deepak </a:t>
            </a:r>
            <a:r>
              <a:rPr lang="en-US" sz="2000" b="1" dirty="0" err="1">
                <a:solidFill>
                  <a:schemeClr val="bg1"/>
                </a:solidFill>
                <a:latin typeface="Times New Roman" panose="02020603050405020304" pitchFamily="18" charset="0"/>
                <a:cs typeface="Times New Roman" panose="02020603050405020304" pitchFamily="18" charset="0"/>
              </a:rPr>
              <a:t>Khulve</a:t>
            </a:r>
            <a:endParaRPr lang="en-US" sz="2000" b="1"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College Name : Radha Govind Engineering College ( Affiliated to Dr. A.P.J. Abdul Kalam Technical University (AKTU), Lucknow, Uttar Pradesh)</a:t>
            </a:r>
          </a:p>
          <a:p>
            <a:r>
              <a:rPr lang="en-US" sz="2000" b="1" dirty="0">
                <a:solidFill>
                  <a:schemeClr val="bg1"/>
                </a:solidFill>
                <a:latin typeface="Times New Roman" panose="02020603050405020304" pitchFamily="18" charset="0"/>
                <a:cs typeface="Times New Roman" panose="02020603050405020304" pitchFamily="18" charset="0"/>
              </a:rPr>
              <a:t>Department :</a:t>
            </a:r>
            <a:r>
              <a:rPr lang="en-US" sz="2000" b="1" dirty="0" err="1">
                <a:solidFill>
                  <a:schemeClr val="bg1"/>
                </a:solidFill>
                <a:latin typeface="Times New Roman" panose="02020603050405020304" pitchFamily="18" charset="0"/>
                <a:cs typeface="Times New Roman" panose="02020603050405020304" pitchFamily="18" charset="0"/>
              </a:rPr>
              <a:t>B.Tech</a:t>
            </a:r>
            <a:r>
              <a:rPr lang="en-US" sz="2000" b="1" dirty="0">
                <a:solidFill>
                  <a:schemeClr val="bg1"/>
                </a:solidFill>
                <a:latin typeface="Times New Roman" panose="02020603050405020304" pitchFamily="18" charset="0"/>
                <a:cs typeface="Times New Roman" panose="02020603050405020304" pitchFamily="18" charset="0"/>
              </a:rPr>
              <a:t> (INFORMATION TECHNOLOGY)</a:t>
            </a:r>
          </a:p>
          <a:p>
            <a:r>
              <a:rPr lang="en-US" sz="2000" b="1" dirty="0">
                <a:solidFill>
                  <a:schemeClr val="bg1"/>
                </a:solidFill>
                <a:latin typeface="Times New Roman" panose="02020603050405020304" pitchFamily="18" charset="0"/>
                <a:cs typeface="Times New Roman" panose="02020603050405020304" pitchFamily="18" charset="0"/>
              </a:rPr>
              <a:t>IBM </a:t>
            </a:r>
            <a:r>
              <a:rPr lang="en-US" sz="2000" b="1" dirty="0" err="1">
                <a:solidFill>
                  <a:schemeClr val="bg1"/>
                </a:solidFill>
                <a:latin typeface="Times New Roman" panose="02020603050405020304" pitchFamily="18" charset="0"/>
                <a:cs typeface="Times New Roman" panose="02020603050405020304" pitchFamily="18" charset="0"/>
              </a:rPr>
              <a:t>SkillsBuild</a:t>
            </a:r>
            <a:r>
              <a:rPr lang="en-US" sz="2000" b="1" dirty="0">
                <a:solidFill>
                  <a:schemeClr val="bg1"/>
                </a:solidFill>
                <a:latin typeface="Times New Roman" panose="02020603050405020304" pitchFamily="18" charset="0"/>
                <a:cs typeface="Times New Roman" panose="02020603050405020304" pitchFamily="18" charset="0"/>
              </a:rPr>
              <a:t> Email Id: deepakkhulve02@gmail.com</a:t>
            </a:r>
          </a:p>
          <a:p>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361507" y="594577"/>
            <a:ext cx="11333962" cy="6263423"/>
          </a:xfrm>
        </p:spPr>
        <p:txBody>
          <a:bodyPr vert="horz" lIns="91440" tIns="45720" rIns="91440" bIns="45720" rtlCol="0" anchor="t">
            <a:noAutofit/>
          </a:bodyPr>
          <a:lstStyle/>
          <a:p>
            <a:pPr marL="0" indent="0" algn="l">
              <a:buNone/>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pic>
        <p:nvPicPr>
          <p:cNvPr id="7" name="Picture 6" descr="A diagram of a network&#10;&#10;Description automatically generated with medium confidence">
            <a:extLst>
              <a:ext uri="{FF2B5EF4-FFF2-40B4-BE49-F238E27FC236}">
                <a16:creationId xmlns:a16="http://schemas.microsoft.com/office/drawing/2014/main" id="{EDF7678A-D279-236C-EBED-326F5F7613A8}"/>
              </a:ext>
            </a:extLst>
          </p:cNvPr>
          <p:cNvPicPr>
            <a:picLocks noChangeAspect="1"/>
          </p:cNvPicPr>
          <p:nvPr/>
        </p:nvPicPr>
        <p:blipFill>
          <a:blip r:embed="rId2"/>
          <a:stretch>
            <a:fillRect/>
          </a:stretch>
        </p:blipFill>
        <p:spPr>
          <a:xfrm>
            <a:off x="361507" y="594577"/>
            <a:ext cx="11333963" cy="6263423"/>
          </a:xfrm>
          <a:prstGeom prst="rect">
            <a:avLst/>
          </a:prstGeom>
        </p:spPr>
      </p:pic>
    </p:spTree>
    <p:extLst>
      <p:ext uri="{BB962C8B-B14F-4D97-AF65-F5344CB8AC3E}">
        <p14:creationId xmlns:p14="http://schemas.microsoft.com/office/powerpoint/2010/main" val="3501701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261497" y="422456"/>
            <a:ext cx="10391779" cy="724642"/>
          </a:xfrm>
        </p:spPr>
        <p:txBody>
          <a:bodyPr/>
          <a:lstStyle/>
          <a:p>
            <a:r>
              <a:rPr lang="en-US" sz="2800" b="1" dirty="0">
                <a:solidFill>
                  <a:schemeClr val="accent1"/>
                </a:solidFill>
                <a:latin typeface="Times New Roman" panose="02020603050405020304" pitchFamily="18" charset="0"/>
                <a:cs typeface="Times New Roman" panose="02020603050405020304" pitchFamily="18" charset="0"/>
              </a:rPr>
              <a:t>Technology  used</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61497" y="1286607"/>
            <a:ext cx="11030392" cy="3873500"/>
          </a:xfrm>
        </p:spPr>
        <p:txBody>
          <a:bodyPr vert="horz" lIns="91440" tIns="45720" rIns="91440" bIns="45720" rtlCol="0" anchor="t">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Tools and Libraries:</a:t>
            </a:r>
            <a:endPar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Python: Primary programming language.</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Open CV2: For image processing.</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String.</a:t>
            </a:r>
          </a:p>
          <a:p>
            <a:pPr lvl="1" defTabSz="914400" eaLnBrk="0" fontAlgn="base" hangingPunct="0">
              <a:spcBef>
                <a:spcPct val="0"/>
              </a:spcBef>
              <a:spcAft>
                <a:spcPct val="0"/>
              </a:spcAft>
              <a:buClrTx/>
              <a:buSzTx/>
              <a:buFont typeface="Courier New" panose="02070309020205020404" pitchFamily="49" charset="0"/>
              <a:buChar char="o"/>
            </a:pPr>
            <a:r>
              <a:rPr lang="en-US" alt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OS.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Hardware Requirements: Decent CPU, Ample RAM, Fast storage (SSD).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Encryption Process:</a:t>
            </a:r>
            <a:endPar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Step 1:</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Read the input image and get its dimensions.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Step 2:</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Prompt the user for a secret message and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Step 3:</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Embed the secret message into the image pixels using the hashed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Step 4:</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Save the encrypted image.</a:t>
            </a: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spTree>
    <p:extLst>
      <p:ext uri="{BB962C8B-B14F-4D97-AF65-F5344CB8AC3E}">
        <p14:creationId xmlns:p14="http://schemas.microsoft.com/office/powerpoint/2010/main" val="4103239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79399" y="1282700"/>
            <a:ext cx="11012489" cy="5118100"/>
          </a:xfrm>
        </p:spPr>
        <p:txBody>
          <a:bodyPr vert="horz" lIns="91440" tIns="45720" rIns="91440" bIns="45720" rtlCol="0" anchor="t">
            <a:noAutofit/>
          </a:bodyPr>
          <a:lstStyle/>
          <a:p>
            <a:pPr defTabSz="914400" eaLnBrk="0" fontAlgn="base" hangingPunct="0">
              <a:lnSpc>
                <a:spcPct val="100000"/>
              </a:lnSpc>
              <a:spcBef>
                <a:spcPct val="0"/>
              </a:spcBef>
              <a:spcAft>
                <a:spcPct val="0"/>
              </a:spcAft>
              <a:buClrTx/>
              <a:buSzTx/>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Decryption Process:</a:t>
            </a:r>
            <a:endPar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1:</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Read the encrypted image and get its dimensions.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2:</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Prompt the user for the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3:</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Extract the hidden message from the image pixels using the hashed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4:</a:t>
            </a:r>
            <a:r>
              <a:rPr kumimoji="0" lang="en-US" altLang="en-US" sz="18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Display the decoded message.</a:t>
            </a:r>
          </a:p>
          <a:p>
            <a:pPr marL="324000" lvl="1" indent="0" defTabSz="914400" eaLnBrk="0" fontAlgn="base" hangingPunct="0">
              <a:spcBef>
                <a:spcPct val="0"/>
              </a:spcBef>
              <a:spcAft>
                <a:spcPct val="0"/>
              </a:spcAft>
              <a:buClrTx/>
              <a:buSzTx/>
              <a:buNone/>
            </a:pPr>
            <a:endParaRPr kumimoji="0" lang="en-US" altLang="en-US" sz="19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Model Validation:</a:t>
            </a:r>
            <a:endPar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Extensive testing on various image formats and sizes.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Ensuring the hidden message remains undetectable and the image quality is preserved.</a:t>
            </a: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spTree>
    <p:extLst>
      <p:ext uri="{BB962C8B-B14F-4D97-AF65-F5344CB8AC3E}">
        <p14:creationId xmlns:p14="http://schemas.microsoft.com/office/powerpoint/2010/main" val="3610060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279399" y="219256"/>
            <a:ext cx="10391779" cy="923744"/>
          </a:xfrm>
        </p:spPr>
        <p:txBody>
          <a:bodyPr/>
          <a:lstStyle/>
          <a:p>
            <a:r>
              <a:rPr lang="en-US" sz="2800" b="1" dirty="0">
                <a:solidFill>
                  <a:schemeClr val="accent1"/>
                </a:solidFill>
                <a:latin typeface="Times New Roman" panose="02020603050405020304" pitchFamily="18" charset="0"/>
                <a:ea typeface="+mj-lt"/>
                <a:cs typeface="Times New Roman" panose="02020603050405020304" pitchFamily="18" charset="0"/>
              </a:rPr>
              <a:t>Wow factors</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79399" y="1282700"/>
            <a:ext cx="11012489" cy="5356044"/>
          </a:xfrm>
        </p:spPr>
        <p:txBody>
          <a:bodyPr vert="horz" lIns="91440" tIns="45720" rIns="91440" bIns="45720" rtlCol="0" anchor="t">
            <a:noAutofit/>
          </a:bodyPr>
          <a:lstStyle/>
          <a:p>
            <a:pPr>
              <a:buFont typeface="Wingdings" panose="05000000000000000000" pitchFamily="2" charset="2"/>
              <a:buChar char="ü"/>
            </a:pPr>
            <a:r>
              <a:rPr lang="en-US" sz="2000" b="1" dirty="0">
                <a:latin typeface="Times New Roman" panose="02020603050405020304" pitchFamily="18" charset="0"/>
                <a:ea typeface="Calibri" panose="020F0502020204030204" pitchFamily="34" charset="0"/>
                <a:cs typeface="Times New Roman" panose="02020603050405020304" pitchFamily="18" charset="0"/>
              </a:rPr>
              <a:t>Enhanced Security:</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Implemented SHA-256 hashing for passwords to ensure secure data embedding and retrieval.</a:t>
            </a:r>
          </a:p>
          <a:p>
            <a:pPr>
              <a:buFont typeface="Wingdings" panose="05000000000000000000" pitchFamily="2" charset="2"/>
              <a:buChar char="ü"/>
            </a:pPr>
            <a:r>
              <a:rPr lang="en-US" sz="2000" b="1" dirty="0">
                <a:latin typeface="Times New Roman" panose="02020603050405020304" pitchFamily="18" charset="0"/>
                <a:ea typeface="Calibri" panose="020F0502020204030204" pitchFamily="34" charset="0"/>
                <a:cs typeface="Times New Roman" panose="02020603050405020304" pitchFamily="18" charset="0"/>
              </a:rPr>
              <a:t>Efficient Algorithms: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Developed optimized encryption and decryption algorithms to embed and extract messages without compromising image quality.</a:t>
            </a:r>
          </a:p>
          <a:p>
            <a:pPr>
              <a:buFont typeface="Wingdings" panose="05000000000000000000" pitchFamily="2" charset="2"/>
              <a:buChar char="ü"/>
            </a:pPr>
            <a:r>
              <a:rPr lang="en-US" sz="2000" b="1" dirty="0">
                <a:latin typeface="Times New Roman" panose="02020603050405020304" pitchFamily="18" charset="0"/>
                <a:ea typeface="Calibri" panose="020F0502020204030204" pitchFamily="34" charset="0"/>
                <a:cs typeface="Times New Roman" panose="02020603050405020304" pitchFamily="18" charset="0"/>
              </a:rPr>
              <a:t>Versatile Application: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Made the system compatible with common image formats, allowing for broad applicability across various use cases.</a:t>
            </a:r>
          </a:p>
          <a:p>
            <a:pPr>
              <a:buFont typeface="Wingdings" panose="05000000000000000000" pitchFamily="2" charset="2"/>
              <a:buChar char="ü"/>
            </a:pPr>
            <a:r>
              <a:rPr lang="en-US" sz="2000" b="1" dirty="0">
                <a:latin typeface="Times New Roman" panose="02020603050405020304" pitchFamily="18" charset="0"/>
                <a:ea typeface="Calibri" panose="020F0502020204030204" pitchFamily="34" charset="0"/>
                <a:cs typeface="Times New Roman" panose="02020603050405020304" pitchFamily="18" charset="0"/>
              </a:rPr>
              <a:t>Robust Testing:</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Conducted extensive testing to ensure the system’s reliability and resistance to potential attacks, enhancing overall robustness.</a:t>
            </a:r>
          </a:p>
          <a:p>
            <a:pPr marL="0" indent="0" algn="l">
              <a:buNone/>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spTree>
    <p:extLst>
      <p:ext uri="{BB962C8B-B14F-4D97-AF65-F5344CB8AC3E}">
        <p14:creationId xmlns:p14="http://schemas.microsoft.com/office/powerpoint/2010/main" val="2807534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900110" y="219256"/>
            <a:ext cx="10391779" cy="923744"/>
          </a:xfrm>
        </p:spPr>
        <p:txBody>
          <a:bodyPr/>
          <a:lstStyle/>
          <a:p>
            <a:r>
              <a:rPr lang="en-US" b="1" dirty="0">
                <a:solidFill>
                  <a:srgbClr val="002060"/>
                </a:solidFill>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46185" y="1282700"/>
            <a:ext cx="11045703" cy="5356044"/>
          </a:xfrm>
        </p:spPr>
        <p:txBody>
          <a:bodyPr vert="horz" lIns="91440" tIns="45720" rIns="91440" bIns="45720" rtlCol="0" anchor="t">
            <a:noAutofit/>
          </a:bodyPr>
          <a:lstStyle/>
          <a:p>
            <a:pPr>
              <a:buFont typeface="Wingdings" panose="05000000000000000000" pitchFamily="2" charset="2"/>
              <a:buChar char="ü"/>
            </a:pPr>
            <a:endParaRPr lang="en-US" sz="2200" b="1"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IN" sz="2000" b="1" dirty="0">
                <a:latin typeface="Times New Roman" panose="02020603050405020304" pitchFamily="18" charset="0"/>
                <a:ea typeface="Calibri" panose="020F0502020204030204" pitchFamily="34" charset="0"/>
                <a:cs typeface="Times New Roman" panose="02020603050405020304" pitchFamily="18" charset="0"/>
              </a:rPr>
              <a:t>Reliable:</a:t>
            </a:r>
          </a:p>
          <a:p>
            <a:pPr marL="0" indent="0">
              <a:buNone/>
            </a:pPr>
            <a:r>
              <a:rPr lang="en-IN" sz="20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latin typeface="Times New Roman" panose="02020603050405020304" pitchFamily="18" charset="0"/>
                <a:ea typeface="Calibri" panose="020F0502020204030204" pitchFamily="34" charset="0"/>
                <a:cs typeface="Times New Roman" panose="02020603050405020304" pitchFamily="18" charset="0"/>
              </a:rPr>
              <a:t>Ensures confidential communication and data storage without noticeable image distortion.</a:t>
            </a:r>
            <a:endParaRPr lang="en-US" sz="1800" b="1"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US" sz="2000" b="1" dirty="0">
                <a:latin typeface="Times New Roman" panose="02020603050405020304" pitchFamily="18" charset="0"/>
                <a:ea typeface="Calibri" panose="020F0502020204030204" pitchFamily="34" charset="0"/>
                <a:cs typeface="Times New Roman" panose="02020603050405020304" pitchFamily="18" charset="0"/>
              </a:rPr>
              <a:t>Enhanced Security:</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latin typeface="Times New Roman" panose="02020603050405020304" pitchFamily="18" charset="0"/>
                <a:ea typeface="Calibri" panose="020F0502020204030204" pitchFamily="34" charset="0"/>
                <a:cs typeface="Times New Roman" panose="02020603050405020304" pitchFamily="18" charset="0"/>
              </a:rPr>
              <a:t>Protects sensitive data from unauthorized access.</a:t>
            </a:r>
          </a:p>
          <a:p>
            <a:pPr>
              <a:buFont typeface="Wingdings" panose="05000000000000000000" pitchFamily="2" charset="2"/>
              <a:buChar char="ü"/>
            </a:pPr>
            <a:r>
              <a:rPr lang="en-IN" sz="2000" b="1" dirty="0">
                <a:latin typeface="Times New Roman" panose="02020603050405020304" pitchFamily="18" charset="0"/>
                <a:ea typeface="Calibri" panose="020F0502020204030204" pitchFamily="34" charset="0"/>
                <a:cs typeface="Times New Roman" panose="02020603050405020304" pitchFamily="18" charset="0"/>
              </a:rPr>
              <a:t>Practical Application:</a:t>
            </a:r>
          </a:p>
          <a:p>
            <a:pPr marL="0" indent="0">
              <a:buNone/>
            </a:pPr>
            <a:r>
              <a:rPr lang="en-IN" sz="24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latin typeface="Times New Roman" panose="02020603050405020304" pitchFamily="18" charset="0"/>
                <a:ea typeface="Calibri" panose="020F0502020204030204" pitchFamily="34" charset="0"/>
                <a:cs typeface="Times New Roman" panose="02020603050405020304" pitchFamily="18" charset="0"/>
              </a:rPr>
              <a:t>Suitable for government, businesses, healthcare, and individuals.</a:t>
            </a: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IN" sz="2000" b="1" dirty="0">
                <a:latin typeface="Times New Roman" panose="02020603050405020304" pitchFamily="18" charset="0"/>
                <a:ea typeface="Calibri" panose="020F0502020204030204" pitchFamily="34" charset="0"/>
                <a:cs typeface="Times New Roman" panose="02020603050405020304" pitchFamily="18" charset="0"/>
              </a:rPr>
              <a:t>User-Friendly:</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latin typeface="Times New Roman" panose="02020603050405020304" pitchFamily="18" charset="0"/>
                <a:ea typeface="Calibri" panose="020F0502020204030204" pitchFamily="34" charset="0"/>
                <a:cs typeface="Times New Roman" panose="02020603050405020304" pitchFamily="18" charset="0"/>
              </a:rPr>
              <a:t>Simple interface for secure data embedding and retrieval.</a:t>
            </a:r>
          </a:p>
          <a:p>
            <a:pPr marL="0" indent="0">
              <a:buNone/>
            </a:pPr>
            <a:endParaRPr lang="en-IN" sz="24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400" b="1" i="0" dirty="0">
                <a:solidFill>
                  <a:srgbClr val="001D35"/>
                </a:solidFill>
                <a:effectLst/>
                <a:latin typeface="Calibri" panose="020F0502020204030204" pitchFamily="34" charset="0"/>
                <a:cs typeface="Calibri" panose="020F0502020204030204" pitchFamily="34" charset="0"/>
              </a:rPr>
              <a:t>       </a:t>
            </a: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spTree>
    <p:extLst>
      <p:ext uri="{BB962C8B-B14F-4D97-AF65-F5344CB8AC3E}">
        <p14:creationId xmlns:p14="http://schemas.microsoft.com/office/powerpoint/2010/main" val="399516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50810" y="219256"/>
            <a:ext cx="10391779" cy="923744"/>
          </a:xfrm>
        </p:spPr>
        <p:txBody>
          <a:bodyPr/>
          <a:lstStyle/>
          <a:p>
            <a:r>
              <a:rPr lang="en-US" b="1" dirty="0">
                <a:solidFill>
                  <a:srgbClr val="002060"/>
                </a:solidFill>
                <a:latin typeface="Arial" panose="020B0604020202020204" pitchFamily="34" charset="0"/>
                <a:cs typeface="Arial" panose="020B0604020202020204" pitchFamily="34" charset="0"/>
              </a:rPr>
              <a:t> </a:t>
            </a:r>
            <a:r>
              <a:rPr lang="en-IN" dirty="0">
                <a:solidFill>
                  <a:schemeClr val="accent1"/>
                </a:solidFill>
              </a:rPr>
              <a:t>End users</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46185" y="1282700"/>
            <a:ext cx="11045703" cy="5356044"/>
          </a:xfrm>
        </p:spPr>
        <p:txBody>
          <a:bodyPr vert="horz" lIns="91440" tIns="45720" rIns="91440" bIns="45720" rtlCol="0" anchor="t">
            <a:no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Government Agencies:</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securely transmitting classified information.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Businesses</a:t>
            </a: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protect sensitive corporate data and intellectual property.</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Healthcare Providers:</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safeguarding patient records and confidential medical information.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Military:</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secure communication and strategic information sharing.</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Journalists:</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protect sources and sensitive data.</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Financial Institutions:</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secure transmission of financial data.</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Individuals:</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personal data security and privacy in digital communication.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Digital Forensics Experts:</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investigating digital crimes without alerting suspects. </a:t>
            </a:r>
          </a:p>
          <a:p>
            <a:pPr marL="0" indent="0">
              <a:buNone/>
            </a:pPr>
            <a:endParaRPr lang="en-IN" sz="24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400" b="1" i="0" dirty="0">
                <a:solidFill>
                  <a:srgbClr val="001D35"/>
                </a:solidFill>
                <a:effectLst/>
                <a:latin typeface="Calibri" panose="020F0502020204030204" pitchFamily="34" charset="0"/>
                <a:cs typeface="Calibri" panose="020F0502020204030204" pitchFamily="34" charset="0"/>
              </a:rPr>
              <a:t>       </a:t>
            </a: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spTree>
    <p:extLst>
      <p:ext uri="{BB962C8B-B14F-4D97-AF65-F5344CB8AC3E}">
        <p14:creationId xmlns:p14="http://schemas.microsoft.com/office/powerpoint/2010/main" val="3184915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50810" y="219256"/>
            <a:ext cx="10391779" cy="923744"/>
          </a:xfrm>
        </p:spPr>
        <p:txBody>
          <a:bodyPr/>
          <a:lstStyle/>
          <a:p>
            <a:r>
              <a:rPr lang="en-US" b="1" dirty="0">
                <a:solidFill>
                  <a:srgbClr val="002060"/>
                </a:solidFill>
                <a:latin typeface="Arial" panose="020B0604020202020204" pitchFamily="34" charset="0"/>
                <a:cs typeface="Arial" panose="020B0604020202020204" pitchFamily="34" charset="0"/>
              </a:rPr>
              <a:t> </a:t>
            </a:r>
            <a:r>
              <a:rPr lang="en-IN" dirty="0">
                <a:solidFill>
                  <a:schemeClr val="accent1"/>
                </a:solidFill>
              </a:rPr>
              <a:t>Results</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46185" y="1282700"/>
            <a:ext cx="11045703" cy="5356044"/>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Output 1 pip install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opencv</a:t>
            </a:r>
            <a:r>
              <a:rPr lang="en-US" sz="2000" b="1" dirty="0">
                <a:latin typeface="Times New Roman" panose="02020603050405020304" pitchFamily="18" charset="0"/>
                <a:ea typeface="Calibri" panose="020F0502020204030204" pitchFamily="34" charset="0"/>
                <a:cs typeface="Times New Roman" panose="02020603050405020304" pitchFamily="18" charset="0"/>
              </a:rPr>
              <a:t>-python</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b="1" i="0" dirty="0">
                <a:solidFill>
                  <a:srgbClr val="001D35"/>
                </a:solidFill>
                <a:effectLst/>
                <a:latin typeface="Calibri" panose="020F0502020204030204" pitchFamily="34" charset="0"/>
                <a:cs typeface="Calibri" panose="020F0502020204030204" pitchFamily="34" charset="0"/>
              </a:rPr>
              <a:t>       </a:t>
            </a: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pic>
        <p:nvPicPr>
          <p:cNvPr id="7" name="Picture 6">
            <a:extLst>
              <a:ext uri="{FF2B5EF4-FFF2-40B4-BE49-F238E27FC236}">
                <a16:creationId xmlns:a16="http://schemas.microsoft.com/office/drawing/2014/main" id="{92E03275-8E62-C5CC-1AA0-C51B00AAA9BB}"/>
              </a:ext>
            </a:extLst>
          </p:cNvPr>
          <p:cNvPicPr>
            <a:picLocks noChangeAspect="1"/>
          </p:cNvPicPr>
          <p:nvPr/>
        </p:nvPicPr>
        <p:blipFill>
          <a:blip r:embed="rId2"/>
          <a:stretch>
            <a:fillRect/>
          </a:stretch>
        </p:blipFill>
        <p:spPr>
          <a:xfrm>
            <a:off x="566803" y="1813641"/>
            <a:ext cx="11058393" cy="4690397"/>
          </a:xfrm>
          <a:prstGeom prst="rect">
            <a:avLst/>
          </a:prstGeom>
        </p:spPr>
      </p:pic>
    </p:spTree>
    <p:extLst>
      <p:ext uri="{BB962C8B-B14F-4D97-AF65-F5344CB8AC3E}">
        <p14:creationId xmlns:p14="http://schemas.microsoft.com/office/powerpoint/2010/main" val="3685149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50810" y="219256"/>
            <a:ext cx="10391779" cy="923744"/>
          </a:xfrm>
        </p:spPr>
        <p:txBody>
          <a:bodyPr/>
          <a:lstStyle/>
          <a:p>
            <a:r>
              <a:rPr lang="en-US" b="1" dirty="0">
                <a:solidFill>
                  <a:srgbClr val="002060"/>
                </a:solidFill>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46185" y="1282700"/>
            <a:ext cx="11045703" cy="5356044"/>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Output 2 SECURE DATA HIDING IN IMAGES USING STEGANOGRAPHY</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b="1" i="0" dirty="0">
                <a:solidFill>
                  <a:srgbClr val="001D35"/>
                </a:solidFill>
                <a:effectLst/>
                <a:latin typeface="Calibri" panose="020F0502020204030204" pitchFamily="34" charset="0"/>
                <a:cs typeface="Calibri" panose="020F0502020204030204" pitchFamily="34" charset="0"/>
              </a:rPr>
              <a:t>       </a:t>
            </a: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pic>
        <p:nvPicPr>
          <p:cNvPr id="5" name="Picture 4">
            <a:extLst>
              <a:ext uri="{FF2B5EF4-FFF2-40B4-BE49-F238E27FC236}">
                <a16:creationId xmlns:a16="http://schemas.microsoft.com/office/drawing/2014/main" id="{DB4985F6-4BBA-C33F-73C2-F62ECF078BE5}"/>
              </a:ext>
            </a:extLst>
          </p:cNvPr>
          <p:cNvPicPr>
            <a:picLocks noChangeAspect="1"/>
          </p:cNvPicPr>
          <p:nvPr/>
        </p:nvPicPr>
        <p:blipFill>
          <a:blip r:embed="rId2"/>
          <a:stretch>
            <a:fillRect/>
          </a:stretch>
        </p:blipFill>
        <p:spPr>
          <a:xfrm>
            <a:off x="227106" y="1710813"/>
            <a:ext cx="11718709" cy="5067631"/>
          </a:xfrm>
          <a:prstGeom prst="rect">
            <a:avLst/>
          </a:prstGeom>
        </p:spPr>
      </p:pic>
    </p:spTree>
    <p:extLst>
      <p:ext uri="{BB962C8B-B14F-4D97-AF65-F5344CB8AC3E}">
        <p14:creationId xmlns:p14="http://schemas.microsoft.com/office/powerpoint/2010/main" val="3053202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50810" y="219256"/>
            <a:ext cx="10391779" cy="923744"/>
          </a:xfrm>
        </p:spPr>
        <p:txBody>
          <a:bodyPr/>
          <a:lstStyle/>
          <a:p>
            <a:r>
              <a:rPr lang="en-US" b="1" dirty="0">
                <a:solidFill>
                  <a:srgbClr val="002060"/>
                </a:solidFill>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46185" y="1282700"/>
            <a:ext cx="11045703" cy="5356044"/>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Output 3 SECURE DATA HIDING IN IMAGES USING STEGANOGRAPHY</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b="1" i="0" dirty="0">
                <a:solidFill>
                  <a:srgbClr val="001D35"/>
                </a:solidFill>
                <a:effectLst/>
                <a:latin typeface="Calibri" panose="020F0502020204030204" pitchFamily="34" charset="0"/>
                <a:cs typeface="Calibri" panose="020F0502020204030204" pitchFamily="34" charset="0"/>
              </a:rPr>
              <a:t>       </a:t>
            </a: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pic>
        <p:nvPicPr>
          <p:cNvPr id="5" name="Picture 4">
            <a:extLst>
              <a:ext uri="{FF2B5EF4-FFF2-40B4-BE49-F238E27FC236}">
                <a16:creationId xmlns:a16="http://schemas.microsoft.com/office/drawing/2014/main" id="{1C6A1174-3254-7732-7164-33014DEAB3CB}"/>
              </a:ext>
            </a:extLst>
          </p:cNvPr>
          <p:cNvPicPr>
            <a:picLocks noChangeAspect="1"/>
          </p:cNvPicPr>
          <p:nvPr/>
        </p:nvPicPr>
        <p:blipFill>
          <a:blip r:embed="rId2"/>
          <a:stretch>
            <a:fillRect/>
          </a:stretch>
        </p:blipFill>
        <p:spPr>
          <a:xfrm>
            <a:off x="150810" y="1725560"/>
            <a:ext cx="11795005" cy="4675239"/>
          </a:xfrm>
          <a:prstGeom prst="rect">
            <a:avLst/>
          </a:prstGeom>
        </p:spPr>
      </p:pic>
    </p:spTree>
    <p:extLst>
      <p:ext uri="{BB962C8B-B14F-4D97-AF65-F5344CB8AC3E}">
        <p14:creationId xmlns:p14="http://schemas.microsoft.com/office/powerpoint/2010/main" val="3390250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50810" y="219256"/>
            <a:ext cx="10391779" cy="923744"/>
          </a:xfrm>
        </p:spPr>
        <p:txBody>
          <a:bodyPr/>
          <a:lstStyle/>
          <a:p>
            <a:r>
              <a:rPr lang="en-US" b="1" dirty="0">
                <a:solidFill>
                  <a:srgbClr val="002060"/>
                </a:solidFill>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46185" y="1282700"/>
            <a:ext cx="11045703" cy="5356044"/>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Output 4 SECURE DATA HIDING IN IMAGES USING STEGANOGRAPHY</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b="1" i="0" dirty="0">
                <a:solidFill>
                  <a:srgbClr val="001D35"/>
                </a:solidFill>
                <a:effectLst/>
                <a:latin typeface="Calibri" panose="020F0502020204030204" pitchFamily="34" charset="0"/>
                <a:cs typeface="Calibri" panose="020F0502020204030204" pitchFamily="34" charset="0"/>
              </a:rPr>
              <a:t>       </a:t>
            </a: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pic>
        <p:nvPicPr>
          <p:cNvPr id="5" name="Picture 4">
            <a:extLst>
              <a:ext uri="{FF2B5EF4-FFF2-40B4-BE49-F238E27FC236}">
                <a16:creationId xmlns:a16="http://schemas.microsoft.com/office/drawing/2014/main" id="{75FC587A-E4FE-BA70-936B-4963D5504CC0}"/>
              </a:ext>
            </a:extLst>
          </p:cNvPr>
          <p:cNvPicPr>
            <a:picLocks noChangeAspect="1"/>
          </p:cNvPicPr>
          <p:nvPr/>
        </p:nvPicPr>
        <p:blipFill>
          <a:blip r:embed="rId2"/>
          <a:stretch>
            <a:fillRect/>
          </a:stretch>
        </p:blipFill>
        <p:spPr>
          <a:xfrm>
            <a:off x="246184" y="1719085"/>
            <a:ext cx="11699631" cy="4607973"/>
          </a:xfrm>
          <a:prstGeom prst="rect">
            <a:avLst/>
          </a:prstGeom>
        </p:spPr>
      </p:pic>
    </p:spTree>
    <p:extLst>
      <p:ext uri="{BB962C8B-B14F-4D97-AF65-F5344CB8AC3E}">
        <p14:creationId xmlns:p14="http://schemas.microsoft.com/office/powerpoint/2010/main" val="329218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9"/>
            <a:ext cx="10515600" cy="577158"/>
          </a:xfrm>
        </p:spPr>
        <p:txBody>
          <a:bodyPr/>
          <a:lstStyle/>
          <a:p>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135627"/>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Project Overview</a:t>
            </a:r>
          </a:p>
          <a:p>
            <a:pPr marL="305435" indent="-305435"/>
            <a:r>
              <a:rPr lang="en-US" sz="2000" b="1" dirty="0">
                <a:latin typeface="Times New Roman" panose="02020603050405020304" pitchFamily="18" charset="0"/>
                <a:ea typeface="+mn-lt"/>
                <a:cs typeface="Times New Roman" panose="02020603050405020304" pitchFamily="18" charset="0"/>
              </a:rPr>
              <a:t>Technology used</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Wow factor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End users</a:t>
            </a:r>
          </a:p>
          <a:p>
            <a:pPr marL="305435" indent="-305435"/>
            <a:r>
              <a:rPr lang="en-US" sz="2000" b="1" dirty="0">
                <a:latin typeface="Times New Roman" panose="02020603050405020304" pitchFamily="18" charset="0"/>
                <a:ea typeface="+mn-lt"/>
                <a:cs typeface="Times New Roman" panose="02020603050405020304" pitchFamily="18" charset="0"/>
              </a:rPr>
              <a:t>Result</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ea typeface="+mn-lt"/>
                <a:cs typeface="Times New Roman" panose="02020603050405020304" pitchFamily="18" charset="0"/>
              </a:rPr>
              <a:t>Git-hub Link</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50810" y="219256"/>
            <a:ext cx="10391779" cy="923744"/>
          </a:xfrm>
        </p:spPr>
        <p:txBody>
          <a:bodyPr/>
          <a:lstStyle/>
          <a:p>
            <a:r>
              <a:rPr lang="en-US" b="1" dirty="0">
                <a:solidFill>
                  <a:srgbClr val="002060"/>
                </a:solidFill>
                <a:latin typeface="Arial" panose="020B0604020202020204" pitchFamily="34" charset="0"/>
                <a:cs typeface="Arial" panose="020B0604020202020204" pitchFamily="34" charset="0"/>
              </a:rPr>
              <a:t> </a:t>
            </a:r>
            <a:r>
              <a:rPr lang="en-IN" dirty="0">
                <a:solidFill>
                  <a:schemeClr val="accent1"/>
                </a:solidFill>
              </a:rPr>
              <a:t>End users</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46185" y="1282700"/>
            <a:ext cx="11045703" cy="5356044"/>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Output 5 SECURE DATA HIDING IN IMAGES USING STEGANOGRAPHY</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b="1" i="0" dirty="0">
                <a:solidFill>
                  <a:srgbClr val="001D35"/>
                </a:solidFill>
                <a:effectLst/>
                <a:latin typeface="Calibri" panose="020F0502020204030204" pitchFamily="34" charset="0"/>
                <a:cs typeface="Calibri" panose="020F0502020204030204" pitchFamily="34" charset="0"/>
              </a:rPr>
              <a:t>       </a:t>
            </a: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pic>
        <p:nvPicPr>
          <p:cNvPr id="5" name="Picture 4">
            <a:extLst>
              <a:ext uri="{FF2B5EF4-FFF2-40B4-BE49-F238E27FC236}">
                <a16:creationId xmlns:a16="http://schemas.microsoft.com/office/drawing/2014/main" id="{9923F38C-CBFD-B5EF-3A3F-72EFF13895CD}"/>
              </a:ext>
            </a:extLst>
          </p:cNvPr>
          <p:cNvPicPr>
            <a:picLocks noChangeAspect="1"/>
          </p:cNvPicPr>
          <p:nvPr/>
        </p:nvPicPr>
        <p:blipFill>
          <a:blip r:embed="rId2"/>
          <a:stretch>
            <a:fillRect/>
          </a:stretch>
        </p:blipFill>
        <p:spPr>
          <a:xfrm>
            <a:off x="246185" y="1674969"/>
            <a:ext cx="11699630" cy="4725832"/>
          </a:xfrm>
          <a:prstGeom prst="rect">
            <a:avLst/>
          </a:prstGeom>
        </p:spPr>
      </p:pic>
    </p:spTree>
    <p:extLst>
      <p:ext uri="{BB962C8B-B14F-4D97-AF65-F5344CB8AC3E}">
        <p14:creationId xmlns:p14="http://schemas.microsoft.com/office/powerpoint/2010/main" val="2153750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50810" y="219256"/>
            <a:ext cx="10391779" cy="923744"/>
          </a:xfrm>
        </p:spPr>
        <p:txBody>
          <a:bodyPr/>
          <a:lstStyle/>
          <a:p>
            <a:r>
              <a:rPr lang="en-US" b="1" dirty="0">
                <a:solidFill>
                  <a:srgbClr val="002060"/>
                </a:solidFill>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46185" y="1282700"/>
            <a:ext cx="11045703" cy="5356044"/>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Output 6 SECURE DATA HIDING IN IMAGES USING STEGANOGRAPHY</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b="1" i="0" dirty="0">
                <a:solidFill>
                  <a:srgbClr val="001D35"/>
                </a:solidFill>
                <a:effectLst/>
                <a:latin typeface="Calibri" panose="020F0502020204030204" pitchFamily="34" charset="0"/>
                <a:cs typeface="Calibri" panose="020F0502020204030204" pitchFamily="34" charset="0"/>
              </a:rPr>
              <a:t>       </a:t>
            </a: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pic>
        <p:nvPicPr>
          <p:cNvPr id="5" name="Picture 4">
            <a:extLst>
              <a:ext uri="{FF2B5EF4-FFF2-40B4-BE49-F238E27FC236}">
                <a16:creationId xmlns:a16="http://schemas.microsoft.com/office/drawing/2014/main" id="{7352E511-F7BE-4BD3-0696-51434D020BCB}"/>
              </a:ext>
            </a:extLst>
          </p:cNvPr>
          <p:cNvPicPr>
            <a:picLocks noChangeAspect="1"/>
          </p:cNvPicPr>
          <p:nvPr/>
        </p:nvPicPr>
        <p:blipFill>
          <a:blip r:embed="rId2"/>
          <a:stretch>
            <a:fillRect/>
          </a:stretch>
        </p:blipFill>
        <p:spPr>
          <a:xfrm>
            <a:off x="150810" y="1740309"/>
            <a:ext cx="11795005" cy="4933047"/>
          </a:xfrm>
          <a:prstGeom prst="rect">
            <a:avLst/>
          </a:prstGeom>
        </p:spPr>
      </p:pic>
    </p:spTree>
    <p:extLst>
      <p:ext uri="{BB962C8B-B14F-4D97-AF65-F5344CB8AC3E}">
        <p14:creationId xmlns:p14="http://schemas.microsoft.com/office/powerpoint/2010/main" val="2663066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279400" y="1273356"/>
            <a:ext cx="10391779" cy="724642"/>
          </a:xfrm>
        </p:spPr>
        <p:txBody>
          <a:bodyPr/>
          <a:lstStyle/>
          <a:p>
            <a:r>
              <a:rPr lang="en-IN" dirty="0">
                <a:solidFill>
                  <a:schemeClr val="accent1"/>
                </a:solidFill>
              </a:rPr>
              <a:t>Conclusion</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79400" y="2781300"/>
            <a:ext cx="11012489" cy="3581400"/>
          </a:xfrm>
        </p:spPr>
        <p:txBody>
          <a:bodyPr vert="horz" lIns="91440" tIns="45720" rIns="91440" bIns="45720" rtlCol="0" anchor="t">
            <a:noAutofit/>
          </a:bodyPr>
          <a:lstStyle/>
          <a:p>
            <a:pPr marL="0" indent="0">
              <a:buNone/>
            </a:pPr>
            <a:r>
              <a:rPr lang="en-IN" sz="1800" dirty="0">
                <a:latin typeface="Times New Roman" panose="02020603050405020304" pitchFamily="18" charset="0"/>
                <a:cs typeface="Times New Roman" panose="02020603050405020304" pitchFamily="18" charset="0"/>
              </a:rPr>
              <a:t>This project uses steganography to securely hide data within images using SHA-256 hashed </a:t>
            </a:r>
            <a:r>
              <a:rPr lang="en-IN" sz="1800" dirty="0">
                <a:latin typeface="Times New Roman" panose="02020603050405020304" pitchFamily="18" charset="0"/>
                <a:ea typeface="Calibri" panose="020F0502020204030204" pitchFamily="34" charset="0"/>
                <a:cs typeface="Times New Roman" panose="02020603050405020304" pitchFamily="18" charset="0"/>
              </a:rPr>
              <a:t>passwords. The encryption algorithm embeds secret messages into pixel values, ensuring data remains imperceptible. The decryption algorithm accurately retrieves hidden messages, maintaining image integrity.</a:t>
            </a:r>
          </a:p>
          <a:p>
            <a:pPr marL="457200" marR="0" lvl="0" indent="-342900" algn="l"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1800" b="0" i="0" u="none" strike="noStrike" kern="0" cap="none" spc="0" normalizeH="0" baseline="0" noProof="0" dirty="0">
                <a:ln>
                  <a:noFill/>
                </a:ln>
                <a:solidFill>
                  <a:srgbClr val="595959"/>
                </a:solidFill>
                <a:effectLst/>
                <a:uLnTx/>
                <a:uFillTx/>
                <a:latin typeface="Times New Roman" panose="02020603050405020304" pitchFamily="18" charset="0"/>
                <a:cs typeface="Times New Roman" panose="02020603050405020304" pitchFamily="18" charset="0"/>
                <a:sym typeface="Arial"/>
              </a:rPr>
              <a:t>Any Shape and Size Image will Hide and Carry Message </a:t>
            </a:r>
          </a:p>
          <a:p>
            <a:pPr marL="457200" marR="0" lvl="0" indent="-342900" algn="l"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1800" b="0" i="0" u="none" strike="noStrike" kern="0" cap="none" spc="0" normalizeH="0" baseline="0" noProof="0" dirty="0">
                <a:ln>
                  <a:noFill/>
                </a:ln>
                <a:solidFill>
                  <a:srgbClr val="595959"/>
                </a:solidFill>
                <a:effectLst/>
                <a:uLnTx/>
                <a:uFillTx/>
                <a:latin typeface="Times New Roman" panose="02020603050405020304" pitchFamily="18" charset="0"/>
                <a:cs typeface="Times New Roman" panose="02020603050405020304" pitchFamily="18" charset="0"/>
                <a:sym typeface="Arial"/>
              </a:rPr>
              <a:t>Less Data Reduction </a:t>
            </a:r>
          </a:p>
          <a:p>
            <a:pPr marL="457200" marR="0" lvl="0" indent="-342900" algn="l"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1800" b="0" i="0" u="none" strike="noStrike" kern="0" cap="none" spc="0" normalizeH="0" baseline="0" noProof="0" dirty="0">
                <a:ln>
                  <a:noFill/>
                </a:ln>
                <a:solidFill>
                  <a:srgbClr val="595959"/>
                </a:solidFill>
                <a:effectLst/>
                <a:uLnTx/>
                <a:uFillTx/>
                <a:latin typeface="Times New Roman" panose="02020603050405020304" pitchFamily="18" charset="0"/>
                <a:cs typeface="Times New Roman" panose="02020603050405020304" pitchFamily="18" charset="0"/>
                <a:sym typeface="Arial"/>
              </a:rPr>
              <a:t>Image Communication with less time and space complexity</a:t>
            </a:r>
          </a:p>
          <a:p>
            <a:pPr marL="457200" marR="0" lvl="0" indent="-342900" algn="l"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1800" b="0" i="0" u="none" strike="noStrike" kern="0" cap="none" spc="0" normalizeH="0" baseline="0" noProof="0" dirty="0">
                <a:ln>
                  <a:noFill/>
                </a:ln>
                <a:solidFill>
                  <a:srgbClr val="595959"/>
                </a:solidFill>
                <a:effectLst/>
                <a:uLnTx/>
                <a:uFillTx/>
                <a:latin typeface="Times New Roman" panose="02020603050405020304" pitchFamily="18" charset="0"/>
                <a:cs typeface="Times New Roman" panose="02020603050405020304" pitchFamily="18" charset="0"/>
                <a:sym typeface="Arial"/>
              </a:rPr>
              <a:t>Active and passive attacks will not easily able to break down the system </a:t>
            </a: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spTree>
    <p:extLst>
      <p:ext uri="{BB962C8B-B14F-4D97-AF65-F5344CB8AC3E}">
        <p14:creationId xmlns:p14="http://schemas.microsoft.com/office/powerpoint/2010/main" val="173368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https://github.com/Deepak14Khulve/Deepakkhulve-Cyber-Security-Project.git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279400" y="358956"/>
            <a:ext cx="10391779" cy="724642"/>
          </a:xfrm>
        </p:spPr>
        <p:txBody>
          <a:bodyPr/>
          <a:lstStyle/>
          <a:p>
            <a:r>
              <a:rPr lang="en-US" sz="2800" b="1" dirty="0">
                <a:solidFill>
                  <a:schemeClr val="accent1"/>
                </a:solidFill>
                <a:latin typeface="Times New Roman" panose="02020603050405020304" pitchFamily="18" charset="0"/>
                <a:cs typeface="Times New Roman" panose="02020603050405020304" pitchFamily="18" charset="0"/>
              </a:rPr>
              <a:t>Future scope</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79400" y="869950"/>
            <a:ext cx="11012489" cy="5118100"/>
          </a:xfrm>
        </p:spPr>
        <p:txBody>
          <a:bodyPr vert="horz" lIns="91440" tIns="45720" rIns="91440" bIns="45720" rtlCol="0" anchor="t">
            <a:noAutofit/>
          </a:bodyPr>
          <a:lstStyle/>
          <a:p>
            <a:pPr marL="0" indent="0" algn="l">
              <a:buNone/>
            </a:pPr>
            <a:endParaRPr lang="en-US" b="1" i="0" dirty="0">
              <a:solidFill>
                <a:srgbClr val="001D35"/>
              </a:solidFill>
              <a:effectLst/>
              <a:latin typeface="Google Sans"/>
            </a:endParaRPr>
          </a:p>
          <a:p>
            <a:pPr marL="0" indent="0" algn="l">
              <a:buNone/>
            </a:pPr>
            <a:r>
              <a:rPr lang="en-US" sz="1800" b="0" i="0" dirty="0">
                <a:solidFill>
                  <a:srgbClr val="001D35"/>
                </a:solidFill>
                <a:effectLst/>
                <a:latin typeface="Times New Roman" panose="02020603050405020304" pitchFamily="18" charset="0"/>
                <a:cs typeface="Times New Roman" panose="02020603050405020304" pitchFamily="18" charset="0"/>
              </a:rPr>
              <a:t>The future scope of a "Secure Data Hiding in Images using Steganography" project lies in integrating advanced techniques to enhance data security, particularly in areas like IoT, biometric authentication, blockchain integration, and adapting to emerging technologies like quantum computing, while maintaining high visual quality and addressing potential ethical concerns related to privacy and misuse of steganography; key areas include:</a:t>
            </a:r>
          </a:p>
          <a:p>
            <a:pPr marL="0" indent="0" algn="l">
              <a:buNone/>
            </a:pPr>
            <a:r>
              <a:rPr lang="en-US" sz="1800" b="1" i="0" dirty="0">
                <a:solidFill>
                  <a:srgbClr val="001D35"/>
                </a:solidFill>
                <a:effectLst/>
                <a:latin typeface="Times New Roman" panose="02020603050405020304" pitchFamily="18" charset="0"/>
                <a:cs typeface="Times New Roman" panose="02020603050405020304" pitchFamily="18" charset="0"/>
              </a:rPr>
              <a:t>*Advanced Steganographic Techniques:</a:t>
            </a:r>
          </a:p>
          <a:p>
            <a:r>
              <a:rPr lang="en-US" sz="1800" b="1" i="0" dirty="0">
                <a:solidFill>
                  <a:srgbClr val="001D35"/>
                </a:solidFill>
                <a:effectLst/>
                <a:latin typeface="Times New Roman" panose="02020603050405020304" pitchFamily="18" charset="0"/>
                <a:cs typeface="Times New Roman" panose="02020603050405020304" pitchFamily="18" charset="0"/>
              </a:rPr>
              <a:t>Deep Learning-based Steganography: </a:t>
            </a:r>
            <a:r>
              <a:rPr lang="en-US" sz="1800" b="0" i="0" dirty="0">
                <a:solidFill>
                  <a:srgbClr val="001D35"/>
                </a:solidFill>
                <a:effectLst/>
                <a:latin typeface="Times New Roman" panose="02020603050405020304" pitchFamily="18" charset="0"/>
                <a:cs typeface="Times New Roman" panose="02020603050405020304" pitchFamily="18" charset="0"/>
              </a:rPr>
              <a:t>Utilizing deep neural networks (DNNs) to embed data more efficiently and robustly, potentially achieving near-invisibility in the steganographic image. </a:t>
            </a:r>
          </a:p>
          <a:p>
            <a:r>
              <a:rPr lang="en-US" sz="1800" b="1" i="0" dirty="0">
                <a:solidFill>
                  <a:srgbClr val="001D35"/>
                </a:solidFill>
                <a:effectLst/>
                <a:latin typeface="Times New Roman" panose="02020603050405020304" pitchFamily="18" charset="0"/>
                <a:cs typeface="Times New Roman" panose="02020603050405020304" pitchFamily="18" charset="0"/>
              </a:rPr>
              <a:t>Context-Adaptive Embedding: </a:t>
            </a:r>
            <a:r>
              <a:rPr lang="en-US" sz="1800" b="0" i="0" dirty="0">
                <a:solidFill>
                  <a:srgbClr val="001D35"/>
                </a:solidFill>
                <a:effectLst/>
                <a:latin typeface="Times New Roman" panose="02020603050405020304" pitchFamily="18" charset="0"/>
                <a:cs typeface="Times New Roman" panose="02020603050405020304" pitchFamily="18" charset="0"/>
              </a:rPr>
              <a:t>Adapting the embedding process based on the image content to optimize data hiding capacity while minimizing visual distortions. </a:t>
            </a:r>
          </a:p>
          <a:p>
            <a:r>
              <a:rPr lang="en-US" sz="1800" b="1" i="0" dirty="0">
                <a:solidFill>
                  <a:srgbClr val="001D35"/>
                </a:solidFill>
                <a:effectLst/>
                <a:latin typeface="Times New Roman" panose="02020603050405020304" pitchFamily="18" charset="0"/>
                <a:cs typeface="Times New Roman" panose="02020603050405020304" pitchFamily="18" charset="0"/>
              </a:rPr>
              <a:t>Adversarial Steganography: </a:t>
            </a:r>
            <a:r>
              <a:rPr lang="en-US" sz="1800" b="0" i="0" dirty="0">
                <a:solidFill>
                  <a:srgbClr val="001D35"/>
                </a:solidFill>
                <a:effectLst/>
                <a:latin typeface="Times New Roman" panose="02020603050405020304" pitchFamily="18" charset="0"/>
                <a:cs typeface="Times New Roman" panose="02020603050405020304" pitchFamily="18" charset="0"/>
              </a:rPr>
              <a:t>Utilizing Generative Adversarial Networks (GANs) to create steganographic images that are difficult for steganalysis techniques to detect. </a:t>
            </a:r>
          </a:p>
          <a:p>
            <a:pPr marL="0" indent="0" algn="l">
              <a:buNone/>
            </a:pPr>
            <a:endParaRPr lang="en-US" b="1" dirty="0">
              <a:solidFill>
                <a:srgbClr val="001D35"/>
              </a:solidFill>
              <a:latin typeface="Google Sans"/>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spTree>
    <p:extLst>
      <p:ext uri="{BB962C8B-B14F-4D97-AF65-F5344CB8AC3E}">
        <p14:creationId xmlns:p14="http://schemas.microsoft.com/office/powerpoint/2010/main" val="4105862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79399" y="1535722"/>
            <a:ext cx="11012489" cy="4865077"/>
          </a:xfrm>
        </p:spPr>
        <p:txBody>
          <a:bodyPr vert="horz" lIns="91440" tIns="45720" rIns="91440" bIns="45720" rtlCol="0" anchor="t">
            <a:noAutofit/>
          </a:bodyPr>
          <a:lstStyle/>
          <a:p>
            <a:pPr marL="0" indent="0" algn="l">
              <a:buNone/>
            </a:pPr>
            <a:r>
              <a:rPr lang="en-US" sz="1800" b="1" dirty="0">
                <a:solidFill>
                  <a:srgbClr val="001D35"/>
                </a:solidFill>
                <a:latin typeface="Times New Roman" panose="02020603050405020304" pitchFamily="18" charset="0"/>
                <a:cs typeface="Times New Roman" panose="02020603050405020304" pitchFamily="18" charset="0"/>
              </a:rPr>
              <a:t>*Integration with Other Security Measures:</a:t>
            </a:r>
          </a:p>
          <a:p>
            <a:r>
              <a:rPr lang="en-US" sz="1800" b="1" dirty="0">
                <a:solidFill>
                  <a:srgbClr val="001D35"/>
                </a:solidFill>
                <a:latin typeface="Times New Roman" panose="02020603050405020304" pitchFamily="18" charset="0"/>
                <a:cs typeface="Times New Roman" panose="02020603050405020304" pitchFamily="18" charset="0"/>
              </a:rPr>
              <a:t>Cryptographic Encryption: </a:t>
            </a:r>
            <a:r>
              <a:rPr lang="en-US" sz="1800" dirty="0">
                <a:solidFill>
                  <a:srgbClr val="001D35"/>
                </a:solidFill>
                <a:latin typeface="Times New Roman" panose="02020603050405020304" pitchFamily="18" charset="0"/>
                <a:cs typeface="Times New Roman" panose="02020603050405020304" pitchFamily="18" charset="0"/>
              </a:rPr>
              <a:t>Combining steganography with robust encryption algorithms to protect the hidden data even if the steganographic image is intercepted. </a:t>
            </a:r>
          </a:p>
          <a:p>
            <a:r>
              <a:rPr lang="en-US" sz="1800" b="1" dirty="0">
                <a:solidFill>
                  <a:srgbClr val="001D35"/>
                </a:solidFill>
                <a:latin typeface="Times New Roman" panose="02020603050405020304" pitchFamily="18" charset="0"/>
                <a:cs typeface="Times New Roman" panose="02020603050405020304" pitchFamily="18" charset="0"/>
              </a:rPr>
              <a:t>Digital Watermarking: </a:t>
            </a:r>
            <a:r>
              <a:rPr lang="en-US" sz="1800" dirty="0">
                <a:solidFill>
                  <a:srgbClr val="001D35"/>
                </a:solidFill>
                <a:latin typeface="Times New Roman" panose="02020603050405020304" pitchFamily="18" charset="0"/>
                <a:cs typeface="Times New Roman" panose="02020603050405020304" pitchFamily="18" charset="0"/>
              </a:rPr>
              <a:t>Incorporating steganography to embed ownership information (watermarks) into images for copyright protection. </a:t>
            </a:r>
          </a:p>
          <a:p>
            <a:pPr marL="0" indent="0">
              <a:buNone/>
            </a:pPr>
            <a:r>
              <a:rPr lang="en-US" sz="1800" b="1" dirty="0">
                <a:solidFill>
                  <a:srgbClr val="001D35"/>
                </a:solidFill>
                <a:latin typeface="Times New Roman" panose="02020603050405020304" pitchFamily="18" charset="0"/>
                <a:cs typeface="Times New Roman" panose="02020603050405020304" pitchFamily="18" charset="0"/>
              </a:rPr>
              <a:t>*Emerging Applications:</a:t>
            </a:r>
          </a:p>
          <a:p>
            <a:r>
              <a:rPr lang="en-US" sz="1800" b="1" dirty="0">
                <a:solidFill>
                  <a:srgbClr val="001D35"/>
                </a:solidFill>
                <a:latin typeface="Times New Roman" panose="02020603050405020304" pitchFamily="18" charset="0"/>
                <a:cs typeface="Times New Roman" panose="02020603050405020304" pitchFamily="18" charset="0"/>
              </a:rPr>
              <a:t>IoT Security: </a:t>
            </a:r>
            <a:r>
              <a:rPr lang="en-US" sz="1800" dirty="0">
                <a:solidFill>
                  <a:srgbClr val="001D35"/>
                </a:solidFill>
                <a:latin typeface="Times New Roman" panose="02020603050405020304" pitchFamily="18" charset="0"/>
                <a:cs typeface="Times New Roman" panose="02020603050405020304" pitchFamily="18" charset="0"/>
              </a:rPr>
              <a:t>Securing communication between IoT devices by hiding sensitive data within images transmitted over the network. </a:t>
            </a:r>
          </a:p>
          <a:p>
            <a:r>
              <a:rPr lang="en-US" sz="1800" b="1" dirty="0">
                <a:solidFill>
                  <a:srgbClr val="001D35"/>
                </a:solidFill>
                <a:latin typeface="Times New Roman" panose="02020603050405020304" pitchFamily="18" charset="0"/>
                <a:cs typeface="Times New Roman" panose="02020603050405020304" pitchFamily="18" charset="0"/>
              </a:rPr>
              <a:t>Biometric Authentication: </a:t>
            </a:r>
            <a:r>
              <a:rPr lang="en-US" sz="1800" dirty="0">
                <a:solidFill>
                  <a:srgbClr val="001D35"/>
                </a:solidFill>
                <a:latin typeface="Times New Roman" panose="02020603050405020304" pitchFamily="18" charset="0"/>
                <a:cs typeface="Times New Roman" panose="02020603050405020304" pitchFamily="18" charset="0"/>
              </a:rPr>
              <a:t>Embedding biometric data (fingerprints, iris scans) into images for secure user identification. </a:t>
            </a:r>
          </a:p>
          <a:p>
            <a:r>
              <a:rPr lang="en-US" sz="1800" b="1" dirty="0">
                <a:solidFill>
                  <a:srgbClr val="001D35"/>
                </a:solidFill>
                <a:latin typeface="Times New Roman" panose="02020603050405020304" pitchFamily="18" charset="0"/>
                <a:cs typeface="Times New Roman" panose="02020603050405020304" pitchFamily="18" charset="0"/>
              </a:rPr>
              <a:t>Blockchain Integration: </a:t>
            </a:r>
            <a:r>
              <a:rPr lang="en-US" sz="1800" dirty="0">
                <a:solidFill>
                  <a:srgbClr val="001D35"/>
                </a:solidFill>
                <a:latin typeface="Times New Roman" panose="02020603050405020304" pitchFamily="18" charset="0"/>
                <a:cs typeface="Times New Roman" panose="02020603050405020304" pitchFamily="18" charset="0"/>
              </a:rPr>
              <a:t>Utilizing steganography to enhance the privacy of blockchain transactions by hiding sensitive data within images stored on the blockchain. </a:t>
            </a: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spTree>
    <p:extLst>
      <p:ext uri="{BB962C8B-B14F-4D97-AF65-F5344CB8AC3E}">
        <p14:creationId xmlns:p14="http://schemas.microsoft.com/office/powerpoint/2010/main" val="2595019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9645" y="1353039"/>
            <a:ext cx="11992708" cy="5200162"/>
          </a:xfrm>
        </p:spPr>
        <p:txBody>
          <a:bodyPr vert="horz" lIns="91440" tIns="45720" rIns="91440" bIns="45720" rtlCol="0" anchor="t">
            <a:noAutofit/>
          </a:bodyPr>
          <a:lstStyle/>
          <a:p>
            <a:pPr marL="0" indent="0" algn="l">
              <a:buNone/>
            </a:pPr>
            <a:r>
              <a:rPr lang="en-US" sz="1800" b="1" i="0" dirty="0">
                <a:solidFill>
                  <a:srgbClr val="001D35"/>
                </a:solidFill>
                <a:effectLst/>
                <a:latin typeface="Times New Roman" panose="02020603050405020304" pitchFamily="18" charset="0"/>
                <a:cs typeface="Times New Roman" panose="02020603050405020304" pitchFamily="18" charset="0"/>
              </a:rPr>
              <a:t>*Specific Research Directions:</a:t>
            </a:r>
          </a:p>
          <a:p>
            <a:pPr algn="l">
              <a:buFont typeface="Arial" panose="020B0604020202020204" pitchFamily="34" charset="0"/>
              <a:buChar char="•"/>
            </a:pPr>
            <a:r>
              <a:rPr lang="en-IN" sz="1800" b="1" i="0" dirty="0">
                <a:solidFill>
                  <a:srgbClr val="001D35"/>
                </a:solidFill>
                <a:effectLst/>
                <a:latin typeface="Times New Roman" panose="02020603050405020304" pitchFamily="18" charset="0"/>
                <a:cs typeface="Times New Roman" panose="02020603050405020304" pitchFamily="18" charset="0"/>
              </a:rPr>
              <a:t>Quantum-Resistant Steganography: </a:t>
            </a:r>
            <a:r>
              <a:rPr lang="en-IN" sz="1800" i="0" dirty="0">
                <a:solidFill>
                  <a:srgbClr val="001D35"/>
                </a:solidFill>
                <a:effectLst/>
                <a:latin typeface="Times New Roman" panose="02020603050405020304" pitchFamily="18" charset="0"/>
                <a:cs typeface="Times New Roman" panose="02020603050405020304" pitchFamily="18" charset="0"/>
              </a:rPr>
              <a:t>Exploring</a:t>
            </a:r>
            <a:r>
              <a:rPr lang="en-IN" sz="1800" b="0" i="0" dirty="0">
                <a:solidFill>
                  <a:srgbClr val="001D35"/>
                </a:solidFill>
                <a:effectLst/>
                <a:latin typeface="Times New Roman" panose="02020603050405020304" pitchFamily="18" charset="0"/>
                <a:cs typeface="Times New Roman" panose="02020603050405020304" pitchFamily="18" charset="0"/>
              </a:rPr>
              <a:t> how to adapt steganography techniques to be resilient against attacks in a quantum computing environment. </a:t>
            </a:r>
          </a:p>
          <a:p>
            <a:pPr algn="l">
              <a:buFont typeface="Arial" panose="020B0604020202020204" pitchFamily="34" charset="0"/>
              <a:buChar char="•"/>
            </a:pPr>
            <a:r>
              <a:rPr lang="en-IN" sz="1800" b="1" i="0" dirty="0">
                <a:solidFill>
                  <a:srgbClr val="001D35"/>
                </a:solidFill>
                <a:effectLst/>
                <a:latin typeface="Times New Roman" panose="02020603050405020304" pitchFamily="18" charset="0"/>
                <a:cs typeface="Times New Roman" panose="02020603050405020304" pitchFamily="18" charset="0"/>
              </a:rPr>
              <a:t>Augmented Reality (AR) Security: </a:t>
            </a:r>
            <a:r>
              <a:rPr lang="en-IN" sz="1800" i="0" dirty="0">
                <a:solidFill>
                  <a:srgbClr val="001D35"/>
                </a:solidFill>
                <a:effectLst/>
                <a:latin typeface="Times New Roman" panose="02020603050405020304" pitchFamily="18" charset="0"/>
                <a:cs typeface="Times New Roman" panose="02020603050405020304" pitchFamily="18" charset="0"/>
              </a:rPr>
              <a:t>Hiding </a:t>
            </a:r>
            <a:r>
              <a:rPr lang="en-IN" sz="1800" b="0" i="0" dirty="0">
                <a:solidFill>
                  <a:srgbClr val="001D35"/>
                </a:solidFill>
                <a:effectLst/>
                <a:latin typeface="Times New Roman" panose="02020603050405020304" pitchFamily="18" charset="0"/>
                <a:cs typeface="Times New Roman" panose="02020603050405020304" pitchFamily="18" charset="0"/>
              </a:rPr>
              <a:t>sensitive information within AR images to protect user privacy in AR applications. </a:t>
            </a:r>
          </a:p>
          <a:p>
            <a:pPr algn="l">
              <a:buFont typeface="Arial" panose="020B0604020202020204" pitchFamily="34" charset="0"/>
              <a:buChar char="•"/>
            </a:pPr>
            <a:r>
              <a:rPr lang="en-IN" sz="1800" b="1" i="0" dirty="0">
                <a:solidFill>
                  <a:srgbClr val="001D35"/>
                </a:solidFill>
                <a:effectLst/>
                <a:latin typeface="Times New Roman" panose="02020603050405020304" pitchFamily="18" charset="0"/>
                <a:cs typeface="Times New Roman" panose="02020603050405020304" pitchFamily="18" charset="0"/>
              </a:rPr>
              <a:t>Medical Image Steganography: </a:t>
            </a:r>
            <a:r>
              <a:rPr lang="en-IN" sz="1800" i="0" dirty="0">
                <a:solidFill>
                  <a:srgbClr val="001D35"/>
                </a:solidFill>
                <a:effectLst/>
                <a:latin typeface="Times New Roman" panose="02020603050405020304" pitchFamily="18" charset="0"/>
                <a:cs typeface="Times New Roman" panose="02020603050405020304" pitchFamily="18" charset="0"/>
              </a:rPr>
              <a:t>Securely </a:t>
            </a:r>
            <a:r>
              <a:rPr lang="en-IN" sz="1800" b="0" i="0" dirty="0">
                <a:solidFill>
                  <a:srgbClr val="001D35"/>
                </a:solidFill>
                <a:effectLst/>
                <a:latin typeface="Times New Roman" panose="02020603050405020304" pitchFamily="18" charset="0"/>
                <a:cs typeface="Times New Roman" panose="02020603050405020304" pitchFamily="18" charset="0"/>
              </a:rPr>
              <a:t>transmitting sensitive medical data by embedding it within medical images. </a:t>
            </a:r>
          </a:p>
          <a:p>
            <a:pPr marL="0" indent="0" algn="l">
              <a:buNone/>
            </a:pPr>
            <a:endParaRPr lang="en-US" sz="1800" b="1" i="0" dirty="0">
              <a:solidFill>
                <a:srgbClr val="001D35"/>
              </a:solidFill>
              <a:effectLst/>
              <a:latin typeface="Times New Roman" panose="02020603050405020304" pitchFamily="18" charset="0"/>
              <a:cs typeface="Times New Roman" panose="02020603050405020304" pitchFamily="18" charset="0"/>
            </a:endParaRPr>
          </a:p>
          <a:p>
            <a:pPr marL="0" indent="0" algn="l">
              <a:buNone/>
            </a:pPr>
            <a:r>
              <a:rPr lang="en-US" sz="1800" b="1" i="0" dirty="0">
                <a:solidFill>
                  <a:srgbClr val="001D35"/>
                </a:solidFill>
                <a:effectLst/>
                <a:latin typeface="Times New Roman" panose="02020603050405020304" pitchFamily="18" charset="0"/>
                <a:cs typeface="Times New Roman" panose="02020603050405020304" pitchFamily="18" charset="0"/>
              </a:rPr>
              <a:t>*Important Considerations:</a:t>
            </a:r>
          </a:p>
          <a:p>
            <a:r>
              <a:rPr lang="en-US" sz="1800" b="1" i="0" dirty="0">
                <a:solidFill>
                  <a:srgbClr val="001D35"/>
                </a:solidFill>
                <a:effectLst/>
                <a:latin typeface="Times New Roman" panose="02020603050405020304" pitchFamily="18" charset="0"/>
                <a:cs typeface="Times New Roman" panose="02020603050405020304" pitchFamily="18" charset="0"/>
              </a:rPr>
              <a:t>Ethical Implications: </a:t>
            </a:r>
            <a:r>
              <a:rPr lang="en-US" sz="1800" b="0" i="0" dirty="0">
                <a:solidFill>
                  <a:srgbClr val="001D35"/>
                </a:solidFill>
                <a:effectLst/>
                <a:latin typeface="Times New Roman" panose="02020603050405020304" pitchFamily="18" charset="0"/>
                <a:cs typeface="Times New Roman" panose="02020603050405020304" pitchFamily="18" charset="0"/>
              </a:rPr>
              <a:t>Addressing potential misuse of steganography for malicious purposes, including the need for clear regulations regarding its use. </a:t>
            </a:r>
          </a:p>
          <a:p>
            <a:r>
              <a:rPr lang="en-US" sz="1800" b="1" i="0" dirty="0">
                <a:solidFill>
                  <a:srgbClr val="001D35"/>
                </a:solidFill>
                <a:effectLst/>
                <a:latin typeface="Times New Roman" panose="02020603050405020304" pitchFamily="18" charset="0"/>
                <a:cs typeface="Times New Roman" panose="02020603050405020304" pitchFamily="18" charset="0"/>
              </a:rPr>
              <a:t>Performance Optimization: </a:t>
            </a:r>
            <a:r>
              <a:rPr lang="en-US" sz="1800" b="0" i="0" dirty="0">
                <a:solidFill>
                  <a:srgbClr val="001D35"/>
                </a:solidFill>
                <a:effectLst/>
                <a:latin typeface="Times New Roman" panose="02020603050405020304" pitchFamily="18" charset="0"/>
                <a:cs typeface="Times New Roman" panose="02020603050405020304" pitchFamily="18" charset="0"/>
              </a:rPr>
              <a:t>Developing efficient algorithms for real-time steganography applications, balancing security with computational overhead. </a:t>
            </a:r>
          </a:p>
          <a:p>
            <a:r>
              <a:rPr lang="en-US" sz="1800" b="1" i="0" dirty="0">
                <a:solidFill>
                  <a:srgbClr val="001D35"/>
                </a:solidFill>
                <a:effectLst/>
                <a:latin typeface="Times New Roman" panose="02020603050405020304" pitchFamily="18" charset="0"/>
                <a:cs typeface="Times New Roman" panose="02020603050405020304" pitchFamily="18" charset="0"/>
              </a:rPr>
              <a:t>Steganalysis Countermeasures: </a:t>
            </a:r>
            <a:r>
              <a:rPr lang="en-US" sz="1800" b="0" i="0" dirty="0">
                <a:solidFill>
                  <a:srgbClr val="001D35"/>
                </a:solidFill>
                <a:effectLst/>
                <a:latin typeface="Times New Roman" panose="02020603050405020304" pitchFamily="18" charset="0"/>
                <a:cs typeface="Times New Roman" panose="02020603050405020304" pitchFamily="18" charset="0"/>
              </a:rPr>
              <a:t>Researching methods to detect and mitigate steganalysis techniques to improve the robustness of steganographic systems. </a:t>
            </a: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spTree>
    <p:extLst>
      <p:ext uri="{BB962C8B-B14F-4D97-AF65-F5344CB8AC3E}">
        <p14:creationId xmlns:p14="http://schemas.microsoft.com/office/powerpoint/2010/main" val="160951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05508" y="761999"/>
            <a:ext cx="10468707" cy="844063"/>
          </a:xfrm>
        </p:spPr>
        <p:txBody>
          <a:bodyPr>
            <a:normAutofit fontScale="90000"/>
          </a:bodyPr>
          <a:lstStyle/>
          <a:p>
            <a:r>
              <a:rPr lang="en-US" sz="2800" b="1" dirty="0">
                <a:latin typeface="Arial"/>
                <a:ea typeface="+mn-lt"/>
                <a:cs typeface="Arial"/>
              </a:rPr>
              <a:t>  </a:t>
            </a:r>
            <a:r>
              <a:rPr lang="en-US" sz="3100" b="1" dirty="0">
                <a:latin typeface="Times New Roman" panose="02020603050405020304" pitchFamily="18" charset="0"/>
                <a:ea typeface="+mn-lt"/>
                <a:cs typeface="Times New Roman" panose="02020603050405020304" pitchFamily="18" charset="0"/>
              </a:rPr>
              <a:t>Problem Statement </a:t>
            </a:r>
            <a:br>
              <a:rPr lang="en-US" sz="2800" b="1" dirty="0">
                <a:latin typeface="Times New Roman" panose="02020603050405020304" pitchFamily="18" charset="0"/>
                <a:ea typeface="+mn-lt"/>
                <a:cs typeface="Times New Roman" panose="02020603050405020304" pitchFamily="18" charset="0"/>
              </a:rPr>
            </a:b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81354" y="973015"/>
            <a:ext cx="11207157" cy="5884985"/>
          </a:xfrm>
        </p:spPr>
        <p:txBody>
          <a:bodyPr vert="horz" lIns="91440" tIns="45720" rIns="91440" bIns="45720" rtlCol="0" anchor="t">
            <a:noAutofit/>
          </a:bodyPr>
          <a:lstStyle/>
          <a:p>
            <a:pPr marL="0" indent="0">
              <a:buNone/>
            </a:pP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0" indent="0">
              <a:buNone/>
            </a:pPr>
            <a:r>
              <a:rPr lang="en-US" sz="1800" b="0" i="0" dirty="0">
                <a:solidFill>
                  <a:srgbClr val="001D35"/>
                </a:solidFill>
                <a:effectLst/>
                <a:latin typeface="Times New Roman" panose="02020603050405020304" pitchFamily="18" charset="0"/>
                <a:cs typeface="Times New Roman" panose="02020603050405020304" pitchFamily="18" charset="0"/>
              </a:rPr>
              <a:t>The problem statement for a "Secure Data Hiding in Images using Steganography" project is to develop a robust system that can effectively conceal sensitive data within seemingly ordinary images, ensuring the hidden information remains undetected while maintaining high data capacity and resistance to potential attacks, thus providing a secure covert communication channel. </a:t>
            </a:r>
          </a:p>
          <a:p>
            <a:pPr algn="l"/>
            <a:r>
              <a:rPr lang="en-US" sz="1800" b="0" i="0" dirty="0">
                <a:solidFill>
                  <a:srgbClr val="001D35"/>
                </a:solidFill>
                <a:effectLst/>
                <a:latin typeface="Times New Roman" panose="02020603050405020304" pitchFamily="18" charset="0"/>
                <a:cs typeface="Times New Roman" panose="02020603050405020304" pitchFamily="18" charset="0"/>
              </a:rPr>
              <a:t>Key aspects of the problem statement:</a:t>
            </a:r>
          </a:p>
          <a:p>
            <a:pPr algn="l">
              <a:buFont typeface="Arial" panose="020B0604020202020204" pitchFamily="34" charset="0"/>
              <a:buChar char="•"/>
            </a:pPr>
            <a:r>
              <a:rPr lang="en-US" sz="1800" b="1" i="0" dirty="0">
                <a:solidFill>
                  <a:srgbClr val="001D35"/>
                </a:solidFill>
                <a:effectLst/>
                <a:latin typeface="Times New Roman" panose="02020603050405020304" pitchFamily="18" charset="0"/>
                <a:cs typeface="Times New Roman" panose="02020603050405020304" pitchFamily="18" charset="0"/>
              </a:rPr>
              <a:t>Data Confidentiality: </a:t>
            </a:r>
            <a:r>
              <a:rPr lang="en-US" sz="1800" i="0" dirty="0">
                <a:solidFill>
                  <a:srgbClr val="001D35"/>
                </a:solidFill>
                <a:effectLst/>
                <a:latin typeface="Times New Roman" panose="02020603050405020304" pitchFamily="18" charset="0"/>
                <a:cs typeface="Times New Roman" panose="02020603050405020304" pitchFamily="18" charset="0"/>
              </a:rPr>
              <a:t>The</a:t>
            </a:r>
            <a:r>
              <a:rPr lang="en-US" sz="1800" b="0" i="0" dirty="0">
                <a:solidFill>
                  <a:srgbClr val="001D35"/>
                </a:solidFill>
                <a:effectLst/>
                <a:latin typeface="Times New Roman" panose="02020603050405020304" pitchFamily="18" charset="0"/>
                <a:cs typeface="Times New Roman" panose="02020603050405020304" pitchFamily="18" charset="0"/>
              </a:rPr>
              <a:t> primary challenge is to hide sensitive data (text, files, etc.) within an image in a way that prevents unauthorized individuals from discovering its existence or extracting the hidden information without the proper decryption key. </a:t>
            </a:r>
          </a:p>
          <a:p>
            <a:pPr algn="l">
              <a:buFont typeface="Arial" panose="020B0604020202020204" pitchFamily="34" charset="0"/>
              <a:buChar char="•"/>
            </a:pPr>
            <a:r>
              <a:rPr lang="en-US" sz="1800" b="1" i="0" dirty="0">
                <a:solidFill>
                  <a:srgbClr val="001D35"/>
                </a:solidFill>
                <a:effectLst/>
                <a:latin typeface="Times New Roman" panose="02020603050405020304" pitchFamily="18" charset="0"/>
                <a:cs typeface="Times New Roman" panose="02020603050405020304" pitchFamily="18" charset="0"/>
              </a:rPr>
              <a:t>Invisibility:</a:t>
            </a:r>
            <a:r>
              <a:rPr lang="en-US" sz="1800" i="0" dirty="0">
                <a:solidFill>
                  <a:srgbClr val="001D35"/>
                </a:solidFill>
                <a:effectLst/>
                <a:latin typeface="Times New Roman" panose="02020603050405020304" pitchFamily="18" charset="0"/>
                <a:cs typeface="Times New Roman" panose="02020603050405020304" pitchFamily="18" charset="0"/>
              </a:rPr>
              <a:t> The </a:t>
            </a:r>
            <a:r>
              <a:rPr lang="en-US" sz="1800" b="0" i="0" dirty="0">
                <a:solidFill>
                  <a:srgbClr val="001D35"/>
                </a:solidFill>
                <a:effectLst/>
                <a:latin typeface="Times New Roman" panose="02020603050405020304" pitchFamily="18" charset="0"/>
                <a:cs typeface="Times New Roman" panose="02020603050405020304" pitchFamily="18" charset="0"/>
              </a:rPr>
              <a:t>embedded data should not noticeably alter the original image, making it difficult to visually identify that data is hidden within it, thus maintaining the covert nature of the communication. </a:t>
            </a:r>
          </a:p>
        </p:txBody>
      </p:sp>
    </p:spTree>
    <p:extLst>
      <p:ext uri="{BB962C8B-B14F-4D97-AF65-F5344CB8AC3E}">
        <p14:creationId xmlns:p14="http://schemas.microsoft.com/office/powerpoint/2010/main" val="3802433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61497" y="1155700"/>
            <a:ext cx="11030392" cy="5483044"/>
          </a:xfrm>
        </p:spPr>
        <p:txBody>
          <a:bodyPr vert="horz" lIns="91440" tIns="45720" rIns="91440" bIns="45720" rtlCol="0" anchor="t">
            <a:noAutofit/>
          </a:bodyPr>
          <a:lstStyle/>
          <a:p>
            <a:pPr algn="l">
              <a:buFont typeface="Arial" panose="020B0604020202020204" pitchFamily="34" charset="0"/>
              <a:buChar char="•"/>
            </a:pPr>
            <a:endParaRPr lang="en-US" b="1" i="0" dirty="0">
              <a:solidFill>
                <a:srgbClr val="001D35"/>
              </a:solidFill>
              <a:effectLst/>
              <a:latin typeface="Google Sans"/>
            </a:endParaRPr>
          </a:p>
          <a:p>
            <a:pPr marL="0" indent="0" algn="l">
              <a:buNone/>
            </a:pPr>
            <a:endParaRPr lang="en-US" b="1" dirty="0">
              <a:solidFill>
                <a:srgbClr val="001D35"/>
              </a:solidFill>
              <a:latin typeface="Google Sans"/>
            </a:endParaRPr>
          </a:p>
          <a:p>
            <a:pPr algn="l">
              <a:buFont typeface="Arial" panose="020B0604020202020204" pitchFamily="34" charset="0"/>
              <a:buChar char="•"/>
            </a:pPr>
            <a:r>
              <a:rPr lang="en-US" sz="1800" b="1" i="0" dirty="0">
                <a:solidFill>
                  <a:srgbClr val="001D35"/>
                </a:solidFill>
                <a:effectLst/>
                <a:latin typeface="Times New Roman" panose="02020603050405020304" pitchFamily="18" charset="0"/>
                <a:cs typeface="Times New Roman" panose="02020603050405020304" pitchFamily="18" charset="0"/>
              </a:rPr>
              <a:t>Data Capacity: </a:t>
            </a:r>
            <a:r>
              <a:rPr lang="en-US" sz="1800" i="0" dirty="0">
                <a:solidFill>
                  <a:srgbClr val="001D35"/>
                </a:solidFill>
                <a:effectLst/>
                <a:latin typeface="Times New Roman" panose="02020603050405020304" pitchFamily="18" charset="0"/>
                <a:cs typeface="Times New Roman" panose="02020603050405020304" pitchFamily="18" charset="0"/>
              </a:rPr>
              <a:t>The</a:t>
            </a:r>
            <a:r>
              <a:rPr lang="en-US" sz="1800" b="0" i="0" dirty="0">
                <a:solidFill>
                  <a:srgbClr val="001D35"/>
                </a:solidFill>
                <a:effectLst/>
                <a:latin typeface="Times New Roman" panose="02020603050405020304" pitchFamily="18" charset="0"/>
                <a:cs typeface="Times New Roman" panose="02020603050405020304" pitchFamily="18" charset="0"/>
              </a:rPr>
              <a:t> system should be able to hide a significant amount of data within a single image without compromising the quality  or size of the cover image. </a:t>
            </a:r>
          </a:p>
          <a:p>
            <a:pPr algn="l">
              <a:buFont typeface="Arial" panose="020B0604020202020204" pitchFamily="34" charset="0"/>
              <a:buChar char="•"/>
            </a:pPr>
            <a:r>
              <a:rPr lang="en-US" sz="1800" b="1" i="0" dirty="0">
                <a:solidFill>
                  <a:srgbClr val="001D35"/>
                </a:solidFill>
                <a:effectLst/>
                <a:latin typeface="Times New Roman" panose="02020603050405020304" pitchFamily="18" charset="0"/>
                <a:cs typeface="Times New Roman" panose="02020603050405020304" pitchFamily="18" charset="0"/>
              </a:rPr>
              <a:t>Robustness against Attacks: </a:t>
            </a:r>
            <a:r>
              <a:rPr lang="en-US" sz="1800" i="0" dirty="0">
                <a:solidFill>
                  <a:srgbClr val="001D35"/>
                </a:solidFill>
                <a:effectLst/>
                <a:latin typeface="Times New Roman" panose="02020603050405020304" pitchFamily="18" charset="0"/>
                <a:cs typeface="Times New Roman" panose="02020603050405020304" pitchFamily="18" charset="0"/>
              </a:rPr>
              <a:t>The</a:t>
            </a:r>
            <a:r>
              <a:rPr lang="en-US" sz="1800" b="0" i="0" dirty="0">
                <a:solidFill>
                  <a:srgbClr val="001D35"/>
                </a:solidFill>
                <a:effectLst/>
                <a:latin typeface="Times New Roman" panose="02020603050405020304" pitchFamily="18" charset="0"/>
                <a:cs typeface="Times New Roman" panose="02020603050405020304" pitchFamily="18" charset="0"/>
              </a:rPr>
              <a:t> hidden data should be resilient to common steganalysis techniques, including statistical analysis, differential attacks, and image processing manipulations that could potentially reveal the presence of embedded data. </a:t>
            </a:r>
          </a:p>
          <a:p>
            <a:pPr algn="l">
              <a:buFont typeface="Arial" panose="020B0604020202020204" pitchFamily="34" charset="0"/>
              <a:buChar char="•"/>
            </a:pPr>
            <a:r>
              <a:rPr lang="en-US" sz="1800" b="1" i="0" dirty="0">
                <a:solidFill>
                  <a:srgbClr val="001D35"/>
                </a:solidFill>
                <a:effectLst/>
                <a:latin typeface="Times New Roman" panose="02020603050405020304" pitchFamily="18" charset="0"/>
                <a:cs typeface="Times New Roman" panose="02020603050405020304" pitchFamily="18" charset="0"/>
              </a:rPr>
              <a:t>Encryption Integration: </a:t>
            </a:r>
            <a:r>
              <a:rPr lang="en-US" sz="1800" i="0" dirty="0">
                <a:solidFill>
                  <a:srgbClr val="001D35"/>
                </a:solidFill>
                <a:effectLst/>
                <a:latin typeface="Times New Roman" panose="02020603050405020304" pitchFamily="18" charset="0"/>
                <a:cs typeface="Times New Roman" panose="02020603050405020304" pitchFamily="18" charset="0"/>
              </a:rPr>
              <a:t>To </a:t>
            </a:r>
            <a:r>
              <a:rPr lang="en-US" sz="1800" b="0" i="0" dirty="0">
                <a:solidFill>
                  <a:srgbClr val="001D35"/>
                </a:solidFill>
                <a:effectLst/>
                <a:latin typeface="Times New Roman" panose="02020603050405020304" pitchFamily="18" charset="0"/>
                <a:cs typeface="Times New Roman" panose="02020603050405020304" pitchFamily="18" charset="0"/>
              </a:rPr>
              <a:t>enhance security, the project could incorporate encryption algorithms to further scramble the hidden data before embedding it into the image, requiring a decryption key for extraction. </a:t>
            </a:r>
          </a:p>
          <a:p>
            <a:pPr marL="0" indent="0">
              <a:buNone/>
            </a:pPr>
            <a:endParaRPr lang="en-US" dirty="0">
              <a:latin typeface="Arial"/>
              <a:cs typeface="Arial"/>
            </a:endParaRPr>
          </a:p>
        </p:txBody>
      </p:sp>
    </p:spTree>
    <p:extLst>
      <p:ext uri="{BB962C8B-B14F-4D97-AF65-F5344CB8AC3E}">
        <p14:creationId xmlns:p14="http://schemas.microsoft.com/office/powerpoint/2010/main" val="339368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261497" y="422456"/>
            <a:ext cx="10391779" cy="724642"/>
          </a:xfrm>
        </p:spPr>
        <p:txBody>
          <a:bodyPr/>
          <a:lstStyle/>
          <a:p>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PROJECT  OVERVIEW</a:t>
            </a:r>
            <a:endParaRPr lang="en-US"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467975" y="1474839"/>
            <a:ext cx="11030392" cy="5191432"/>
          </a:xfrm>
        </p:spPr>
        <p:txBody>
          <a:bodyPr vert="horz" lIns="91440" tIns="45720" rIns="91440" bIns="45720" rtlCol="0" anchor="t">
            <a:noAutofit/>
          </a:bodyPr>
          <a:lstStyle/>
          <a:p>
            <a:pPr>
              <a:buFont typeface="Wingdings" panose="05000000000000000000" pitchFamily="2" charset="2"/>
              <a:buChar char="v"/>
            </a:pPr>
            <a:r>
              <a:rPr lang="en-US" sz="1800" dirty="0">
                <a:latin typeface="Times New Roman" panose="02020603050405020304" pitchFamily="18" charset="0"/>
                <a:ea typeface="Calibri" panose="020F0502020204030204" pitchFamily="34" charset="0"/>
                <a:cs typeface="Times New Roman" panose="02020603050405020304" pitchFamily="18" charset="0"/>
              </a:rPr>
              <a:t>Steganography - Hiding Text Under Image.</a:t>
            </a:r>
          </a:p>
          <a:p>
            <a:pPr>
              <a:buFont typeface="Wingdings" panose="05000000000000000000" pitchFamily="2" charset="2"/>
              <a:buChar char="v"/>
            </a:pPr>
            <a:r>
              <a:rPr lang="en-US" sz="1800" dirty="0">
                <a:latin typeface="Times New Roman" panose="02020603050405020304" pitchFamily="18" charset="0"/>
                <a:ea typeface="Calibri" panose="020F0502020204030204" pitchFamily="34" charset="0"/>
                <a:cs typeface="Times New Roman" panose="02020603050405020304" pitchFamily="18" charset="0"/>
              </a:rPr>
              <a:t>This project involves creating a steganographic system to embed confidential text messages into digital images using advanced encryption techniques. The project ensures that the hidden data remains imperceptible to unauthorized users while maintaining the image quality.</a:t>
            </a:r>
          </a:p>
          <a:p>
            <a:pPr>
              <a:buFont typeface="Wingdings" panose="05000000000000000000" pitchFamily="2" charset="2"/>
              <a:buChar char="v"/>
            </a:pPr>
            <a:r>
              <a:rPr lang="en-US" sz="1800" dirty="0">
                <a:latin typeface="Times New Roman" panose="02020603050405020304" pitchFamily="18" charset="0"/>
                <a:ea typeface="Calibri" panose="020F0502020204030204" pitchFamily="34" charset="0"/>
                <a:cs typeface="Times New Roman" panose="02020603050405020304" pitchFamily="18" charset="0"/>
              </a:rPr>
              <a:t>This project aims to develop a steganographic system to securely embed confidential information within digital images. </a:t>
            </a:r>
          </a:p>
          <a:p>
            <a:pPr>
              <a:buFont typeface="Wingdings" panose="05000000000000000000" pitchFamily="2" charset="2"/>
              <a:buChar char="v"/>
            </a:pPr>
            <a:r>
              <a:rPr lang="en-US" sz="1800" dirty="0">
                <a:latin typeface="Times New Roman" panose="02020603050405020304" pitchFamily="18" charset="0"/>
                <a:ea typeface="Calibri" panose="020F0502020204030204" pitchFamily="34" charset="0"/>
                <a:cs typeface="Times New Roman" panose="02020603050405020304" pitchFamily="18" charset="0"/>
              </a:rPr>
              <a:t>It will include advanced embedding and extraction algorithms to ensure the hidden data is resistant to detection and unauthorized access.</a:t>
            </a:r>
          </a:p>
          <a:p>
            <a:pPr>
              <a:buFont typeface="Wingdings" panose="05000000000000000000" pitchFamily="2" charset="2"/>
              <a:buChar char="v"/>
            </a:pPr>
            <a:r>
              <a:rPr lang="en-US" sz="1800" dirty="0">
                <a:latin typeface="Times New Roman" panose="02020603050405020304" pitchFamily="18" charset="0"/>
                <a:ea typeface="Calibri" panose="020F0502020204030204" pitchFamily="34" charset="0"/>
                <a:cs typeface="Times New Roman" panose="02020603050405020304" pitchFamily="18" charset="0"/>
              </a:rPr>
              <a:t>The project will enhance data security and privacy, addressing the increasing concern of data breaches by providing a covert method for data protection.</a:t>
            </a:r>
          </a:p>
          <a:p>
            <a:pPr>
              <a:buFont typeface="Wingdings" panose="05000000000000000000" pitchFamily="2" charset="2"/>
              <a:buChar char="v"/>
            </a:pPr>
            <a:r>
              <a:rPr lang="en-US" sz="1800" dirty="0">
                <a:latin typeface="Times New Roman" panose="02020603050405020304" pitchFamily="18" charset="0"/>
                <a:ea typeface="Calibri" panose="020F0502020204030204" pitchFamily="34" charset="0"/>
                <a:cs typeface="Times New Roman" panose="02020603050405020304" pitchFamily="18" charset="0"/>
              </a:rPr>
              <a:t>This innovative approach addresses the growing concern of data breaches, offering a covert and reliable solution for protecting sensitive information.</a:t>
            </a:r>
          </a:p>
          <a:p>
            <a:pPr marL="0" indent="0" algn="l">
              <a:buNone/>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spTree>
    <p:extLst>
      <p:ext uri="{BB962C8B-B14F-4D97-AF65-F5344CB8AC3E}">
        <p14:creationId xmlns:p14="http://schemas.microsoft.com/office/powerpoint/2010/main" val="1130368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61497" y="481013"/>
            <a:ext cx="11030392" cy="6023026"/>
          </a:xfrm>
        </p:spPr>
        <p:txBody>
          <a:bodyPr vert="horz" lIns="91440" tIns="45720" rIns="91440" bIns="45720" rtlCol="0" anchor="t">
            <a:no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pic>
        <p:nvPicPr>
          <p:cNvPr id="5" name="Picture 4" descr="A diagram of a diagram of a diagram&#10;&#10;Description automatically generated with medium confidence">
            <a:extLst>
              <a:ext uri="{FF2B5EF4-FFF2-40B4-BE49-F238E27FC236}">
                <a16:creationId xmlns:a16="http://schemas.microsoft.com/office/drawing/2014/main" id="{0A092498-A3CD-C26E-4259-9B79255FA680}"/>
              </a:ext>
            </a:extLst>
          </p:cNvPr>
          <p:cNvPicPr>
            <a:picLocks noChangeAspect="1"/>
          </p:cNvPicPr>
          <p:nvPr/>
        </p:nvPicPr>
        <p:blipFill>
          <a:blip r:embed="rId2"/>
          <a:stretch>
            <a:fillRect/>
          </a:stretch>
        </p:blipFill>
        <p:spPr>
          <a:xfrm>
            <a:off x="261497" y="766916"/>
            <a:ext cx="11182350" cy="5610071"/>
          </a:xfrm>
          <a:prstGeom prst="rect">
            <a:avLst/>
          </a:prstGeom>
        </p:spPr>
      </p:pic>
    </p:spTree>
    <p:extLst>
      <p:ext uri="{BB962C8B-B14F-4D97-AF65-F5344CB8AC3E}">
        <p14:creationId xmlns:p14="http://schemas.microsoft.com/office/powerpoint/2010/main" val="126475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80219" y="1286607"/>
            <a:ext cx="11011670" cy="5305922"/>
          </a:xfrm>
        </p:spPr>
        <p:txBody>
          <a:bodyPr vert="horz" lIns="91440" tIns="45720" rIns="91440" bIns="45720" rtlCol="0" anchor="t">
            <a:noAutofit/>
          </a:bodyPr>
          <a:lstStyle/>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pic>
        <p:nvPicPr>
          <p:cNvPr id="5" name="Picture 4" descr="A diagram of a computer code&#10;&#10;Description automatically generated">
            <a:extLst>
              <a:ext uri="{FF2B5EF4-FFF2-40B4-BE49-F238E27FC236}">
                <a16:creationId xmlns:a16="http://schemas.microsoft.com/office/drawing/2014/main" id="{11AABCB1-D0C8-464D-50BE-610848F426C1}"/>
              </a:ext>
            </a:extLst>
          </p:cNvPr>
          <p:cNvPicPr>
            <a:picLocks noChangeAspect="1"/>
          </p:cNvPicPr>
          <p:nvPr/>
        </p:nvPicPr>
        <p:blipFill>
          <a:blip r:embed="rId2"/>
          <a:stretch>
            <a:fillRect/>
          </a:stretch>
        </p:blipFill>
        <p:spPr>
          <a:xfrm>
            <a:off x="1546122" y="1580944"/>
            <a:ext cx="9099755" cy="4849353"/>
          </a:xfrm>
          <a:prstGeom prst="rect">
            <a:avLst/>
          </a:prstGeom>
        </p:spPr>
      </p:pic>
    </p:spTree>
    <p:extLst>
      <p:ext uri="{BB962C8B-B14F-4D97-AF65-F5344CB8AC3E}">
        <p14:creationId xmlns:p14="http://schemas.microsoft.com/office/powerpoint/2010/main" val="118451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486697" y="1286607"/>
            <a:ext cx="11061290" cy="5276426"/>
          </a:xfrm>
        </p:spPr>
        <p:txBody>
          <a:bodyPr vert="horz" lIns="91440" tIns="45720" rIns="91440" bIns="45720" rtlCol="0" anchor="t">
            <a:noAutofit/>
          </a:bodyPr>
          <a:lstStyle/>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pic>
        <p:nvPicPr>
          <p:cNvPr id="5" name="Picture 4" descr="A diagram of a computer&#10;&#10;Description automatically generated">
            <a:extLst>
              <a:ext uri="{FF2B5EF4-FFF2-40B4-BE49-F238E27FC236}">
                <a16:creationId xmlns:a16="http://schemas.microsoft.com/office/drawing/2014/main" id="{F4892C97-70DB-A606-D08F-536C70B42E5D}"/>
              </a:ext>
            </a:extLst>
          </p:cNvPr>
          <p:cNvPicPr>
            <a:picLocks noChangeAspect="1"/>
          </p:cNvPicPr>
          <p:nvPr/>
        </p:nvPicPr>
        <p:blipFill>
          <a:blip r:embed="rId2"/>
          <a:stretch>
            <a:fillRect/>
          </a:stretch>
        </p:blipFill>
        <p:spPr>
          <a:xfrm>
            <a:off x="1076632" y="1438274"/>
            <a:ext cx="10338620" cy="4977273"/>
          </a:xfrm>
          <a:prstGeom prst="rect">
            <a:avLst/>
          </a:prstGeom>
        </p:spPr>
      </p:pic>
    </p:spTree>
    <p:extLst>
      <p:ext uri="{BB962C8B-B14F-4D97-AF65-F5344CB8AC3E}">
        <p14:creationId xmlns:p14="http://schemas.microsoft.com/office/powerpoint/2010/main" val="213093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61497" y="1286606"/>
            <a:ext cx="11655200" cy="5040451"/>
          </a:xfrm>
        </p:spPr>
        <p:txBody>
          <a:bodyPr vert="horz" lIns="91440" tIns="45720" rIns="91440" bIns="45720" rtlCol="0" anchor="t">
            <a:noAutofit/>
          </a:bodyPr>
          <a:lstStyle/>
          <a:p>
            <a:pPr marL="0" indent="0" algn="l">
              <a:buNone/>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pic>
        <p:nvPicPr>
          <p:cNvPr id="5" name="Picture 4" descr="A collage of images of water&#10;&#10;Description automatically generated">
            <a:extLst>
              <a:ext uri="{FF2B5EF4-FFF2-40B4-BE49-F238E27FC236}">
                <a16:creationId xmlns:a16="http://schemas.microsoft.com/office/drawing/2014/main" id="{68EB1022-180F-64F6-778A-051747F6BC94}"/>
              </a:ext>
            </a:extLst>
          </p:cNvPr>
          <p:cNvPicPr>
            <a:picLocks noChangeAspect="1"/>
          </p:cNvPicPr>
          <p:nvPr/>
        </p:nvPicPr>
        <p:blipFill>
          <a:blip r:embed="rId2"/>
          <a:stretch>
            <a:fillRect/>
          </a:stretch>
        </p:blipFill>
        <p:spPr>
          <a:xfrm>
            <a:off x="504825" y="1489587"/>
            <a:ext cx="11182350" cy="4468761"/>
          </a:xfrm>
          <a:prstGeom prst="rect">
            <a:avLst/>
          </a:prstGeom>
        </p:spPr>
      </p:pic>
    </p:spTree>
    <p:extLst>
      <p:ext uri="{BB962C8B-B14F-4D97-AF65-F5344CB8AC3E}">
        <p14:creationId xmlns:p14="http://schemas.microsoft.com/office/powerpoint/2010/main" val="61239069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301</TotalTime>
  <Words>1397</Words>
  <Application>Microsoft Office PowerPoint</Application>
  <PresentationFormat>Widescreen</PresentationFormat>
  <Paragraphs>176</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Courier New</vt:lpstr>
      <vt:lpstr>Franklin Gothic Book</vt:lpstr>
      <vt:lpstr>Franklin Gothic Demi</vt:lpstr>
      <vt:lpstr>Google Sans</vt:lpstr>
      <vt:lpstr>Times New Roman</vt:lpstr>
      <vt:lpstr>Wingdings</vt:lpstr>
      <vt:lpstr>Wingdings 2</vt:lpstr>
      <vt:lpstr>DividendVTI</vt:lpstr>
      <vt:lpstr>SECURE DATA HIDING IN IMAGES USING STEGANOGRAPHY</vt:lpstr>
      <vt:lpstr>OUTLINE</vt:lpstr>
      <vt:lpstr>  Problem Statement  </vt:lpstr>
      <vt:lpstr>PowerPoint Presentation</vt:lpstr>
      <vt:lpstr>   PROJECT  OVERVIEW</vt:lpstr>
      <vt:lpstr>PowerPoint Presentation</vt:lpstr>
      <vt:lpstr>PowerPoint Presentation</vt:lpstr>
      <vt:lpstr>PowerPoint Presentation</vt:lpstr>
      <vt:lpstr>PowerPoint Presentation</vt:lpstr>
      <vt:lpstr>PowerPoint Presentation</vt:lpstr>
      <vt:lpstr>Technology  used</vt:lpstr>
      <vt:lpstr>PowerPoint Presentation</vt:lpstr>
      <vt:lpstr>Wow factors</vt:lpstr>
      <vt:lpstr> </vt:lpstr>
      <vt:lpstr> End users</vt:lpstr>
      <vt:lpstr> Results</vt:lpstr>
      <vt:lpstr> </vt:lpstr>
      <vt:lpstr> </vt:lpstr>
      <vt:lpstr> </vt:lpstr>
      <vt:lpstr> End users</vt:lpstr>
      <vt:lpstr> </vt:lpstr>
      <vt:lpstr>Conclusion</vt:lpstr>
      <vt:lpstr>GitHub Link</vt:lpstr>
      <vt:lpstr>Future scope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Deepak</cp:lastModifiedBy>
  <cp:revision>70</cp:revision>
  <dcterms:created xsi:type="dcterms:W3CDTF">2021-05-26T16:50:10Z</dcterms:created>
  <dcterms:modified xsi:type="dcterms:W3CDTF">2025-02-19T13:33:35Z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