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PT Sans Narrow"/>
      <p:regular r:id="rId9"/>
      <p:bold r:id="rId10"/>
    </p:embeddedFont>
    <p:embeddedFont>
      <p:font typeface="Montserrat"/>
      <p:regular r:id="rId11"/>
      <p:bold r:id="rId12"/>
      <p:italic r:id="rId13"/>
      <p:boldItalic r:id="rId14"/>
    </p:embeddedFont>
    <p:embeddedFont>
      <p:font typeface="Lato"/>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font" Target="fonts/Montserrat-regular.fntdata"/><Relationship Id="rId22" Type="http://schemas.openxmlformats.org/officeDocument/2006/relationships/font" Target="fonts/OpenSans-boldItalic.fntdata"/><Relationship Id="rId10" Type="http://schemas.openxmlformats.org/officeDocument/2006/relationships/font" Target="fonts/PTSansNarrow-bold.fntdata"/><Relationship Id="rId21" Type="http://schemas.openxmlformats.org/officeDocument/2006/relationships/font" Target="fonts/OpenSans-italic.fntdata"/><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PTSansNarrow-regular.fntdata"/><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 Target="slides/slide1.xml"/><Relationship Id="rId19" Type="http://schemas.openxmlformats.org/officeDocument/2006/relationships/font" Target="fonts/OpenSans-regular.fntdata"/><Relationship Id="rId6" Type="http://schemas.openxmlformats.org/officeDocument/2006/relationships/slide" Target="slides/slide2.xml"/><Relationship Id="rId18"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Montserrat"/>
              <a:buNone/>
            </a:pPr>
            <a:r>
              <a:rPr i="0" lang="en" sz="4000" u="none" cap="none" strike="noStrike">
                <a:solidFill>
                  <a:srgbClr val="FF0000"/>
                </a:solidFill>
                <a:latin typeface="Montserrat"/>
                <a:ea typeface="Montserrat"/>
                <a:cs typeface="Montserrat"/>
                <a:sym typeface="Montserrat"/>
              </a:rPr>
              <a:t>Project</a:t>
            </a:r>
          </a:p>
          <a:p>
            <a:pPr indent="0" lvl="0" marL="0" marR="0" rtl="0" algn="l">
              <a:lnSpc>
                <a:spcPct val="100000"/>
              </a:lnSpc>
              <a:spcBef>
                <a:spcPts val="0"/>
              </a:spcBef>
              <a:spcAft>
                <a:spcPts val="0"/>
              </a:spcAft>
              <a:buClr>
                <a:schemeClr val="lt1"/>
              </a:buClr>
              <a:buSzPct val="25000"/>
              <a:buFont typeface="Montserrat"/>
              <a:buNone/>
            </a:pPr>
            <a:r>
              <a:rPr i="0" lang="en" sz="1400" u="none" cap="none" strike="noStrike">
                <a:solidFill>
                  <a:srgbClr val="FF0000"/>
                </a:solidFill>
                <a:latin typeface="Montserrat"/>
                <a:ea typeface="Montserrat"/>
                <a:cs typeface="Montserrat"/>
                <a:sym typeface="Montserrat"/>
              </a:rPr>
              <a:t>      -Advance Programing-CSE201  (Monsoon Sem-III)</a:t>
            </a:r>
          </a:p>
          <a:p>
            <a:pPr indent="0" lvl="0" marL="0" marR="0" rtl="0" algn="l">
              <a:lnSpc>
                <a:spcPct val="100000"/>
              </a:lnSpc>
              <a:spcBef>
                <a:spcPts val="0"/>
              </a:spcBef>
              <a:spcAft>
                <a:spcPts val="0"/>
              </a:spcAft>
              <a:buClr>
                <a:schemeClr val="lt1"/>
              </a:buClr>
              <a:buSzPct val="25000"/>
              <a:buFont typeface="Montserrat"/>
              <a:buNone/>
            </a:pPr>
            <a:r>
              <a:t/>
            </a:r>
            <a:endParaRPr i="0" sz="1400" u="none" cap="none" strike="noStrike">
              <a:solidFill>
                <a:srgbClr val="FF0000"/>
              </a:solidFill>
              <a:latin typeface="Montserrat"/>
              <a:ea typeface="Montserrat"/>
              <a:cs typeface="Montserrat"/>
              <a:sym typeface="Montserrat"/>
            </a:endParaRPr>
          </a:p>
        </p:txBody>
      </p:sp>
      <p:sp>
        <p:nvSpPr>
          <p:cNvPr id="67" name="Shape 67"/>
          <p:cNvSpPr txBox="1"/>
          <p:nvPr>
            <p:ph idx="1" type="subTitle"/>
          </p:nvPr>
        </p:nvSpPr>
        <p:spPr>
          <a:xfrm>
            <a:off x="5178925" y="3100350"/>
            <a:ext cx="3470700" cy="7746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lt1"/>
              </a:buClr>
              <a:buSzPct val="25000"/>
              <a:buFont typeface="Lato"/>
              <a:buNone/>
            </a:pPr>
            <a:r>
              <a:rPr b="0" i="0" lang="en" sz="1300" u="none" cap="none" strike="noStrike">
                <a:solidFill>
                  <a:srgbClr val="FF0000"/>
                </a:solidFill>
                <a:latin typeface="Lato"/>
                <a:ea typeface="Lato"/>
                <a:cs typeface="Lato"/>
                <a:sym typeface="Lato"/>
              </a:rPr>
              <a:t>By:-</a:t>
            </a:r>
          </a:p>
          <a:p>
            <a:pPr indent="0" lvl="0" marL="0" marR="0" rtl="0" algn="l">
              <a:lnSpc>
                <a:spcPct val="100000"/>
              </a:lnSpc>
              <a:spcBef>
                <a:spcPts val="0"/>
              </a:spcBef>
              <a:spcAft>
                <a:spcPts val="0"/>
              </a:spcAft>
              <a:buClr>
                <a:schemeClr val="lt1"/>
              </a:buClr>
              <a:buSzPct val="25000"/>
              <a:buFont typeface="Lato"/>
              <a:buNone/>
            </a:pPr>
            <a:r>
              <a:rPr b="0" i="0" lang="en" sz="1300" u="none" cap="none" strike="noStrike">
                <a:solidFill>
                  <a:srgbClr val="FF0000"/>
                </a:solidFill>
                <a:latin typeface="Lato"/>
                <a:ea typeface="Lato"/>
                <a:cs typeface="Lato"/>
                <a:sym typeface="Lato"/>
              </a:rPr>
              <a:t>	Deepak Malik  ( 2016031 )</a:t>
            </a:r>
          </a:p>
          <a:p>
            <a:pPr indent="0" lvl="0" marL="0" marR="0" rtl="0" algn="l">
              <a:lnSpc>
                <a:spcPct val="100000"/>
              </a:lnSpc>
              <a:spcBef>
                <a:spcPts val="0"/>
              </a:spcBef>
              <a:spcAft>
                <a:spcPts val="0"/>
              </a:spcAft>
              <a:buClr>
                <a:schemeClr val="lt1"/>
              </a:buClr>
              <a:buSzPct val="25000"/>
              <a:buFont typeface="Lato"/>
              <a:buNone/>
            </a:pPr>
            <a:r>
              <a:rPr b="0" i="0" lang="en" sz="1300" u="none" cap="none" strike="noStrike">
                <a:solidFill>
                  <a:srgbClr val="FF0000"/>
                </a:solidFill>
                <a:latin typeface="Lato"/>
                <a:ea typeface="Lato"/>
                <a:cs typeface="Lato"/>
                <a:sym typeface="Lato"/>
              </a:rPr>
              <a:t>	Ashish Rana      (2016022  )</a:t>
            </a:r>
          </a:p>
        </p:txBody>
      </p:sp>
      <p:sp>
        <p:nvSpPr>
          <p:cNvPr id="68" name="Shape 6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rtl="0">
              <a:spcBef>
                <a:spcPts val="0"/>
              </a:spcBef>
              <a:buNone/>
            </a:pPr>
            <a:fld id="{00000000-1234-1234-1234-123412341234}" type="slidenum">
              <a:rPr lang="en">
                <a:solidFill>
                  <a:schemeClr val="dk2"/>
                </a:solidFill>
                <a:latin typeface="Open Sans"/>
                <a:ea typeface="Open Sans"/>
                <a:cs typeface="Open Sans"/>
                <a:sym typeface="Open Sans"/>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204600" y="0"/>
            <a:ext cx="3231300" cy="389400"/>
          </a:xfrm>
          <a:prstGeom prst="rect">
            <a:avLst/>
          </a:prstGeom>
        </p:spPr>
        <p:txBody>
          <a:bodyPr anchorCtr="0" anchor="t" bIns="91425" lIns="91425" rIns="91425" wrap="square" tIns="91425">
            <a:noAutofit/>
          </a:bodyPr>
          <a:lstStyle/>
          <a:p>
            <a:pPr lvl="0">
              <a:spcBef>
                <a:spcPts val="0"/>
              </a:spcBef>
              <a:buNone/>
            </a:pPr>
            <a:r>
              <a:rPr lang="en"/>
              <a:t>Implementation:-</a:t>
            </a:r>
          </a:p>
        </p:txBody>
      </p:sp>
      <p:sp>
        <p:nvSpPr>
          <p:cNvPr id="74" name="Shape 74"/>
          <p:cNvSpPr txBox="1"/>
          <p:nvPr>
            <p:ph idx="1" type="body"/>
          </p:nvPr>
        </p:nvSpPr>
        <p:spPr>
          <a:xfrm>
            <a:off x="40975" y="642100"/>
            <a:ext cx="8975400" cy="4467300"/>
          </a:xfrm>
          <a:prstGeom prst="rect">
            <a:avLst/>
          </a:prstGeom>
        </p:spPr>
        <p:txBody>
          <a:bodyPr anchorCtr="0" anchor="t" bIns="91425" lIns="91425" rIns="91425" wrap="square" tIns="91425">
            <a:noAutofit/>
          </a:bodyPr>
          <a:lstStyle/>
          <a:p>
            <a:pPr lvl="0">
              <a:spcBef>
                <a:spcPts val="0"/>
              </a:spcBef>
              <a:buNone/>
            </a:pPr>
            <a:r>
              <a:rPr lang="en"/>
              <a:t>FrontPage Class is for user interaction. And a m*n array is filled with object of CELL class.</a:t>
            </a:r>
          </a:p>
          <a:p>
            <a:pPr lvl="0">
              <a:spcBef>
                <a:spcPts val="0"/>
              </a:spcBef>
              <a:buNone/>
            </a:pPr>
            <a:r>
              <a:rPr lang="en"/>
              <a:t>All the function related to a individual cells are made inside the class.</a:t>
            </a:r>
          </a:p>
          <a:p>
            <a:pPr lvl="0">
              <a:spcBef>
                <a:spcPts val="0"/>
              </a:spcBef>
              <a:buNone/>
            </a:pPr>
            <a:r>
              <a:rPr lang="en"/>
              <a:t>When the cell goes to an unstable stage it calls the Grid class to follow recursion in the neighbours of the current cell.</a:t>
            </a:r>
          </a:p>
          <a:p>
            <a:pPr lvl="0">
              <a:spcBef>
                <a:spcPts val="0"/>
              </a:spcBef>
              <a:buNone/>
            </a:pPr>
            <a:r>
              <a:rPr lang="en"/>
              <a:t> For resuming and undo we have stores all the valid moves by the player(valid means non undo moves) and use those moves to mimic the required stage.</a:t>
            </a:r>
          </a:p>
          <a:p>
            <a:pPr lvl="0">
              <a:spcBef>
                <a:spcPts val="0"/>
              </a:spcBef>
              <a:buNone/>
            </a:pPr>
            <a:r>
              <a:rPr lang="en"/>
              <a:t>For setting we have used rgb color calibration. To synchronise with the user simplified color we have change the color[] in Player class with the user choosen color option.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266425" y="-61475"/>
            <a:ext cx="8319300" cy="269700"/>
          </a:xfrm>
          <a:prstGeom prst="rect">
            <a:avLst/>
          </a:prstGeom>
        </p:spPr>
        <p:txBody>
          <a:bodyPr anchorCtr="0" anchor="t" bIns="91425" lIns="91425" rIns="91425" wrap="square" tIns="91425">
            <a:noAutofit/>
          </a:bodyPr>
          <a:lstStyle/>
          <a:p>
            <a:pPr lvl="0">
              <a:spcBef>
                <a:spcPts val="0"/>
              </a:spcBef>
              <a:buNone/>
            </a:pPr>
            <a:r>
              <a:rPr lang="en"/>
              <a:t>Issues:-</a:t>
            </a:r>
          </a:p>
        </p:txBody>
      </p:sp>
      <p:sp>
        <p:nvSpPr>
          <p:cNvPr id="80" name="Shape 80"/>
          <p:cNvSpPr txBox="1"/>
          <p:nvPr>
            <p:ph idx="1" type="body"/>
          </p:nvPr>
        </p:nvSpPr>
        <p:spPr>
          <a:xfrm>
            <a:off x="134600" y="545300"/>
            <a:ext cx="8664900" cy="43944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b="1" lang="en" sz="1400"/>
              <a:t>How to avoid too much listeners?</a:t>
            </a:r>
          </a:p>
          <a:p>
            <a:pPr lvl="0" rtl="0">
              <a:lnSpc>
                <a:spcPct val="100000"/>
              </a:lnSpc>
              <a:spcBef>
                <a:spcPts val="0"/>
              </a:spcBef>
              <a:spcAft>
                <a:spcPts val="0"/>
              </a:spcAft>
              <a:buNone/>
            </a:pPr>
            <a:r>
              <a:rPr b="1" lang="en" sz="1400">
                <a:solidFill>
                  <a:srgbClr val="0000FF"/>
                </a:solidFill>
              </a:rPr>
              <a:t>Solution:-</a:t>
            </a:r>
            <a:r>
              <a:rPr lang="en" sz="1400">
                <a:solidFill>
                  <a:srgbClr val="4A86E8"/>
                </a:solidFill>
              </a:rPr>
              <a:t> To make “our” function listen for every click we were forced to make separate listeners for our javafx objects(Rectangle and Sphere). We solve this by making a listener on our pane and transferring that call to the designated cell.</a:t>
            </a:r>
          </a:p>
          <a:p>
            <a:pPr lvl="0" rtl="0">
              <a:lnSpc>
                <a:spcPct val="100000"/>
              </a:lnSpc>
              <a:spcBef>
                <a:spcPts val="0"/>
              </a:spcBef>
              <a:spcAft>
                <a:spcPts val="0"/>
              </a:spcAft>
              <a:buNone/>
            </a:pPr>
            <a:r>
              <a:t/>
            </a:r>
            <a:endParaRPr sz="1400">
              <a:solidFill>
                <a:srgbClr val="4A86E8"/>
              </a:solidFill>
            </a:endParaRPr>
          </a:p>
          <a:p>
            <a:pPr lvl="0" rtl="0">
              <a:lnSpc>
                <a:spcPct val="100000"/>
              </a:lnSpc>
              <a:spcBef>
                <a:spcPts val="0"/>
              </a:spcBef>
              <a:spcAft>
                <a:spcPts val="0"/>
              </a:spcAft>
              <a:buNone/>
            </a:pPr>
            <a:r>
              <a:rPr b="1" lang="en" sz="1400"/>
              <a:t>How to make spheres look combine?</a:t>
            </a:r>
          </a:p>
          <a:p>
            <a:pPr lvl="0" rtl="0">
              <a:lnSpc>
                <a:spcPct val="100000"/>
              </a:lnSpc>
              <a:spcBef>
                <a:spcPts val="0"/>
              </a:spcBef>
              <a:spcAft>
                <a:spcPts val="0"/>
              </a:spcAft>
              <a:buNone/>
            </a:pPr>
            <a:r>
              <a:rPr b="1" lang="en" sz="1400">
                <a:solidFill>
                  <a:srgbClr val="0000FF"/>
                </a:solidFill>
              </a:rPr>
              <a:t>Solution:-</a:t>
            </a:r>
            <a:r>
              <a:rPr lang="en" sz="1400">
                <a:solidFill>
                  <a:srgbClr val="4A86E8"/>
                </a:solidFill>
              </a:rPr>
              <a:t> We weren’t able to find any Java function or any Javafx object to combine spheres&gt; So the best possible solution we find, is to make the spheres look combine although they are not actually.</a:t>
            </a:r>
          </a:p>
          <a:p>
            <a:pPr lvl="0" rtl="0">
              <a:lnSpc>
                <a:spcPct val="100000"/>
              </a:lnSpc>
              <a:spcBef>
                <a:spcPts val="0"/>
              </a:spcBef>
              <a:spcAft>
                <a:spcPts val="0"/>
              </a:spcAft>
              <a:buNone/>
            </a:pPr>
            <a:r>
              <a:rPr lang="en" sz="1400">
                <a:solidFill>
                  <a:srgbClr val="4A86E8"/>
                </a:solidFill>
              </a:rPr>
              <a:t>We did this by making their centers off by doing hit and trial.</a:t>
            </a:r>
          </a:p>
          <a:p>
            <a:pPr lvl="0" rtl="0">
              <a:lnSpc>
                <a:spcPct val="100000"/>
              </a:lnSpc>
              <a:spcBef>
                <a:spcPts val="0"/>
              </a:spcBef>
              <a:spcAft>
                <a:spcPts val="0"/>
              </a:spcAft>
              <a:buNone/>
            </a:pPr>
            <a:r>
              <a:t/>
            </a:r>
            <a:endParaRPr sz="1400">
              <a:solidFill>
                <a:srgbClr val="4A86E8"/>
              </a:solidFill>
            </a:endParaRPr>
          </a:p>
          <a:p>
            <a:pPr lvl="0">
              <a:lnSpc>
                <a:spcPct val="100000"/>
              </a:lnSpc>
              <a:spcBef>
                <a:spcPts val="0"/>
              </a:spcBef>
              <a:spcAft>
                <a:spcPts val="0"/>
              </a:spcAft>
              <a:buNone/>
            </a:pPr>
            <a:r>
              <a:rPr b="1" lang="en" sz="1400"/>
              <a:t>How to set the cell “playerId”?</a:t>
            </a:r>
          </a:p>
          <a:p>
            <a:pPr lvl="0" rtl="0">
              <a:spcBef>
                <a:spcPts val="0"/>
              </a:spcBef>
              <a:spcAft>
                <a:spcPts val="0"/>
              </a:spcAft>
              <a:buNone/>
            </a:pPr>
            <a:r>
              <a:rPr b="1" lang="en" sz="1400">
                <a:solidFill>
                  <a:srgbClr val="0000FF"/>
                </a:solidFill>
              </a:rPr>
              <a:t>Solution:- </a:t>
            </a:r>
            <a:r>
              <a:rPr lang="en" sz="1400">
                <a:solidFill>
                  <a:srgbClr val="4A86E8"/>
                </a:solidFill>
              </a:rPr>
              <a:t>Each cell should have an attribute to describe its belonging player and should be synchronize with the game. To solve this we used a “playerTurn” static int var in the grid class and assign that value when their is an event on the cell if the call is valid.</a:t>
            </a:r>
          </a:p>
          <a:p>
            <a:pPr lvl="0" rtl="0">
              <a:lnSpc>
                <a:spcPct val="100000"/>
              </a:lnSpc>
              <a:spcBef>
                <a:spcPts val="0"/>
              </a:spcBef>
              <a:spcAft>
                <a:spcPts val="0"/>
              </a:spcAft>
              <a:buNone/>
            </a:pPr>
            <a:r>
              <a:t/>
            </a:r>
            <a:endParaRPr b="1" sz="1400"/>
          </a:p>
          <a:p>
            <a:pPr lvl="0" rtl="0">
              <a:lnSpc>
                <a:spcPct val="100000"/>
              </a:lnSpc>
              <a:spcBef>
                <a:spcPts val="0"/>
              </a:spcBef>
              <a:spcAft>
                <a:spcPts val="0"/>
              </a:spcAft>
              <a:buNone/>
            </a:pPr>
            <a:r>
              <a:rPr b="1" lang="en" sz="1400"/>
              <a:t>Recursion Stopping Condition? </a:t>
            </a:r>
          </a:p>
          <a:p>
            <a:pPr lvl="0" rtl="0">
              <a:lnSpc>
                <a:spcPct val="100000"/>
              </a:lnSpc>
              <a:spcBef>
                <a:spcPts val="0"/>
              </a:spcBef>
              <a:spcAft>
                <a:spcPts val="0"/>
              </a:spcAft>
              <a:buNone/>
            </a:pPr>
            <a:r>
              <a:rPr b="1" lang="en" sz="1400">
                <a:solidFill>
                  <a:srgbClr val="0000FF"/>
                </a:solidFill>
              </a:rPr>
              <a:t>Solution:- </a:t>
            </a:r>
            <a:r>
              <a:rPr lang="en" sz="1400">
                <a:solidFill>
                  <a:srgbClr val="4A86E8"/>
                </a:solidFill>
              </a:rPr>
              <a:t>When we have the winner our move still continues because our recursion won’t stop at the stopping condition because in our logic winner deciding condition changes after winner is found so that condition won’t work again in all other pending recursion.</a:t>
            </a:r>
          </a:p>
          <a:p>
            <a:pPr lvl="0" rtl="0">
              <a:lnSpc>
                <a:spcPct val="100000"/>
              </a:lnSpc>
              <a:spcBef>
                <a:spcPts val="0"/>
              </a:spcBef>
              <a:spcAft>
                <a:spcPts val="0"/>
              </a:spcAft>
              <a:buNone/>
            </a:pPr>
            <a:r>
              <a:rPr lang="en" sz="1400">
                <a:solidFill>
                  <a:srgbClr val="4A86E8"/>
                </a:solidFill>
              </a:rPr>
              <a:t>For that we uses a “flag” in cell to stop the recursion.</a:t>
            </a:r>
          </a:p>
          <a:p>
            <a:pPr lvl="0" rtl="0">
              <a:lnSpc>
                <a:spcPct val="100000"/>
              </a:lnSpc>
              <a:spcBef>
                <a:spcPts val="0"/>
              </a:spcBef>
              <a:spcAft>
                <a:spcPts val="0"/>
              </a:spcAft>
              <a:buNone/>
            </a:pPr>
            <a:r>
              <a:t/>
            </a:r>
            <a:endParaRPr b="1" sz="1400"/>
          </a:p>
          <a:p>
            <a:pPr lvl="0" rtl="0">
              <a:lnSpc>
                <a:spcPct val="100000"/>
              </a:lnSpc>
              <a:spcBef>
                <a:spcPts val="0"/>
              </a:spcBef>
              <a:spcAft>
                <a:spcPts val="0"/>
              </a:spcAft>
              <a:buNone/>
            </a:pPr>
            <a:r>
              <a:t/>
            </a:r>
            <a:endParaRPr sz="1400">
              <a:solidFill>
                <a:srgbClr val="4A86E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589250" y="0"/>
            <a:ext cx="8520600" cy="707400"/>
          </a:xfrm>
          <a:prstGeom prst="rect">
            <a:avLst/>
          </a:prstGeom>
        </p:spPr>
        <p:txBody>
          <a:bodyPr anchorCtr="0" anchor="t" bIns="91425" lIns="91425" rIns="91425" wrap="square" tIns="91425">
            <a:noAutofit/>
          </a:bodyPr>
          <a:lstStyle/>
          <a:p>
            <a:pPr lvl="0">
              <a:spcBef>
                <a:spcPts val="0"/>
              </a:spcBef>
              <a:buNone/>
            </a:pPr>
            <a:r>
              <a:rPr lang="en"/>
              <a:t>Contribution:-</a:t>
            </a:r>
          </a:p>
        </p:txBody>
      </p:sp>
      <p:sp>
        <p:nvSpPr>
          <p:cNvPr id="86" name="Shape 86"/>
          <p:cNvSpPr txBox="1"/>
          <p:nvPr>
            <p:ph idx="1" type="body"/>
          </p:nvPr>
        </p:nvSpPr>
        <p:spPr>
          <a:xfrm>
            <a:off x="44400" y="707400"/>
            <a:ext cx="9055200" cy="4306200"/>
          </a:xfrm>
          <a:prstGeom prst="rect">
            <a:avLst/>
          </a:prstGeom>
        </p:spPr>
        <p:txBody>
          <a:bodyPr anchorCtr="0" anchor="t" bIns="91425" lIns="91425" rIns="91425" wrap="square" tIns="91425">
            <a:noAutofit/>
          </a:bodyPr>
          <a:lstStyle/>
          <a:p>
            <a:pPr lvl="0">
              <a:lnSpc>
                <a:spcPct val="100000"/>
              </a:lnSpc>
              <a:spcBef>
                <a:spcPts val="0"/>
              </a:spcBef>
              <a:buNone/>
            </a:pPr>
            <a:r>
              <a:rPr lang="en"/>
              <a:t>Deepak-</a:t>
            </a:r>
          </a:p>
          <a:p>
            <a:pPr lvl="0">
              <a:spcBef>
                <a:spcPts val="0"/>
              </a:spcBef>
              <a:buNone/>
            </a:pPr>
            <a:r>
              <a:rPr lang="en"/>
              <a:t> </a:t>
            </a:r>
            <a:r>
              <a:rPr lang="en">
                <a:solidFill>
                  <a:srgbClr val="4A86E8"/>
                </a:solidFill>
              </a:rPr>
              <a:t>OnClick listener for cells, Recursive function for Bursting of Orbs when reaching Unstable condition, Undo and Resume Function listener.</a:t>
            </a:r>
          </a:p>
          <a:p>
            <a:pPr lvl="0" rtl="0">
              <a:lnSpc>
                <a:spcPct val="100000"/>
              </a:lnSpc>
              <a:spcBef>
                <a:spcPts val="1000"/>
              </a:spcBef>
              <a:spcAft>
                <a:spcPts val="0"/>
              </a:spcAft>
              <a:buNone/>
            </a:pPr>
            <a:r>
              <a:rPr lang="en"/>
              <a:t>A</a:t>
            </a:r>
            <a:r>
              <a:rPr lang="en"/>
              <a:t>shish-</a:t>
            </a:r>
          </a:p>
          <a:p>
            <a:pPr lvl="0" rtl="0">
              <a:lnSpc>
                <a:spcPct val="100000"/>
              </a:lnSpc>
              <a:spcBef>
                <a:spcPts val="1000"/>
              </a:spcBef>
              <a:spcAft>
                <a:spcPts val="0"/>
              </a:spcAft>
              <a:buNone/>
            </a:pPr>
            <a:r>
              <a:rPr lang="en">
                <a:solidFill>
                  <a:srgbClr val="4A86E8"/>
                </a:solidFill>
              </a:rPr>
              <a:t>Function for number of spheres to visible, Rotation of Sphere, RGB setting, SaveState serializable class, UI design, Interacting of classes and handling Stage calls, AlertBox.</a:t>
            </a:r>
          </a:p>
          <a:p>
            <a:pPr lvl="0" rtl="0">
              <a:lnSpc>
                <a:spcPct val="100000"/>
              </a:lnSpc>
              <a:spcBef>
                <a:spcPts val="1000"/>
              </a:spcBef>
              <a:spcAft>
                <a:spcPts val="0"/>
              </a:spcAft>
              <a:buNone/>
            </a:pPr>
            <a:r>
              <a:t/>
            </a:r>
            <a:endParaRPr>
              <a:solidFill>
                <a:srgbClr val="4A86E8"/>
              </a:solidFill>
            </a:endParaRPr>
          </a:p>
          <a:p>
            <a:pPr lvl="0" rtl="0">
              <a:lnSpc>
                <a:spcPct val="100000"/>
              </a:lnSpc>
              <a:spcBef>
                <a:spcPts val="1000"/>
              </a:spcBef>
              <a:spcAft>
                <a:spcPts val="0"/>
              </a:spcAft>
              <a:buNone/>
            </a:pPr>
            <a:r>
              <a:t/>
            </a:r>
            <a:endParaRPr>
              <a:solidFill>
                <a:srgbClr val="4A86E8"/>
              </a:solidFill>
            </a:endParaRPr>
          </a:p>
          <a:p>
            <a:pPr lvl="0">
              <a:lnSpc>
                <a:spcPct val="100000"/>
              </a:lnSpc>
              <a:spcBef>
                <a:spcPts val="1000"/>
              </a:spcBef>
              <a:spcAft>
                <a:spcPts val="0"/>
              </a:spcAft>
              <a:buNone/>
            </a:pPr>
            <a:r>
              <a:rPr b="1" lang="en">
                <a:solidFill>
                  <a:srgbClr val="000000"/>
                </a:solidFill>
              </a:rPr>
              <a:t>NOTE :- </a:t>
            </a:r>
            <a:r>
              <a:rPr lang="en">
                <a:solidFill>
                  <a:srgbClr val="000000"/>
                </a:solidFill>
              </a:rPr>
              <a:t> We have together debugged the errors occured while doing the whole project.</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