
<file path=[Content_Types].xml><?xml version="1.0" encoding="utf-8"?>
<Types xmlns="http://schemas.openxmlformats.org/package/2006/content-types">
  <Default Extension="fntdata" ContentType="application/x-fontdata"/>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69" r:id="rId2"/>
    <p:sldId id="270" r:id="rId3"/>
    <p:sldId id="271" r:id="rId4"/>
    <p:sldId id="272" r:id="rId5"/>
    <p:sldId id="279" r:id="rId6"/>
    <p:sldId id="274" r:id="rId7"/>
    <p:sldId id="278" r:id="rId8"/>
    <p:sldId id="277" r:id="rId9"/>
    <p:sldId id="280" r:id="rId10"/>
    <p:sldId id="281" r:id="rId11"/>
    <p:sldId id="275" r:id="rId12"/>
    <p:sldId id="282" r:id="rId13"/>
    <p:sldId id="276" r:id="rId14"/>
  </p:sldIdLst>
  <p:sldSz cx="9144000" cy="5143500" type="screen16x9"/>
  <p:notesSz cx="6858000" cy="9144000"/>
  <p:embeddedFontLst>
    <p:embeddedFont>
      <p:font typeface="Old Standard TT" panose="020B0604020202020204" charset="0"/>
      <p:regular r:id="rId16"/>
      <p:bold r:id="rId17"/>
      <p:italic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4431"/>
    <a:srgbClr val="FF3300"/>
    <a:srgbClr val="0099CC"/>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4" d="100"/>
          <a:sy n="74" d="100"/>
        </p:scale>
        <p:origin x="336"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85354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92933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0831546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3" r:id="rId2"/>
    <p:sldLayoutId id="2147483656" r:id="rId3"/>
    <p:sldLayoutId id="2147483657" r:id="rId4"/>
    <p:sldLayoutId id="2147483658" r:id="rId5"/>
    <p:sldLayoutId id="214748366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jpe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jpe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BBBC5-59C4-48F6-BB9F-1225A2E0201A}"/>
              </a:ext>
            </a:extLst>
          </p:cNvPr>
          <p:cNvSpPr>
            <a:spLocks noGrp="1"/>
          </p:cNvSpPr>
          <p:nvPr>
            <p:ph type="title"/>
          </p:nvPr>
        </p:nvSpPr>
        <p:spPr>
          <a:xfrm>
            <a:off x="311700" y="88383"/>
            <a:ext cx="8520600" cy="613200"/>
          </a:xfrm>
        </p:spPr>
        <p:txBody>
          <a:bodyPr>
            <a:noAutofit/>
          </a:bodyPr>
          <a:lstStyle/>
          <a:p>
            <a:r>
              <a:rPr lang="en-US" sz="4800" dirty="0">
                <a:solidFill>
                  <a:schemeClr val="bg2">
                    <a:lumMod val="75000"/>
                  </a:schemeClr>
                </a:solidFill>
              </a:rPr>
              <a:t>Nutri </a:t>
            </a:r>
            <a:r>
              <a:rPr lang="en-US" sz="5400" dirty="0">
                <a:solidFill>
                  <a:schemeClr val="bg2">
                    <a:lumMod val="75000"/>
                  </a:schemeClr>
                </a:solidFill>
              </a:rPr>
              <a:t>Me</a:t>
            </a:r>
            <a:endParaRPr lang="en-US" sz="4800" dirty="0">
              <a:solidFill>
                <a:schemeClr val="bg2">
                  <a:lumMod val="75000"/>
                </a:schemeClr>
              </a:solidFill>
            </a:endParaRPr>
          </a:p>
        </p:txBody>
      </p:sp>
      <p:sp>
        <p:nvSpPr>
          <p:cNvPr id="3" name="Text Placeholder 2">
            <a:extLst>
              <a:ext uri="{FF2B5EF4-FFF2-40B4-BE49-F238E27FC236}">
                <a16:creationId xmlns:a16="http://schemas.microsoft.com/office/drawing/2014/main" id="{5C397D83-7140-409C-9482-46ACCEF5D91C}"/>
              </a:ext>
            </a:extLst>
          </p:cNvPr>
          <p:cNvSpPr>
            <a:spLocks noGrp="1"/>
          </p:cNvSpPr>
          <p:nvPr>
            <p:ph type="body" idx="1"/>
          </p:nvPr>
        </p:nvSpPr>
        <p:spPr>
          <a:xfrm>
            <a:off x="5021722" y="1473505"/>
            <a:ext cx="4052831" cy="2385580"/>
          </a:xfrm>
        </p:spPr>
        <p:txBody>
          <a:bodyPr>
            <a:normAutofit/>
          </a:bodyPr>
          <a:lstStyle/>
          <a:p>
            <a:pPr marL="139700" indent="0">
              <a:buNone/>
            </a:pPr>
            <a:r>
              <a:rPr lang="en-US" sz="1800" dirty="0">
                <a:solidFill>
                  <a:schemeClr val="accent6">
                    <a:lumMod val="50000"/>
                  </a:schemeClr>
                </a:solidFill>
              </a:rPr>
              <a:t>TEAM MEMBERS</a:t>
            </a:r>
          </a:p>
          <a:p>
            <a:pPr marL="596900" lvl="1" indent="0">
              <a:buNone/>
            </a:pPr>
            <a:endParaRPr lang="en-US" sz="1400" dirty="0"/>
          </a:p>
          <a:p>
            <a:pPr marL="596900" lvl="1" indent="0">
              <a:buNone/>
            </a:pPr>
            <a:r>
              <a:rPr lang="en-US" sz="1400" dirty="0"/>
              <a:t>GURUNATH BUSETTI</a:t>
            </a:r>
          </a:p>
          <a:p>
            <a:pPr marL="596900" lvl="1" indent="0">
              <a:buNone/>
            </a:pPr>
            <a:r>
              <a:rPr lang="en-US" sz="1400" dirty="0"/>
              <a:t>HARIPRASATH SOMASUNDARAM</a:t>
            </a:r>
          </a:p>
          <a:p>
            <a:pPr marL="596900" lvl="1" indent="0">
              <a:buNone/>
            </a:pPr>
            <a:r>
              <a:rPr lang="en-US" sz="1400" dirty="0"/>
              <a:t>SRI DHANALAKHSMI KAMARAJ</a:t>
            </a:r>
          </a:p>
          <a:p>
            <a:pPr marL="596900" lvl="1" indent="0">
              <a:buNone/>
            </a:pPr>
            <a:r>
              <a:rPr lang="en-US" sz="1400" dirty="0"/>
              <a:t>NISHA CHOURASIA</a:t>
            </a:r>
          </a:p>
        </p:txBody>
      </p:sp>
      <p:pic>
        <p:nvPicPr>
          <p:cNvPr id="1026" name="Picture 2" descr="image">
            <a:extLst>
              <a:ext uri="{FF2B5EF4-FFF2-40B4-BE49-F238E27FC236}">
                <a16:creationId xmlns:a16="http://schemas.microsoft.com/office/drawing/2014/main" id="{3335131B-2116-4146-9DB6-DBBEAC51FC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354244">
            <a:off x="396380" y="1425299"/>
            <a:ext cx="4330896" cy="330369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9114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1DC6E02-D9AB-4C2D-8C7A-945E3E12F9F3}"/>
              </a:ext>
            </a:extLst>
          </p:cNvPr>
          <p:cNvSpPr>
            <a:spLocks noGrp="1"/>
          </p:cNvSpPr>
          <p:nvPr>
            <p:ph type="sldNum" sz="quarter" idx="12"/>
          </p:nvPr>
        </p:nvSpPr>
        <p:spPr>
          <a:xfrm>
            <a:off x="0" y="5257704"/>
            <a:ext cx="288290" cy="410210"/>
          </a:xfrm>
        </p:spPr>
        <p:txBody>
          <a:bodyPr>
            <a:normAutofit fontScale="92500" lnSpcReduction="20000"/>
          </a:bodyPr>
          <a:lstStyle/>
          <a:p>
            <a:fld id="{4898AEC0-503E-4FA4-859C-D0F72D6E3F79}" type="slidenum">
              <a:rPr lang="en-US" noProof="1" smtClean="0"/>
              <a:pPr/>
              <a:t>10</a:t>
            </a:fld>
            <a:endParaRPr lang="en-US" noProof="1"/>
          </a:p>
        </p:txBody>
      </p:sp>
      <p:sp>
        <p:nvSpPr>
          <p:cNvPr id="9" name="Rectangle 8">
            <a:extLst>
              <a:ext uri="{FF2B5EF4-FFF2-40B4-BE49-F238E27FC236}">
                <a16:creationId xmlns:a16="http://schemas.microsoft.com/office/drawing/2014/main" id="{717334CF-87C8-4E53-9E4A-BE29BD377BB3}"/>
              </a:ext>
            </a:extLst>
          </p:cNvPr>
          <p:cNvSpPr/>
          <p:nvPr/>
        </p:nvSpPr>
        <p:spPr>
          <a:xfrm>
            <a:off x="3289834" y="1311479"/>
            <a:ext cx="1005840" cy="396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Home/Browser</a:t>
            </a:r>
          </a:p>
        </p:txBody>
      </p:sp>
      <p:cxnSp>
        <p:nvCxnSpPr>
          <p:cNvPr id="10" name="Straight Arrow Connector 9">
            <a:extLst>
              <a:ext uri="{FF2B5EF4-FFF2-40B4-BE49-F238E27FC236}">
                <a16:creationId xmlns:a16="http://schemas.microsoft.com/office/drawing/2014/main" id="{2098B1EB-1ADB-4DEE-930E-464DCF2E0F1D}"/>
              </a:ext>
            </a:extLst>
          </p:cNvPr>
          <p:cNvCxnSpPr/>
          <p:nvPr/>
        </p:nvCxnSpPr>
        <p:spPr>
          <a:xfrm>
            <a:off x="3785134" y="1707719"/>
            <a:ext cx="7620" cy="220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114AB50-26A3-48E2-A3B7-B29ACB71BA01}"/>
              </a:ext>
            </a:extLst>
          </p:cNvPr>
          <p:cNvCxnSpPr>
            <a:cxnSpLocks/>
          </p:cNvCxnSpPr>
          <p:nvPr/>
        </p:nvCxnSpPr>
        <p:spPr>
          <a:xfrm flipV="1">
            <a:off x="1925237" y="1922028"/>
            <a:ext cx="5908910" cy="242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7DBD5A9-B3F6-4D4D-9736-3B6FF653E609}"/>
              </a:ext>
            </a:extLst>
          </p:cNvPr>
          <p:cNvSpPr/>
          <p:nvPr/>
        </p:nvSpPr>
        <p:spPr>
          <a:xfrm>
            <a:off x="2920343" y="2141866"/>
            <a:ext cx="1074560" cy="4202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Login</a:t>
            </a:r>
          </a:p>
        </p:txBody>
      </p:sp>
      <p:sp>
        <p:nvSpPr>
          <p:cNvPr id="13" name="Rectangle 12">
            <a:extLst>
              <a:ext uri="{FF2B5EF4-FFF2-40B4-BE49-F238E27FC236}">
                <a16:creationId xmlns:a16="http://schemas.microsoft.com/office/drawing/2014/main" id="{2BE27A71-50F8-445D-B2D9-83CB9F39F60D}"/>
              </a:ext>
            </a:extLst>
          </p:cNvPr>
          <p:cNvSpPr/>
          <p:nvPr/>
        </p:nvSpPr>
        <p:spPr>
          <a:xfrm>
            <a:off x="4154704" y="2157300"/>
            <a:ext cx="1005840" cy="396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Register/</a:t>
            </a:r>
          </a:p>
          <a:p>
            <a:pPr algn="ctr"/>
            <a:r>
              <a:rPr lang="en-US" sz="900" b="1" dirty="0">
                <a:solidFill>
                  <a:schemeClr val="tx1"/>
                </a:solidFill>
              </a:rPr>
              <a:t>Signup</a:t>
            </a:r>
          </a:p>
        </p:txBody>
      </p:sp>
      <p:sp>
        <p:nvSpPr>
          <p:cNvPr id="14" name="Rectangle 13">
            <a:extLst>
              <a:ext uri="{FF2B5EF4-FFF2-40B4-BE49-F238E27FC236}">
                <a16:creationId xmlns:a16="http://schemas.microsoft.com/office/drawing/2014/main" id="{2FF74CAA-8569-478A-87F5-D5A42568689A}"/>
              </a:ext>
            </a:extLst>
          </p:cNvPr>
          <p:cNvSpPr/>
          <p:nvPr/>
        </p:nvSpPr>
        <p:spPr>
          <a:xfrm>
            <a:off x="5398923" y="2165865"/>
            <a:ext cx="1005840" cy="396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Home</a:t>
            </a:r>
          </a:p>
        </p:txBody>
      </p:sp>
      <p:cxnSp>
        <p:nvCxnSpPr>
          <p:cNvPr id="15" name="Straight Arrow Connector 14">
            <a:extLst>
              <a:ext uri="{FF2B5EF4-FFF2-40B4-BE49-F238E27FC236}">
                <a16:creationId xmlns:a16="http://schemas.microsoft.com/office/drawing/2014/main" id="{1CD61CF9-1038-4C45-9F62-A8DB4EFFE237}"/>
              </a:ext>
            </a:extLst>
          </p:cNvPr>
          <p:cNvCxnSpPr>
            <a:cxnSpLocks/>
          </p:cNvCxnSpPr>
          <p:nvPr/>
        </p:nvCxnSpPr>
        <p:spPr>
          <a:xfrm>
            <a:off x="3435062" y="1941827"/>
            <a:ext cx="0" cy="1811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5DB1FAF-A09E-44C0-BC2C-92B74788B7D3}"/>
              </a:ext>
            </a:extLst>
          </p:cNvPr>
          <p:cNvCxnSpPr/>
          <p:nvPr/>
        </p:nvCxnSpPr>
        <p:spPr>
          <a:xfrm>
            <a:off x="4617435" y="1928698"/>
            <a:ext cx="7620" cy="220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3286146-E84A-4F70-BF4E-E388F58E77AF}"/>
              </a:ext>
            </a:extLst>
          </p:cNvPr>
          <p:cNvCxnSpPr/>
          <p:nvPr/>
        </p:nvCxnSpPr>
        <p:spPr>
          <a:xfrm>
            <a:off x="5822668" y="1941827"/>
            <a:ext cx="7620" cy="220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CC569D1-D087-44A2-BDBE-F48805B09126}"/>
              </a:ext>
            </a:extLst>
          </p:cNvPr>
          <p:cNvCxnSpPr>
            <a:endCxn id="9" idx="0"/>
          </p:cNvCxnSpPr>
          <p:nvPr/>
        </p:nvCxnSpPr>
        <p:spPr>
          <a:xfrm>
            <a:off x="3785134" y="1014299"/>
            <a:ext cx="7620" cy="2971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4671FFA-95B3-419D-BA84-BE2180ACD1E1}"/>
              </a:ext>
            </a:extLst>
          </p:cNvPr>
          <p:cNvCxnSpPr>
            <a:cxnSpLocks/>
          </p:cNvCxnSpPr>
          <p:nvPr/>
        </p:nvCxnSpPr>
        <p:spPr>
          <a:xfrm>
            <a:off x="3435062" y="2562103"/>
            <a:ext cx="0" cy="3697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C2BB69D-A4ED-4C17-BEC3-2435A3EBF5F6}"/>
              </a:ext>
            </a:extLst>
          </p:cNvPr>
          <p:cNvCxnSpPr>
            <a:cxnSpLocks/>
          </p:cNvCxnSpPr>
          <p:nvPr/>
        </p:nvCxnSpPr>
        <p:spPr>
          <a:xfrm>
            <a:off x="288290" y="2918440"/>
            <a:ext cx="8681033" cy="13189"/>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BD509A10-5C84-4E52-9992-20AEB42AB5D7}"/>
              </a:ext>
            </a:extLst>
          </p:cNvPr>
          <p:cNvSpPr/>
          <p:nvPr/>
        </p:nvSpPr>
        <p:spPr>
          <a:xfrm>
            <a:off x="2927640" y="3245369"/>
            <a:ext cx="1267065" cy="396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Favorite</a:t>
            </a:r>
          </a:p>
        </p:txBody>
      </p:sp>
      <p:sp>
        <p:nvSpPr>
          <p:cNvPr id="25" name="Rectangle 24">
            <a:extLst>
              <a:ext uri="{FF2B5EF4-FFF2-40B4-BE49-F238E27FC236}">
                <a16:creationId xmlns:a16="http://schemas.microsoft.com/office/drawing/2014/main" id="{7A3AB93F-57C0-4C79-97B6-27CD91B0BE81}"/>
              </a:ext>
            </a:extLst>
          </p:cNvPr>
          <p:cNvSpPr/>
          <p:nvPr/>
        </p:nvSpPr>
        <p:spPr>
          <a:xfrm>
            <a:off x="4802721" y="3220210"/>
            <a:ext cx="1552847" cy="396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Meal</a:t>
            </a:r>
          </a:p>
        </p:txBody>
      </p:sp>
      <p:sp>
        <p:nvSpPr>
          <p:cNvPr id="26" name="Rectangle 25">
            <a:extLst>
              <a:ext uri="{FF2B5EF4-FFF2-40B4-BE49-F238E27FC236}">
                <a16:creationId xmlns:a16="http://schemas.microsoft.com/office/drawing/2014/main" id="{57C58487-A786-4E1B-9C82-52A0EC6FB5C8}"/>
              </a:ext>
            </a:extLst>
          </p:cNvPr>
          <p:cNvSpPr/>
          <p:nvPr/>
        </p:nvSpPr>
        <p:spPr>
          <a:xfrm>
            <a:off x="2735571" y="3940828"/>
            <a:ext cx="764144" cy="396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View </a:t>
            </a:r>
          </a:p>
          <a:p>
            <a:pPr algn="ctr"/>
            <a:r>
              <a:rPr lang="en-US" sz="900" b="1" dirty="0">
                <a:solidFill>
                  <a:schemeClr val="tx1"/>
                </a:solidFill>
              </a:rPr>
              <a:t>Favorite</a:t>
            </a:r>
          </a:p>
        </p:txBody>
      </p:sp>
      <p:sp>
        <p:nvSpPr>
          <p:cNvPr id="27" name="Rectangle 26">
            <a:extLst>
              <a:ext uri="{FF2B5EF4-FFF2-40B4-BE49-F238E27FC236}">
                <a16:creationId xmlns:a16="http://schemas.microsoft.com/office/drawing/2014/main" id="{EADC379F-CACE-4C03-A6A8-5EF979C572C0}"/>
              </a:ext>
            </a:extLst>
          </p:cNvPr>
          <p:cNvSpPr/>
          <p:nvPr/>
        </p:nvSpPr>
        <p:spPr>
          <a:xfrm>
            <a:off x="3634007" y="3947890"/>
            <a:ext cx="1005840" cy="396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Delete </a:t>
            </a:r>
          </a:p>
          <a:p>
            <a:pPr algn="ctr"/>
            <a:r>
              <a:rPr lang="en-US" sz="900" b="1" dirty="0">
                <a:solidFill>
                  <a:schemeClr val="tx1"/>
                </a:solidFill>
              </a:rPr>
              <a:t>Favorite</a:t>
            </a:r>
          </a:p>
        </p:txBody>
      </p:sp>
      <p:sp>
        <p:nvSpPr>
          <p:cNvPr id="28" name="Rectangle 27">
            <a:extLst>
              <a:ext uri="{FF2B5EF4-FFF2-40B4-BE49-F238E27FC236}">
                <a16:creationId xmlns:a16="http://schemas.microsoft.com/office/drawing/2014/main" id="{8A68FF09-CD4C-4E59-8233-D00F1FC42510}"/>
              </a:ext>
            </a:extLst>
          </p:cNvPr>
          <p:cNvSpPr/>
          <p:nvPr/>
        </p:nvSpPr>
        <p:spPr>
          <a:xfrm>
            <a:off x="4802722" y="3896989"/>
            <a:ext cx="804632" cy="4269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Analyze Meal</a:t>
            </a:r>
          </a:p>
        </p:txBody>
      </p:sp>
      <p:cxnSp>
        <p:nvCxnSpPr>
          <p:cNvPr id="29" name="Straight Arrow Connector 28">
            <a:extLst>
              <a:ext uri="{FF2B5EF4-FFF2-40B4-BE49-F238E27FC236}">
                <a16:creationId xmlns:a16="http://schemas.microsoft.com/office/drawing/2014/main" id="{A04738D2-CC54-414D-9A55-4CB3D6D54CC5}"/>
              </a:ext>
            </a:extLst>
          </p:cNvPr>
          <p:cNvCxnSpPr>
            <a:cxnSpLocks/>
          </p:cNvCxnSpPr>
          <p:nvPr/>
        </p:nvCxnSpPr>
        <p:spPr>
          <a:xfrm>
            <a:off x="5550313" y="2891349"/>
            <a:ext cx="0" cy="3247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A05DE44-8982-4337-8C18-3F7C8DF87A96}"/>
              </a:ext>
            </a:extLst>
          </p:cNvPr>
          <p:cNvCxnSpPr/>
          <p:nvPr/>
        </p:nvCxnSpPr>
        <p:spPr>
          <a:xfrm>
            <a:off x="3302976" y="3632893"/>
            <a:ext cx="0" cy="306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9B34ECF-7DD6-490F-8BF4-4B96E3CE44AF}"/>
              </a:ext>
            </a:extLst>
          </p:cNvPr>
          <p:cNvCxnSpPr>
            <a:cxnSpLocks/>
          </p:cNvCxnSpPr>
          <p:nvPr/>
        </p:nvCxnSpPr>
        <p:spPr>
          <a:xfrm>
            <a:off x="3549718" y="2906441"/>
            <a:ext cx="0" cy="3514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931A650-19FD-454D-923F-4CEC40411742}"/>
              </a:ext>
            </a:extLst>
          </p:cNvPr>
          <p:cNvCxnSpPr/>
          <p:nvPr/>
        </p:nvCxnSpPr>
        <p:spPr>
          <a:xfrm>
            <a:off x="4008107" y="3661065"/>
            <a:ext cx="0" cy="2680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9530B51-73DC-4BE5-9C8B-606970639F49}"/>
              </a:ext>
            </a:extLst>
          </p:cNvPr>
          <p:cNvCxnSpPr>
            <a:cxnSpLocks/>
          </p:cNvCxnSpPr>
          <p:nvPr/>
        </p:nvCxnSpPr>
        <p:spPr>
          <a:xfrm>
            <a:off x="5236072" y="3632893"/>
            <a:ext cx="0" cy="275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6508B046-422C-40B7-9027-6A6AA60F7EB6}"/>
              </a:ext>
            </a:extLst>
          </p:cNvPr>
          <p:cNvSpPr/>
          <p:nvPr/>
        </p:nvSpPr>
        <p:spPr>
          <a:xfrm>
            <a:off x="6648033" y="2147865"/>
            <a:ext cx="1005840" cy="396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About Us</a:t>
            </a:r>
          </a:p>
        </p:txBody>
      </p:sp>
      <p:sp>
        <p:nvSpPr>
          <p:cNvPr id="38" name="Rectangle 37">
            <a:extLst>
              <a:ext uri="{FF2B5EF4-FFF2-40B4-BE49-F238E27FC236}">
                <a16:creationId xmlns:a16="http://schemas.microsoft.com/office/drawing/2014/main" id="{3DDD6226-18F3-4B86-B254-222E6D6951F3}"/>
              </a:ext>
            </a:extLst>
          </p:cNvPr>
          <p:cNvSpPr/>
          <p:nvPr/>
        </p:nvSpPr>
        <p:spPr>
          <a:xfrm>
            <a:off x="379563" y="3264825"/>
            <a:ext cx="2018577" cy="396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Search</a:t>
            </a:r>
          </a:p>
        </p:txBody>
      </p:sp>
      <p:sp>
        <p:nvSpPr>
          <p:cNvPr id="39" name="Rectangle 38">
            <a:extLst>
              <a:ext uri="{FF2B5EF4-FFF2-40B4-BE49-F238E27FC236}">
                <a16:creationId xmlns:a16="http://schemas.microsoft.com/office/drawing/2014/main" id="{B84E92FB-D93A-48C9-B4D7-67E67831C692}"/>
              </a:ext>
            </a:extLst>
          </p:cNvPr>
          <p:cNvSpPr/>
          <p:nvPr/>
        </p:nvSpPr>
        <p:spPr>
          <a:xfrm>
            <a:off x="144145" y="3956951"/>
            <a:ext cx="799896" cy="396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Search </a:t>
            </a:r>
          </a:p>
          <a:p>
            <a:pPr algn="ctr"/>
            <a:r>
              <a:rPr lang="en-US" sz="900" b="1" dirty="0">
                <a:solidFill>
                  <a:schemeClr val="tx1"/>
                </a:solidFill>
              </a:rPr>
              <a:t>Food</a:t>
            </a:r>
          </a:p>
        </p:txBody>
      </p:sp>
      <p:sp>
        <p:nvSpPr>
          <p:cNvPr id="40" name="Rectangle 39">
            <a:extLst>
              <a:ext uri="{FF2B5EF4-FFF2-40B4-BE49-F238E27FC236}">
                <a16:creationId xmlns:a16="http://schemas.microsoft.com/office/drawing/2014/main" id="{F726E538-1625-4369-AA8B-AD8A1B08CECB}"/>
              </a:ext>
            </a:extLst>
          </p:cNvPr>
          <p:cNvSpPr/>
          <p:nvPr/>
        </p:nvSpPr>
        <p:spPr>
          <a:xfrm>
            <a:off x="1814653" y="3956949"/>
            <a:ext cx="751736" cy="396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Add </a:t>
            </a:r>
          </a:p>
          <a:p>
            <a:pPr algn="ctr"/>
            <a:r>
              <a:rPr lang="en-US" sz="900" b="1" dirty="0">
                <a:solidFill>
                  <a:schemeClr val="tx1"/>
                </a:solidFill>
              </a:rPr>
              <a:t>Meal</a:t>
            </a:r>
          </a:p>
        </p:txBody>
      </p:sp>
      <p:cxnSp>
        <p:nvCxnSpPr>
          <p:cNvPr id="41" name="Straight Arrow Connector 40">
            <a:extLst>
              <a:ext uri="{FF2B5EF4-FFF2-40B4-BE49-F238E27FC236}">
                <a16:creationId xmlns:a16="http://schemas.microsoft.com/office/drawing/2014/main" id="{B224E4CD-1CF0-4268-B00C-9271D54AECB8}"/>
              </a:ext>
            </a:extLst>
          </p:cNvPr>
          <p:cNvCxnSpPr/>
          <p:nvPr/>
        </p:nvCxnSpPr>
        <p:spPr>
          <a:xfrm>
            <a:off x="573920" y="3650326"/>
            <a:ext cx="0" cy="306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204F6A3-8A4D-4133-B57B-FC26523BB11B}"/>
              </a:ext>
            </a:extLst>
          </p:cNvPr>
          <p:cNvCxnSpPr/>
          <p:nvPr/>
        </p:nvCxnSpPr>
        <p:spPr>
          <a:xfrm>
            <a:off x="2201824" y="3687782"/>
            <a:ext cx="0" cy="2680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F3F985B-496E-411F-A5ED-26FF755EA4FD}"/>
              </a:ext>
            </a:extLst>
          </p:cNvPr>
          <p:cNvCxnSpPr>
            <a:cxnSpLocks/>
            <a:endCxn id="38" idx="0"/>
          </p:cNvCxnSpPr>
          <p:nvPr/>
        </p:nvCxnSpPr>
        <p:spPr>
          <a:xfrm>
            <a:off x="1388852" y="2940095"/>
            <a:ext cx="0" cy="3247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B5EE639-D673-4D35-BFA2-D8244552F169}"/>
              </a:ext>
            </a:extLst>
          </p:cNvPr>
          <p:cNvCxnSpPr>
            <a:cxnSpLocks/>
            <a:stCxn id="58" idx="2"/>
            <a:endCxn id="99" idx="0"/>
          </p:cNvCxnSpPr>
          <p:nvPr/>
        </p:nvCxnSpPr>
        <p:spPr>
          <a:xfrm flipH="1">
            <a:off x="7076792" y="3612319"/>
            <a:ext cx="851" cy="2672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EDA7AD4D-13D6-4C10-8113-415007A5F7BC}"/>
              </a:ext>
            </a:extLst>
          </p:cNvPr>
          <p:cNvSpPr/>
          <p:nvPr/>
        </p:nvSpPr>
        <p:spPr>
          <a:xfrm>
            <a:off x="1619384" y="2141866"/>
            <a:ext cx="1005840" cy="396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Forgot Password</a:t>
            </a:r>
          </a:p>
        </p:txBody>
      </p:sp>
      <p:cxnSp>
        <p:nvCxnSpPr>
          <p:cNvPr id="50" name="Straight Arrow Connector 49">
            <a:extLst>
              <a:ext uri="{FF2B5EF4-FFF2-40B4-BE49-F238E27FC236}">
                <a16:creationId xmlns:a16="http://schemas.microsoft.com/office/drawing/2014/main" id="{29C34186-00A9-4748-813B-09B22394CBC0}"/>
              </a:ext>
            </a:extLst>
          </p:cNvPr>
          <p:cNvCxnSpPr>
            <a:cxnSpLocks/>
          </p:cNvCxnSpPr>
          <p:nvPr/>
        </p:nvCxnSpPr>
        <p:spPr>
          <a:xfrm>
            <a:off x="2122304" y="1968496"/>
            <a:ext cx="0" cy="1811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6C9FD79-5FE9-4E3A-802F-321FE381BA7D}"/>
              </a:ext>
            </a:extLst>
          </p:cNvPr>
          <p:cNvCxnSpPr>
            <a:cxnSpLocks/>
            <a:stCxn id="49" idx="3"/>
            <a:endCxn id="12" idx="1"/>
          </p:cNvCxnSpPr>
          <p:nvPr/>
        </p:nvCxnSpPr>
        <p:spPr>
          <a:xfrm>
            <a:off x="2625224" y="2339986"/>
            <a:ext cx="295119" cy="119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EA73332-AD78-4E1A-BBEE-25C44D1948FC}"/>
              </a:ext>
            </a:extLst>
          </p:cNvPr>
          <p:cNvCxnSpPr/>
          <p:nvPr/>
        </p:nvCxnSpPr>
        <p:spPr>
          <a:xfrm>
            <a:off x="7113757" y="1913067"/>
            <a:ext cx="7620" cy="220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A2C5E032-0E65-4D35-9EDC-B9CCF3B5DEC9}"/>
              </a:ext>
            </a:extLst>
          </p:cNvPr>
          <p:cNvSpPr/>
          <p:nvPr/>
        </p:nvSpPr>
        <p:spPr>
          <a:xfrm>
            <a:off x="6729822" y="3216079"/>
            <a:ext cx="695641" cy="396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BMI</a:t>
            </a:r>
          </a:p>
        </p:txBody>
      </p:sp>
      <p:cxnSp>
        <p:nvCxnSpPr>
          <p:cNvPr id="63" name="Straight Arrow Connector 62">
            <a:extLst>
              <a:ext uri="{FF2B5EF4-FFF2-40B4-BE49-F238E27FC236}">
                <a16:creationId xmlns:a16="http://schemas.microsoft.com/office/drawing/2014/main" id="{DD3129DF-E773-4564-AF65-DDC232A1DE36}"/>
              </a:ext>
            </a:extLst>
          </p:cNvPr>
          <p:cNvCxnSpPr>
            <a:cxnSpLocks/>
          </p:cNvCxnSpPr>
          <p:nvPr/>
        </p:nvCxnSpPr>
        <p:spPr>
          <a:xfrm>
            <a:off x="7116792" y="2941608"/>
            <a:ext cx="4585" cy="274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D14DA41C-E8C4-4AB2-A26D-4CF66DEC65D6}"/>
              </a:ext>
            </a:extLst>
          </p:cNvPr>
          <p:cNvSpPr/>
          <p:nvPr/>
        </p:nvSpPr>
        <p:spPr>
          <a:xfrm>
            <a:off x="1037846" y="3947890"/>
            <a:ext cx="652888" cy="396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Add Favorite</a:t>
            </a:r>
          </a:p>
        </p:txBody>
      </p:sp>
      <p:cxnSp>
        <p:nvCxnSpPr>
          <p:cNvPr id="68" name="Straight Arrow Connector 67">
            <a:extLst>
              <a:ext uri="{FF2B5EF4-FFF2-40B4-BE49-F238E27FC236}">
                <a16:creationId xmlns:a16="http://schemas.microsoft.com/office/drawing/2014/main" id="{DD5C18D2-3971-4B95-B10D-D16E5F81CA98}"/>
              </a:ext>
            </a:extLst>
          </p:cNvPr>
          <p:cNvCxnSpPr/>
          <p:nvPr/>
        </p:nvCxnSpPr>
        <p:spPr>
          <a:xfrm>
            <a:off x="1342372" y="3661065"/>
            <a:ext cx="0" cy="306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FE707ABD-4BED-44D9-960C-79AA2DA5574C}"/>
              </a:ext>
            </a:extLst>
          </p:cNvPr>
          <p:cNvSpPr/>
          <p:nvPr/>
        </p:nvSpPr>
        <p:spPr>
          <a:xfrm>
            <a:off x="5756239" y="3896988"/>
            <a:ext cx="804632" cy="4269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Delete Meal</a:t>
            </a:r>
          </a:p>
        </p:txBody>
      </p:sp>
      <p:cxnSp>
        <p:nvCxnSpPr>
          <p:cNvPr id="70" name="Straight Arrow Connector 69">
            <a:extLst>
              <a:ext uri="{FF2B5EF4-FFF2-40B4-BE49-F238E27FC236}">
                <a16:creationId xmlns:a16="http://schemas.microsoft.com/office/drawing/2014/main" id="{90676FEB-2802-418A-932F-289539A96B25}"/>
              </a:ext>
            </a:extLst>
          </p:cNvPr>
          <p:cNvCxnSpPr>
            <a:cxnSpLocks/>
          </p:cNvCxnSpPr>
          <p:nvPr/>
        </p:nvCxnSpPr>
        <p:spPr>
          <a:xfrm>
            <a:off x="5982522" y="3621036"/>
            <a:ext cx="0" cy="2585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76BD2032-8F61-4D36-B836-A068083257AC}"/>
              </a:ext>
            </a:extLst>
          </p:cNvPr>
          <p:cNvSpPr/>
          <p:nvPr/>
        </p:nvSpPr>
        <p:spPr>
          <a:xfrm>
            <a:off x="7876866" y="3236653"/>
            <a:ext cx="1033480" cy="396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User Profile</a:t>
            </a:r>
          </a:p>
        </p:txBody>
      </p:sp>
      <p:cxnSp>
        <p:nvCxnSpPr>
          <p:cNvPr id="87" name="Straight Arrow Connector 86">
            <a:extLst>
              <a:ext uri="{FF2B5EF4-FFF2-40B4-BE49-F238E27FC236}">
                <a16:creationId xmlns:a16="http://schemas.microsoft.com/office/drawing/2014/main" id="{F4AA41FF-08A2-415C-BD10-7B3D18AEAEF4}"/>
              </a:ext>
            </a:extLst>
          </p:cNvPr>
          <p:cNvCxnSpPr>
            <a:cxnSpLocks/>
            <a:endCxn id="85" idx="0"/>
          </p:cNvCxnSpPr>
          <p:nvPr/>
        </p:nvCxnSpPr>
        <p:spPr>
          <a:xfrm>
            <a:off x="8393606" y="2918440"/>
            <a:ext cx="0" cy="3182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0E753B1B-FFBD-4C67-8663-AFA9F4B0F8E5}"/>
              </a:ext>
            </a:extLst>
          </p:cNvPr>
          <p:cNvSpPr/>
          <p:nvPr/>
        </p:nvSpPr>
        <p:spPr>
          <a:xfrm>
            <a:off x="7583539" y="3877405"/>
            <a:ext cx="659665" cy="4269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Update </a:t>
            </a:r>
          </a:p>
          <a:p>
            <a:pPr algn="ctr"/>
            <a:r>
              <a:rPr lang="en-US" sz="900" b="1" dirty="0">
                <a:solidFill>
                  <a:schemeClr val="tx1"/>
                </a:solidFill>
              </a:rPr>
              <a:t>User</a:t>
            </a:r>
          </a:p>
        </p:txBody>
      </p:sp>
      <p:sp>
        <p:nvSpPr>
          <p:cNvPr id="89" name="Rectangle 88">
            <a:extLst>
              <a:ext uri="{FF2B5EF4-FFF2-40B4-BE49-F238E27FC236}">
                <a16:creationId xmlns:a16="http://schemas.microsoft.com/office/drawing/2014/main" id="{A9BF1209-9ABC-4CD4-9CE8-585CFF652A4F}"/>
              </a:ext>
            </a:extLst>
          </p:cNvPr>
          <p:cNvSpPr/>
          <p:nvPr/>
        </p:nvSpPr>
        <p:spPr>
          <a:xfrm>
            <a:off x="8340190" y="3877405"/>
            <a:ext cx="726172" cy="4269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Change Password</a:t>
            </a:r>
          </a:p>
        </p:txBody>
      </p:sp>
      <p:cxnSp>
        <p:nvCxnSpPr>
          <p:cNvPr id="90" name="Straight Arrow Connector 89">
            <a:extLst>
              <a:ext uri="{FF2B5EF4-FFF2-40B4-BE49-F238E27FC236}">
                <a16:creationId xmlns:a16="http://schemas.microsoft.com/office/drawing/2014/main" id="{42BBCA83-1B6F-488B-9320-78FB55B053C0}"/>
              </a:ext>
            </a:extLst>
          </p:cNvPr>
          <p:cNvCxnSpPr>
            <a:cxnSpLocks/>
            <a:endCxn id="89" idx="0"/>
          </p:cNvCxnSpPr>
          <p:nvPr/>
        </p:nvCxnSpPr>
        <p:spPr>
          <a:xfrm>
            <a:off x="8694607" y="3632893"/>
            <a:ext cx="8669" cy="2445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70EC2168-04B9-445A-8A9E-5D69F958B76E}"/>
              </a:ext>
            </a:extLst>
          </p:cNvPr>
          <p:cNvCxnSpPr>
            <a:cxnSpLocks/>
          </p:cNvCxnSpPr>
          <p:nvPr/>
        </p:nvCxnSpPr>
        <p:spPr>
          <a:xfrm>
            <a:off x="8027472" y="3621036"/>
            <a:ext cx="0" cy="256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Rectangle: Rounded Corners 96">
            <a:extLst>
              <a:ext uri="{FF2B5EF4-FFF2-40B4-BE49-F238E27FC236}">
                <a16:creationId xmlns:a16="http://schemas.microsoft.com/office/drawing/2014/main" id="{591246CC-4714-424B-84AF-ECD5D6C9C0F7}"/>
              </a:ext>
            </a:extLst>
          </p:cNvPr>
          <p:cNvSpPr/>
          <p:nvPr/>
        </p:nvSpPr>
        <p:spPr>
          <a:xfrm>
            <a:off x="3395813" y="303632"/>
            <a:ext cx="808893" cy="708628"/>
          </a:xfrm>
          <a:prstGeom prst="roundRect">
            <a:avLst>
              <a:gd name="adj" fmla="val 10000"/>
            </a:avLst>
          </a:prstGeom>
          <a:blipFill>
            <a:blip r:embed="rId2">
              <a:extLst>
                <a:ext uri="{28A0092B-C50C-407E-A947-70E740481C1C}">
                  <a14:useLocalDpi xmlns:a14="http://schemas.microsoft.com/office/drawing/2010/main" val="0"/>
                </a:ext>
              </a:extLst>
            </a:blip>
            <a:srcRect/>
            <a:stretch>
              <a:fillRect l="-13000" r="-13000"/>
            </a:stretch>
          </a:blipFill>
        </p:spPr>
        <p:style>
          <a:lnRef idx="2">
            <a:schemeClr val="lt2">
              <a:hueOff val="0"/>
              <a:satOff val="0"/>
              <a:lumOff val="0"/>
              <a:alphaOff val="0"/>
            </a:schemeClr>
          </a:lnRef>
          <a:fillRef idx="1">
            <a:scrgbClr r="0" g="0" b="0"/>
          </a:fillRef>
          <a:effectRef idx="0">
            <a:schemeClr val="dk2">
              <a:tint val="50000"/>
              <a:hueOff val="0"/>
              <a:satOff val="0"/>
              <a:lumOff val="0"/>
              <a:alphaOff val="0"/>
            </a:schemeClr>
          </a:effectRef>
          <a:fontRef idx="minor">
            <a:schemeClr val="lt2">
              <a:hueOff val="0"/>
              <a:satOff val="0"/>
              <a:lumOff val="0"/>
              <a:alphaOff val="0"/>
            </a:schemeClr>
          </a:fontRef>
        </p:style>
      </p:sp>
      <p:cxnSp>
        <p:nvCxnSpPr>
          <p:cNvPr id="98" name="Straight Arrow Connector 97">
            <a:extLst>
              <a:ext uri="{FF2B5EF4-FFF2-40B4-BE49-F238E27FC236}">
                <a16:creationId xmlns:a16="http://schemas.microsoft.com/office/drawing/2014/main" id="{E3FA09F0-8418-4A1B-A319-456C65C1B53E}"/>
              </a:ext>
            </a:extLst>
          </p:cNvPr>
          <p:cNvCxnSpPr>
            <a:cxnSpLocks/>
          </p:cNvCxnSpPr>
          <p:nvPr/>
        </p:nvCxnSpPr>
        <p:spPr>
          <a:xfrm>
            <a:off x="4673750" y="2538106"/>
            <a:ext cx="0" cy="3697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6B077343-1FD1-4661-A91C-0F85B4DB9413}"/>
              </a:ext>
            </a:extLst>
          </p:cNvPr>
          <p:cNvSpPr/>
          <p:nvPr/>
        </p:nvSpPr>
        <p:spPr>
          <a:xfrm>
            <a:off x="6728972" y="3879557"/>
            <a:ext cx="695640" cy="4269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Calculate</a:t>
            </a:r>
          </a:p>
          <a:p>
            <a:pPr algn="ctr"/>
            <a:r>
              <a:rPr lang="en-US" sz="900" b="1" dirty="0">
                <a:solidFill>
                  <a:schemeClr val="tx1"/>
                </a:solidFill>
              </a:rPr>
              <a:t>BMI</a:t>
            </a:r>
          </a:p>
        </p:txBody>
      </p:sp>
    </p:spTree>
    <p:extLst>
      <p:ext uri="{BB962C8B-B14F-4D97-AF65-F5344CB8AC3E}">
        <p14:creationId xmlns:p14="http://schemas.microsoft.com/office/powerpoint/2010/main" val="1810393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DC634-8B28-466C-980B-A035DD6AA20F}"/>
              </a:ext>
            </a:extLst>
          </p:cNvPr>
          <p:cNvSpPr>
            <a:spLocks noGrp="1"/>
          </p:cNvSpPr>
          <p:nvPr>
            <p:ph type="title"/>
          </p:nvPr>
        </p:nvSpPr>
        <p:spPr>
          <a:xfrm>
            <a:off x="360935" y="162336"/>
            <a:ext cx="6215709" cy="755700"/>
          </a:xfrm>
        </p:spPr>
        <p:txBody>
          <a:bodyPr>
            <a:normAutofit/>
          </a:bodyPr>
          <a:lstStyle/>
          <a:p>
            <a:r>
              <a:rPr lang="en-US" dirty="0">
                <a:solidFill>
                  <a:schemeClr val="bg2">
                    <a:lumMod val="75000"/>
                  </a:schemeClr>
                </a:solidFill>
              </a:rPr>
              <a:t>TOOLS &amp; TECHNOLOGIES USED</a:t>
            </a:r>
          </a:p>
        </p:txBody>
      </p:sp>
      <p:sp>
        <p:nvSpPr>
          <p:cNvPr id="6" name="Slide Number Placeholder 3">
            <a:extLst>
              <a:ext uri="{FF2B5EF4-FFF2-40B4-BE49-F238E27FC236}">
                <a16:creationId xmlns:a16="http://schemas.microsoft.com/office/drawing/2014/main" id="{BC872D14-2B74-423D-8F97-AD5D6F04FE07}"/>
              </a:ext>
            </a:extLst>
          </p:cNvPr>
          <p:cNvSpPr>
            <a:spLocks noGrp="1"/>
          </p:cNvSpPr>
          <p:nvPr>
            <p:ph type="sldNum" sz="quarter" idx="12"/>
          </p:nvPr>
        </p:nvSpPr>
        <p:spPr>
          <a:xfrm>
            <a:off x="266700" y="5513841"/>
            <a:ext cx="129985" cy="525009"/>
          </a:xfrm>
        </p:spPr>
        <p:txBody>
          <a:bodyPr>
            <a:normAutofit/>
          </a:bodyPr>
          <a:lstStyle/>
          <a:p>
            <a:fld id="{4898AEC0-503E-4FA4-859C-D0F72D6E3F79}" type="slidenum">
              <a:rPr lang="en-US" noProof="1" smtClean="0"/>
              <a:pPr/>
              <a:t>11</a:t>
            </a:fld>
            <a:endParaRPr lang="en-US" noProof="1"/>
          </a:p>
        </p:txBody>
      </p:sp>
      <p:pic>
        <p:nvPicPr>
          <p:cNvPr id="7" name="Picture 6">
            <a:extLst>
              <a:ext uri="{FF2B5EF4-FFF2-40B4-BE49-F238E27FC236}">
                <a16:creationId xmlns:a16="http://schemas.microsoft.com/office/drawing/2014/main" id="{F9373549-7439-4B2B-B168-1AD0DCB9F094}"/>
              </a:ext>
            </a:extLst>
          </p:cNvPr>
          <p:cNvPicPr>
            <a:picLocks noChangeAspect="1"/>
          </p:cNvPicPr>
          <p:nvPr/>
        </p:nvPicPr>
        <p:blipFill>
          <a:blip r:embed="rId2"/>
          <a:stretch>
            <a:fillRect/>
          </a:stretch>
        </p:blipFill>
        <p:spPr>
          <a:xfrm>
            <a:off x="5065102" y="3181565"/>
            <a:ext cx="1094936" cy="778911"/>
          </a:xfrm>
          <a:prstGeom prst="rect">
            <a:avLst/>
          </a:prstGeom>
        </p:spPr>
      </p:pic>
      <p:pic>
        <p:nvPicPr>
          <p:cNvPr id="8" name="Picture 7">
            <a:extLst>
              <a:ext uri="{FF2B5EF4-FFF2-40B4-BE49-F238E27FC236}">
                <a16:creationId xmlns:a16="http://schemas.microsoft.com/office/drawing/2014/main" id="{CAAE44CC-8610-47BD-83C2-F6480527F37C}"/>
              </a:ext>
            </a:extLst>
          </p:cNvPr>
          <p:cNvPicPr>
            <a:picLocks noChangeAspect="1"/>
          </p:cNvPicPr>
          <p:nvPr/>
        </p:nvPicPr>
        <p:blipFill>
          <a:blip r:embed="rId3"/>
          <a:stretch>
            <a:fillRect/>
          </a:stretch>
        </p:blipFill>
        <p:spPr>
          <a:xfrm>
            <a:off x="5881686" y="1000082"/>
            <a:ext cx="1197855" cy="755701"/>
          </a:xfrm>
          <a:prstGeom prst="rect">
            <a:avLst/>
          </a:prstGeom>
        </p:spPr>
      </p:pic>
      <p:pic>
        <p:nvPicPr>
          <p:cNvPr id="9" name="Picture 8">
            <a:extLst>
              <a:ext uri="{FF2B5EF4-FFF2-40B4-BE49-F238E27FC236}">
                <a16:creationId xmlns:a16="http://schemas.microsoft.com/office/drawing/2014/main" id="{D4FAB7AE-466A-4F7B-8315-F6F43614CA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9325" y="2742347"/>
            <a:ext cx="1250044" cy="711204"/>
          </a:xfrm>
          <a:prstGeom prst="rect">
            <a:avLst/>
          </a:prstGeom>
        </p:spPr>
      </p:pic>
      <p:pic>
        <p:nvPicPr>
          <p:cNvPr id="10" name="Picture 9">
            <a:extLst>
              <a:ext uri="{FF2B5EF4-FFF2-40B4-BE49-F238E27FC236}">
                <a16:creationId xmlns:a16="http://schemas.microsoft.com/office/drawing/2014/main" id="{4EF44C2D-176B-4027-9259-1AD85A80AA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661" y="3883821"/>
            <a:ext cx="734044" cy="754697"/>
          </a:xfrm>
          <a:prstGeom prst="rect">
            <a:avLst/>
          </a:prstGeom>
        </p:spPr>
      </p:pic>
      <p:pic>
        <p:nvPicPr>
          <p:cNvPr id="11" name="Picture 10">
            <a:extLst>
              <a:ext uri="{FF2B5EF4-FFF2-40B4-BE49-F238E27FC236}">
                <a16:creationId xmlns:a16="http://schemas.microsoft.com/office/drawing/2014/main" id="{580855D1-80A3-48D3-BB5B-FC0D3FE5DD3C}"/>
              </a:ext>
            </a:extLst>
          </p:cNvPr>
          <p:cNvPicPr>
            <a:picLocks noChangeAspect="1"/>
          </p:cNvPicPr>
          <p:nvPr/>
        </p:nvPicPr>
        <p:blipFill>
          <a:blip r:embed="rId6"/>
          <a:stretch>
            <a:fillRect/>
          </a:stretch>
        </p:blipFill>
        <p:spPr>
          <a:xfrm>
            <a:off x="3456755" y="1225880"/>
            <a:ext cx="779183" cy="802795"/>
          </a:xfrm>
          <a:prstGeom prst="rect">
            <a:avLst/>
          </a:prstGeom>
        </p:spPr>
      </p:pic>
      <p:pic>
        <p:nvPicPr>
          <p:cNvPr id="12" name="Picture 11">
            <a:extLst>
              <a:ext uri="{FF2B5EF4-FFF2-40B4-BE49-F238E27FC236}">
                <a16:creationId xmlns:a16="http://schemas.microsoft.com/office/drawing/2014/main" id="{329CD450-849C-4038-AFB5-B989941E36BD}"/>
              </a:ext>
            </a:extLst>
          </p:cNvPr>
          <p:cNvPicPr>
            <a:picLocks noChangeAspect="1"/>
          </p:cNvPicPr>
          <p:nvPr/>
        </p:nvPicPr>
        <p:blipFill>
          <a:blip r:embed="rId7"/>
          <a:stretch>
            <a:fillRect/>
          </a:stretch>
        </p:blipFill>
        <p:spPr>
          <a:xfrm>
            <a:off x="4710748" y="1313299"/>
            <a:ext cx="943059" cy="935025"/>
          </a:xfrm>
          <a:prstGeom prst="rect">
            <a:avLst/>
          </a:prstGeom>
        </p:spPr>
      </p:pic>
      <p:pic>
        <p:nvPicPr>
          <p:cNvPr id="13" name="Picture 12">
            <a:extLst>
              <a:ext uri="{FF2B5EF4-FFF2-40B4-BE49-F238E27FC236}">
                <a16:creationId xmlns:a16="http://schemas.microsoft.com/office/drawing/2014/main" id="{1BAA92A6-05D5-45E6-81FE-DC92BA0B34F7}"/>
              </a:ext>
            </a:extLst>
          </p:cNvPr>
          <p:cNvPicPr>
            <a:picLocks noChangeAspect="1"/>
          </p:cNvPicPr>
          <p:nvPr/>
        </p:nvPicPr>
        <p:blipFill>
          <a:blip r:embed="rId8"/>
          <a:stretch>
            <a:fillRect/>
          </a:stretch>
        </p:blipFill>
        <p:spPr>
          <a:xfrm>
            <a:off x="1900816" y="2346392"/>
            <a:ext cx="1202057" cy="1073772"/>
          </a:xfrm>
          <a:prstGeom prst="rect">
            <a:avLst/>
          </a:prstGeom>
        </p:spPr>
      </p:pic>
      <p:pic>
        <p:nvPicPr>
          <p:cNvPr id="14" name="Picture 13">
            <a:extLst>
              <a:ext uri="{FF2B5EF4-FFF2-40B4-BE49-F238E27FC236}">
                <a16:creationId xmlns:a16="http://schemas.microsoft.com/office/drawing/2014/main" id="{2886F7B0-6F2B-4869-A5C7-980D31F03F44}"/>
              </a:ext>
            </a:extLst>
          </p:cNvPr>
          <p:cNvPicPr>
            <a:picLocks noChangeAspect="1"/>
          </p:cNvPicPr>
          <p:nvPr/>
        </p:nvPicPr>
        <p:blipFill>
          <a:blip r:embed="rId9"/>
          <a:stretch>
            <a:fillRect/>
          </a:stretch>
        </p:blipFill>
        <p:spPr>
          <a:xfrm>
            <a:off x="830641" y="1179607"/>
            <a:ext cx="645308" cy="665265"/>
          </a:xfrm>
          <a:prstGeom prst="rect">
            <a:avLst/>
          </a:prstGeom>
        </p:spPr>
      </p:pic>
      <p:pic>
        <p:nvPicPr>
          <p:cNvPr id="15" name="Picture 14">
            <a:extLst>
              <a:ext uri="{FF2B5EF4-FFF2-40B4-BE49-F238E27FC236}">
                <a16:creationId xmlns:a16="http://schemas.microsoft.com/office/drawing/2014/main" id="{1853061C-D57C-4DEF-814B-CC2296482D13}"/>
              </a:ext>
            </a:extLst>
          </p:cNvPr>
          <p:cNvPicPr>
            <a:picLocks noChangeAspect="1"/>
          </p:cNvPicPr>
          <p:nvPr/>
        </p:nvPicPr>
        <p:blipFill>
          <a:blip r:embed="rId10"/>
          <a:stretch>
            <a:fillRect/>
          </a:stretch>
        </p:blipFill>
        <p:spPr>
          <a:xfrm>
            <a:off x="1912542" y="1118222"/>
            <a:ext cx="984344" cy="876883"/>
          </a:xfrm>
          <a:prstGeom prst="rect">
            <a:avLst/>
          </a:prstGeom>
        </p:spPr>
      </p:pic>
      <p:pic>
        <p:nvPicPr>
          <p:cNvPr id="16" name="Picture 15">
            <a:extLst>
              <a:ext uri="{FF2B5EF4-FFF2-40B4-BE49-F238E27FC236}">
                <a16:creationId xmlns:a16="http://schemas.microsoft.com/office/drawing/2014/main" id="{25EA147C-6DA5-45D6-AAE0-F30F9A5FBCD3}"/>
              </a:ext>
            </a:extLst>
          </p:cNvPr>
          <p:cNvPicPr>
            <a:picLocks noChangeAspect="1"/>
          </p:cNvPicPr>
          <p:nvPr/>
        </p:nvPicPr>
        <p:blipFill>
          <a:blip r:embed="rId11"/>
          <a:stretch>
            <a:fillRect/>
          </a:stretch>
        </p:blipFill>
        <p:spPr>
          <a:xfrm>
            <a:off x="885215" y="2788844"/>
            <a:ext cx="732980" cy="755650"/>
          </a:xfrm>
          <a:prstGeom prst="rect">
            <a:avLst/>
          </a:prstGeom>
        </p:spPr>
      </p:pic>
      <p:pic>
        <p:nvPicPr>
          <p:cNvPr id="17" name="Picture 16">
            <a:extLst>
              <a:ext uri="{FF2B5EF4-FFF2-40B4-BE49-F238E27FC236}">
                <a16:creationId xmlns:a16="http://schemas.microsoft.com/office/drawing/2014/main" id="{9119B682-2803-4362-B3B7-8ADED6065BAF}"/>
              </a:ext>
            </a:extLst>
          </p:cNvPr>
          <p:cNvPicPr>
            <a:picLocks noChangeAspect="1"/>
          </p:cNvPicPr>
          <p:nvPr/>
        </p:nvPicPr>
        <p:blipFill>
          <a:blip r:embed="rId12"/>
          <a:stretch>
            <a:fillRect/>
          </a:stretch>
        </p:blipFill>
        <p:spPr>
          <a:xfrm>
            <a:off x="3468790" y="2363874"/>
            <a:ext cx="1336446" cy="802795"/>
          </a:xfrm>
          <a:prstGeom prst="rect">
            <a:avLst/>
          </a:prstGeom>
        </p:spPr>
      </p:pic>
      <p:pic>
        <p:nvPicPr>
          <p:cNvPr id="18" name="Picture 17">
            <a:extLst>
              <a:ext uri="{FF2B5EF4-FFF2-40B4-BE49-F238E27FC236}">
                <a16:creationId xmlns:a16="http://schemas.microsoft.com/office/drawing/2014/main" id="{530A038C-0F25-44A7-A489-EFF6FDFC8AD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55209" y="1179607"/>
            <a:ext cx="1625803" cy="999755"/>
          </a:xfrm>
          <a:prstGeom prst="rect">
            <a:avLst/>
          </a:prstGeom>
        </p:spPr>
      </p:pic>
      <p:pic>
        <p:nvPicPr>
          <p:cNvPr id="19" name="Picture 2" descr="Using an AWS S3 Bucket as a Maven repository: Sounds juicy, but is it worth  the effort? - Bonial">
            <a:extLst>
              <a:ext uri="{FF2B5EF4-FFF2-40B4-BE49-F238E27FC236}">
                <a16:creationId xmlns:a16="http://schemas.microsoft.com/office/drawing/2014/main" id="{B6B175E9-AEF4-43B8-85BF-44C80A77BE8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47142" y="3795555"/>
            <a:ext cx="1744610" cy="66774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2" descr="JUnit – About">
            <a:extLst>
              <a:ext uri="{FF2B5EF4-FFF2-40B4-BE49-F238E27FC236}">
                <a16:creationId xmlns:a16="http://schemas.microsoft.com/office/drawing/2014/main" id="{90045D3C-3B7C-499E-B5CE-C01848F5078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29683" y="3881509"/>
            <a:ext cx="1094935" cy="33456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4" descr="Lombok Tutorial (2022) | TechGeekNxt &gt;&gt;">
            <a:extLst>
              <a:ext uri="{FF2B5EF4-FFF2-40B4-BE49-F238E27FC236}">
                <a16:creationId xmlns:a16="http://schemas.microsoft.com/office/drawing/2014/main" id="{930B1E7B-552A-4F0E-A4A5-30540E19400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84738" y="3440466"/>
            <a:ext cx="988056" cy="55721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6" descr="Oracle veröffentlicht Java 11 mit großen Veränderungen › Dr. Windows">
            <a:extLst>
              <a:ext uri="{FF2B5EF4-FFF2-40B4-BE49-F238E27FC236}">
                <a16:creationId xmlns:a16="http://schemas.microsoft.com/office/drawing/2014/main" id="{A428E2CA-EEBF-469B-92B5-E8F276EB20D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021" y="1976060"/>
            <a:ext cx="1441522" cy="72076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Bootstrap · The most popular HTML, CSS, and JS library in the world.">
            <a:extLst>
              <a:ext uri="{FF2B5EF4-FFF2-40B4-BE49-F238E27FC236}">
                <a16:creationId xmlns:a16="http://schemas.microsoft.com/office/drawing/2014/main" id="{5043364D-E51A-4CEC-A30C-FE7D0A455A67}"/>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828615" y="2229786"/>
            <a:ext cx="662846" cy="55733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6" descr="JSON Web Tokens - jwt.io">
            <a:extLst>
              <a:ext uri="{FF2B5EF4-FFF2-40B4-BE49-F238E27FC236}">
                <a16:creationId xmlns:a16="http://schemas.microsoft.com/office/drawing/2014/main" id="{CFAEFAA4-D4C0-4D69-A613-F39E10B3495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46346" y="4261170"/>
            <a:ext cx="1236704" cy="62030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5E4E90C2-0D4F-45D4-980E-7C1593AAACB2}"/>
              </a:ext>
            </a:extLst>
          </p:cNvPr>
          <p:cNvPicPr>
            <a:picLocks noChangeAspect="1"/>
          </p:cNvPicPr>
          <p:nvPr/>
        </p:nvPicPr>
        <p:blipFill>
          <a:blip r:embed="rId20"/>
          <a:stretch>
            <a:fillRect/>
          </a:stretch>
        </p:blipFill>
        <p:spPr>
          <a:xfrm>
            <a:off x="7400539" y="4370190"/>
            <a:ext cx="1335142" cy="474284"/>
          </a:xfrm>
          <a:prstGeom prst="rect">
            <a:avLst/>
          </a:prstGeom>
        </p:spPr>
      </p:pic>
      <p:pic>
        <p:nvPicPr>
          <p:cNvPr id="31" name="Picture 30">
            <a:extLst>
              <a:ext uri="{FF2B5EF4-FFF2-40B4-BE49-F238E27FC236}">
                <a16:creationId xmlns:a16="http://schemas.microsoft.com/office/drawing/2014/main" id="{4BC4D0DA-D613-4690-B6D1-517CB9266D80}"/>
              </a:ext>
            </a:extLst>
          </p:cNvPr>
          <p:cNvPicPr>
            <a:picLocks noChangeAspect="1"/>
          </p:cNvPicPr>
          <p:nvPr/>
        </p:nvPicPr>
        <p:blipFill>
          <a:blip r:embed="rId21"/>
          <a:stretch>
            <a:fillRect/>
          </a:stretch>
        </p:blipFill>
        <p:spPr>
          <a:xfrm>
            <a:off x="5352695" y="4122041"/>
            <a:ext cx="793760" cy="680764"/>
          </a:xfrm>
          <a:prstGeom prst="rect">
            <a:avLst/>
          </a:prstGeom>
        </p:spPr>
      </p:pic>
    </p:spTree>
    <p:extLst>
      <p:ext uri="{BB962C8B-B14F-4D97-AF65-F5344CB8AC3E}">
        <p14:creationId xmlns:p14="http://schemas.microsoft.com/office/powerpoint/2010/main" val="1811115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6C95CA-C7C8-4717-BCC9-713ED5F51C05}"/>
              </a:ext>
            </a:extLst>
          </p:cNvPr>
          <p:cNvSpPr>
            <a:spLocks noGrp="1"/>
          </p:cNvSpPr>
          <p:nvPr>
            <p:ph type="title"/>
          </p:nvPr>
        </p:nvSpPr>
        <p:spPr/>
        <p:txBody>
          <a:bodyPr/>
          <a:lstStyle/>
          <a:p>
            <a:r>
              <a:rPr lang="en-US" dirty="0"/>
              <a:t>Conclusion</a:t>
            </a:r>
          </a:p>
        </p:txBody>
      </p:sp>
      <p:sp>
        <p:nvSpPr>
          <p:cNvPr id="5" name="TextBox 4">
            <a:extLst>
              <a:ext uri="{FF2B5EF4-FFF2-40B4-BE49-F238E27FC236}">
                <a16:creationId xmlns:a16="http://schemas.microsoft.com/office/drawing/2014/main" id="{DE48503E-32FE-487F-807A-92132B1355BF}"/>
              </a:ext>
            </a:extLst>
          </p:cNvPr>
          <p:cNvSpPr txBox="1"/>
          <p:nvPr/>
        </p:nvSpPr>
        <p:spPr>
          <a:xfrm>
            <a:off x="526211" y="1587260"/>
            <a:ext cx="8091578" cy="255454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Nutri Me Application help users to find the Nutrition content of the food and provides the complete Nutrition analysis report of the meal selected by User.</a:t>
            </a:r>
          </a:p>
          <a:p>
            <a:endParaRPr lang="en-US" sz="2000" dirty="0">
              <a:latin typeface="Times New Roman" panose="02020603050405020304" pitchFamily="18" charset="0"/>
              <a:cs typeface="Times New Roman" panose="02020603050405020304" pitchFamily="18" charset="0"/>
            </a:endParaRPr>
          </a:p>
          <a:p>
            <a:pPr marL="342900" indent="-342900">
              <a:buAutoNum type="arabicPeriod"/>
            </a:pPr>
            <a:r>
              <a:rPr lang="en-US" sz="2000" dirty="0">
                <a:latin typeface="Times New Roman" panose="02020603050405020304" pitchFamily="18" charset="0"/>
                <a:cs typeface="Times New Roman" panose="02020603050405020304" pitchFamily="18" charset="0"/>
              </a:rPr>
              <a:t>Users can save their favorite food for later use</a:t>
            </a:r>
          </a:p>
          <a:p>
            <a:pPr marL="342900" indent="-342900">
              <a:buAutoNum type="arabicPeriod"/>
            </a:pPr>
            <a:r>
              <a:rPr lang="en-US" sz="2000" dirty="0">
                <a:latin typeface="Times New Roman" panose="02020603050405020304" pitchFamily="18" charset="0"/>
                <a:cs typeface="Times New Roman" panose="02020603050405020304" pitchFamily="18" charset="0"/>
              </a:rPr>
              <a:t>BMI tracker helps user to track their Body Mass Index and helps to choose their Nutrition Food</a:t>
            </a:r>
          </a:p>
          <a:p>
            <a:pPr marL="342900" indent="-342900">
              <a:buAutoNum type="arabicPeriod"/>
            </a:pPr>
            <a:r>
              <a:rPr lang="en-US" sz="2000" dirty="0">
                <a:latin typeface="Times New Roman" panose="02020603050405020304" pitchFamily="18" charset="0"/>
                <a:cs typeface="Times New Roman" panose="02020603050405020304" pitchFamily="18" charset="0"/>
              </a:rPr>
              <a:t>Nutri Me Application fetch the food result from USDA 3</a:t>
            </a:r>
            <a:r>
              <a:rPr lang="en-US" sz="2000" baseline="30000" dirty="0">
                <a:latin typeface="Times New Roman" panose="02020603050405020304" pitchFamily="18" charset="0"/>
                <a:cs typeface="Times New Roman" panose="02020603050405020304" pitchFamily="18" charset="0"/>
              </a:rPr>
              <a:t>rd</a:t>
            </a:r>
            <a:r>
              <a:rPr lang="en-US" sz="2000" dirty="0">
                <a:latin typeface="Times New Roman" panose="02020603050405020304" pitchFamily="18" charset="0"/>
                <a:cs typeface="Times New Roman" panose="02020603050405020304" pitchFamily="18" charset="0"/>
              </a:rPr>
              <a:t> Party API and then gives the detailed result to the user to choose their meal</a:t>
            </a:r>
          </a:p>
        </p:txBody>
      </p:sp>
    </p:spTree>
    <p:extLst>
      <p:ext uri="{BB962C8B-B14F-4D97-AF65-F5344CB8AC3E}">
        <p14:creationId xmlns:p14="http://schemas.microsoft.com/office/powerpoint/2010/main" val="1631428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1AE2DF5-997E-4740-A2A4-EB0E72DE00BE}"/>
              </a:ext>
            </a:extLst>
          </p:cNvPr>
          <p:cNvSpPr/>
          <p:nvPr/>
        </p:nvSpPr>
        <p:spPr>
          <a:xfrm>
            <a:off x="2863842" y="2110085"/>
            <a:ext cx="3416321"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3006392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889BC-A0A6-45A5-8098-11803B340147}"/>
              </a:ext>
            </a:extLst>
          </p:cNvPr>
          <p:cNvSpPr>
            <a:spLocks noGrp="1"/>
          </p:cNvSpPr>
          <p:nvPr>
            <p:ph type="title"/>
          </p:nvPr>
        </p:nvSpPr>
        <p:spPr>
          <a:xfrm>
            <a:off x="311700" y="196650"/>
            <a:ext cx="2808000" cy="755700"/>
          </a:xfrm>
        </p:spPr>
        <p:txBody>
          <a:bodyPr/>
          <a:lstStyle/>
          <a:p>
            <a:r>
              <a:rPr lang="en-US" sz="2700" dirty="0">
                <a:solidFill>
                  <a:schemeClr val="bg2">
                    <a:lumMod val="75000"/>
                  </a:schemeClr>
                </a:solidFill>
              </a:rPr>
              <a:t>CONTENT</a:t>
            </a:r>
          </a:p>
        </p:txBody>
      </p:sp>
      <p:sp>
        <p:nvSpPr>
          <p:cNvPr id="3" name="Text Placeholder 2">
            <a:extLst>
              <a:ext uri="{FF2B5EF4-FFF2-40B4-BE49-F238E27FC236}">
                <a16:creationId xmlns:a16="http://schemas.microsoft.com/office/drawing/2014/main" id="{8EE65782-1A3E-4E22-8912-F2801020C9BD}"/>
              </a:ext>
            </a:extLst>
          </p:cNvPr>
          <p:cNvSpPr>
            <a:spLocks noGrp="1"/>
          </p:cNvSpPr>
          <p:nvPr>
            <p:ph type="body" idx="1"/>
          </p:nvPr>
        </p:nvSpPr>
        <p:spPr>
          <a:xfrm>
            <a:off x="311700" y="1082239"/>
            <a:ext cx="3711660" cy="3179400"/>
          </a:xfrm>
        </p:spPr>
        <p:txBody>
          <a:bodyPr/>
          <a:lstStyle/>
          <a:p>
            <a:pPr marL="457200" lvl="0" indent="-342900" algn="l" rtl="0">
              <a:spcBef>
                <a:spcPts val="0"/>
              </a:spcBef>
              <a:spcAft>
                <a:spcPts val="0"/>
              </a:spcAft>
              <a:buSzPts val="1800"/>
              <a:buFont typeface="Old Standard TT"/>
              <a:buChar char="-"/>
            </a:pPr>
            <a:r>
              <a:rPr lang="en-US" sz="1200" b="1" dirty="0">
                <a:latin typeface="Old Standard TT"/>
                <a:ea typeface="Old Standard TT"/>
                <a:cs typeface="Old Standard TT"/>
                <a:sym typeface="Old Standard TT"/>
              </a:rPr>
              <a:t>PROBLEM STATEMENT</a:t>
            </a:r>
          </a:p>
          <a:p>
            <a:pPr marL="457200" lvl="0" indent="-342900" algn="l" rtl="0">
              <a:spcBef>
                <a:spcPts val="0"/>
              </a:spcBef>
              <a:spcAft>
                <a:spcPts val="0"/>
              </a:spcAft>
              <a:buSzPts val="1800"/>
              <a:buFont typeface="Old Standard TT"/>
              <a:buChar char="-"/>
            </a:pPr>
            <a:endParaRPr lang="en-US" sz="1200" b="1" dirty="0">
              <a:latin typeface="Old Standard TT"/>
              <a:ea typeface="Old Standard TT"/>
              <a:cs typeface="Old Standard TT"/>
              <a:sym typeface="Old Standard TT"/>
            </a:endParaRPr>
          </a:p>
          <a:p>
            <a:pPr marL="457200" lvl="0" indent="-342900" algn="l" rtl="0">
              <a:spcBef>
                <a:spcPts val="0"/>
              </a:spcBef>
              <a:spcAft>
                <a:spcPts val="0"/>
              </a:spcAft>
              <a:buSzPts val="1800"/>
              <a:buFont typeface="Old Standard TT"/>
              <a:buChar char="-"/>
            </a:pPr>
            <a:r>
              <a:rPr lang="en-US" sz="1200" b="1" dirty="0">
                <a:latin typeface="Old Standard TT"/>
                <a:ea typeface="Old Standard TT"/>
                <a:cs typeface="Old Standard TT"/>
                <a:sym typeface="Old Standard TT"/>
              </a:rPr>
              <a:t>OBJECTIVE</a:t>
            </a:r>
          </a:p>
          <a:p>
            <a:pPr marL="457200" lvl="0" indent="-342900" algn="l" rtl="0">
              <a:spcBef>
                <a:spcPts val="0"/>
              </a:spcBef>
              <a:spcAft>
                <a:spcPts val="0"/>
              </a:spcAft>
              <a:buSzPts val="1800"/>
              <a:buFont typeface="Old Standard TT"/>
              <a:buChar char="-"/>
            </a:pPr>
            <a:endParaRPr lang="en-US" sz="1200" b="1" dirty="0">
              <a:latin typeface="Old Standard TT"/>
              <a:ea typeface="Old Standard TT"/>
              <a:cs typeface="Old Standard TT"/>
              <a:sym typeface="Old Standard TT"/>
            </a:endParaRPr>
          </a:p>
          <a:p>
            <a:pPr marL="457200" lvl="0" indent="-342900" algn="l" rtl="0">
              <a:spcBef>
                <a:spcPts val="0"/>
              </a:spcBef>
              <a:spcAft>
                <a:spcPts val="0"/>
              </a:spcAft>
              <a:buSzPts val="1800"/>
              <a:buFont typeface="Old Standard TT"/>
              <a:buChar char="-"/>
            </a:pPr>
            <a:r>
              <a:rPr lang="en-US" sz="1200" b="1" dirty="0">
                <a:latin typeface="Old Standard TT"/>
                <a:ea typeface="Old Standard TT"/>
                <a:cs typeface="Old Standard TT"/>
                <a:sym typeface="Old Standard TT"/>
              </a:rPr>
              <a:t>MICROSERVICES</a:t>
            </a:r>
          </a:p>
          <a:p>
            <a:pPr marL="457200" lvl="0" indent="-342900" algn="l" rtl="0">
              <a:spcBef>
                <a:spcPts val="0"/>
              </a:spcBef>
              <a:spcAft>
                <a:spcPts val="0"/>
              </a:spcAft>
              <a:buSzPts val="1800"/>
              <a:buFont typeface="Old Standard TT"/>
              <a:buChar char="-"/>
            </a:pPr>
            <a:endParaRPr lang="en-US" sz="1200" b="1" dirty="0">
              <a:latin typeface="Old Standard TT"/>
              <a:ea typeface="Old Standard TT"/>
              <a:cs typeface="Old Standard TT"/>
              <a:sym typeface="Old Standard TT"/>
            </a:endParaRPr>
          </a:p>
          <a:p>
            <a:pPr marL="457200" lvl="0" indent="-342900" algn="l" rtl="0">
              <a:spcBef>
                <a:spcPts val="0"/>
              </a:spcBef>
              <a:spcAft>
                <a:spcPts val="0"/>
              </a:spcAft>
              <a:buSzPts val="1800"/>
              <a:buFont typeface="Old Standard TT"/>
              <a:buChar char="-"/>
            </a:pPr>
            <a:r>
              <a:rPr lang="en-US" sz="1200" b="1" dirty="0">
                <a:latin typeface="Old Standard TT"/>
                <a:ea typeface="Old Standard TT"/>
                <a:cs typeface="Old Standard TT"/>
                <a:sym typeface="Old Standard TT"/>
              </a:rPr>
              <a:t>PROJECT ARCHITECTURE</a:t>
            </a:r>
          </a:p>
          <a:p>
            <a:pPr marL="457200" lvl="0" indent="-342900" algn="l" rtl="0">
              <a:spcBef>
                <a:spcPts val="0"/>
              </a:spcBef>
              <a:spcAft>
                <a:spcPts val="0"/>
              </a:spcAft>
              <a:buSzPts val="1800"/>
              <a:buFont typeface="Old Standard TT"/>
              <a:buChar char="-"/>
            </a:pPr>
            <a:endParaRPr lang="en-US" sz="1200" b="1" dirty="0">
              <a:latin typeface="Old Standard TT"/>
              <a:ea typeface="Old Standard TT"/>
              <a:cs typeface="Old Standard TT"/>
              <a:sym typeface="Old Standard TT"/>
            </a:endParaRPr>
          </a:p>
          <a:p>
            <a:pPr marL="457200" lvl="0" indent="-342900" algn="l" rtl="0">
              <a:spcBef>
                <a:spcPts val="0"/>
              </a:spcBef>
              <a:spcAft>
                <a:spcPts val="0"/>
              </a:spcAft>
              <a:buSzPts val="1800"/>
              <a:buFont typeface="Old Standard TT"/>
              <a:buChar char="-"/>
            </a:pPr>
            <a:r>
              <a:rPr lang="en-US" sz="1200" b="1" dirty="0">
                <a:latin typeface="Old Standard TT"/>
                <a:ea typeface="Old Standard TT"/>
                <a:cs typeface="Old Standard TT"/>
                <a:sym typeface="Old Standard TT"/>
              </a:rPr>
              <a:t>PROJECT FLOW</a:t>
            </a:r>
          </a:p>
          <a:p>
            <a:pPr marL="457200" lvl="0" indent="-342900" algn="l" rtl="0">
              <a:spcBef>
                <a:spcPts val="0"/>
              </a:spcBef>
              <a:spcAft>
                <a:spcPts val="0"/>
              </a:spcAft>
              <a:buSzPts val="1800"/>
              <a:buFont typeface="Old Standard TT"/>
              <a:buChar char="-"/>
            </a:pPr>
            <a:endParaRPr lang="en-US" sz="1200" b="1" dirty="0">
              <a:latin typeface="Old Standard TT"/>
              <a:ea typeface="Old Standard TT"/>
              <a:cs typeface="Old Standard TT"/>
              <a:sym typeface="Old Standard TT"/>
            </a:endParaRPr>
          </a:p>
          <a:p>
            <a:pPr marL="457200" lvl="0" indent="-342900" algn="l" rtl="0">
              <a:spcBef>
                <a:spcPts val="0"/>
              </a:spcBef>
              <a:spcAft>
                <a:spcPts val="0"/>
              </a:spcAft>
              <a:buSzPts val="1800"/>
              <a:buFont typeface="Old Standard TT"/>
              <a:buChar char="-"/>
            </a:pPr>
            <a:r>
              <a:rPr lang="en-US" sz="1200" b="1" dirty="0">
                <a:latin typeface="Old Standard TT"/>
                <a:ea typeface="Old Standard TT"/>
                <a:cs typeface="Old Standard TT"/>
                <a:sym typeface="Old Standard TT"/>
              </a:rPr>
              <a:t>TECHNOLOGY AND TOOLS USED</a:t>
            </a:r>
          </a:p>
          <a:p>
            <a:pPr marL="457200" lvl="0" indent="-342900" algn="l" rtl="0">
              <a:spcBef>
                <a:spcPts val="0"/>
              </a:spcBef>
              <a:spcAft>
                <a:spcPts val="0"/>
              </a:spcAft>
              <a:buSzPts val="1800"/>
              <a:buFont typeface="Old Standard TT"/>
              <a:buChar char="-"/>
            </a:pPr>
            <a:endParaRPr lang="en-US" sz="1200" b="1" dirty="0">
              <a:latin typeface="Old Standard TT"/>
              <a:ea typeface="Old Standard TT"/>
              <a:cs typeface="Old Standard TT"/>
              <a:sym typeface="Old Standard TT"/>
            </a:endParaRPr>
          </a:p>
          <a:p>
            <a:pPr marL="457200" lvl="0" indent="-342900" algn="l" rtl="0">
              <a:spcBef>
                <a:spcPts val="0"/>
              </a:spcBef>
              <a:spcAft>
                <a:spcPts val="0"/>
              </a:spcAft>
              <a:buSzPts val="1800"/>
              <a:buFont typeface="Old Standard TT"/>
              <a:buChar char="-"/>
            </a:pPr>
            <a:r>
              <a:rPr lang="en-US" sz="1200" b="1" dirty="0">
                <a:latin typeface="Old Standard TT"/>
                <a:ea typeface="Old Standard TT"/>
                <a:cs typeface="Old Standard TT"/>
                <a:sym typeface="Old Standard TT"/>
              </a:rPr>
              <a:t>CONCLUSION</a:t>
            </a:r>
          </a:p>
          <a:p>
            <a:endParaRPr lang="en-US" dirty="0"/>
          </a:p>
        </p:txBody>
      </p:sp>
    </p:spTree>
    <p:extLst>
      <p:ext uri="{BB962C8B-B14F-4D97-AF65-F5344CB8AC3E}">
        <p14:creationId xmlns:p14="http://schemas.microsoft.com/office/powerpoint/2010/main" val="3984663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DC634-8B28-466C-980B-A035DD6AA20F}"/>
              </a:ext>
            </a:extLst>
          </p:cNvPr>
          <p:cNvSpPr>
            <a:spLocks noGrp="1"/>
          </p:cNvSpPr>
          <p:nvPr>
            <p:ph type="title"/>
          </p:nvPr>
        </p:nvSpPr>
        <p:spPr>
          <a:xfrm>
            <a:off x="360936" y="196651"/>
            <a:ext cx="6215709" cy="755700"/>
          </a:xfrm>
        </p:spPr>
        <p:txBody>
          <a:bodyPr>
            <a:normAutofit/>
          </a:bodyPr>
          <a:lstStyle/>
          <a:p>
            <a:r>
              <a:rPr lang="en-US" sz="2700" dirty="0">
                <a:solidFill>
                  <a:schemeClr val="bg2">
                    <a:lumMod val="75000"/>
                  </a:schemeClr>
                </a:solidFill>
              </a:rPr>
              <a:t>PROBLEM</a:t>
            </a:r>
            <a:r>
              <a:rPr lang="en-US" dirty="0"/>
              <a:t> </a:t>
            </a:r>
            <a:r>
              <a:rPr lang="en-US" sz="2700" dirty="0">
                <a:solidFill>
                  <a:schemeClr val="bg2">
                    <a:lumMod val="75000"/>
                  </a:schemeClr>
                </a:solidFill>
              </a:rPr>
              <a:t>STATEMENT</a:t>
            </a:r>
          </a:p>
        </p:txBody>
      </p:sp>
      <p:sp>
        <p:nvSpPr>
          <p:cNvPr id="3" name="Text Placeholder 2">
            <a:extLst>
              <a:ext uri="{FF2B5EF4-FFF2-40B4-BE49-F238E27FC236}">
                <a16:creationId xmlns:a16="http://schemas.microsoft.com/office/drawing/2014/main" id="{555EB32C-846C-4B29-BB26-B6224AD434A5}"/>
              </a:ext>
            </a:extLst>
          </p:cNvPr>
          <p:cNvSpPr>
            <a:spLocks noGrp="1"/>
          </p:cNvSpPr>
          <p:nvPr>
            <p:ph type="body" idx="1"/>
          </p:nvPr>
        </p:nvSpPr>
        <p:spPr>
          <a:xfrm>
            <a:off x="311699" y="1477108"/>
            <a:ext cx="8557981" cy="3091891"/>
          </a:xfrm>
        </p:spPr>
        <p:txBody>
          <a:bodyPr>
            <a:normAutofit/>
          </a:bodyPr>
          <a:lstStyle/>
          <a:p>
            <a:pPr marL="152400" indent="0" algn="l">
              <a:buNone/>
            </a:pPr>
            <a:r>
              <a:rPr lang="en-US" sz="1800" b="0" i="0" u="none" strike="noStrike" baseline="0" dirty="0">
                <a:latin typeface="Times New Roman" panose="02020603050405020304" pitchFamily="18" charset="0"/>
                <a:cs typeface="Times New Roman" panose="02020603050405020304" pitchFamily="18" charset="0"/>
              </a:rPr>
              <a:t>Build a system to search for a specific food to find it’s nutrition details, show list of matching food, view the nutrition content for a selected food and bookmark favorite food for later reference.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0243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DC634-8B28-466C-980B-A035DD6AA20F}"/>
              </a:ext>
            </a:extLst>
          </p:cNvPr>
          <p:cNvSpPr>
            <a:spLocks noGrp="1"/>
          </p:cNvSpPr>
          <p:nvPr>
            <p:ph type="title"/>
          </p:nvPr>
        </p:nvSpPr>
        <p:spPr>
          <a:xfrm>
            <a:off x="360936" y="274246"/>
            <a:ext cx="6215709" cy="755700"/>
          </a:xfrm>
        </p:spPr>
        <p:txBody>
          <a:bodyPr>
            <a:normAutofit/>
          </a:bodyPr>
          <a:lstStyle/>
          <a:p>
            <a:r>
              <a:rPr lang="en-US" sz="2700" dirty="0">
                <a:solidFill>
                  <a:schemeClr val="bg2">
                    <a:lumMod val="75000"/>
                  </a:schemeClr>
                </a:solidFill>
              </a:rPr>
              <a:t>OBJECTIVE</a:t>
            </a:r>
          </a:p>
        </p:txBody>
      </p:sp>
      <p:sp>
        <p:nvSpPr>
          <p:cNvPr id="3" name="Text Placeholder 2">
            <a:extLst>
              <a:ext uri="{FF2B5EF4-FFF2-40B4-BE49-F238E27FC236}">
                <a16:creationId xmlns:a16="http://schemas.microsoft.com/office/drawing/2014/main" id="{555EB32C-846C-4B29-BB26-B6224AD434A5}"/>
              </a:ext>
            </a:extLst>
          </p:cNvPr>
          <p:cNvSpPr>
            <a:spLocks noGrp="1"/>
          </p:cNvSpPr>
          <p:nvPr>
            <p:ph type="body" idx="1"/>
          </p:nvPr>
        </p:nvSpPr>
        <p:spPr>
          <a:xfrm>
            <a:off x="293009" y="1189517"/>
            <a:ext cx="8557981" cy="3520506"/>
          </a:xfrm>
        </p:spPr>
        <p:txBody>
          <a:bodyPr>
            <a:normAutofit lnSpcReduction="10000"/>
          </a:bodyPr>
          <a:lstStyle/>
          <a:p>
            <a:pPr marL="152400" indent="0" algn="l">
              <a:buNone/>
            </a:pPr>
            <a:r>
              <a:rPr lang="en-US" sz="1800" dirty="0">
                <a:latin typeface="Times New Roman" panose="02020603050405020304" pitchFamily="18" charset="0"/>
                <a:cs typeface="Times New Roman" panose="02020603050405020304" pitchFamily="18" charset="0"/>
              </a:rPr>
              <a:t>Nutri Me application  is built with an objective to help users to find nutrition details of food, lose weight, be healthy, and get stronger. There are multiple benefits to utilizing the Nutri Me app, including a calorie counter, BMI tracker and nutrition planning to adopt a healthy diet</a:t>
            </a:r>
            <a:r>
              <a:rPr lang="en-US" b="0" i="0" dirty="0">
                <a:solidFill>
                  <a:srgbClr val="444444"/>
                </a:solidFill>
                <a:effectLst/>
                <a:latin typeface="Roboto" panose="02000000000000000000" pitchFamily="2" charset="0"/>
              </a:rPr>
              <a:t>.</a:t>
            </a:r>
          </a:p>
          <a:p>
            <a:pPr marL="152400" indent="0" algn="l">
              <a:buNone/>
            </a:pPr>
            <a:endParaRPr lang="en-US" dirty="0">
              <a:solidFill>
                <a:srgbClr val="444444"/>
              </a:solidFill>
              <a:latin typeface="Roboto" panose="02000000000000000000" pitchFamily="2" charset="0"/>
            </a:endParaRPr>
          </a:p>
          <a:p>
            <a:pPr marL="152400" indent="0" algn="l">
              <a:buNone/>
            </a:pPr>
            <a:r>
              <a:rPr lang="en-US" sz="1800" dirty="0">
                <a:latin typeface="Times New Roman" panose="02020603050405020304" pitchFamily="18" charset="0"/>
                <a:cs typeface="Times New Roman" panose="02020603050405020304" pitchFamily="18" charset="0"/>
              </a:rPr>
              <a:t>Features of Nutri Me Application:</a:t>
            </a:r>
          </a:p>
          <a:p>
            <a:pPr marL="495300" indent="-342900" algn="l">
              <a:buAutoNum type="arabicPeriod"/>
            </a:pPr>
            <a:r>
              <a:rPr lang="en-US" sz="1800" dirty="0">
                <a:latin typeface="Times New Roman" panose="02020603050405020304" pitchFamily="18" charset="0"/>
                <a:cs typeface="Times New Roman" panose="02020603050405020304" pitchFamily="18" charset="0"/>
              </a:rPr>
              <a:t>Search Food</a:t>
            </a:r>
          </a:p>
          <a:p>
            <a:pPr marL="495300" indent="-342900" algn="l">
              <a:buAutoNum type="arabicPeriod"/>
            </a:pPr>
            <a:r>
              <a:rPr lang="en-US" sz="1800" dirty="0">
                <a:latin typeface="Times New Roman" panose="02020603050405020304" pitchFamily="18" charset="0"/>
                <a:cs typeface="Times New Roman" panose="02020603050405020304" pitchFamily="18" charset="0"/>
              </a:rPr>
              <a:t>Add To Favorites</a:t>
            </a:r>
          </a:p>
          <a:p>
            <a:pPr marL="495300" indent="-342900" algn="l">
              <a:buAutoNum type="arabicPeriod"/>
            </a:pPr>
            <a:r>
              <a:rPr lang="en-US" sz="1800" dirty="0">
                <a:latin typeface="Times New Roman" panose="02020603050405020304" pitchFamily="18" charset="0"/>
                <a:cs typeface="Times New Roman" panose="02020603050405020304" pitchFamily="18" charset="0"/>
              </a:rPr>
              <a:t>Add To Meal</a:t>
            </a:r>
          </a:p>
          <a:p>
            <a:pPr marL="495300" indent="-342900" algn="l">
              <a:buAutoNum type="arabicPeriod"/>
            </a:pPr>
            <a:r>
              <a:rPr lang="en-US" sz="1800" dirty="0">
                <a:latin typeface="Times New Roman" panose="02020603050405020304" pitchFamily="18" charset="0"/>
                <a:cs typeface="Times New Roman" panose="02020603050405020304" pitchFamily="18" charset="0"/>
              </a:rPr>
              <a:t>BMI Tracker</a:t>
            </a:r>
          </a:p>
          <a:p>
            <a:pPr marL="495300" indent="-342900" algn="l">
              <a:buAutoNum type="arabicPeriod"/>
            </a:pPr>
            <a:r>
              <a:rPr lang="en-US" sz="1800" dirty="0">
                <a:latin typeface="Times New Roman" panose="02020603050405020304" pitchFamily="18" charset="0"/>
                <a:cs typeface="Times New Roman" panose="02020603050405020304" pitchFamily="18" charset="0"/>
              </a:rPr>
              <a:t>Analyze Nutrition content of the meal selected</a:t>
            </a:r>
          </a:p>
          <a:p>
            <a:pPr marL="152400" indent="0" algn="l">
              <a:buNone/>
            </a:pPr>
            <a:endParaRPr lang="en-US" dirty="0">
              <a:solidFill>
                <a:srgbClr val="444444"/>
              </a:solidFill>
              <a:latin typeface="Roboto" panose="02000000000000000000" pitchFamily="2" charset="0"/>
              <a:cs typeface="Times New Roman" panose="02020603050405020304" pitchFamily="18" charset="0"/>
            </a:endParaRPr>
          </a:p>
          <a:p>
            <a:pPr marL="152400" indent="0" algn="l">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0380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ED778-B560-45A1-B70C-C43249A848EE}"/>
              </a:ext>
            </a:extLst>
          </p:cNvPr>
          <p:cNvSpPr>
            <a:spLocks noGrp="1"/>
          </p:cNvSpPr>
          <p:nvPr>
            <p:ph type="title"/>
          </p:nvPr>
        </p:nvSpPr>
        <p:spPr>
          <a:xfrm>
            <a:off x="573293" y="2312837"/>
            <a:ext cx="7997413" cy="517826"/>
          </a:xfrm>
        </p:spPr>
        <p:txBody>
          <a:bodyPr>
            <a:noAutofit/>
          </a:bodyPr>
          <a:lstStyle/>
          <a:p>
            <a:pPr algn="ctr"/>
            <a:r>
              <a:rPr lang="en-US" sz="4800" dirty="0"/>
              <a:t>Microservices</a:t>
            </a:r>
          </a:p>
        </p:txBody>
      </p:sp>
    </p:spTree>
    <p:extLst>
      <p:ext uri="{BB962C8B-B14F-4D97-AF65-F5344CB8AC3E}">
        <p14:creationId xmlns:p14="http://schemas.microsoft.com/office/powerpoint/2010/main" val="170043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 name="Group 93">
            <a:extLst>
              <a:ext uri="{FF2B5EF4-FFF2-40B4-BE49-F238E27FC236}">
                <a16:creationId xmlns:a16="http://schemas.microsoft.com/office/drawing/2014/main" id="{7B80393D-03F3-4601-B5BB-F308B6002AC8}"/>
              </a:ext>
            </a:extLst>
          </p:cNvPr>
          <p:cNvGrpSpPr/>
          <p:nvPr/>
        </p:nvGrpSpPr>
        <p:grpSpPr>
          <a:xfrm>
            <a:off x="191913" y="285439"/>
            <a:ext cx="8672140" cy="4655625"/>
            <a:chOff x="191913" y="285439"/>
            <a:chExt cx="8672140" cy="4655625"/>
          </a:xfrm>
        </p:grpSpPr>
        <p:sp>
          <p:nvSpPr>
            <p:cNvPr id="23" name="Rounded Rectangle 3">
              <a:extLst>
                <a:ext uri="{FF2B5EF4-FFF2-40B4-BE49-F238E27FC236}">
                  <a16:creationId xmlns:a16="http://schemas.microsoft.com/office/drawing/2014/main" id="{160EE4AC-9E56-47E1-8E47-5EF064BB2502}"/>
                </a:ext>
              </a:extLst>
            </p:cNvPr>
            <p:cNvSpPr/>
            <p:nvPr/>
          </p:nvSpPr>
          <p:spPr>
            <a:xfrm>
              <a:off x="4674311" y="285439"/>
              <a:ext cx="1482864" cy="1003485"/>
            </a:xfrm>
            <a:prstGeom prst="roundRect">
              <a:avLst>
                <a:gd name="adj" fmla="val 10606"/>
              </a:avLst>
            </a:prstGeom>
            <a:noFill/>
            <a:ln w="254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ounded Rectangle 4">
              <a:extLst>
                <a:ext uri="{FF2B5EF4-FFF2-40B4-BE49-F238E27FC236}">
                  <a16:creationId xmlns:a16="http://schemas.microsoft.com/office/drawing/2014/main" id="{4E34695A-A18E-4ECF-BEA7-4D743F517DB2}"/>
                </a:ext>
              </a:extLst>
            </p:cNvPr>
            <p:cNvSpPr/>
            <p:nvPr/>
          </p:nvSpPr>
          <p:spPr>
            <a:xfrm>
              <a:off x="4674311" y="1533315"/>
              <a:ext cx="1482864" cy="1003485"/>
            </a:xfrm>
            <a:prstGeom prst="roundRect">
              <a:avLst>
                <a:gd name="adj" fmla="val 10606"/>
              </a:avLst>
            </a:prstGeom>
            <a:noFill/>
            <a:ln w="254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ounded Rectangle 5">
              <a:extLst>
                <a:ext uri="{FF2B5EF4-FFF2-40B4-BE49-F238E27FC236}">
                  <a16:creationId xmlns:a16="http://schemas.microsoft.com/office/drawing/2014/main" id="{CAD15A07-294F-4B7D-B9BF-47E62D8D7AFF}"/>
                </a:ext>
              </a:extLst>
            </p:cNvPr>
            <p:cNvSpPr/>
            <p:nvPr/>
          </p:nvSpPr>
          <p:spPr>
            <a:xfrm>
              <a:off x="1981368" y="3092210"/>
              <a:ext cx="1482864" cy="1003485"/>
            </a:xfrm>
            <a:prstGeom prst="roundRect">
              <a:avLst>
                <a:gd name="adj" fmla="val 10606"/>
              </a:avLst>
            </a:prstGeom>
            <a:noFill/>
            <a:ln w="254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6">
              <a:extLst>
                <a:ext uri="{FF2B5EF4-FFF2-40B4-BE49-F238E27FC236}">
                  <a16:creationId xmlns:a16="http://schemas.microsoft.com/office/drawing/2014/main" id="{E02953F8-9C45-449D-83E0-563CF6AF6714}"/>
                </a:ext>
              </a:extLst>
            </p:cNvPr>
            <p:cNvSpPr/>
            <p:nvPr/>
          </p:nvSpPr>
          <p:spPr>
            <a:xfrm>
              <a:off x="3767852" y="3092210"/>
              <a:ext cx="1482864" cy="1003485"/>
            </a:xfrm>
            <a:prstGeom prst="roundRect">
              <a:avLst>
                <a:gd name="adj" fmla="val 10606"/>
              </a:avLst>
            </a:prstGeom>
            <a:noFill/>
            <a:ln w="254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ounded Rectangle 7">
              <a:extLst>
                <a:ext uri="{FF2B5EF4-FFF2-40B4-BE49-F238E27FC236}">
                  <a16:creationId xmlns:a16="http://schemas.microsoft.com/office/drawing/2014/main" id="{B8886D1A-5DA4-4D6B-B7C3-70AB82208902}"/>
                </a:ext>
              </a:extLst>
            </p:cNvPr>
            <p:cNvSpPr/>
            <p:nvPr/>
          </p:nvSpPr>
          <p:spPr>
            <a:xfrm>
              <a:off x="5554337" y="3089405"/>
              <a:ext cx="1482864" cy="1003485"/>
            </a:xfrm>
            <a:prstGeom prst="roundRect">
              <a:avLst>
                <a:gd name="adj" fmla="val 10606"/>
              </a:avLst>
            </a:prstGeom>
            <a:noFill/>
            <a:ln w="254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ounded Rectangle 8">
              <a:extLst>
                <a:ext uri="{FF2B5EF4-FFF2-40B4-BE49-F238E27FC236}">
                  <a16:creationId xmlns:a16="http://schemas.microsoft.com/office/drawing/2014/main" id="{F89B43C6-F886-4CD1-B6B3-8948C8BB86D0}"/>
                </a:ext>
              </a:extLst>
            </p:cNvPr>
            <p:cNvSpPr/>
            <p:nvPr/>
          </p:nvSpPr>
          <p:spPr>
            <a:xfrm>
              <a:off x="7381189" y="3096635"/>
              <a:ext cx="1482864" cy="1003485"/>
            </a:xfrm>
            <a:prstGeom prst="roundRect">
              <a:avLst>
                <a:gd name="adj" fmla="val 10606"/>
              </a:avLst>
            </a:prstGeom>
            <a:noFill/>
            <a:ln w="254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ounded Rectangle 9">
              <a:extLst>
                <a:ext uri="{FF2B5EF4-FFF2-40B4-BE49-F238E27FC236}">
                  <a16:creationId xmlns:a16="http://schemas.microsoft.com/office/drawing/2014/main" id="{FFF7CCBE-ED08-4E9B-A839-959AB5F165BA}"/>
                </a:ext>
              </a:extLst>
            </p:cNvPr>
            <p:cNvSpPr/>
            <p:nvPr/>
          </p:nvSpPr>
          <p:spPr>
            <a:xfrm>
              <a:off x="191913" y="2505263"/>
              <a:ext cx="1482864" cy="1003485"/>
            </a:xfrm>
            <a:prstGeom prst="roundRect">
              <a:avLst>
                <a:gd name="adj" fmla="val 10606"/>
              </a:avLst>
            </a:prstGeom>
            <a:noFill/>
            <a:ln w="254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a:extLst>
                <a:ext uri="{FF2B5EF4-FFF2-40B4-BE49-F238E27FC236}">
                  <a16:creationId xmlns:a16="http://schemas.microsoft.com/office/drawing/2014/main" id="{1CD64F43-1F4E-41C0-9565-42F6619810AE}"/>
                </a:ext>
              </a:extLst>
            </p:cNvPr>
            <p:cNvSpPr/>
            <p:nvPr/>
          </p:nvSpPr>
          <p:spPr>
            <a:xfrm>
              <a:off x="4781786" y="1015659"/>
              <a:ext cx="560302" cy="188153"/>
            </a:xfrm>
            <a:prstGeom prst="rect">
              <a:avLst/>
            </a:prstGeom>
            <a:ln>
              <a:noFill/>
            </a:ln>
          </p:spPr>
          <p:style>
            <a:lnRef idx="1">
              <a:schemeClr val="accent3"/>
            </a:lnRef>
            <a:fillRef idx="2">
              <a:schemeClr val="accent3"/>
            </a:fillRef>
            <a:effectRef idx="1">
              <a:schemeClr val="accent3"/>
            </a:effectRef>
            <a:fontRef idx="minor">
              <a:schemeClr val="dk1"/>
            </a:fontRef>
          </p:style>
          <p:txBody>
            <a:bodyPr wrap="none" lIns="0" tIns="0" rIns="0" bIns="0" rtlCol="0" anchor="ctr"/>
            <a:lstStyle/>
            <a:p>
              <a:pPr algn="ctr"/>
              <a:r>
                <a:rPr lang="en-IN" dirty="0">
                  <a:solidFill>
                    <a:schemeClr val="tx1">
                      <a:lumMod val="75000"/>
                      <a:lumOff val="25000"/>
                    </a:schemeClr>
                  </a:solidFill>
                </a:rPr>
                <a:t>Angular</a:t>
              </a:r>
            </a:p>
          </p:txBody>
        </p:sp>
        <p:sp>
          <p:nvSpPr>
            <p:cNvPr id="36" name="Rectangle 35">
              <a:extLst>
                <a:ext uri="{FF2B5EF4-FFF2-40B4-BE49-F238E27FC236}">
                  <a16:creationId xmlns:a16="http://schemas.microsoft.com/office/drawing/2014/main" id="{AF3ED4DE-778F-4F57-8BDD-AF4A6D8EEEA8}"/>
                </a:ext>
              </a:extLst>
            </p:cNvPr>
            <p:cNvSpPr/>
            <p:nvPr/>
          </p:nvSpPr>
          <p:spPr>
            <a:xfrm>
              <a:off x="5437977" y="1015660"/>
              <a:ext cx="560302" cy="188153"/>
            </a:xfrm>
            <a:prstGeom prst="rect">
              <a:avLst/>
            </a:prstGeom>
            <a:ln>
              <a:noFill/>
            </a:ln>
          </p:spPr>
          <p:style>
            <a:lnRef idx="1">
              <a:schemeClr val="accent3"/>
            </a:lnRef>
            <a:fillRef idx="2">
              <a:schemeClr val="accent3"/>
            </a:fillRef>
            <a:effectRef idx="1">
              <a:schemeClr val="accent3"/>
            </a:effectRef>
            <a:fontRef idx="minor">
              <a:schemeClr val="dk1"/>
            </a:fontRef>
          </p:style>
          <p:txBody>
            <a:bodyPr wrap="none" lIns="0" tIns="0" rIns="0" bIns="0" rtlCol="0" anchor="ctr"/>
            <a:lstStyle/>
            <a:p>
              <a:pPr algn="ctr"/>
              <a:r>
                <a:rPr lang="en-IN" dirty="0">
                  <a:solidFill>
                    <a:schemeClr val="tx1">
                      <a:lumMod val="75000"/>
                      <a:lumOff val="25000"/>
                    </a:schemeClr>
                  </a:solidFill>
                </a:rPr>
                <a:t>Node.js</a:t>
              </a:r>
            </a:p>
          </p:txBody>
        </p:sp>
        <p:sp>
          <p:nvSpPr>
            <p:cNvPr id="38" name="Rectangle 37">
              <a:extLst>
                <a:ext uri="{FF2B5EF4-FFF2-40B4-BE49-F238E27FC236}">
                  <a16:creationId xmlns:a16="http://schemas.microsoft.com/office/drawing/2014/main" id="{A550769F-F8B9-4E2E-AC5A-97DB12BD98E4}"/>
                </a:ext>
              </a:extLst>
            </p:cNvPr>
            <p:cNvSpPr/>
            <p:nvPr/>
          </p:nvSpPr>
          <p:spPr>
            <a:xfrm>
              <a:off x="4901364" y="2255795"/>
              <a:ext cx="1095610" cy="179614"/>
            </a:xfrm>
            <a:prstGeom prst="rect">
              <a:avLst/>
            </a:prstGeom>
            <a:ln>
              <a:noFill/>
            </a:ln>
          </p:spPr>
          <p:style>
            <a:lnRef idx="1">
              <a:schemeClr val="accent3"/>
            </a:lnRef>
            <a:fillRef idx="2">
              <a:schemeClr val="accent3"/>
            </a:fillRef>
            <a:effectRef idx="1">
              <a:schemeClr val="accent3"/>
            </a:effectRef>
            <a:fontRef idx="minor">
              <a:schemeClr val="dk1"/>
            </a:fontRef>
          </p:style>
          <p:txBody>
            <a:bodyPr wrap="none" lIns="0" tIns="0" rIns="0" bIns="0" rtlCol="0" anchor="ctr"/>
            <a:lstStyle/>
            <a:p>
              <a:pPr algn="ctr"/>
              <a:r>
                <a:rPr lang="en-IN" dirty="0">
                  <a:solidFill>
                    <a:schemeClr val="tx1">
                      <a:lumMod val="75000"/>
                      <a:lumOff val="25000"/>
                    </a:schemeClr>
                  </a:solidFill>
                </a:rPr>
                <a:t>Spring Cloud</a:t>
              </a:r>
            </a:p>
          </p:txBody>
        </p:sp>
        <p:sp>
          <p:nvSpPr>
            <p:cNvPr id="41" name="TextBox 40">
              <a:extLst>
                <a:ext uri="{FF2B5EF4-FFF2-40B4-BE49-F238E27FC236}">
                  <a16:creationId xmlns:a16="http://schemas.microsoft.com/office/drawing/2014/main" id="{AD2546E1-636B-4EE2-BE01-48D03A1D575D}"/>
                </a:ext>
              </a:extLst>
            </p:cNvPr>
            <p:cNvSpPr txBox="1"/>
            <p:nvPr/>
          </p:nvSpPr>
          <p:spPr>
            <a:xfrm>
              <a:off x="1981368" y="3422220"/>
              <a:ext cx="1482863" cy="323165"/>
            </a:xfrm>
            <a:prstGeom prst="rect">
              <a:avLst/>
            </a:prstGeom>
            <a:noFill/>
          </p:spPr>
          <p:txBody>
            <a:bodyPr wrap="square" lIns="0" tIns="0" rIns="0" bIns="0" rtlCol="0">
              <a:spAutoFit/>
            </a:bodyPr>
            <a:lstStyle/>
            <a:p>
              <a:pPr algn="ctr"/>
              <a:r>
                <a:rPr lang="en-IN" sz="1050" b="1" dirty="0">
                  <a:solidFill>
                    <a:srgbClr val="00B050"/>
                  </a:solidFill>
                </a:rPr>
                <a:t>SEARCH</a:t>
              </a:r>
            </a:p>
            <a:p>
              <a:pPr algn="ctr"/>
              <a:r>
                <a:rPr lang="en-IN" sz="1050" b="1" dirty="0">
                  <a:solidFill>
                    <a:srgbClr val="00B050"/>
                  </a:solidFill>
                </a:rPr>
                <a:t>MICROSERVICE</a:t>
              </a:r>
            </a:p>
          </p:txBody>
        </p:sp>
        <p:sp>
          <p:nvSpPr>
            <p:cNvPr id="42" name="TextBox 41">
              <a:extLst>
                <a:ext uri="{FF2B5EF4-FFF2-40B4-BE49-F238E27FC236}">
                  <a16:creationId xmlns:a16="http://schemas.microsoft.com/office/drawing/2014/main" id="{287526E3-F87A-4280-B93C-03A00B6F1884}"/>
                </a:ext>
              </a:extLst>
            </p:cNvPr>
            <p:cNvSpPr txBox="1"/>
            <p:nvPr/>
          </p:nvSpPr>
          <p:spPr>
            <a:xfrm>
              <a:off x="4674311" y="1886596"/>
              <a:ext cx="1482864" cy="323165"/>
            </a:xfrm>
            <a:prstGeom prst="rect">
              <a:avLst/>
            </a:prstGeom>
            <a:noFill/>
          </p:spPr>
          <p:txBody>
            <a:bodyPr wrap="square" lIns="0" tIns="0" rIns="0" bIns="0" rtlCol="0">
              <a:spAutoFit/>
            </a:bodyPr>
            <a:lstStyle>
              <a:defPPr>
                <a:defRPr lang="en-US"/>
              </a:defPPr>
              <a:lvl1pPr algn="ctr">
                <a:defRPr b="1">
                  <a:solidFill>
                    <a:schemeClr val="tx1">
                      <a:lumMod val="65000"/>
                      <a:lumOff val="35000"/>
                    </a:schemeClr>
                  </a:solidFill>
                </a:defRPr>
              </a:lvl1pPr>
            </a:lstStyle>
            <a:p>
              <a:r>
                <a:rPr lang="en-IN" sz="1050" dirty="0">
                  <a:solidFill>
                    <a:srgbClr val="00B050"/>
                  </a:solidFill>
                </a:rPr>
                <a:t>API</a:t>
              </a:r>
              <a:endParaRPr lang="en-IN" sz="1200" dirty="0">
                <a:solidFill>
                  <a:srgbClr val="00B050"/>
                </a:solidFill>
              </a:endParaRPr>
            </a:p>
            <a:p>
              <a:r>
                <a:rPr lang="en-IN" sz="1050" dirty="0">
                  <a:solidFill>
                    <a:srgbClr val="00B050"/>
                  </a:solidFill>
                </a:rPr>
                <a:t>GATEWAY</a:t>
              </a:r>
              <a:endParaRPr lang="en-IN" sz="1200" dirty="0">
                <a:solidFill>
                  <a:srgbClr val="00B050"/>
                </a:solidFill>
              </a:endParaRPr>
            </a:p>
          </p:txBody>
        </p:sp>
        <p:pic>
          <p:nvPicPr>
            <p:cNvPr id="46" name="Picture 45">
              <a:extLst>
                <a:ext uri="{FF2B5EF4-FFF2-40B4-BE49-F238E27FC236}">
                  <a16:creationId xmlns:a16="http://schemas.microsoft.com/office/drawing/2014/main" id="{BC736852-A496-4CA3-BBE1-66AAB0E5BB6F}"/>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238798" y="1563721"/>
              <a:ext cx="353892" cy="329293"/>
            </a:xfrm>
            <a:prstGeom prst="rect">
              <a:avLst/>
            </a:prstGeom>
          </p:spPr>
        </p:pic>
        <p:pic>
          <p:nvPicPr>
            <p:cNvPr id="47" name="Picture 46">
              <a:extLst>
                <a:ext uri="{FF2B5EF4-FFF2-40B4-BE49-F238E27FC236}">
                  <a16:creationId xmlns:a16="http://schemas.microsoft.com/office/drawing/2014/main" id="{CD9F7010-019A-41A9-8A68-7CD408E825F7}"/>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244540" y="351077"/>
              <a:ext cx="342407" cy="318607"/>
            </a:xfrm>
            <a:prstGeom prst="rect">
              <a:avLst/>
            </a:prstGeom>
          </p:spPr>
        </p:pic>
        <p:sp>
          <p:nvSpPr>
            <p:cNvPr id="48" name="Rectangle 47">
              <a:extLst>
                <a:ext uri="{FF2B5EF4-FFF2-40B4-BE49-F238E27FC236}">
                  <a16:creationId xmlns:a16="http://schemas.microsoft.com/office/drawing/2014/main" id="{751E714F-7994-4A70-8421-50077F581F89}"/>
                </a:ext>
              </a:extLst>
            </p:cNvPr>
            <p:cNvSpPr/>
            <p:nvPr/>
          </p:nvSpPr>
          <p:spPr>
            <a:xfrm>
              <a:off x="2239292" y="3838927"/>
              <a:ext cx="967015" cy="188153"/>
            </a:xfrm>
            <a:prstGeom prst="rect">
              <a:avLst/>
            </a:prstGeom>
            <a:ln>
              <a:noFill/>
            </a:ln>
          </p:spPr>
          <p:style>
            <a:lnRef idx="1">
              <a:schemeClr val="accent3"/>
            </a:lnRef>
            <a:fillRef idx="2">
              <a:schemeClr val="accent3"/>
            </a:fillRef>
            <a:effectRef idx="1">
              <a:schemeClr val="accent3"/>
            </a:effectRef>
            <a:fontRef idx="minor">
              <a:schemeClr val="dk1"/>
            </a:fontRef>
          </p:style>
          <p:txBody>
            <a:bodyPr wrap="none" lIns="0" tIns="0" rIns="0" bIns="0" rtlCol="0" anchor="ctr"/>
            <a:lstStyle/>
            <a:p>
              <a:pPr algn="ctr"/>
              <a:r>
                <a:rPr lang="en-IN" dirty="0">
                  <a:solidFill>
                    <a:schemeClr val="tx1">
                      <a:lumMod val="75000"/>
                      <a:lumOff val="25000"/>
                    </a:schemeClr>
                  </a:solidFill>
                </a:rPr>
                <a:t>Spring Cloud</a:t>
              </a:r>
            </a:p>
          </p:txBody>
        </p:sp>
        <p:sp>
          <p:nvSpPr>
            <p:cNvPr id="49" name="TextBox 48">
              <a:extLst>
                <a:ext uri="{FF2B5EF4-FFF2-40B4-BE49-F238E27FC236}">
                  <a16:creationId xmlns:a16="http://schemas.microsoft.com/office/drawing/2014/main" id="{9868D798-487A-42F9-BB10-72F89BB52973}"/>
                </a:ext>
              </a:extLst>
            </p:cNvPr>
            <p:cNvSpPr txBox="1"/>
            <p:nvPr/>
          </p:nvSpPr>
          <p:spPr>
            <a:xfrm>
              <a:off x="4672704" y="743637"/>
              <a:ext cx="1482863" cy="184666"/>
            </a:xfrm>
            <a:prstGeom prst="rect">
              <a:avLst/>
            </a:prstGeom>
            <a:noFill/>
          </p:spPr>
          <p:txBody>
            <a:bodyPr wrap="square" lIns="0" tIns="0" rIns="0" bIns="0" rtlCol="0">
              <a:spAutoFit/>
            </a:bodyPr>
            <a:lstStyle>
              <a:defPPr>
                <a:defRPr lang="en-US"/>
              </a:defPPr>
              <a:lvl1pPr algn="ctr">
                <a:defRPr b="1">
                  <a:solidFill>
                    <a:schemeClr val="tx1">
                      <a:lumMod val="65000"/>
                      <a:lumOff val="35000"/>
                    </a:schemeClr>
                  </a:solidFill>
                </a:defRPr>
              </a:lvl1pPr>
            </a:lstStyle>
            <a:p>
              <a:r>
                <a:rPr lang="en-IN" sz="1200" dirty="0">
                  <a:solidFill>
                    <a:srgbClr val="00B050"/>
                  </a:solidFill>
                </a:rPr>
                <a:t>Nutri</a:t>
              </a:r>
              <a:r>
                <a:rPr lang="en-IN" sz="1050" dirty="0">
                  <a:solidFill>
                    <a:srgbClr val="00B050"/>
                  </a:solidFill>
                </a:rPr>
                <a:t> Me</a:t>
              </a:r>
            </a:p>
          </p:txBody>
        </p:sp>
        <p:sp>
          <p:nvSpPr>
            <p:cNvPr id="50" name="Flowchart: Magnetic Disk 49">
              <a:extLst>
                <a:ext uri="{FF2B5EF4-FFF2-40B4-BE49-F238E27FC236}">
                  <a16:creationId xmlns:a16="http://schemas.microsoft.com/office/drawing/2014/main" id="{D65941F9-8545-418B-A9C8-1C3382A85297}"/>
                </a:ext>
              </a:extLst>
            </p:cNvPr>
            <p:cNvSpPr/>
            <p:nvPr/>
          </p:nvSpPr>
          <p:spPr>
            <a:xfrm>
              <a:off x="7629424" y="4409587"/>
              <a:ext cx="1034061" cy="501743"/>
            </a:xfrm>
            <a:prstGeom prst="flowChartMagneticDisk">
              <a:avLst/>
            </a:prstGeom>
            <a:noFill/>
            <a:ln w="254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Flowchart: Magnetic Disk 50">
              <a:extLst>
                <a:ext uri="{FF2B5EF4-FFF2-40B4-BE49-F238E27FC236}">
                  <a16:creationId xmlns:a16="http://schemas.microsoft.com/office/drawing/2014/main" id="{F489BE71-9902-4D86-AABE-E7168A55080B}"/>
                </a:ext>
              </a:extLst>
            </p:cNvPr>
            <p:cNvSpPr/>
            <p:nvPr/>
          </p:nvSpPr>
          <p:spPr>
            <a:xfrm>
              <a:off x="4056454" y="4425857"/>
              <a:ext cx="1034061" cy="501743"/>
            </a:xfrm>
            <a:prstGeom prst="flowChartMagneticDisk">
              <a:avLst/>
            </a:prstGeom>
            <a:noFill/>
            <a:ln w="254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Flowchart: Magnetic Disk 51">
              <a:extLst>
                <a:ext uri="{FF2B5EF4-FFF2-40B4-BE49-F238E27FC236}">
                  <a16:creationId xmlns:a16="http://schemas.microsoft.com/office/drawing/2014/main" id="{22FB9BD4-5358-4F12-922F-4F6BB90C13E3}"/>
                </a:ext>
              </a:extLst>
            </p:cNvPr>
            <p:cNvSpPr/>
            <p:nvPr/>
          </p:nvSpPr>
          <p:spPr>
            <a:xfrm>
              <a:off x="5842939" y="4425857"/>
              <a:ext cx="1034061" cy="501743"/>
            </a:xfrm>
            <a:prstGeom prst="flowChartMagneticDisk">
              <a:avLst/>
            </a:prstGeom>
            <a:noFill/>
            <a:ln w="254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3" name="Picture 52">
              <a:extLst>
                <a:ext uri="{FF2B5EF4-FFF2-40B4-BE49-F238E27FC236}">
                  <a16:creationId xmlns:a16="http://schemas.microsoft.com/office/drawing/2014/main" id="{154A5BCC-3D1B-489A-8E64-EEC3554CFC25}"/>
                </a:ext>
              </a:extLst>
            </p:cNvPr>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551596" y="3114281"/>
              <a:ext cx="342407" cy="318607"/>
            </a:xfrm>
            <a:prstGeom prst="rect">
              <a:avLst/>
            </a:prstGeom>
          </p:spPr>
        </p:pic>
        <p:sp>
          <p:nvSpPr>
            <p:cNvPr id="54" name="TextBox 53">
              <a:extLst>
                <a:ext uri="{FF2B5EF4-FFF2-40B4-BE49-F238E27FC236}">
                  <a16:creationId xmlns:a16="http://schemas.microsoft.com/office/drawing/2014/main" id="{447D299C-90E7-4B11-B735-36E96532D196}"/>
                </a:ext>
              </a:extLst>
            </p:cNvPr>
            <p:cNvSpPr txBox="1"/>
            <p:nvPr/>
          </p:nvSpPr>
          <p:spPr>
            <a:xfrm>
              <a:off x="3761676" y="3412257"/>
              <a:ext cx="1482863" cy="323165"/>
            </a:xfrm>
            <a:prstGeom prst="rect">
              <a:avLst/>
            </a:prstGeom>
            <a:noFill/>
          </p:spPr>
          <p:txBody>
            <a:bodyPr wrap="square" lIns="0" tIns="0" rIns="0" bIns="0" rtlCol="0">
              <a:spAutoFit/>
            </a:bodyPr>
            <a:lstStyle/>
            <a:p>
              <a:pPr algn="ctr"/>
              <a:r>
                <a:rPr lang="en-IN" sz="1050" b="1" dirty="0">
                  <a:solidFill>
                    <a:srgbClr val="00B050"/>
                  </a:solidFill>
                </a:rPr>
                <a:t>FAVOURITE</a:t>
              </a:r>
            </a:p>
            <a:p>
              <a:pPr algn="ctr"/>
              <a:r>
                <a:rPr lang="en-IN" sz="1050" b="1" dirty="0">
                  <a:solidFill>
                    <a:srgbClr val="00B050"/>
                  </a:solidFill>
                </a:rPr>
                <a:t>MICROSERVICE</a:t>
              </a:r>
            </a:p>
          </p:txBody>
        </p:sp>
        <p:sp>
          <p:nvSpPr>
            <p:cNvPr id="55" name="Rectangle 54">
              <a:extLst>
                <a:ext uri="{FF2B5EF4-FFF2-40B4-BE49-F238E27FC236}">
                  <a16:creationId xmlns:a16="http://schemas.microsoft.com/office/drawing/2014/main" id="{3AEB8CB8-8AF4-4A61-9360-871E5CA54FF8}"/>
                </a:ext>
              </a:extLst>
            </p:cNvPr>
            <p:cNvSpPr/>
            <p:nvPr/>
          </p:nvSpPr>
          <p:spPr>
            <a:xfrm>
              <a:off x="4019600" y="3828964"/>
              <a:ext cx="967015" cy="188153"/>
            </a:xfrm>
            <a:prstGeom prst="rect">
              <a:avLst/>
            </a:prstGeom>
            <a:ln>
              <a:noFill/>
            </a:ln>
          </p:spPr>
          <p:style>
            <a:lnRef idx="1">
              <a:schemeClr val="accent3"/>
            </a:lnRef>
            <a:fillRef idx="2">
              <a:schemeClr val="accent3"/>
            </a:fillRef>
            <a:effectRef idx="1">
              <a:schemeClr val="accent3"/>
            </a:effectRef>
            <a:fontRef idx="minor">
              <a:schemeClr val="dk1"/>
            </a:fontRef>
          </p:style>
          <p:txBody>
            <a:bodyPr wrap="none" lIns="0" tIns="0" rIns="0" bIns="0" rtlCol="0" anchor="ctr"/>
            <a:lstStyle/>
            <a:p>
              <a:pPr algn="ctr"/>
              <a:r>
                <a:rPr lang="en-IN" dirty="0">
                  <a:solidFill>
                    <a:schemeClr val="tx1">
                      <a:lumMod val="75000"/>
                      <a:lumOff val="25000"/>
                    </a:schemeClr>
                  </a:solidFill>
                </a:rPr>
                <a:t>Spring Cloud</a:t>
              </a:r>
            </a:p>
          </p:txBody>
        </p:sp>
        <p:pic>
          <p:nvPicPr>
            <p:cNvPr id="56" name="Picture 55">
              <a:extLst>
                <a:ext uri="{FF2B5EF4-FFF2-40B4-BE49-F238E27FC236}">
                  <a16:creationId xmlns:a16="http://schemas.microsoft.com/office/drawing/2014/main" id="{42A1CF0A-F871-4B31-BF47-7F86C90B585C}"/>
                </a:ext>
              </a:extLst>
            </p:cNvPr>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331904" y="3104318"/>
              <a:ext cx="342407" cy="318607"/>
            </a:xfrm>
            <a:prstGeom prst="rect">
              <a:avLst/>
            </a:prstGeom>
          </p:spPr>
        </p:pic>
        <p:sp>
          <p:nvSpPr>
            <p:cNvPr id="57" name="TextBox 56">
              <a:extLst>
                <a:ext uri="{FF2B5EF4-FFF2-40B4-BE49-F238E27FC236}">
                  <a16:creationId xmlns:a16="http://schemas.microsoft.com/office/drawing/2014/main" id="{CDFB5028-815B-43BC-89EC-CF6125BA9985}"/>
                </a:ext>
              </a:extLst>
            </p:cNvPr>
            <p:cNvSpPr txBox="1"/>
            <p:nvPr/>
          </p:nvSpPr>
          <p:spPr>
            <a:xfrm>
              <a:off x="5540901" y="3422220"/>
              <a:ext cx="1482863" cy="323165"/>
            </a:xfrm>
            <a:prstGeom prst="rect">
              <a:avLst/>
            </a:prstGeom>
            <a:noFill/>
          </p:spPr>
          <p:txBody>
            <a:bodyPr wrap="square" lIns="0" tIns="0" rIns="0" bIns="0" rtlCol="0">
              <a:spAutoFit/>
            </a:bodyPr>
            <a:lstStyle/>
            <a:p>
              <a:pPr algn="ctr"/>
              <a:r>
                <a:rPr lang="en-IN" sz="1050" b="1" dirty="0">
                  <a:solidFill>
                    <a:srgbClr val="00B050"/>
                  </a:solidFill>
                </a:rPr>
                <a:t>MEAL</a:t>
              </a:r>
            </a:p>
            <a:p>
              <a:pPr algn="ctr"/>
              <a:r>
                <a:rPr lang="en-IN" sz="1050" b="1" dirty="0">
                  <a:solidFill>
                    <a:srgbClr val="00B050"/>
                  </a:solidFill>
                </a:rPr>
                <a:t>MICROSERVICE</a:t>
              </a:r>
            </a:p>
          </p:txBody>
        </p:sp>
        <p:sp>
          <p:nvSpPr>
            <p:cNvPr id="58" name="Rectangle 57">
              <a:extLst>
                <a:ext uri="{FF2B5EF4-FFF2-40B4-BE49-F238E27FC236}">
                  <a16:creationId xmlns:a16="http://schemas.microsoft.com/office/drawing/2014/main" id="{495FFFCB-3161-428A-9EB5-F3623FEBC0CF}"/>
                </a:ext>
              </a:extLst>
            </p:cNvPr>
            <p:cNvSpPr/>
            <p:nvPr/>
          </p:nvSpPr>
          <p:spPr>
            <a:xfrm>
              <a:off x="5798825" y="3838927"/>
              <a:ext cx="967015" cy="188153"/>
            </a:xfrm>
            <a:prstGeom prst="rect">
              <a:avLst/>
            </a:prstGeom>
            <a:ln>
              <a:noFill/>
            </a:ln>
          </p:spPr>
          <p:style>
            <a:lnRef idx="1">
              <a:schemeClr val="accent3"/>
            </a:lnRef>
            <a:fillRef idx="2">
              <a:schemeClr val="accent3"/>
            </a:fillRef>
            <a:effectRef idx="1">
              <a:schemeClr val="accent3"/>
            </a:effectRef>
            <a:fontRef idx="minor">
              <a:schemeClr val="dk1"/>
            </a:fontRef>
          </p:style>
          <p:txBody>
            <a:bodyPr wrap="none" lIns="0" tIns="0" rIns="0" bIns="0" rtlCol="0" anchor="ctr"/>
            <a:lstStyle/>
            <a:p>
              <a:pPr algn="ctr"/>
              <a:r>
                <a:rPr lang="en-IN" dirty="0">
                  <a:solidFill>
                    <a:schemeClr val="tx1">
                      <a:lumMod val="75000"/>
                      <a:lumOff val="25000"/>
                    </a:schemeClr>
                  </a:solidFill>
                </a:rPr>
                <a:t>Spring Cloud</a:t>
              </a:r>
            </a:p>
          </p:txBody>
        </p:sp>
        <p:pic>
          <p:nvPicPr>
            <p:cNvPr id="59" name="Picture 58">
              <a:extLst>
                <a:ext uri="{FF2B5EF4-FFF2-40B4-BE49-F238E27FC236}">
                  <a16:creationId xmlns:a16="http://schemas.microsoft.com/office/drawing/2014/main" id="{6D4237D4-67C5-4CD6-BBF3-A790175B912F}"/>
                </a:ext>
              </a:extLst>
            </p:cNvPr>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951416" y="3096635"/>
              <a:ext cx="342407" cy="328570"/>
            </a:xfrm>
            <a:prstGeom prst="rect">
              <a:avLst/>
            </a:prstGeom>
          </p:spPr>
        </p:pic>
        <p:sp>
          <p:nvSpPr>
            <p:cNvPr id="60" name="Rectangle 59">
              <a:extLst>
                <a:ext uri="{FF2B5EF4-FFF2-40B4-BE49-F238E27FC236}">
                  <a16:creationId xmlns:a16="http://schemas.microsoft.com/office/drawing/2014/main" id="{BF644853-485B-4C77-B2B7-634279E059ED}"/>
                </a:ext>
              </a:extLst>
            </p:cNvPr>
            <p:cNvSpPr/>
            <p:nvPr/>
          </p:nvSpPr>
          <p:spPr>
            <a:xfrm>
              <a:off x="7780902" y="4666270"/>
              <a:ext cx="782073" cy="188153"/>
            </a:xfrm>
            <a:prstGeom prst="rect">
              <a:avLst/>
            </a:prstGeom>
            <a:ln>
              <a:noFill/>
            </a:ln>
          </p:spPr>
          <p:style>
            <a:lnRef idx="1">
              <a:schemeClr val="accent3"/>
            </a:lnRef>
            <a:fillRef idx="2">
              <a:schemeClr val="accent3"/>
            </a:fillRef>
            <a:effectRef idx="1">
              <a:schemeClr val="accent3"/>
            </a:effectRef>
            <a:fontRef idx="minor">
              <a:schemeClr val="dk1"/>
            </a:fontRef>
          </p:style>
          <p:txBody>
            <a:bodyPr wrap="none" lIns="0" tIns="0" rIns="0" bIns="0" rtlCol="0" anchor="ctr"/>
            <a:lstStyle/>
            <a:p>
              <a:pPr algn="ctr"/>
              <a:r>
                <a:rPr lang="en-IN" dirty="0" err="1">
                  <a:solidFill>
                    <a:schemeClr val="tx1">
                      <a:lumMod val="75000"/>
                      <a:lumOff val="25000"/>
                    </a:schemeClr>
                  </a:solidFill>
                </a:rPr>
                <a:t>MongoDB</a:t>
              </a:r>
              <a:endParaRPr lang="en-IN" dirty="0">
                <a:solidFill>
                  <a:schemeClr val="tx1">
                    <a:lumMod val="75000"/>
                    <a:lumOff val="25000"/>
                  </a:schemeClr>
                </a:solidFill>
              </a:endParaRPr>
            </a:p>
          </p:txBody>
        </p:sp>
        <p:sp>
          <p:nvSpPr>
            <p:cNvPr id="61" name="Rectangle 60">
              <a:extLst>
                <a:ext uri="{FF2B5EF4-FFF2-40B4-BE49-F238E27FC236}">
                  <a16:creationId xmlns:a16="http://schemas.microsoft.com/office/drawing/2014/main" id="{0A04F06E-83CC-448C-AEBC-8C656271F8AA}"/>
                </a:ext>
              </a:extLst>
            </p:cNvPr>
            <p:cNvSpPr/>
            <p:nvPr/>
          </p:nvSpPr>
          <p:spPr>
            <a:xfrm>
              <a:off x="4253293" y="4660459"/>
              <a:ext cx="628606" cy="188153"/>
            </a:xfrm>
            <a:prstGeom prst="rect">
              <a:avLst/>
            </a:prstGeom>
            <a:ln>
              <a:noFill/>
            </a:ln>
          </p:spPr>
          <p:style>
            <a:lnRef idx="1">
              <a:schemeClr val="accent3"/>
            </a:lnRef>
            <a:fillRef idx="2">
              <a:schemeClr val="accent3"/>
            </a:fillRef>
            <a:effectRef idx="1">
              <a:schemeClr val="accent3"/>
            </a:effectRef>
            <a:fontRef idx="minor">
              <a:schemeClr val="dk1"/>
            </a:fontRef>
          </p:style>
          <p:txBody>
            <a:bodyPr wrap="none" lIns="0" tIns="0" rIns="0" bIns="0" rtlCol="0" anchor="ctr"/>
            <a:lstStyle/>
            <a:p>
              <a:pPr algn="ctr"/>
              <a:r>
                <a:rPr lang="en-IN" dirty="0">
                  <a:solidFill>
                    <a:schemeClr val="tx1">
                      <a:lumMod val="75000"/>
                      <a:lumOff val="25000"/>
                    </a:schemeClr>
                  </a:solidFill>
                </a:rPr>
                <a:t>MySQL</a:t>
              </a:r>
            </a:p>
          </p:txBody>
        </p:sp>
        <p:sp>
          <p:nvSpPr>
            <p:cNvPr id="62" name="Rectangle 61">
              <a:extLst>
                <a:ext uri="{FF2B5EF4-FFF2-40B4-BE49-F238E27FC236}">
                  <a16:creationId xmlns:a16="http://schemas.microsoft.com/office/drawing/2014/main" id="{BC19D4AB-9733-4257-A957-612D9DCCAE85}"/>
                </a:ext>
              </a:extLst>
            </p:cNvPr>
            <p:cNvSpPr/>
            <p:nvPr/>
          </p:nvSpPr>
          <p:spPr>
            <a:xfrm>
              <a:off x="6057071" y="4660459"/>
              <a:ext cx="628606" cy="188153"/>
            </a:xfrm>
            <a:prstGeom prst="rect">
              <a:avLst/>
            </a:prstGeom>
            <a:ln>
              <a:noFill/>
            </a:ln>
          </p:spPr>
          <p:style>
            <a:lnRef idx="1">
              <a:schemeClr val="accent3"/>
            </a:lnRef>
            <a:fillRef idx="2">
              <a:schemeClr val="accent3"/>
            </a:fillRef>
            <a:effectRef idx="1">
              <a:schemeClr val="accent3"/>
            </a:effectRef>
            <a:fontRef idx="minor">
              <a:schemeClr val="dk1"/>
            </a:fontRef>
          </p:style>
          <p:txBody>
            <a:bodyPr wrap="none" lIns="0" tIns="0" rIns="0" bIns="0" rtlCol="0" anchor="ctr"/>
            <a:lstStyle/>
            <a:p>
              <a:pPr algn="ctr"/>
              <a:r>
                <a:rPr lang="en-IN" dirty="0">
                  <a:solidFill>
                    <a:schemeClr val="tx1">
                      <a:lumMod val="75000"/>
                      <a:lumOff val="25000"/>
                    </a:schemeClr>
                  </a:solidFill>
                </a:rPr>
                <a:t>MySQL</a:t>
              </a:r>
            </a:p>
          </p:txBody>
        </p:sp>
        <p:sp>
          <p:nvSpPr>
            <p:cNvPr id="64" name="TextBox 63">
              <a:extLst>
                <a:ext uri="{FF2B5EF4-FFF2-40B4-BE49-F238E27FC236}">
                  <a16:creationId xmlns:a16="http://schemas.microsoft.com/office/drawing/2014/main" id="{75CB68D4-4333-4E2F-8050-32BA1749FBEC}"/>
                </a:ext>
              </a:extLst>
            </p:cNvPr>
            <p:cNvSpPr txBox="1"/>
            <p:nvPr/>
          </p:nvSpPr>
          <p:spPr>
            <a:xfrm>
              <a:off x="7381189" y="3454559"/>
              <a:ext cx="1482863" cy="323165"/>
            </a:xfrm>
            <a:prstGeom prst="rect">
              <a:avLst/>
            </a:prstGeom>
            <a:noFill/>
          </p:spPr>
          <p:txBody>
            <a:bodyPr wrap="square" lIns="0" tIns="0" rIns="0" bIns="0" rtlCol="0">
              <a:spAutoFit/>
            </a:bodyPr>
            <a:lstStyle/>
            <a:p>
              <a:pPr algn="ctr"/>
              <a:r>
                <a:rPr lang="en-IN" sz="1050" b="1" dirty="0">
                  <a:solidFill>
                    <a:srgbClr val="00B050"/>
                  </a:solidFill>
                </a:rPr>
                <a:t>USER</a:t>
              </a:r>
            </a:p>
            <a:p>
              <a:pPr algn="ctr"/>
              <a:r>
                <a:rPr lang="en-IN" sz="1050" b="1" dirty="0">
                  <a:solidFill>
                    <a:srgbClr val="00B050"/>
                  </a:solidFill>
                </a:rPr>
                <a:t>MICROSERVICE</a:t>
              </a:r>
            </a:p>
          </p:txBody>
        </p:sp>
        <p:sp>
          <p:nvSpPr>
            <p:cNvPr id="65" name="Rectangle 64">
              <a:extLst>
                <a:ext uri="{FF2B5EF4-FFF2-40B4-BE49-F238E27FC236}">
                  <a16:creationId xmlns:a16="http://schemas.microsoft.com/office/drawing/2014/main" id="{3846563E-1779-4D6A-A1EE-8D3D2E6A02C0}"/>
                </a:ext>
              </a:extLst>
            </p:cNvPr>
            <p:cNvSpPr/>
            <p:nvPr/>
          </p:nvSpPr>
          <p:spPr>
            <a:xfrm>
              <a:off x="7565366" y="3826463"/>
              <a:ext cx="1213143" cy="190654"/>
            </a:xfrm>
            <a:prstGeom prst="rect">
              <a:avLst/>
            </a:prstGeom>
            <a:ln>
              <a:noFill/>
            </a:ln>
          </p:spPr>
          <p:style>
            <a:lnRef idx="1">
              <a:schemeClr val="accent3"/>
            </a:lnRef>
            <a:fillRef idx="2">
              <a:schemeClr val="accent3"/>
            </a:fillRef>
            <a:effectRef idx="1">
              <a:schemeClr val="accent3"/>
            </a:effectRef>
            <a:fontRef idx="minor">
              <a:schemeClr val="dk1"/>
            </a:fontRef>
          </p:style>
          <p:txBody>
            <a:bodyPr wrap="none" lIns="0" tIns="0" rIns="0" bIns="0" rtlCol="0" anchor="ctr"/>
            <a:lstStyle/>
            <a:p>
              <a:pPr algn="ctr"/>
              <a:r>
                <a:rPr lang="en-IN" dirty="0">
                  <a:solidFill>
                    <a:schemeClr val="tx1">
                      <a:lumMod val="75000"/>
                      <a:lumOff val="25000"/>
                    </a:schemeClr>
                  </a:solidFill>
                </a:rPr>
                <a:t>Spring Security</a:t>
              </a:r>
            </a:p>
          </p:txBody>
        </p:sp>
        <p:sp>
          <p:nvSpPr>
            <p:cNvPr id="68" name="TextBox 67">
              <a:extLst>
                <a:ext uri="{FF2B5EF4-FFF2-40B4-BE49-F238E27FC236}">
                  <a16:creationId xmlns:a16="http://schemas.microsoft.com/office/drawing/2014/main" id="{A3B1E91E-D7CA-493B-901C-BECCEE8E0D23}"/>
                </a:ext>
              </a:extLst>
            </p:cNvPr>
            <p:cNvSpPr txBox="1"/>
            <p:nvPr/>
          </p:nvSpPr>
          <p:spPr>
            <a:xfrm>
              <a:off x="191914" y="2855272"/>
              <a:ext cx="1482863" cy="323165"/>
            </a:xfrm>
            <a:prstGeom prst="rect">
              <a:avLst/>
            </a:prstGeom>
            <a:noFill/>
          </p:spPr>
          <p:txBody>
            <a:bodyPr wrap="square" lIns="0" tIns="0" rIns="0" bIns="0" rtlCol="0">
              <a:spAutoFit/>
            </a:bodyPr>
            <a:lstStyle/>
            <a:p>
              <a:pPr algn="ctr"/>
              <a:r>
                <a:rPr lang="en-IN" sz="1050" b="1" dirty="0">
                  <a:solidFill>
                    <a:srgbClr val="00B050"/>
                  </a:solidFill>
                </a:rPr>
                <a:t>SERVICE &amp; REGISTRY DISCOVERY</a:t>
              </a:r>
            </a:p>
          </p:txBody>
        </p:sp>
        <p:pic>
          <p:nvPicPr>
            <p:cNvPr id="69" name="Picture 68">
              <a:extLst>
                <a:ext uri="{FF2B5EF4-FFF2-40B4-BE49-F238E27FC236}">
                  <a16:creationId xmlns:a16="http://schemas.microsoft.com/office/drawing/2014/main" id="{5DD7DF25-ED2F-4DC0-84D0-8F9824A31C90}"/>
                </a:ext>
              </a:extLst>
            </p:cNvPr>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62142" y="2540710"/>
              <a:ext cx="342407" cy="318607"/>
            </a:xfrm>
            <a:prstGeom prst="rect">
              <a:avLst/>
            </a:prstGeom>
          </p:spPr>
        </p:pic>
        <p:sp>
          <p:nvSpPr>
            <p:cNvPr id="70" name="Rectangle 69">
              <a:extLst>
                <a:ext uri="{FF2B5EF4-FFF2-40B4-BE49-F238E27FC236}">
                  <a16:creationId xmlns:a16="http://schemas.microsoft.com/office/drawing/2014/main" id="{09497FBB-C139-438C-BBCC-13EAEE6ADA84}"/>
                </a:ext>
              </a:extLst>
            </p:cNvPr>
            <p:cNvSpPr/>
            <p:nvPr/>
          </p:nvSpPr>
          <p:spPr>
            <a:xfrm>
              <a:off x="526464" y="3260235"/>
              <a:ext cx="813761" cy="188153"/>
            </a:xfrm>
            <a:prstGeom prst="rect">
              <a:avLst/>
            </a:prstGeom>
            <a:ln>
              <a:noFill/>
            </a:ln>
          </p:spPr>
          <p:style>
            <a:lnRef idx="1">
              <a:schemeClr val="accent3"/>
            </a:lnRef>
            <a:fillRef idx="2">
              <a:schemeClr val="accent3"/>
            </a:fillRef>
            <a:effectRef idx="1">
              <a:schemeClr val="accent3"/>
            </a:effectRef>
            <a:fontRef idx="minor">
              <a:schemeClr val="dk1"/>
            </a:fontRef>
          </p:style>
          <p:txBody>
            <a:bodyPr wrap="none" lIns="0" tIns="0" rIns="0" bIns="0" rtlCol="0" anchor="ctr"/>
            <a:lstStyle/>
            <a:p>
              <a:pPr algn="ctr"/>
              <a:r>
                <a:rPr lang="en-IN" dirty="0">
                  <a:solidFill>
                    <a:schemeClr val="tx1">
                      <a:lumMod val="75000"/>
                      <a:lumOff val="25000"/>
                    </a:schemeClr>
                  </a:solidFill>
                </a:rPr>
                <a:t>EUREKA</a:t>
              </a:r>
            </a:p>
          </p:txBody>
        </p:sp>
        <p:cxnSp>
          <p:nvCxnSpPr>
            <p:cNvPr id="71" name="Curved Connector 52">
              <a:extLst>
                <a:ext uri="{FF2B5EF4-FFF2-40B4-BE49-F238E27FC236}">
                  <a16:creationId xmlns:a16="http://schemas.microsoft.com/office/drawing/2014/main" id="{7847B01F-57E3-45CC-B443-E366D0EA9BF6}"/>
                </a:ext>
              </a:extLst>
            </p:cNvPr>
            <p:cNvCxnSpPr>
              <a:stCxn id="25" idx="2"/>
              <a:endCxn id="26" idx="0"/>
            </p:cNvCxnSpPr>
            <p:nvPr/>
          </p:nvCxnSpPr>
          <p:spPr>
            <a:xfrm rot="5400000">
              <a:off x="3791567" y="1468034"/>
              <a:ext cx="555410" cy="2692943"/>
            </a:xfrm>
            <a:prstGeom prst="curvedConnector3">
              <a:avLst/>
            </a:prstGeom>
            <a:ln w="254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urved Connector 53">
              <a:extLst>
                <a:ext uri="{FF2B5EF4-FFF2-40B4-BE49-F238E27FC236}">
                  <a16:creationId xmlns:a16="http://schemas.microsoft.com/office/drawing/2014/main" id="{E38E16F8-01E8-4309-8407-4C70CA43C701}"/>
                </a:ext>
              </a:extLst>
            </p:cNvPr>
            <p:cNvCxnSpPr>
              <a:stCxn id="25" idx="2"/>
              <a:endCxn id="29" idx="0"/>
            </p:cNvCxnSpPr>
            <p:nvPr/>
          </p:nvCxnSpPr>
          <p:spPr>
            <a:xfrm rot="5400000">
              <a:off x="4684809" y="2361276"/>
              <a:ext cx="555410" cy="906459"/>
            </a:xfrm>
            <a:prstGeom prst="curvedConnector3">
              <a:avLst>
                <a:gd name="adj1" fmla="val 50000"/>
              </a:avLst>
            </a:prstGeom>
            <a:ln w="254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urved Connector 56">
              <a:extLst>
                <a:ext uri="{FF2B5EF4-FFF2-40B4-BE49-F238E27FC236}">
                  <a16:creationId xmlns:a16="http://schemas.microsoft.com/office/drawing/2014/main" id="{4C4BDF38-FEA7-4FEE-AE11-70EDC9761409}"/>
                </a:ext>
              </a:extLst>
            </p:cNvPr>
            <p:cNvCxnSpPr>
              <a:stCxn id="25" idx="2"/>
              <a:endCxn id="31" idx="0"/>
            </p:cNvCxnSpPr>
            <p:nvPr/>
          </p:nvCxnSpPr>
          <p:spPr>
            <a:xfrm rot="16200000" flipH="1">
              <a:off x="5579454" y="2373089"/>
              <a:ext cx="552605" cy="880026"/>
            </a:xfrm>
            <a:prstGeom prst="curvedConnector3">
              <a:avLst>
                <a:gd name="adj1" fmla="val 50000"/>
              </a:avLst>
            </a:prstGeom>
            <a:ln w="254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urved Connector 59">
              <a:extLst>
                <a:ext uri="{FF2B5EF4-FFF2-40B4-BE49-F238E27FC236}">
                  <a16:creationId xmlns:a16="http://schemas.microsoft.com/office/drawing/2014/main" id="{17DDC66F-4102-4BEE-9C41-3CD91F1C41C7}"/>
                </a:ext>
              </a:extLst>
            </p:cNvPr>
            <p:cNvCxnSpPr>
              <a:stCxn id="23" idx="2"/>
              <a:endCxn id="25" idx="0"/>
            </p:cNvCxnSpPr>
            <p:nvPr/>
          </p:nvCxnSpPr>
          <p:spPr>
            <a:xfrm rot="5400000">
              <a:off x="5293548" y="1410789"/>
              <a:ext cx="244390" cy="9511"/>
            </a:xfrm>
            <a:prstGeom prst="curvedConnector3">
              <a:avLst>
                <a:gd name="adj1" fmla="val 50000"/>
              </a:avLst>
            </a:prstGeom>
            <a:ln w="254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urved Connector 62">
              <a:extLst>
                <a:ext uri="{FF2B5EF4-FFF2-40B4-BE49-F238E27FC236}">
                  <a16:creationId xmlns:a16="http://schemas.microsoft.com/office/drawing/2014/main" id="{532020C1-F591-45F0-9EA8-0EDEAABBEA67}"/>
                </a:ext>
              </a:extLst>
            </p:cNvPr>
            <p:cNvCxnSpPr>
              <a:cxnSpLocks/>
              <a:stCxn id="32" idx="2"/>
            </p:cNvCxnSpPr>
            <p:nvPr/>
          </p:nvCxnSpPr>
          <p:spPr>
            <a:xfrm rot="16200000" flipH="1">
              <a:off x="7972371" y="4250370"/>
              <a:ext cx="324334" cy="23834"/>
            </a:xfrm>
            <a:prstGeom prst="curvedConnector3">
              <a:avLst>
                <a:gd name="adj1" fmla="val 31047"/>
              </a:avLst>
            </a:prstGeom>
            <a:ln w="25400">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6" name="Curved Connector 65">
              <a:extLst>
                <a:ext uri="{FF2B5EF4-FFF2-40B4-BE49-F238E27FC236}">
                  <a16:creationId xmlns:a16="http://schemas.microsoft.com/office/drawing/2014/main" id="{A3B19FD3-DC74-49C8-8955-BFD7A6AD7B44}"/>
                </a:ext>
              </a:extLst>
            </p:cNvPr>
            <p:cNvCxnSpPr>
              <a:stCxn id="29" idx="2"/>
              <a:endCxn id="51" idx="1"/>
            </p:cNvCxnSpPr>
            <p:nvPr/>
          </p:nvCxnSpPr>
          <p:spPr>
            <a:xfrm rot="16200000" flipH="1">
              <a:off x="4376304" y="4228676"/>
              <a:ext cx="330163" cy="64201"/>
            </a:xfrm>
            <a:prstGeom prst="curvedConnector3">
              <a:avLst>
                <a:gd name="adj1" fmla="val 50000"/>
              </a:avLst>
            </a:prstGeom>
            <a:ln w="25400">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7" name="Curved Connector 68">
              <a:extLst>
                <a:ext uri="{FF2B5EF4-FFF2-40B4-BE49-F238E27FC236}">
                  <a16:creationId xmlns:a16="http://schemas.microsoft.com/office/drawing/2014/main" id="{B1F9489E-6D8B-4B19-A5E8-38DFD4CD4380}"/>
                </a:ext>
              </a:extLst>
            </p:cNvPr>
            <p:cNvCxnSpPr>
              <a:stCxn id="31" idx="2"/>
              <a:endCxn id="52" idx="1"/>
            </p:cNvCxnSpPr>
            <p:nvPr/>
          </p:nvCxnSpPr>
          <p:spPr>
            <a:xfrm rot="16200000" flipH="1">
              <a:off x="6161385" y="4227273"/>
              <a:ext cx="332968" cy="64201"/>
            </a:xfrm>
            <a:prstGeom prst="curvedConnector3">
              <a:avLst>
                <a:gd name="adj1" fmla="val 50000"/>
              </a:avLst>
            </a:prstGeom>
            <a:ln w="25400">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79" name="Picture 78">
              <a:extLst>
                <a:ext uri="{FF2B5EF4-FFF2-40B4-BE49-F238E27FC236}">
                  <a16:creationId xmlns:a16="http://schemas.microsoft.com/office/drawing/2014/main" id="{9C46F32F-CF27-4F71-AD1F-5561DA4CCA35}"/>
                </a:ext>
              </a:extLst>
            </p:cNvPr>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094554" y="3095950"/>
              <a:ext cx="342407" cy="328570"/>
            </a:xfrm>
            <a:prstGeom prst="rect">
              <a:avLst/>
            </a:prstGeom>
          </p:spPr>
        </p:pic>
        <p:cxnSp>
          <p:nvCxnSpPr>
            <p:cNvPr id="81" name="Curved Connector 52">
              <a:extLst>
                <a:ext uri="{FF2B5EF4-FFF2-40B4-BE49-F238E27FC236}">
                  <a16:creationId xmlns:a16="http://schemas.microsoft.com/office/drawing/2014/main" id="{0A7A9866-3FC4-4914-BBB9-F605B21E13D6}"/>
                </a:ext>
              </a:extLst>
            </p:cNvPr>
            <p:cNvCxnSpPr>
              <a:cxnSpLocks/>
              <a:stCxn id="25" idx="2"/>
              <a:endCxn id="59" idx="0"/>
            </p:cNvCxnSpPr>
            <p:nvPr/>
          </p:nvCxnSpPr>
          <p:spPr>
            <a:xfrm rot="16200000" flipH="1">
              <a:off x="6489264" y="1463278"/>
              <a:ext cx="559835" cy="2706877"/>
            </a:xfrm>
            <a:prstGeom prst="curvedConnector3">
              <a:avLst>
                <a:gd name="adj1" fmla="val 50001"/>
              </a:avLst>
            </a:prstGeom>
            <a:ln w="254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5" name="Flowchart: Magnetic Disk 84">
              <a:extLst>
                <a:ext uri="{FF2B5EF4-FFF2-40B4-BE49-F238E27FC236}">
                  <a16:creationId xmlns:a16="http://schemas.microsoft.com/office/drawing/2014/main" id="{8531D35A-3C72-484B-9A76-D3508994FC48}"/>
                </a:ext>
              </a:extLst>
            </p:cNvPr>
            <p:cNvSpPr/>
            <p:nvPr/>
          </p:nvSpPr>
          <p:spPr>
            <a:xfrm>
              <a:off x="2192534" y="4423051"/>
              <a:ext cx="1194262" cy="518013"/>
            </a:xfrm>
            <a:prstGeom prst="flowChartMagneticDisk">
              <a:avLst/>
            </a:prstGeom>
            <a:noFill/>
            <a:ln w="254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6" name="Curved Connector 65">
              <a:extLst>
                <a:ext uri="{FF2B5EF4-FFF2-40B4-BE49-F238E27FC236}">
                  <a16:creationId xmlns:a16="http://schemas.microsoft.com/office/drawing/2014/main" id="{F7954AEE-B9D9-438B-9232-81E32FC519EF}"/>
                </a:ext>
              </a:extLst>
            </p:cNvPr>
            <p:cNvCxnSpPr>
              <a:cxnSpLocks/>
              <a:endCxn id="85" idx="1"/>
            </p:cNvCxnSpPr>
            <p:nvPr/>
          </p:nvCxnSpPr>
          <p:spPr>
            <a:xfrm rot="16200000" flipH="1">
              <a:off x="2552434" y="4185820"/>
              <a:ext cx="330162" cy="144300"/>
            </a:xfrm>
            <a:prstGeom prst="curvedConnector3">
              <a:avLst>
                <a:gd name="adj1" fmla="val 50000"/>
              </a:avLst>
            </a:prstGeom>
            <a:ln w="25400">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2CDA33CC-E19C-4118-8D48-866F280913AC}"/>
                </a:ext>
              </a:extLst>
            </p:cNvPr>
            <p:cNvSpPr/>
            <p:nvPr/>
          </p:nvSpPr>
          <p:spPr>
            <a:xfrm>
              <a:off x="2279490" y="4662556"/>
              <a:ext cx="1034061" cy="186055"/>
            </a:xfrm>
            <a:prstGeom prst="rect">
              <a:avLst/>
            </a:prstGeom>
            <a:ln>
              <a:noFill/>
            </a:ln>
          </p:spPr>
          <p:style>
            <a:lnRef idx="1">
              <a:schemeClr val="accent3"/>
            </a:lnRef>
            <a:fillRef idx="2">
              <a:schemeClr val="accent3"/>
            </a:fillRef>
            <a:effectRef idx="1">
              <a:schemeClr val="accent3"/>
            </a:effectRef>
            <a:fontRef idx="minor">
              <a:schemeClr val="dk1"/>
            </a:fontRef>
          </p:style>
          <p:txBody>
            <a:bodyPr wrap="none" lIns="0" tIns="0" rIns="0" bIns="0" rtlCol="0" anchor="ctr"/>
            <a:lstStyle/>
            <a:p>
              <a:pPr algn="ctr"/>
              <a:r>
                <a:rPr lang="en-IN" dirty="0">
                  <a:solidFill>
                    <a:schemeClr val="tx1">
                      <a:lumMod val="75000"/>
                      <a:lumOff val="25000"/>
                    </a:schemeClr>
                  </a:solidFill>
                </a:rPr>
                <a:t>3</a:t>
              </a:r>
              <a:r>
                <a:rPr lang="en-IN" baseline="30000" dirty="0">
                  <a:solidFill>
                    <a:schemeClr val="tx1">
                      <a:lumMod val="75000"/>
                      <a:lumOff val="25000"/>
                    </a:schemeClr>
                  </a:solidFill>
                </a:rPr>
                <a:t>rd</a:t>
              </a:r>
              <a:r>
                <a:rPr lang="en-IN" dirty="0">
                  <a:solidFill>
                    <a:schemeClr val="tx1">
                      <a:lumMod val="75000"/>
                      <a:lumOff val="25000"/>
                    </a:schemeClr>
                  </a:solidFill>
                </a:rPr>
                <a:t> Party API</a:t>
              </a:r>
            </a:p>
          </p:txBody>
        </p:sp>
      </p:grpSp>
    </p:spTree>
    <p:extLst>
      <p:ext uri="{BB962C8B-B14F-4D97-AF65-F5344CB8AC3E}">
        <p14:creationId xmlns:p14="http://schemas.microsoft.com/office/powerpoint/2010/main" val="2446861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ED778-B560-45A1-B70C-C43249A848EE}"/>
              </a:ext>
            </a:extLst>
          </p:cNvPr>
          <p:cNvSpPr>
            <a:spLocks noGrp="1"/>
          </p:cNvSpPr>
          <p:nvPr>
            <p:ph type="title"/>
          </p:nvPr>
        </p:nvSpPr>
        <p:spPr>
          <a:xfrm>
            <a:off x="573293" y="2312837"/>
            <a:ext cx="7997413" cy="517826"/>
          </a:xfrm>
        </p:spPr>
        <p:txBody>
          <a:bodyPr>
            <a:noAutofit/>
          </a:bodyPr>
          <a:lstStyle/>
          <a:p>
            <a:pPr algn="ctr"/>
            <a:r>
              <a:rPr lang="en-US" sz="4800" dirty="0"/>
              <a:t>Project Architecture</a:t>
            </a:r>
          </a:p>
        </p:txBody>
      </p:sp>
    </p:spTree>
    <p:extLst>
      <p:ext uri="{BB962C8B-B14F-4D97-AF65-F5344CB8AC3E}">
        <p14:creationId xmlns:p14="http://schemas.microsoft.com/office/powerpoint/2010/main" val="1442364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Group 83">
            <a:extLst>
              <a:ext uri="{FF2B5EF4-FFF2-40B4-BE49-F238E27FC236}">
                <a16:creationId xmlns:a16="http://schemas.microsoft.com/office/drawing/2014/main" id="{24D49459-7CFE-4A59-A4DE-182468379056}"/>
              </a:ext>
            </a:extLst>
          </p:cNvPr>
          <p:cNvGrpSpPr/>
          <p:nvPr/>
        </p:nvGrpSpPr>
        <p:grpSpPr>
          <a:xfrm>
            <a:off x="69156" y="-2723"/>
            <a:ext cx="8890427" cy="4958926"/>
            <a:chOff x="69156" y="-2723"/>
            <a:chExt cx="8890427" cy="4958926"/>
          </a:xfrm>
        </p:grpSpPr>
        <p:sp>
          <p:nvSpPr>
            <p:cNvPr id="6" name="Rectangle: Rounded Corners 5">
              <a:extLst>
                <a:ext uri="{FF2B5EF4-FFF2-40B4-BE49-F238E27FC236}">
                  <a16:creationId xmlns:a16="http://schemas.microsoft.com/office/drawing/2014/main" id="{F0E0F18F-AB4A-41F5-A655-5400A3A91CC3}"/>
                </a:ext>
              </a:extLst>
            </p:cNvPr>
            <p:cNvSpPr/>
            <p:nvPr/>
          </p:nvSpPr>
          <p:spPr>
            <a:xfrm>
              <a:off x="329135" y="2225349"/>
              <a:ext cx="1037344" cy="443273"/>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sz="1100" dirty="0"/>
                <a:t>[Angular]</a:t>
              </a:r>
            </a:p>
          </p:txBody>
        </p:sp>
        <p:sp>
          <p:nvSpPr>
            <p:cNvPr id="7" name="Rectangle: Rounded Corners 6">
              <a:extLst>
                <a:ext uri="{FF2B5EF4-FFF2-40B4-BE49-F238E27FC236}">
                  <a16:creationId xmlns:a16="http://schemas.microsoft.com/office/drawing/2014/main" id="{B3F9622C-46A8-4757-B77A-5F6BB68BF8CE}"/>
                </a:ext>
              </a:extLst>
            </p:cNvPr>
            <p:cNvSpPr/>
            <p:nvPr/>
          </p:nvSpPr>
          <p:spPr>
            <a:xfrm>
              <a:off x="2211721" y="2126555"/>
              <a:ext cx="1668715" cy="671234"/>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 GATEWAY</a:t>
              </a:r>
            </a:p>
            <a:p>
              <a:pPr algn="ctr"/>
              <a:r>
                <a:rPr lang="en-US" dirty="0"/>
                <a:t>[8080]</a:t>
              </a:r>
            </a:p>
          </p:txBody>
        </p:sp>
        <p:sp>
          <p:nvSpPr>
            <p:cNvPr id="8" name="Rectangle: Rounded Corners 7">
              <a:extLst>
                <a:ext uri="{FF2B5EF4-FFF2-40B4-BE49-F238E27FC236}">
                  <a16:creationId xmlns:a16="http://schemas.microsoft.com/office/drawing/2014/main" id="{BE8AC71D-C766-46BA-9D7A-B69D09318A5F}"/>
                </a:ext>
              </a:extLst>
            </p:cNvPr>
            <p:cNvSpPr/>
            <p:nvPr/>
          </p:nvSpPr>
          <p:spPr>
            <a:xfrm>
              <a:off x="4648841" y="473687"/>
              <a:ext cx="2128477" cy="671234"/>
            </a:xfrm>
            <a:prstGeom prst="roundRect">
              <a:avLst/>
            </a:prstGeom>
            <a:solidFill>
              <a:srgbClr val="00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SEARCH</a:t>
              </a:r>
            </a:p>
            <a:p>
              <a:pPr algn="ctr"/>
              <a:r>
                <a:rPr lang="en-US" dirty="0"/>
                <a:t>MICROSERVICE</a:t>
              </a:r>
            </a:p>
          </p:txBody>
        </p:sp>
        <p:sp>
          <p:nvSpPr>
            <p:cNvPr id="9" name="Rectangle: Rounded Corners 8">
              <a:extLst>
                <a:ext uri="{FF2B5EF4-FFF2-40B4-BE49-F238E27FC236}">
                  <a16:creationId xmlns:a16="http://schemas.microsoft.com/office/drawing/2014/main" id="{9F6A99AF-0A20-4CF9-B365-73FFD753ADA1}"/>
                </a:ext>
              </a:extLst>
            </p:cNvPr>
            <p:cNvSpPr/>
            <p:nvPr/>
          </p:nvSpPr>
          <p:spPr>
            <a:xfrm>
              <a:off x="4648840" y="2126555"/>
              <a:ext cx="2128477" cy="671234"/>
            </a:xfrm>
            <a:prstGeom prst="roundRect">
              <a:avLst/>
            </a:prstGeom>
            <a:solidFill>
              <a:srgbClr val="00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FAVOURITES</a:t>
              </a:r>
            </a:p>
            <a:p>
              <a:pPr algn="ctr"/>
              <a:r>
                <a:rPr lang="en-US" dirty="0"/>
                <a:t>MICROSERVICE</a:t>
              </a:r>
            </a:p>
          </p:txBody>
        </p:sp>
        <p:sp>
          <p:nvSpPr>
            <p:cNvPr id="10" name="Rectangle: Rounded Corners 9">
              <a:extLst>
                <a:ext uri="{FF2B5EF4-FFF2-40B4-BE49-F238E27FC236}">
                  <a16:creationId xmlns:a16="http://schemas.microsoft.com/office/drawing/2014/main" id="{5C376E45-0B49-4B10-911E-805C3241208B}"/>
                </a:ext>
              </a:extLst>
            </p:cNvPr>
            <p:cNvSpPr/>
            <p:nvPr/>
          </p:nvSpPr>
          <p:spPr>
            <a:xfrm>
              <a:off x="4648840" y="3873791"/>
              <a:ext cx="2128477" cy="671234"/>
            </a:xfrm>
            <a:prstGeom prst="roundRect">
              <a:avLst/>
            </a:prstGeom>
            <a:solidFill>
              <a:srgbClr val="00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MEAL</a:t>
              </a:r>
            </a:p>
            <a:p>
              <a:pPr algn="ctr"/>
              <a:r>
                <a:rPr lang="en-US" dirty="0"/>
                <a:t>MICROSERVICE</a:t>
              </a:r>
            </a:p>
          </p:txBody>
        </p:sp>
        <p:sp>
          <p:nvSpPr>
            <p:cNvPr id="14" name="Flowchart: Magnetic Disk 13">
              <a:extLst>
                <a:ext uri="{FF2B5EF4-FFF2-40B4-BE49-F238E27FC236}">
                  <a16:creationId xmlns:a16="http://schemas.microsoft.com/office/drawing/2014/main" id="{CDC05FA1-B6F7-4384-9A8E-DD8AEC290ED2}"/>
                </a:ext>
              </a:extLst>
            </p:cNvPr>
            <p:cNvSpPr/>
            <p:nvPr/>
          </p:nvSpPr>
          <p:spPr>
            <a:xfrm>
              <a:off x="7903028" y="2104783"/>
              <a:ext cx="852928" cy="579026"/>
            </a:xfrm>
            <a:prstGeom prst="flowChartMagneticDisk">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MYSQL</a:t>
              </a:r>
            </a:p>
          </p:txBody>
        </p:sp>
        <p:sp>
          <p:nvSpPr>
            <p:cNvPr id="15" name="Flowchart: Magnetic Disk 14">
              <a:extLst>
                <a:ext uri="{FF2B5EF4-FFF2-40B4-BE49-F238E27FC236}">
                  <a16:creationId xmlns:a16="http://schemas.microsoft.com/office/drawing/2014/main" id="{EFE1B42B-545B-4A62-8EC3-4B9DC3BEF335}"/>
                </a:ext>
              </a:extLst>
            </p:cNvPr>
            <p:cNvSpPr/>
            <p:nvPr/>
          </p:nvSpPr>
          <p:spPr>
            <a:xfrm>
              <a:off x="7903028" y="3847738"/>
              <a:ext cx="852928" cy="579026"/>
            </a:xfrm>
            <a:prstGeom prst="flowChartMagneticDisk">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MYSQL</a:t>
              </a:r>
            </a:p>
          </p:txBody>
        </p:sp>
        <p:sp>
          <p:nvSpPr>
            <p:cNvPr id="16" name="Rectangle 15">
              <a:extLst>
                <a:ext uri="{FF2B5EF4-FFF2-40B4-BE49-F238E27FC236}">
                  <a16:creationId xmlns:a16="http://schemas.microsoft.com/office/drawing/2014/main" id="{8C8AEB1D-ECA5-4410-956D-6E836971A40C}"/>
                </a:ext>
              </a:extLst>
            </p:cNvPr>
            <p:cNvSpPr/>
            <p:nvPr/>
          </p:nvSpPr>
          <p:spPr>
            <a:xfrm>
              <a:off x="69156" y="187299"/>
              <a:ext cx="1844168" cy="4768904"/>
            </a:xfrm>
            <a:prstGeom prst="rect">
              <a:avLst/>
            </a:prstGeom>
            <a:noFill/>
            <a:ln>
              <a:solidFill>
                <a:schemeClr val="accent6">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0F21D99-B5C8-4688-B547-D4CBDC315C0B}"/>
                </a:ext>
              </a:extLst>
            </p:cNvPr>
            <p:cNvSpPr/>
            <p:nvPr/>
          </p:nvSpPr>
          <p:spPr>
            <a:xfrm>
              <a:off x="1944059" y="187298"/>
              <a:ext cx="5663133" cy="4768904"/>
            </a:xfrm>
            <a:prstGeom prst="rect">
              <a:avLst/>
            </a:prstGeom>
            <a:noFill/>
            <a:ln>
              <a:solidFill>
                <a:srgbClr val="92D050">
                  <a:alpha val="40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0D597C0F-F2BC-4C29-80FD-117A669B89B3}"/>
                </a:ext>
              </a:extLst>
            </p:cNvPr>
            <p:cNvSpPr/>
            <p:nvPr/>
          </p:nvSpPr>
          <p:spPr>
            <a:xfrm>
              <a:off x="2658676" y="-2723"/>
              <a:ext cx="1037344" cy="38004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EUREKA</a:t>
              </a:r>
            </a:p>
          </p:txBody>
        </p:sp>
        <p:sp>
          <p:nvSpPr>
            <p:cNvPr id="19" name="Rectangle 18">
              <a:extLst>
                <a:ext uri="{FF2B5EF4-FFF2-40B4-BE49-F238E27FC236}">
                  <a16:creationId xmlns:a16="http://schemas.microsoft.com/office/drawing/2014/main" id="{30BE9F53-5E3B-48B0-B41C-4F0072BD0AA4}"/>
                </a:ext>
              </a:extLst>
            </p:cNvPr>
            <p:cNvSpPr/>
            <p:nvPr/>
          </p:nvSpPr>
          <p:spPr>
            <a:xfrm>
              <a:off x="7637927" y="187298"/>
              <a:ext cx="1321656" cy="4768904"/>
            </a:xfrm>
            <a:prstGeom prst="rect">
              <a:avLst/>
            </a:prstGeom>
            <a:noFill/>
            <a:ln>
              <a:solidFill>
                <a:schemeClr val="accent3">
                  <a:lumMod val="75000"/>
                  <a:alpha val="39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EFDD6AFD-2C54-472F-ACC0-B52C71B6C1C6}"/>
                </a:ext>
              </a:extLst>
            </p:cNvPr>
            <p:cNvSpPr/>
            <p:nvPr/>
          </p:nvSpPr>
          <p:spPr>
            <a:xfrm>
              <a:off x="7860766" y="519791"/>
              <a:ext cx="937452" cy="57902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r>
                <a:rPr lang="en-US" baseline="30000" dirty="0"/>
                <a:t>rd</a:t>
              </a:r>
              <a:r>
                <a:rPr lang="en-US" dirty="0"/>
                <a:t> Party</a:t>
              </a:r>
            </a:p>
            <a:p>
              <a:pPr algn="ctr"/>
              <a:r>
                <a:rPr lang="en-US" dirty="0"/>
                <a:t>API</a:t>
              </a:r>
            </a:p>
          </p:txBody>
        </p:sp>
        <p:sp>
          <p:nvSpPr>
            <p:cNvPr id="22" name="Rectangle: Rounded Corners 21">
              <a:extLst>
                <a:ext uri="{FF2B5EF4-FFF2-40B4-BE49-F238E27FC236}">
                  <a16:creationId xmlns:a16="http://schemas.microsoft.com/office/drawing/2014/main" id="{09698F05-ADC0-4A08-8980-182AAE0B4750}"/>
                </a:ext>
              </a:extLst>
            </p:cNvPr>
            <p:cNvSpPr/>
            <p:nvPr/>
          </p:nvSpPr>
          <p:spPr>
            <a:xfrm>
              <a:off x="2204037" y="3230979"/>
              <a:ext cx="1668715" cy="671234"/>
            </a:xfrm>
            <a:prstGeom prst="roundRect">
              <a:avLst/>
            </a:prstGeom>
            <a:solidFill>
              <a:srgbClr val="FF3300">
                <a:alpha val="8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a:p>
              <a:pPr algn="ctr"/>
              <a:r>
                <a:rPr lang="en-US" dirty="0"/>
                <a:t>MICROSERVICE</a:t>
              </a:r>
            </a:p>
            <a:p>
              <a:pPr algn="ctr"/>
              <a:r>
                <a:rPr lang="en-US" sz="900" dirty="0"/>
                <a:t>[Spring Security, JWT]</a:t>
              </a:r>
            </a:p>
          </p:txBody>
        </p:sp>
        <p:sp>
          <p:nvSpPr>
            <p:cNvPr id="23" name="Flowchart: Magnetic Disk 22">
              <a:extLst>
                <a:ext uri="{FF2B5EF4-FFF2-40B4-BE49-F238E27FC236}">
                  <a16:creationId xmlns:a16="http://schemas.microsoft.com/office/drawing/2014/main" id="{5F37ED38-0F8C-41C9-9F56-B8537E2D8068}"/>
                </a:ext>
              </a:extLst>
            </p:cNvPr>
            <p:cNvSpPr/>
            <p:nvPr/>
          </p:nvSpPr>
          <p:spPr>
            <a:xfrm>
              <a:off x="2477459" y="4241827"/>
              <a:ext cx="1137237" cy="579026"/>
            </a:xfrm>
            <a:prstGeom prst="flowChartMagneticDisk">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MONGODB</a:t>
              </a:r>
            </a:p>
          </p:txBody>
        </p:sp>
        <p:cxnSp>
          <p:nvCxnSpPr>
            <p:cNvPr id="25" name="Straight Arrow Connector 24">
              <a:extLst>
                <a:ext uri="{FF2B5EF4-FFF2-40B4-BE49-F238E27FC236}">
                  <a16:creationId xmlns:a16="http://schemas.microsoft.com/office/drawing/2014/main" id="{6ABCA987-E0AD-41DB-95E4-24F06586A7F8}"/>
                </a:ext>
              </a:extLst>
            </p:cNvPr>
            <p:cNvCxnSpPr>
              <a:cxnSpLocks/>
            </p:cNvCxnSpPr>
            <p:nvPr/>
          </p:nvCxnSpPr>
          <p:spPr>
            <a:xfrm>
              <a:off x="1381847" y="2328262"/>
              <a:ext cx="829874" cy="0"/>
            </a:xfrm>
            <a:prstGeom prst="straightConnector1">
              <a:avLst/>
            </a:prstGeom>
            <a:ln w="158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CE4A779-D75D-4484-870F-841F9F7B31AA}"/>
                </a:ext>
              </a:extLst>
            </p:cNvPr>
            <p:cNvCxnSpPr>
              <a:cxnSpLocks/>
            </p:cNvCxnSpPr>
            <p:nvPr/>
          </p:nvCxnSpPr>
          <p:spPr>
            <a:xfrm flipH="1">
              <a:off x="1381847" y="2571750"/>
              <a:ext cx="839479" cy="0"/>
            </a:xfrm>
            <a:prstGeom prst="straightConnector1">
              <a:avLst/>
            </a:prstGeom>
            <a:ln w="158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6E79BDB-916B-45FE-9EFD-E1B32EA5EBBD}"/>
                </a:ext>
              </a:extLst>
            </p:cNvPr>
            <p:cNvCxnSpPr>
              <a:cxnSpLocks/>
              <a:stCxn id="22" idx="2"/>
              <a:endCxn id="23" idx="1"/>
            </p:cNvCxnSpPr>
            <p:nvPr/>
          </p:nvCxnSpPr>
          <p:spPr>
            <a:xfrm>
              <a:off x="3038395" y="3902213"/>
              <a:ext cx="7683" cy="339614"/>
            </a:xfrm>
            <a:prstGeom prst="straightConnector1">
              <a:avLst/>
            </a:prstGeom>
            <a:ln w="19050">
              <a:solidFill>
                <a:schemeClr val="accent5">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B5933A0-B5F0-4B62-9D4B-D163C2BEA61E}"/>
                </a:ext>
              </a:extLst>
            </p:cNvPr>
            <p:cNvCxnSpPr>
              <a:cxnSpLocks/>
            </p:cNvCxnSpPr>
            <p:nvPr/>
          </p:nvCxnSpPr>
          <p:spPr>
            <a:xfrm flipV="1">
              <a:off x="3872752" y="1110824"/>
              <a:ext cx="776088" cy="1027738"/>
            </a:xfrm>
            <a:prstGeom prst="straightConnector1">
              <a:avLst/>
            </a:prstGeom>
            <a:ln w="19050">
              <a:solidFill>
                <a:schemeClr val="accent5">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8E7B6A4-20BA-4DAB-8EC9-1285CA8BFC9A}"/>
                </a:ext>
              </a:extLst>
            </p:cNvPr>
            <p:cNvCxnSpPr>
              <a:cxnSpLocks/>
            </p:cNvCxnSpPr>
            <p:nvPr/>
          </p:nvCxnSpPr>
          <p:spPr>
            <a:xfrm>
              <a:off x="3842016" y="2785783"/>
              <a:ext cx="806824" cy="1088008"/>
            </a:xfrm>
            <a:prstGeom prst="straightConnector1">
              <a:avLst/>
            </a:prstGeom>
            <a:ln w="19050">
              <a:solidFill>
                <a:schemeClr val="accent5">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E50BDE4-6A2A-4C22-B4BD-2735DFEEE0CD}"/>
                </a:ext>
              </a:extLst>
            </p:cNvPr>
            <p:cNvCxnSpPr>
              <a:cxnSpLocks/>
            </p:cNvCxnSpPr>
            <p:nvPr/>
          </p:nvCxnSpPr>
          <p:spPr>
            <a:xfrm>
              <a:off x="2544055" y="2797789"/>
              <a:ext cx="0" cy="433190"/>
            </a:xfrm>
            <a:prstGeom prst="straightConnector1">
              <a:avLst/>
            </a:prstGeom>
            <a:ln w="158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D8F9C12-4C14-4C91-A054-75F81B0EF980}"/>
                </a:ext>
              </a:extLst>
            </p:cNvPr>
            <p:cNvCxnSpPr>
              <a:cxnSpLocks/>
            </p:cNvCxnSpPr>
            <p:nvPr/>
          </p:nvCxnSpPr>
          <p:spPr>
            <a:xfrm flipV="1">
              <a:off x="3465499" y="2785784"/>
              <a:ext cx="0" cy="445195"/>
            </a:xfrm>
            <a:prstGeom prst="straightConnector1">
              <a:avLst/>
            </a:prstGeom>
            <a:ln w="158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5698D5B-06BA-4E26-A14D-C92A39B94C72}"/>
                </a:ext>
              </a:extLst>
            </p:cNvPr>
            <p:cNvCxnSpPr>
              <a:cxnSpLocks/>
              <a:endCxn id="9" idx="1"/>
            </p:cNvCxnSpPr>
            <p:nvPr/>
          </p:nvCxnSpPr>
          <p:spPr>
            <a:xfrm>
              <a:off x="3861866" y="2456169"/>
              <a:ext cx="786974" cy="6003"/>
            </a:xfrm>
            <a:prstGeom prst="straightConnector1">
              <a:avLst/>
            </a:prstGeom>
            <a:ln w="19050">
              <a:solidFill>
                <a:schemeClr val="accent5">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1251B22-5C52-4C6F-9201-913D8EC0CE41}"/>
                </a:ext>
              </a:extLst>
            </p:cNvPr>
            <p:cNvCxnSpPr>
              <a:cxnSpLocks/>
            </p:cNvCxnSpPr>
            <p:nvPr/>
          </p:nvCxnSpPr>
          <p:spPr>
            <a:xfrm>
              <a:off x="6772835" y="848864"/>
              <a:ext cx="1114825" cy="0"/>
            </a:xfrm>
            <a:prstGeom prst="straightConnector1">
              <a:avLst/>
            </a:prstGeom>
            <a:ln w="19050">
              <a:solidFill>
                <a:schemeClr val="accent5">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E288D3B0-5AAB-4271-8BC5-BAE451E59E48}"/>
                </a:ext>
              </a:extLst>
            </p:cNvPr>
            <p:cNvCxnSpPr>
              <a:cxnSpLocks/>
            </p:cNvCxnSpPr>
            <p:nvPr/>
          </p:nvCxnSpPr>
          <p:spPr>
            <a:xfrm>
              <a:off x="6799729" y="2446986"/>
              <a:ext cx="1087931" cy="18366"/>
            </a:xfrm>
            <a:prstGeom prst="straightConnector1">
              <a:avLst/>
            </a:prstGeom>
            <a:ln w="19050">
              <a:solidFill>
                <a:schemeClr val="accent5">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0F86B41-CEBE-4318-9087-7788BCB162F3}"/>
                </a:ext>
              </a:extLst>
            </p:cNvPr>
            <p:cNvCxnSpPr>
              <a:cxnSpLocks/>
              <a:stCxn id="10" idx="3"/>
            </p:cNvCxnSpPr>
            <p:nvPr/>
          </p:nvCxnSpPr>
          <p:spPr>
            <a:xfrm flipV="1">
              <a:off x="6777317" y="4192298"/>
              <a:ext cx="1136916" cy="17110"/>
            </a:xfrm>
            <a:prstGeom prst="straightConnector1">
              <a:avLst/>
            </a:prstGeom>
            <a:ln w="19050">
              <a:solidFill>
                <a:schemeClr val="accent5">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A01A07F-996F-4B96-AC83-F87436823E84}"/>
                </a:ext>
              </a:extLst>
            </p:cNvPr>
            <p:cNvCxnSpPr/>
            <p:nvPr/>
          </p:nvCxnSpPr>
          <p:spPr>
            <a:xfrm flipV="1">
              <a:off x="5378824" y="1144921"/>
              <a:ext cx="0" cy="981634"/>
            </a:xfrm>
            <a:prstGeom prst="straightConnector1">
              <a:avLst/>
            </a:prstGeom>
            <a:ln w="15875">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BD7422D2-9EEC-4B35-A8A2-F2E1A1B5E844}"/>
                </a:ext>
              </a:extLst>
            </p:cNvPr>
            <p:cNvSpPr txBox="1"/>
            <p:nvPr/>
          </p:nvSpPr>
          <p:spPr>
            <a:xfrm>
              <a:off x="5378823" y="1465170"/>
              <a:ext cx="1360068" cy="246221"/>
            </a:xfrm>
            <a:prstGeom prst="rect">
              <a:avLst/>
            </a:prstGeom>
            <a:noFill/>
          </p:spPr>
          <p:txBody>
            <a:bodyPr wrap="square" rtlCol="0">
              <a:spAutoFit/>
            </a:bodyPr>
            <a:lstStyle/>
            <a:p>
              <a:r>
                <a:rPr lang="en-US" sz="1000" dirty="0"/>
                <a:t>[GET]  Feign Client</a:t>
              </a:r>
            </a:p>
          </p:txBody>
        </p:sp>
        <p:cxnSp>
          <p:nvCxnSpPr>
            <p:cNvPr id="72" name="Connector: Elbow 71">
              <a:extLst>
                <a:ext uri="{FF2B5EF4-FFF2-40B4-BE49-F238E27FC236}">
                  <a16:creationId xmlns:a16="http://schemas.microsoft.com/office/drawing/2014/main" id="{FF18F1DB-0360-43E7-BC31-46EF81B63AFC}"/>
                </a:ext>
              </a:extLst>
            </p:cNvPr>
            <p:cNvCxnSpPr>
              <a:cxnSpLocks/>
              <a:stCxn id="10" idx="1"/>
              <a:endCxn id="8" idx="1"/>
            </p:cNvCxnSpPr>
            <p:nvPr/>
          </p:nvCxnSpPr>
          <p:spPr>
            <a:xfrm rot="10800000" flipH="1">
              <a:off x="4648839" y="809304"/>
              <a:ext cx="1" cy="3400104"/>
            </a:xfrm>
            <a:prstGeom prst="bentConnector3">
              <a:avLst>
                <a:gd name="adj1" fmla="val -22860000000"/>
              </a:avLst>
            </a:prstGeom>
            <a:ln w="15875">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4" name="Rectangle: Rounded Corners 73">
              <a:extLst>
                <a:ext uri="{FF2B5EF4-FFF2-40B4-BE49-F238E27FC236}">
                  <a16:creationId xmlns:a16="http://schemas.microsoft.com/office/drawing/2014/main" id="{E57501CA-E995-4156-AA69-D0C9F8512D67}"/>
                </a:ext>
              </a:extLst>
            </p:cNvPr>
            <p:cNvSpPr/>
            <p:nvPr/>
          </p:nvSpPr>
          <p:spPr>
            <a:xfrm>
              <a:off x="6615956" y="231135"/>
              <a:ext cx="453354" cy="446074"/>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rgbClr val="FFFF00"/>
                  </a:solidFill>
                </a:rPr>
                <a:t>REST</a:t>
              </a:r>
            </a:p>
            <a:p>
              <a:pPr algn="ctr"/>
              <a:r>
                <a:rPr lang="en-US" sz="600" dirty="0">
                  <a:solidFill>
                    <a:srgbClr val="FFFF00"/>
                  </a:solidFill>
                </a:rPr>
                <a:t>API</a:t>
              </a:r>
            </a:p>
          </p:txBody>
        </p:sp>
        <p:sp>
          <p:nvSpPr>
            <p:cNvPr id="75" name="Rectangle: Rounded Corners 74">
              <a:extLst>
                <a:ext uri="{FF2B5EF4-FFF2-40B4-BE49-F238E27FC236}">
                  <a16:creationId xmlns:a16="http://schemas.microsoft.com/office/drawing/2014/main" id="{80311D6A-D82F-4117-948F-115B47B6A228}"/>
                </a:ext>
              </a:extLst>
            </p:cNvPr>
            <p:cNvSpPr/>
            <p:nvPr/>
          </p:nvSpPr>
          <p:spPr>
            <a:xfrm>
              <a:off x="6566008" y="1873240"/>
              <a:ext cx="453354" cy="446074"/>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rgbClr val="FFFF00"/>
                  </a:solidFill>
                </a:rPr>
                <a:t>REST</a:t>
              </a:r>
            </a:p>
            <a:p>
              <a:pPr algn="ctr"/>
              <a:r>
                <a:rPr lang="en-US" sz="600" dirty="0">
                  <a:solidFill>
                    <a:srgbClr val="FFFF00"/>
                  </a:solidFill>
                </a:rPr>
                <a:t>API</a:t>
              </a:r>
            </a:p>
          </p:txBody>
        </p:sp>
        <p:sp>
          <p:nvSpPr>
            <p:cNvPr id="76" name="Rectangle: Rounded Corners 75">
              <a:extLst>
                <a:ext uri="{FF2B5EF4-FFF2-40B4-BE49-F238E27FC236}">
                  <a16:creationId xmlns:a16="http://schemas.microsoft.com/office/drawing/2014/main" id="{BA7898C7-D0C0-4582-8C3B-E4BBC580F8DF}"/>
                </a:ext>
              </a:extLst>
            </p:cNvPr>
            <p:cNvSpPr/>
            <p:nvPr/>
          </p:nvSpPr>
          <p:spPr>
            <a:xfrm>
              <a:off x="6585215" y="3586971"/>
              <a:ext cx="453354" cy="446074"/>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rgbClr val="FFFF00"/>
                  </a:solidFill>
                </a:rPr>
                <a:t>REST</a:t>
              </a:r>
            </a:p>
            <a:p>
              <a:pPr algn="ctr"/>
              <a:r>
                <a:rPr lang="en-US" sz="600" dirty="0">
                  <a:solidFill>
                    <a:srgbClr val="FFFF00"/>
                  </a:solidFill>
                </a:rPr>
                <a:t>API</a:t>
              </a:r>
            </a:p>
          </p:txBody>
        </p:sp>
        <p:sp>
          <p:nvSpPr>
            <p:cNvPr id="77" name="TextBox 76">
              <a:extLst>
                <a:ext uri="{FF2B5EF4-FFF2-40B4-BE49-F238E27FC236}">
                  <a16:creationId xmlns:a16="http://schemas.microsoft.com/office/drawing/2014/main" id="{1587859F-9FC4-4870-87F1-D17F19FFC704}"/>
                </a:ext>
              </a:extLst>
            </p:cNvPr>
            <p:cNvSpPr txBox="1"/>
            <p:nvPr/>
          </p:nvSpPr>
          <p:spPr>
            <a:xfrm>
              <a:off x="6893861" y="821714"/>
              <a:ext cx="760717" cy="400110"/>
            </a:xfrm>
            <a:prstGeom prst="rect">
              <a:avLst/>
            </a:prstGeom>
            <a:noFill/>
          </p:spPr>
          <p:txBody>
            <a:bodyPr wrap="square" rtlCol="0">
              <a:spAutoFit/>
            </a:bodyPr>
            <a:lstStyle/>
            <a:p>
              <a:pPr algn="ctr"/>
              <a:r>
                <a:rPr lang="en-US" sz="1000" dirty="0"/>
                <a:t>REST </a:t>
              </a:r>
            </a:p>
            <a:p>
              <a:pPr algn="ctr"/>
              <a:r>
                <a:rPr lang="en-US" sz="1000" dirty="0"/>
                <a:t>Template</a:t>
              </a:r>
            </a:p>
          </p:txBody>
        </p:sp>
        <p:sp>
          <p:nvSpPr>
            <p:cNvPr id="83" name="TextBox 82">
              <a:extLst>
                <a:ext uri="{FF2B5EF4-FFF2-40B4-BE49-F238E27FC236}">
                  <a16:creationId xmlns:a16="http://schemas.microsoft.com/office/drawing/2014/main" id="{B961C04A-4313-4FDA-A055-59F9F0E829DA}"/>
                </a:ext>
              </a:extLst>
            </p:cNvPr>
            <p:cNvSpPr txBox="1"/>
            <p:nvPr/>
          </p:nvSpPr>
          <p:spPr>
            <a:xfrm>
              <a:off x="4388249" y="3133406"/>
              <a:ext cx="1360068" cy="246221"/>
            </a:xfrm>
            <a:prstGeom prst="rect">
              <a:avLst/>
            </a:prstGeom>
            <a:noFill/>
          </p:spPr>
          <p:txBody>
            <a:bodyPr wrap="square" rtlCol="0">
              <a:spAutoFit/>
            </a:bodyPr>
            <a:lstStyle/>
            <a:p>
              <a:r>
                <a:rPr lang="en-US" sz="1000" dirty="0"/>
                <a:t>[GET] Feign Client</a:t>
              </a:r>
            </a:p>
          </p:txBody>
        </p:sp>
      </p:grpSp>
      <p:sp>
        <p:nvSpPr>
          <p:cNvPr id="85" name="Rectangle: Rounded Corners 84">
            <a:extLst>
              <a:ext uri="{FF2B5EF4-FFF2-40B4-BE49-F238E27FC236}">
                <a16:creationId xmlns:a16="http://schemas.microsoft.com/office/drawing/2014/main" id="{2A4628BA-81A9-441E-9CF2-FA668185A49E}"/>
              </a:ext>
            </a:extLst>
          </p:cNvPr>
          <p:cNvSpPr/>
          <p:nvPr/>
        </p:nvSpPr>
        <p:spPr>
          <a:xfrm>
            <a:off x="521214" y="1580114"/>
            <a:ext cx="646735" cy="516163"/>
          </a:xfrm>
          <a:prstGeom prst="roundRect">
            <a:avLst>
              <a:gd name="adj" fmla="val 10000"/>
            </a:avLst>
          </a:prstGeom>
          <a:blipFill>
            <a:blip r:embed="rId3">
              <a:extLst>
                <a:ext uri="{28A0092B-C50C-407E-A947-70E740481C1C}">
                  <a14:useLocalDpi xmlns:a14="http://schemas.microsoft.com/office/drawing/2010/main" val="0"/>
                </a:ext>
              </a:extLst>
            </a:blip>
            <a:srcRect/>
            <a:stretch>
              <a:fillRect l="-13000" r="-13000"/>
            </a:stretch>
          </a:blipFill>
        </p:spPr>
        <p:style>
          <a:lnRef idx="2">
            <a:schemeClr val="lt2">
              <a:hueOff val="0"/>
              <a:satOff val="0"/>
              <a:lumOff val="0"/>
              <a:alphaOff val="0"/>
            </a:schemeClr>
          </a:lnRef>
          <a:fillRef idx="1">
            <a:scrgbClr r="0" g="0" b="0"/>
          </a:fillRef>
          <a:effectRef idx="0">
            <a:schemeClr val="dk2">
              <a:tint val="50000"/>
              <a:hueOff val="0"/>
              <a:satOff val="0"/>
              <a:lumOff val="0"/>
              <a:alphaOff val="0"/>
            </a:schemeClr>
          </a:effectRef>
          <a:fontRef idx="minor">
            <a:schemeClr val="lt2">
              <a:hueOff val="0"/>
              <a:satOff val="0"/>
              <a:lumOff val="0"/>
              <a:alphaOff val="0"/>
            </a:schemeClr>
          </a:fontRef>
        </p:style>
      </p:sp>
      <p:sp>
        <p:nvSpPr>
          <p:cNvPr id="86" name="TextBox 85">
            <a:extLst>
              <a:ext uri="{FF2B5EF4-FFF2-40B4-BE49-F238E27FC236}">
                <a16:creationId xmlns:a16="http://schemas.microsoft.com/office/drawing/2014/main" id="{38B7A118-3E72-4C78-940D-E222C574B5EF}"/>
              </a:ext>
            </a:extLst>
          </p:cNvPr>
          <p:cNvSpPr txBox="1"/>
          <p:nvPr/>
        </p:nvSpPr>
        <p:spPr>
          <a:xfrm>
            <a:off x="3848428" y="1593504"/>
            <a:ext cx="646735" cy="215444"/>
          </a:xfrm>
          <a:prstGeom prst="rect">
            <a:avLst/>
          </a:prstGeom>
          <a:noFill/>
        </p:spPr>
        <p:txBody>
          <a:bodyPr wrap="square" rtlCol="0">
            <a:spAutoFit/>
          </a:bodyPr>
          <a:lstStyle/>
          <a:p>
            <a:r>
              <a:rPr lang="en-US" sz="800" dirty="0"/>
              <a:t>GET</a:t>
            </a:r>
          </a:p>
        </p:txBody>
      </p:sp>
      <p:sp>
        <p:nvSpPr>
          <p:cNvPr id="87" name="TextBox 86">
            <a:extLst>
              <a:ext uri="{FF2B5EF4-FFF2-40B4-BE49-F238E27FC236}">
                <a16:creationId xmlns:a16="http://schemas.microsoft.com/office/drawing/2014/main" id="{A7221900-0693-4AC5-9373-A4C5CED859EF}"/>
              </a:ext>
            </a:extLst>
          </p:cNvPr>
          <p:cNvSpPr txBox="1"/>
          <p:nvPr/>
        </p:nvSpPr>
        <p:spPr>
          <a:xfrm>
            <a:off x="2726739" y="2861811"/>
            <a:ext cx="770585" cy="338554"/>
          </a:xfrm>
          <a:prstGeom prst="rect">
            <a:avLst/>
          </a:prstGeom>
          <a:noFill/>
        </p:spPr>
        <p:txBody>
          <a:bodyPr wrap="square" rtlCol="0">
            <a:spAutoFit/>
          </a:bodyPr>
          <a:lstStyle/>
          <a:p>
            <a:r>
              <a:rPr lang="en-US" sz="800" dirty="0"/>
              <a:t>GET/</a:t>
            </a:r>
          </a:p>
          <a:p>
            <a:r>
              <a:rPr lang="en-US" sz="800" dirty="0"/>
              <a:t>POST</a:t>
            </a:r>
          </a:p>
        </p:txBody>
      </p:sp>
      <p:sp>
        <p:nvSpPr>
          <p:cNvPr id="88" name="TextBox 87">
            <a:extLst>
              <a:ext uri="{FF2B5EF4-FFF2-40B4-BE49-F238E27FC236}">
                <a16:creationId xmlns:a16="http://schemas.microsoft.com/office/drawing/2014/main" id="{2E5E223E-BF14-4156-857B-6E40F7867010}"/>
              </a:ext>
            </a:extLst>
          </p:cNvPr>
          <p:cNvSpPr txBox="1"/>
          <p:nvPr/>
        </p:nvSpPr>
        <p:spPr>
          <a:xfrm>
            <a:off x="3927207" y="3392623"/>
            <a:ext cx="770585" cy="461665"/>
          </a:xfrm>
          <a:prstGeom prst="rect">
            <a:avLst/>
          </a:prstGeom>
          <a:noFill/>
        </p:spPr>
        <p:txBody>
          <a:bodyPr wrap="square" rtlCol="0">
            <a:spAutoFit/>
          </a:bodyPr>
          <a:lstStyle/>
          <a:p>
            <a:r>
              <a:rPr lang="en-US" sz="800" dirty="0"/>
              <a:t>GET/</a:t>
            </a:r>
          </a:p>
          <a:p>
            <a:r>
              <a:rPr lang="en-US" sz="800" dirty="0"/>
              <a:t>POST/</a:t>
            </a:r>
          </a:p>
          <a:p>
            <a:r>
              <a:rPr lang="en-US" sz="800" dirty="0"/>
              <a:t>DELETE</a:t>
            </a:r>
          </a:p>
        </p:txBody>
      </p:sp>
      <p:sp>
        <p:nvSpPr>
          <p:cNvPr id="89" name="TextBox 88">
            <a:extLst>
              <a:ext uri="{FF2B5EF4-FFF2-40B4-BE49-F238E27FC236}">
                <a16:creationId xmlns:a16="http://schemas.microsoft.com/office/drawing/2014/main" id="{19D6FB69-33C1-4D8F-BD79-BD581312C1EE}"/>
              </a:ext>
            </a:extLst>
          </p:cNvPr>
          <p:cNvSpPr txBox="1"/>
          <p:nvPr/>
        </p:nvSpPr>
        <p:spPr>
          <a:xfrm>
            <a:off x="3898222" y="2034259"/>
            <a:ext cx="770585" cy="461665"/>
          </a:xfrm>
          <a:prstGeom prst="rect">
            <a:avLst/>
          </a:prstGeom>
          <a:noFill/>
        </p:spPr>
        <p:txBody>
          <a:bodyPr wrap="square" rtlCol="0">
            <a:spAutoFit/>
          </a:bodyPr>
          <a:lstStyle/>
          <a:p>
            <a:r>
              <a:rPr lang="en-US" sz="800" dirty="0"/>
              <a:t>GET/</a:t>
            </a:r>
          </a:p>
          <a:p>
            <a:r>
              <a:rPr lang="en-US" sz="800" dirty="0"/>
              <a:t>POST/</a:t>
            </a:r>
          </a:p>
          <a:p>
            <a:r>
              <a:rPr lang="en-US" sz="800" dirty="0"/>
              <a:t>DELETE</a:t>
            </a:r>
          </a:p>
        </p:txBody>
      </p:sp>
    </p:spTree>
    <p:extLst>
      <p:ext uri="{BB962C8B-B14F-4D97-AF65-F5344CB8AC3E}">
        <p14:creationId xmlns:p14="http://schemas.microsoft.com/office/powerpoint/2010/main" val="201287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ED778-B560-45A1-B70C-C43249A848EE}"/>
              </a:ext>
            </a:extLst>
          </p:cNvPr>
          <p:cNvSpPr>
            <a:spLocks noGrp="1"/>
          </p:cNvSpPr>
          <p:nvPr>
            <p:ph type="title"/>
          </p:nvPr>
        </p:nvSpPr>
        <p:spPr>
          <a:xfrm>
            <a:off x="573293" y="2312837"/>
            <a:ext cx="7997413" cy="517826"/>
          </a:xfrm>
        </p:spPr>
        <p:txBody>
          <a:bodyPr>
            <a:noAutofit/>
          </a:bodyPr>
          <a:lstStyle/>
          <a:p>
            <a:pPr algn="ctr"/>
            <a:r>
              <a:rPr lang="en-US" sz="4800" dirty="0"/>
              <a:t>Project Flow</a:t>
            </a:r>
          </a:p>
        </p:txBody>
      </p:sp>
    </p:spTree>
    <p:extLst>
      <p:ext uri="{BB962C8B-B14F-4D97-AF65-F5344CB8AC3E}">
        <p14:creationId xmlns:p14="http://schemas.microsoft.com/office/powerpoint/2010/main" val="1278216094"/>
      </p:ext>
    </p:extLst>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374</Words>
  <Application>Microsoft Office PowerPoint</Application>
  <PresentationFormat>On-screen Show (16:9)</PresentationFormat>
  <Paragraphs>135</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Old Standard TT</vt:lpstr>
      <vt:lpstr>Roboto</vt:lpstr>
      <vt:lpstr>Arial</vt:lpstr>
      <vt:lpstr>Times New Roman</vt:lpstr>
      <vt:lpstr>Paperback</vt:lpstr>
      <vt:lpstr>Nutri Me</vt:lpstr>
      <vt:lpstr>CONTENT</vt:lpstr>
      <vt:lpstr>PROBLEM STATEMENT</vt:lpstr>
      <vt:lpstr>OBJECTIVE</vt:lpstr>
      <vt:lpstr>Microservices</vt:lpstr>
      <vt:lpstr>PowerPoint Presentation</vt:lpstr>
      <vt:lpstr>Project Architecture</vt:lpstr>
      <vt:lpstr>PowerPoint Presentation</vt:lpstr>
      <vt:lpstr>Project Flow</vt:lpstr>
      <vt:lpstr>PowerPoint Presentation</vt:lpstr>
      <vt:lpstr>TOOLS &amp; TECHNOLOGIES USED</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Gurunath Busetti (SX/EDA2)</dc:creator>
  <cp:lastModifiedBy>Gurunath Busetti (SX/EDA2)</cp:lastModifiedBy>
  <cp:revision>93</cp:revision>
  <dcterms:modified xsi:type="dcterms:W3CDTF">2022-04-18T09:54:16Z</dcterms:modified>
</cp:coreProperties>
</file>