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9"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8" r:id="rId20"/>
    <p:sldId id="282" r:id="rId21"/>
    <p:sldId id="283" r:id="rId22"/>
    <p:sldId id="284" r:id="rId23"/>
    <p:sldId id="285" r:id="rId24"/>
    <p:sldId id="286" r:id="rId25"/>
    <p:sldId id="289" r:id="rId26"/>
    <p:sldId id="288"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8" r:id="rId40"/>
    <p:sldId id="307" r:id="rId41"/>
    <p:sldId id="302" r:id="rId42"/>
    <p:sldId id="303" r:id="rId43"/>
    <p:sldId id="304" r:id="rId44"/>
    <p:sldId id="309" r:id="rId45"/>
    <p:sldId id="310" r:id="rId46"/>
    <p:sldId id="311" r:id="rId47"/>
    <p:sldId id="312" r:id="rId48"/>
    <p:sldId id="313" r:id="rId49"/>
    <p:sldId id="314" r:id="rId50"/>
    <p:sldId id="315" r:id="rId51"/>
    <p:sldId id="316" r:id="rId52"/>
    <p:sldId id="317" r:id="rId53"/>
    <p:sldId id="318" r:id="rId54"/>
    <p:sldId id="321"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A1478EC-1387-49A5-9946-F8D86DA76DDA}" type="datetimeFigureOut">
              <a:rPr lang="en-IN" smtClean="0"/>
              <a:t>21-11-2021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FEE04-3DC9-4145-84FB-DB0CA9F480C6}" type="slidenum">
              <a:rPr lang="en-IN" smtClean="0"/>
              <a:t>‹#›</a:t>
            </a:fld>
            <a:endParaRPr lang="en-IN"/>
          </a:p>
        </p:txBody>
      </p:sp>
    </p:spTree>
    <p:extLst>
      <p:ext uri="{BB962C8B-B14F-4D97-AF65-F5344CB8AC3E}">
        <p14:creationId xmlns:p14="http://schemas.microsoft.com/office/powerpoint/2010/main" val="4135422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1478EC-1387-49A5-9946-F8D86DA76DDA}" type="datetimeFigureOut">
              <a:rPr lang="en-IN" smtClean="0"/>
              <a:t>21-11-2021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FEE04-3DC9-4145-84FB-DB0CA9F480C6}" type="slidenum">
              <a:rPr lang="en-IN" smtClean="0"/>
              <a:t>‹#›</a:t>
            </a:fld>
            <a:endParaRPr lang="en-IN"/>
          </a:p>
        </p:txBody>
      </p:sp>
    </p:spTree>
    <p:extLst>
      <p:ext uri="{BB962C8B-B14F-4D97-AF65-F5344CB8AC3E}">
        <p14:creationId xmlns:p14="http://schemas.microsoft.com/office/powerpoint/2010/main" val="775074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1478EC-1387-49A5-9946-F8D86DA76DDA}" type="datetimeFigureOut">
              <a:rPr lang="en-IN" smtClean="0"/>
              <a:t>21-11-2021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FEE04-3DC9-4145-84FB-DB0CA9F480C6}" type="slidenum">
              <a:rPr lang="en-IN" smtClean="0"/>
              <a:t>‹#›</a:t>
            </a:fld>
            <a:endParaRPr lang="en-IN"/>
          </a:p>
        </p:txBody>
      </p:sp>
    </p:spTree>
    <p:extLst>
      <p:ext uri="{BB962C8B-B14F-4D97-AF65-F5344CB8AC3E}">
        <p14:creationId xmlns:p14="http://schemas.microsoft.com/office/powerpoint/2010/main" val="1172303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1478EC-1387-49A5-9946-F8D86DA76DDA}" type="datetimeFigureOut">
              <a:rPr lang="en-IN" smtClean="0"/>
              <a:t>21-11-2021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FEE04-3DC9-4145-84FB-DB0CA9F480C6}" type="slidenum">
              <a:rPr lang="en-IN" smtClean="0"/>
              <a:t>‹#›</a:t>
            </a:fld>
            <a:endParaRPr lang="en-IN"/>
          </a:p>
        </p:txBody>
      </p:sp>
    </p:spTree>
    <p:extLst>
      <p:ext uri="{BB962C8B-B14F-4D97-AF65-F5344CB8AC3E}">
        <p14:creationId xmlns:p14="http://schemas.microsoft.com/office/powerpoint/2010/main" val="67614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A1478EC-1387-49A5-9946-F8D86DA76DDA}" type="datetimeFigureOut">
              <a:rPr lang="en-IN" smtClean="0"/>
              <a:t>21-11-2021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FEE04-3DC9-4145-84FB-DB0CA9F480C6}" type="slidenum">
              <a:rPr lang="en-IN" smtClean="0"/>
              <a:t>‹#›</a:t>
            </a:fld>
            <a:endParaRPr lang="en-IN"/>
          </a:p>
        </p:txBody>
      </p:sp>
    </p:spTree>
    <p:extLst>
      <p:ext uri="{BB962C8B-B14F-4D97-AF65-F5344CB8AC3E}">
        <p14:creationId xmlns:p14="http://schemas.microsoft.com/office/powerpoint/2010/main" val="3091158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A1478EC-1387-49A5-9946-F8D86DA76DDA}" type="datetimeFigureOut">
              <a:rPr lang="en-IN" smtClean="0"/>
              <a:t>21-11-2021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EFEE04-3DC9-4145-84FB-DB0CA9F480C6}" type="slidenum">
              <a:rPr lang="en-IN" smtClean="0"/>
              <a:t>‹#›</a:t>
            </a:fld>
            <a:endParaRPr lang="en-IN"/>
          </a:p>
        </p:txBody>
      </p:sp>
    </p:spTree>
    <p:extLst>
      <p:ext uri="{BB962C8B-B14F-4D97-AF65-F5344CB8AC3E}">
        <p14:creationId xmlns:p14="http://schemas.microsoft.com/office/powerpoint/2010/main" val="193227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A1478EC-1387-49A5-9946-F8D86DA76DDA}" type="datetimeFigureOut">
              <a:rPr lang="en-IN" smtClean="0"/>
              <a:t>21-11-2021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EFEE04-3DC9-4145-84FB-DB0CA9F480C6}" type="slidenum">
              <a:rPr lang="en-IN" smtClean="0"/>
              <a:t>‹#›</a:t>
            </a:fld>
            <a:endParaRPr lang="en-IN"/>
          </a:p>
        </p:txBody>
      </p:sp>
    </p:spTree>
    <p:extLst>
      <p:ext uri="{BB962C8B-B14F-4D97-AF65-F5344CB8AC3E}">
        <p14:creationId xmlns:p14="http://schemas.microsoft.com/office/powerpoint/2010/main" val="4189590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A1478EC-1387-49A5-9946-F8D86DA76DDA}" type="datetimeFigureOut">
              <a:rPr lang="en-IN" smtClean="0"/>
              <a:t>21-11-2021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EFEE04-3DC9-4145-84FB-DB0CA9F480C6}" type="slidenum">
              <a:rPr lang="en-IN" smtClean="0"/>
              <a:t>‹#›</a:t>
            </a:fld>
            <a:endParaRPr lang="en-IN"/>
          </a:p>
        </p:txBody>
      </p:sp>
    </p:spTree>
    <p:extLst>
      <p:ext uri="{BB962C8B-B14F-4D97-AF65-F5344CB8AC3E}">
        <p14:creationId xmlns:p14="http://schemas.microsoft.com/office/powerpoint/2010/main" val="1999345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1478EC-1387-49A5-9946-F8D86DA76DDA}" type="datetimeFigureOut">
              <a:rPr lang="en-IN" smtClean="0"/>
              <a:t>21-11-2021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EFEE04-3DC9-4145-84FB-DB0CA9F480C6}" type="slidenum">
              <a:rPr lang="en-IN" smtClean="0"/>
              <a:t>‹#›</a:t>
            </a:fld>
            <a:endParaRPr lang="en-IN"/>
          </a:p>
        </p:txBody>
      </p:sp>
    </p:spTree>
    <p:extLst>
      <p:ext uri="{BB962C8B-B14F-4D97-AF65-F5344CB8AC3E}">
        <p14:creationId xmlns:p14="http://schemas.microsoft.com/office/powerpoint/2010/main" val="291489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A1478EC-1387-49A5-9946-F8D86DA76DDA}" type="datetimeFigureOut">
              <a:rPr lang="en-IN" smtClean="0"/>
              <a:t>21-11-2021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EFEE04-3DC9-4145-84FB-DB0CA9F480C6}" type="slidenum">
              <a:rPr lang="en-IN" smtClean="0"/>
              <a:t>‹#›</a:t>
            </a:fld>
            <a:endParaRPr lang="en-IN"/>
          </a:p>
        </p:txBody>
      </p:sp>
    </p:spTree>
    <p:extLst>
      <p:ext uri="{BB962C8B-B14F-4D97-AF65-F5344CB8AC3E}">
        <p14:creationId xmlns:p14="http://schemas.microsoft.com/office/powerpoint/2010/main" val="3862209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A1478EC-1387-49A5-9946-F8D86DA76DDA}" type="datetimeFigureOut">
              <a:rPr lang="en-IN" smtClean="0"/>
              <a:t>21-11-2021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EFEE04-3DC9-4145-84FB-DB0CA9F480C6}" type="slidenum">
              <a:rPr lang="en-IN" smtClean="0"/>
              <a:t>‹#›</a:t>
            </a:fld>
            <a:endParaRPr lang="en-IN"/>
          </a:p>
        </p:txBody>
      </p:sp>
    </p:spTree>
    <p:extLst>
      <p:ext uri="{BB962C8B-B14F-4D97-AF65-F5344CB8AC3E}">
        <p14:creationId xmlns:p14="http://schemas.microsoft.com/office/powerpoint/2010/main" val="2500694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478EC-1387-49A5-9946-F8D86DA76DDA}" type="datetimeFigureOut">
              <a:rPr lang="en-IN" smtClean="0"/>
              <a:t>21-11-2021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EFEE04-3DC9-4145-84FB-DB0CA9F480C6}" type="slidenum">
              <a:rPr lang="en-IN" smtClean="0"/>
              <a:t>‹#›</a:t>
            </a:fld>
            <a:endParaRPr lang="en-IN"/>
          </a:p>
        </p:txBody>
      </p:sp>
    </p:spTree>
    <p:extLst>
      <p:ext uri="{BB962C8B-B14F-4D97-AF65-F5344CB8AC3E}">
        <p14:creationId xmlns:p14="http://schemas.microsoft.com/office/powerpoint/2010/main" val="1219043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smtClean="0"/>
              <a:t>Datatrained</a:t>
            </a:r>
            <a:r>
              <a:rPr lang="en-US" dirty="0" smtClean="0"/>
              <a:t> project</a:t>
            </a:r>
            <a:endParaRPr lang="en-US" dirty="0"/>
          </a:p>
        </p:txBody>
      </p:sp>
      <p:sp>
        <p:nvSpPr>
          <p:cNvPr id="3" name="Subtitle 2"/>
          <p:cNvSpPr>
            <a:spLocks noGrp="1"/>
          </p:cNvSpPr>
          <p:nvPr>
            <p:ph type="subTitle" idx="1"/>
          </p:nvPr>
        </p:nvSpPr>
        <p:spPr/>
        <p:txBody>
          <a:bodyPr/>
          <a:lstStyle/>
          <a:p>
            <a:r>
              <a:rPr lang="en-US" dirty="0"/>
              <a:t>Employee Attrition </a:t>
            </a:r>
            <a:r>
              <a:rPr lang="en-US" dirty="0" smtClean="0"/>
              <a:t>by Using </a:t>
            </a:r>
            <a:r>
              <a:rPr lang="en-US" dirty="0"/>
              <a:t>Machine Learning</a:t>
            </a:r>
            <a:br>
              <a:rPr lang="en-US" dirty="0"/>
            </a:br>
            <a:r>
              <a:rPr lang="en-IN" dirty="0"/>
              <a:t> </a:t>
            </a:r>
          </a:p>
        </p:txBody>
      </p:sp>
    </p:spTree>
    <p:extLst>
      <p:ext uri="{BB962C8B-B14F-4D97-AF65-F5344CB8AC3E}">
        <p14:creationId xmlns:p14="http://schemas.microsoft.com/office/powerpoint/2010/main" val="308882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df.shape</a:t>
            </a:r>
            <a:endParaRPr lang="en-IN" dirty="0"/>
          </a:p>
        </p:txBody>
      </p:sp>
      <p:sp>
        <p:nvSpPr>
          <p:cNvPr id="3" name="Content Placeholder 2"/>
          <p:cNvSpPr>
            <a:spLocks noGrp="1"/>
          </p:cNvSpPr>
          <p:nvPr>
            <p:ph idx="1"/>
          </p:nvPr>
        </p:nvSpPr>
        <p:spPr/>
        <p:txBody>
          <a:bodyPr/>
          <a:lstStyle/>
          <a:p>
            <a:r>
              <a:rPr lang="en-IN" dirty="0" err="1" smtClean="0"/>
              <a:t>df.shape</a:t>
            </a:r>
            <a:endParaRPr lang="en-IN" dirty="0" smtClean="0"/>
          </a:p>
          <a:p>
            <a:r>
              <a:rPr lang="en-US" dirty="0" smtClean="0"/>
              <a:t>By calling of the shape we are able to find out the shape of the dataset.</a:t>
            </a:r>
          </a:p>
          <a:p>
            <a:r>
              <a:rPr lang="en-US" dirty="0" smtClean="0"/>
              <a:t>we are able to see the number of the columns 1470 and rows 35</a:t>
            </a:r>
            <a:endParaRPr lang="en-IN" dirty="0"/>
          </a:p>
        </p:txBody>
      </p:sp>
    </p:spTree>
    <p:extLst>
      <p:ext uri="{BB962C8B-B14F-4D97-AF65-F5344CB8AC3E}">
        <p14:creationId xmlns:p14="http://schemas.microsoft.com/office/powerpoint/2010/main" val="1295350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t>df.dtypes</a:t>
            </a:r>
            <a:r>
              <a:rPr lang="en-IN" dirty="0"/>
              <a:t/>
            </a:r>
            <a:br>
              <a:rPr lang="en-IN" dirty="0"/>
            </a:br>
            <a:r>
              <a:rPr lang="en-US" dirty="0" err="1" smtClean="0"/>
              <a:t>Datype</a:t>
            </a:r>
            <a:r>
              <a:rPr lang="en-US" dirty="0" smtClean="0"/>
              <a:t> is call the all data type is available at the dataset.</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4100" y="1825625"/>
            <a:ext cx="5843800" cy="4351338"/>
          </a:xfrm>
        </p:spPr>
      </p:pic>
    </p:spTree>
    <p:extLst>
      <p:ext uri="{BB962C8B-B14F-4D97-AF65-F5344CB8AC3E}">
        <p14:creationId xmlns:p14="http://schemas.microsoft.com/office/powerpoint/2010/main" val="3921009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 check there has any null value or missing value is there.</a:t>
            </a:r>
            <a:br>
              <a:rPr lang="en-US" dirty="0" smtClean="0"/>
            </a:br>
            <a:r>
              <a:rPr lang="en-US" dirty="0" err="1" smtClean="0"/>
              <a:t>df.isnull</a:t>
            </a:r>
            <a:r>
              <a:rPr lang="en-US" dirty="0" smtClean="0"/>
              <a:t>().</a:t>
            </a:r>
            <a:r>
              <a:rPr lang="en-US" dirty="0" err="1" smtClean="0"/>
              <a:t>values.any</a:t>
            </a:r>
            <a:r>
              <a:rPr lang="en-US" dirty="0" smtClean="0"/>
              <a:t>()</a:t>
            </a:r>
            <a:endParaRPr lang="en-IN" dirty="0"/>
          </a:p>
        </p:txBody>
      </p:sp>
      <p:sp>
        <p:nvSpPr>
          <p:cNvPr id="3" name="Content Placeholder 2"/>
          <p:cNvSpPr>
            <a:spLocks noGrp="1"/>
          </p:cNvSpPr>
          <p:nvPr>
            <p:ph idx="1"/>
          </p:nvPr>
        </p:nvSpPr>
        <p:spPr/>
        <p:txBody>
          <a:bodyPr/>
          <a:lstStyle/>
          <a:p>
            <a:r>
              <a:rPr lang="en-US" dirty="0" smtClean="0"/>
              <a:t>Result</a:t>
            </a:r>
            <a:endParaRPr lang="en-IN" dirty="0" smtClean="0"/>
          </a:p>
          <a:p>
            <a:pPr marL="0" indent="0">
              <a:buNone/>
            </a:pPr>
            <a:r>
              <a:rPr lang="en-IN" dirty="0" smtClean="0"/>
              <a:t>          False</a:t>
            </a:r>
            <a:endParaRPr lang="en-IN" dirty="0"/>
          </a:p>
        </p:txBody>
      </p:sp>
    </p:spTree>
    <p:extLst>
      <p:ext uri="{BB962C8B-B14F-4D97-AF65-F5344CB8AC3E}">
        <p14:creationId xmlns:p14="http://schemas.microsoft.com/office/powerpoint/2010/main" val="2973595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#Check for any missing / null values in the data</a:t>
            </a:r>
            <a:br>
              <a:rPr lang="en-US" dirty="0" smtClean="0"/>
            </a:br>
            <a:r>
              <a:rPr lang="en-US" dirty="0" err="1" smtClean="0"/>
              <a:t>df.isnull</a:t>
            </a:r>
            <a:r>
              <a:rPr lang="en-US" dirty="0" smtClean="0"/>
              <a:t>().sum()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0870" y="1825625"/>
            <a:ext cx="7850260" cy="4351338"/>
          </a:xfrm>
        </p:spPr>
      </p:pic>
    </p:spTree>
    <p:extLst>
      <p:ext uri="{BB962C8B-B14F-4D97-AF65-F5344CB8AC3E}">
        <p14:creationId xmlns:p14="http://schemas.microsoft.com/office/powerpoint/2010/main" val="3195950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#View some basic statistical details like percentile, mean, standard deviation etc</a:t>
            </a:r>
            <a:r>
              <a:rPr lang="en-US" i="1" dirty="0"/>
              <a:t>.</a:t>
            </a:r>
            <a:r>
              <a:rPr lang="en-US" dirty="0" smtClean="0"/>
              <a:t/>
            </a:r>
            <a:br>
              <a:rPr lang="en-US" dirty="0" smtClean="0"/>
            </a:br>
            <a:r>
              <a:rPr lang="en-US" dirty="0" err="1"/>
              <a:t>df.describe</a:t>
            </a:r>
            <a:r>
              <a:rPr lang="en-US" dirty="0"/>
              <a: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86522"/>
            <a:ext cx="10515600" cy="4229543"/>
          </a:xfrm>
        </p:spPr>
      </p:pic>
    </p:spTree>
    <p:extLst>
      <p:ext uri="{BB962C8B-B14F-4D97-AF65-F5344CB8AC3E}">
        <p14:creationId xmlns:p14="http://schemas.microsoft.com/office/powerpoint/2010/main" val="989892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observation of the </a:t>
            </a:r>
            <a:r>
              <a:rPr lang="en-US" dirty="0" err="1" smtClean="0"/>
              <a:t>satastic</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9039" y="1825625"/>
            <a:ext cx="7353921" cy="4351338"/>
          </a:xfrm>
        </p:spPr>
      </p:pic>
    </p:spTree>
    <p:extLst>
      <p:ext uri="{BB962C8B-B14F-4D97-AF65-F5344CB8AC3E}">
        <p14:creationId xmlns:p14="http://schemas.microsoft.com/office/powerpoint/2010/main" val="2398419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Get a count of the number of employee attrition, the number of employees that stayed (no) and the number that left (yes) the company.</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5895" y="1825625"/>
            <a:ext cx="7380209" cy="4351338"/>
          </a:xfrm>
        </p:spPr>
      </p:pic>
    </p:spTree>
    <p:extLst>
      <p:ext uri="{BB962C8B-B14F-4D97-AF65-F5344CB8AC3E}">
        <p14:creationId xmlns:p14="http://schemas.microsoft.com/office/powerpoint/2010/main" val="1102559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T</a:t>
            </a:r>
            <a:r>
              <a:rPr lang="en-US" sz="3000" dirty="0" smtClean="0"/>
              <a:t>he </a:t>
            </a:r>
            <a:r>
              <a:rPr lang="en-US" sz="3000" dirty="0"/>
              <a:t>number of employees that left and stayed at the company by age.</a:t>
            </a:r>
            <a:endParaRPr lang="en-IN" sz="3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8363" y="1825625"/>
            <a:ext cx="9235274" cy="4351338"/>
          </a:xfrm>
        </p:spPr>
      </p:pic>
    </p:spTree>
    <p:extLst>
      <p:ext uri="{BB962C8B-B14F-4D97-AF65-F5344CB8AC3E}">
        <p14:creationId xmlns:p14="http://schemas.microsoft.com/office/powerpoint/2010/main" val="2098084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The </a:t>
            </a:r>
            <a:r>
              <a:rPr lang="en-US" sz="3600" dirty="0"/>
              <a:t>highest count of employee attrition is age 29 &amp; 31. The age with the highest retention is age 34 &amp; 35.</a:t>
            </a:r>
            <a:endParaRPr lang="en-IN" sz="3600" dirty="0"/>
          </a:p>
        </p:txBody>
      </p:sp>
    </p:spTree>
    <p:extLst>
      <p:ext uri="{BB962C8B-B14F-4D97-AF65-F5344CB8AC3E}">
        <p14:creationId xmlns:p14="http://schemas.microsoft.com/office/powerpoint/2010/main" val="2525229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a:t>
            </a:r>
            <a:r>
              <a:rPr lang="en-IN" dirty="0" smtClean="0"/>
              <a:t>nique values</a:t>
            </a:r>
            <a:endParaRPr lang="en-IN" dirty="0"/>
          </a:p>
        </p:txBody>
      </p:sp>
      <p:sp>
        <p:nvSpPr>
          <p:cNvPr id="3" name="Content Placeholder 2"/>
          <p:cNvSpPr>
            <a:spLocks noGrp="1"/>
          </p:cNvSpPr>
          <p:nvPr>
            <p:ph idx="1"/>
          </p:nvPr>
        </p:nvSpPr>
        <p:spPr/>
        <p:txBody>
          <a:bodyPr/>
          <a:lstStyle/>
          <a:p>
            <a:r>
              <a:rPr lang="en-US" dirty="0" smtClean="0"/>
              <a:t>Pandas series aka columns has a unique() method that filters out only unique values from a column. </a:t>
            </a:r>
            <a:endParaRPr lang="en-US" b="0" i="0" dirty="0" smtClean="0">
              <a:solidFill>
                <a:srgbClr val="273239"/>
              </a:solidFill>
              <a:effectLst/>
              <a:latin typeface="urw-din"/>
            </a:endParaRPr>
          </a:p>
          <a:p>
            <a:r>
              <a:rPr lang="en-US" sz="2700" b="0" i="0" dirty="0" smtClean="0">
                <a:solidFill>
                  <a:srgbClr val="273239"/>
                </a:solidFill>
                <a:effectLst/>
                <a:latin typeface="urw-din"/>
              </a:rPr>
              <a:t>We can extend this method using pandas </a:t>
            </a:r>
            <a:r>
              <a:rPr lang="en-US" sz="2700" b="1" i="0" dirty="0" err="1" smtClean="0">
                <a:solidFill>
                  <a:srgbClr val="273239"/>
                </a:solidFill>
                <a:effectLst/>
                <a:latin typeface="urw-din"/>
              </a:rPr>
              <a:t>concat</a:t>
            </a:r>
            <a:r>
              <a:rPr lang="en-US" sz="2700" b="1" i="0" dirty="0" smtClean="0">
                <a:solidFill>
                  <a:srgbClr val="273239"/>
                </a:solidFill>
                <a:effectLst/>
                <a:latin typeface="urw-din"/>
              </a:rPr>
              <a:t>() </a:t>
            </a:r>
            <a:r>
              <a:rPr lang="en-US" sz="2700" b="0" i="0" dirty="0" smtClean="0">
                <a:solidFill>
                  <a:srgbClr val="273239"/>
                </a:solidFill>
                <a:effectLst/>
                <a:latin typeface="urw-din"/>
              </a:rPr>
              <a:t>method and concat</a:t>
            </a:r>
            <a:r>
              <a:rPr lang="en-US" sz="2700" dirty="0" smtClean="0">
                <a:solidFill>
                  <a:srgbClr val="273239"/>
                </a:solidFill>
                <a:latin typeface="urw-din"/>
              </a:rPr>
              <a:t>enation </a:t>
            </a:r>
            <a:r>
              <a:rPr lang="en-US" sz="2700" b="0" i="0" dirty="0" smtClean="0">
                <a:solidFill>
                  <a:srgbClr val="273239"/>
                </a:solidFill>
                <a:effectLst/>
                <a:latin typeface="urw-din"/>
              </a:rPr>
              <a:t>all the desired columns into 1 single column and then find the unique of the resultant column.</a:t>
            </a:r>
            <a:endParaRPr lang="en-IN" sz="2700" dirty="0"/>
          </a:p>
        </p:txBody>
      </p:sp>
    </p:spTree>
    <p:extLst>
      <p:ext uri="{BB962C8B-B14F-4D97-AF65-F5344CB8AC3E}">
        <p14:creationId xmlns:p14="http://schemas.microsoft.com/office/powerpoint/2010/main" val="2283081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t>That </a:t>
            </a:r>
            <a:r>
              <a:rPr lang="en-US" sz="3000" dirty="0"/>
              <a:t>article </a:t>
            </a:r>
            <a:r>
              <a:rPr lang="en-US" sz="3000" dirty="0" smtClean="0"/>
              <a:t>has contain </a:t>
            </a:r>
            <a:r>
              <a:rPr lang="en-US" sz="3000" dirty="0"/>
              <a:t>the following sub-topics </a:t>
            </a:r>
            <a:endParaRPr lang="en-IN" sz="3000" dirty="0"/>
          </a:p>
        </p:txBody>
      </p:sp>
      <p:sp>
        <p:nvSpPr>
          <p:cNvPr id="3" name="Content Placeholder 2"/>
          <p:cNvSpPr>
            <a:spLocks noGrp="1"/>
          </p:cNvSpPr>
          <p:nvPr>
            <p:ph idx="1"/>
          </p:nvPr>
        </p:nvSpPr>
        <p:spPr/>
        <p:txBody>
          <a:bodyPr/>
          <a:lstStyle/>
          <a:p>
            <a:pPr marL="0" indent="0">
              <a:buNone/>
            </a:pPr>
            <a:r>
              <a:rPr lang="en-US" dirty="0"/>
              <a:t>1.      Problem Definition</a:t>
            </a:r>
            <a:r>
              <a:rPr lang="en-US" dirty="0"/>
              <a:t/>
            </a:r>
            <a:br>
              <a:rPr lang="en-US" dirty="0"/>
            </a:br>
            <a:r>
              <a:rPr lang="en-US" dirty="0"/>
              <a:t>2.      Data Analysis</a:t>
            </a:r>
            <a:r>
              <a:rPr lang="en-US" dirty="0"/>
              <a:t/>
            </a:r>
            <a:br>
              <a:rPr lang="en-US" dirty="0"/>
            </a:br>
            <a:r>
              <a:rPr lang="en-US" dirty="0"/>
              <a:t>3.      EDA Concluding Remarks</a:t>
            </a:r>
            <a:r>
              <a:rPr lang="en-US" dirty="0"/>
              <a:t/>
            </a:r>
            <a:br>
              <a:rPr lang="en-US" dirty="0"/>
            </a:br>
            <a:r>
              <a:rPr lang="en-US" dirty="0"/>
              <a:t>4.      Pre-processing Pipeline</a:t>
            </a:r>
            <a:r>
              <a:rPr lang="en-US" dirty="0"/>
              <a:t/>
            </a:r>
            <a:br>
              <a:rPr lang="en-US" dirty="0"/>
            </a:br>
            <a:r>
              <a:rPr lang="en-US" dirty="0"/>
              <a:t>5.      Building Machine Learning Models</a:t>
            </a:r>
            <a:r>
              <a:rPr lang="en-US" dirty="0"/>
              <a:t/>
            </a:r>
            <a:br>
              <a:rPr lang="en-US" dirty="0"/>
            </a:br>
            <a:r>
              <a:rPr lang="en-US" dirty="0"/>
              <a:t>6.     Concluding Remarks</a:t>
            </a:r>
            <a:endParaRPr lang="en-IN" dirty="0"/>
          </a:p>
        </p:txBody>
      </p:sp>
    </p:spTree>
    <p:extLst>
      <p:ext uri="{BB962C8B-B14F-4D97-AF65-F5344CB8AC3E}">
        <p14:creationId xmlns:p14="http://schemas.microsoft.com/office/powerpoint/2010/main" val="828777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7279" y="1825625"/>
            <a:ext cx="8477441" cy="4351338"/>
          </a:xfrm>
        </p:spPr>
      </p:pic>
    </p:spTree>
    <p:extLst>
      <p:ext uri="{BB962C8B-B14F-4D97-AF65-F5344CB8AC3E}">
        <p14:creationId xmlns:p14="http://schemas.microsoft.com/office/powerpoint/2010/main" val="3583839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 the data form data set.</a:t>
            </a:r>
            <a:endParaRPr lang="en-IN" dirty="0"/>
          </a:p>
        </p:txBody>
      </p:sp>
      <p:sp>
        <p:nvSpPr>
          <p:cNvPr id="3" name="Content Placeholder 2"/>
          <p:cNvSpPr>
            <a:spLocks noGrp="1"/>
          </p:cNvSpPr>
          <p:nvPr>
            <p:ph idx="1"/>
          </p:nvPr>
        </p:nvSpPr>
        <p:spPr/>
        <p:txBody>
          <a:bodyPr/>
          <a:lstStyle/>
          <a:p>
            <a:r>
              <a:rPr lang="en-US" dirty="0"/>
              <a:t>Some columns in the data set </a:t>
            </a:r>
            <a:r>
              <a:rPr lang="en-US" dirty="0" smtClean="0"/>
              <a:t>we </a:t>
            </a:r>
            <a:r>
              <a:rPr lang="en-US" dirty="0"/>
              <a:t>don’t think will be needed for training the machine learning model like the number assignment to the employee (which is just some number identification).</a:t>
            </a:r>
          </a:p>
          <a:p>
            <a:r>
              <a:rPr lang="en-US" dirty="0"/>
              <a:t>The </a:t>
            </a:r>
            <a:r>
              <a:rPr lang="en-US" dirty="0" err="1"/>
              <a:t>StandardHours</a:t>
            </a:r>
            <a:r>
              <a:rPr lang="en-US" dirty="0"/>
              <a:t> , Over18 &amp; </a:t>
            </a:r>
            <a:r>
              <a:rPr lang="en-US" dirty="0" err="1"/>
              <a:t>EmployeeCount</a:t>
            </a:r>
            <a:r>
              <a:rPr lang="en-US" dirty="0"/>
              <a:t> columns contain only one value in every row, so these columns would not add any additional information to the model. We will remove these columns from the data set.</a:t>
            </a:r>
          </a:p>
        </p:txBody>
      </p:sp>
    </p:spTree>
    <p:extLst>
      <p:ext uri="{BB962C8B-B14F-4D97-AF65-F5344CB8AC3E}">
        <p14:creationId xmlns:p14="http://schemas.microsoft.com/office/powerpoint/2010/main" val="1324940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 the data form data set</a:t>
            </a:r>
            <a:endParaRPr lang="en-IN" dirty="0"/>
          </a:p>
        </p:txBody>
      </p:sp>
      <p:sp>
        <p:nvSpPr>
          <p:cNvPr id="3" name="Content Placeholder 2"/>
          <p:cNvSpPr>
            <a:spLocks noGrp="1"/>
          </p:cNvSpPr>
          <p:nvPr>
            <p:ph idx="1"/>
          </p:nvPr>
        </p:nvSpPr>
        <p:spPr/>
        <p:txBody>
          <a:bodyPr>
            <a:normAutofit lnSpcReduction="10000"/>
          </a:bodyPr>
          <a:lstStyle/>
          <a:p>
            <a:r>
              <a:rPr lang="en-IN" b="1" i="1" dirty="0"/>
              <a:t>#Remove unneeded columns</a:t>
            </a:r>
            <a:r>
              <a:rPr lang="en-IN" dirty="0" smtClean="0"/>
              <a:t/>
            </a:r>
            <a:br>
              <a:rPr lang="en-IN" dirty="0" smtClean="0"/>
            </a:br>
            <a:r>
              <a:rPr lang="en-IN" dirty="0" smtClean="0"/>
              <a:t/>
            </a:r>
            <a:br>
              <a:rPr lang="en-IN" dirty="0" smtClean="0"/>
            </a:br>
            <a:r>
              <a:rPr lang="en-IN" b="1" i="1" dirty="0"/>
              <a:t>#Remove the column </a:t>
            </a:r>
            <a:r>
              <a:rPr lang="en-IN" b="1" i="1" dirty="0" err="1"/>
              <a:t>EmployeeNumber</a:t>
            </a:r>
            <a:r>
              <a:rPr lang="en-IN" dirty="0" smtClean="0"/>
              <a:t/>
            </a:r>
            <a:br>
              <a:rPr lang="en-IN" dirty="0" smtClean="0"/>
            </a:br>
            <a:r>
              <a:rPr lang="en-IN" dirty="0" err="1"/>
              <a:t>df</a:t>
            </a:r>
            <a:r>
              <a:rPr lang="en-IN" dirty="0"/>
              <a:t> = </a:t>
            </a:r>
            <a:r>
              <a:rPr lang="en-IN" dirty="0" err="1"/>
              <a:t>df.drop</a:t>
            </a:r>
            <a:r>
              <a:rPr lang="en-IN" dirty="0"/>
              <a:t>('</a:t>
            </a:r>
            <a:r>
              <a:rPr lang="en-IN" dirty="0" err="1"/>
              <a:t>EmployeeNumber</a:t>
            </a:r>
            <a:r>
              <a:rPr lang="en-IN" dirty="0"/>
              <a:t>', axis = 1) </a:t>
            </a:r>
            <a:r>
              <a:rPr lang="en-IN" b="1" i="1" dirty="0"/>
              <a:t># </a:t>
            </a:r>
            <a:r>
              <a:rPr lang="en-IN" b="1" i="1" dirty="0" smtClean="0"/>
              <a:t>Employee id is there no need of this columns</a:t>
            </a:r>
            <a:r>
              <a:rPr lang="en-IN" dirty="0" smtClean="0"/>
              <a:t/>
            </a:r>
            <a:br>
              <a:rPr lang="en-IN" dirty="0" smtClean="0"/>
            </a:br>
            <a:r>
              <a:rPr lang="en-IN" i="1" dirty="0"/>
              <a:t>#Remove the column </a:t>
            </a:r>
            <a:r>
              <a:rPr lang="en-IN" i="1" dirty="0" err="1"/>
              <a:t>StandardHours</a:t>
            </a:r>
            <a:r>
              <a:rPr lang="en-IN" dirty="0" smtClean="0"/>
              <a:t/>
            </a:r>
            <a:br>
              <a:rPr lang="en-IN" dirty="0" smtClean="0"/>
            </a:br>
            <a:r>
              <a:rPr lang="en-IN" dirty="0" err="1"/>
              <a:t>df</a:t>
            </a:r>
            <a:r>
              <a:rPr lang="en-IN" dirty="0"/>
              <a:t> = </a:t>
            </a:r>
            <a:r>
              <a:rPr lang="en-IN" dirty="0" err="1"/>
              <a:t>df.drop</a:t>
            </a:r>
            <a:r>
              <a:rPr lang="en-IN" dirty="0"/>
              <a:t>('</a:t>
            </a:r>
            <a:r>
              <a:rPr lang="en-IN" dirty="0" err="1"/>
              <a:t>StandardHours</a:t>
            </a:r>
            <a:r>
              <a:rPr lang="en-IN" dirty="0"/>
              <a:t>', axis = 1) </a:t>
            </a:r>
            <a:r>
              <a:rPr lang="en-IN" b="1" i="1" dirty="0" smtClean="0"/>
              <a:t>#There only 80 same value in the columns so, no ned of this columns</a:t>
            </a:r>
            <a:r>
              <a:rPr lang="en-IN" dirty="0" smtClean="0"/>
              <a:t/>
            </a:r>
            <a:br>
              <a:rPr lang="en-IN" dirty="0" smtClean="0"/>
            </a:br>
            <a:r>
              <a:rPr lang="en-IN" i="1" dirty="0"/>
              <a:t>#Remove the column </a:t>
            </a:r>
            <a:r>
              <a:rPr lang="en-IN" i="1" dirty="0" err="1"/>
              <a:t>EmployeeCount</a:t>
            </a:r>
            <a:r>
              <a:rPr lang="en-IN" dirty="0" smtClean="0"/>
              <a:t/>
            </a:r>
            <a:br>
              <a:rPr lang="en-IN" dirty="0" smtClean="0"/>
            </a:br>
            <a:r>
              <a:rPr lang="en-IN" dirty="0" err="1"/>
              <a:t>df</a:t>
            </a:r>
            <a:r>
              <a:rPr lang="en-IN" dirty="0"/>
              <a:t> = </a:t>
            </a:r>
            <a:r>
              <a:rPr lang="en-IN" dirty="0" err="1"/>
              <a:t>df.drop</a:t>
            </a:r>
            <a:r>
              <a:rPr lang="en-IN" dirty="0"/>
              <a:t>('</a:t>
            </a:r>
            <a:r>
              <a:rPr lang="en-IN" dirty="0" err="1"/>
              <a:t>EmployeeCount</a:t>
            </a:r>
            <a:r>
              <a:rPr lang="en-IN" dirty="0"/>
              <a:t>', axis = 1) </a:t>
            </a:r>
            <a:r>
              <a:rPr lang="en-IN" b="1" i="1" dirty="0" smtClean="0"/>
              <a:t>#</a:t>
            </a:r>
          </a:p>
          <a:p>
            <a:r>
              <a:rPr lang="en-IN" i="1" dirty="0" smtClean="0"/>
              <a:t>#</a:t>
            </a:r>
            <a:r>
              <a:rPr lang="en-IN" i="1" dirty="0"/>
              <a:t>Remove the column </a:t>
            </a:r>
            <a:r>
              <a:rPr lang="en-IN" i="1" dirty="0" err="1"/>
              <a:t>EmployeeCount</a:t>
            </a:r>
            <a:r>
              <a:rPr lang="en-IN" dirty="0" smtClean="0"/>
              <a:t/>
            </a:r>
            <a:br>
              <a:rPr lang="en-IN" dirty="0" smtClean="0"/>
            </a:br>
            <a:r>
              <a:rPr lang="en-IN" dirty="0" err="1"/>
              <a:t>df</a:t>
            </a:r>
            <a:r>
              <a:rPr lang="en-IN" dirty="0"/>
              <a:t> = </a:t>
            </a:r>
            <a:r>
              <a:rPr lang="en-IN" dirty="0" err="1"/>
              <a:t>df.drop</a:t>
            </a:r>
            <a:r>
              <a:rPr lang="en-IN" dirty="0"/>
              <a:t>('Over18', axis = 1) </a:t>
            </a:r>
            <a:r>
              <a:rPr lang="en-IN" b="1" i="1" dirty="0"/>
              <a:t>#Contains only the value 'Yes'</a:t>
            </a:r>
            <a:endParaRPr lang="en-IN" dirty="0"/>
          </a:p>
        </p:txBody>
      </p:sp>
    </p:spTree>
    <p:extLst>
      <p:ext uri="{BB962C8B-B14F-4D97-AF65-F5344CB8AC3E}">
        <p14:creationId xmlns:p14="http://schemas.microsoft.com/office/powerpoint/2010/main" val="857083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orrelation </a:t>
            </a:r>
            <a:r>
              <a:rPr lang="en-US" dirty="0"/>
              <a:t>of the columns.</a:t>
            </a:r>
            <a:endParaRPr lang="en-IN" dirty="0"/>
          </a:p>
        </p:txBody>
      </p:sp>
      <p:sp>
        <p:nvSpPr>
          <p:cNvPr id="3" name="Content Placeholder 2"/>
          <p:cNvSpPr>
            <a:spLocks noGrp="1"/>
          </p:cNvSpPr>
          <p:nvPr>
            <p:ph idx="1"/>
          </p:nvPr>
        </p:nvSpPr>
        <p:spPr/>
        <p:txBody>
          <a:bodyPr/>
          <a:lstStyle/>
          <a:p>
            <a:r>
              <a:rPr lang="en-US" b="1" i="1" dirty="0"/>
              <a:t>#Get the correlation of the column</a:t>
            </a:r>
            <a:r>
              <a:rPr lang="en-US" i="1" dirty="0"/>
              <a:t>s</a:t>
            </a:r>
            <a:r>
              <a:rPr lang="en-US" dirty="0" smtClean="0"/>
              <a:t/>
            </a:r>
            <a:br>
              <a:rPr lang="en-US" dirty="0" smtClean="0"/>
            </a:br>
            <a:r>
              <a:rPr lang="en-US" dirty="0" err="1"/>
              <a:t>df.corr</a:t>
            </a:r>
            <a:r>
              <a:rPr lang="en-US" dirty="0" smtClean="0"/>
              <a:t>()</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305" y="466573"/>
            <a:ext cx="11481390" cy="5924854"/>
          </a:xfrm>
          <a:prstGeom prst="rect">
            <a:avLst/>
          </a:prstGeom>
        </p:spPr>
      </p:pic>
    </p:spTree>
    <p:extLst>
      <p:ext uri="{BB962C8B-B14F-4D97-AF65-F5344CB8AC3E}">
        <p14:creationId xmlns:p14="http://schemas.microsoft.com/office/powerpoint/2010/main" val="850141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map</a:t>
            </a:r>
            <a:endParaRPr lang="en-IN" dirty="0"/>
          </a:p>
        </p:txBody>
      </p:sp>
      <p:sp>
        <p:nvSpPr>
          <p:cNvPr id="3" name="Content Placeholder 2"/>
          <p:cNvSpPr>
            <a:spLocks noGrp="1"/>
          </p:cNvSpPr>
          <p:nvPr>
            <p:ph idx="1"/>
          </p:nvPr>
        </p:nvSpPr>
        <p:spPr/>
        <p:txBody>
          <a:bodyPr/>
          <a:lstStyle/>
          <a:p>
            <a:r>
              <a:rPr lang="en-US" dirty="0"/>
              <a:t>Let’s get a better visual of the correlation by using a heat map</a:t>
            </a:r>
            <a:r>
              <a:rPr lang="en-US" dirty="0" smtClean="0"/>
              <a:t>.</a:t>
            </a: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655" y="361792"/>
            <a:ext cx="11468689" cy="6134415"/>
          </a:xfrm>
          <a:prstGeom prst="rect">
            <a:avLst/>
          </a:prstGeom>
        </p:spPr>
      </p:pic>
    </p:spTree>
    <p:extLst>
      <p:ext uri="{BB962C8B-B14F-4D97-AF65-F5344CB8AC3E}">
        <p14:creationId xmlns:p14="http://schemas.microsoft.com/office/powerpoint/2010/main" val="2972674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690336"/>
            <a:ext cx="6096000" cy="1477328"/>
          </a:xfrm>
          <a:prstGeom prst="rect">
            <a:avLst/>
          </a:prstGeom>
        </p:spPr>
        <p:txBody>
          <a:bodyPr>
            <a:spAutoFit/>
          </a:bodyPr>
          <a:lstStyle/>
          <a:p>
            <a:r>
              <a:rPr lang="en-IN" dirty="0" smtClean="0"/>
              <a:t>total working year 68% correlated with the age value is showing good.</a:t>
            </a:r>
          </a:p>
          <a:p>
            <a:r>
              <a:rPr lang="en-IN" dirty="0" smtClean="0"/>
              <a:t>total working year 77% correlated with the Monthly income is showing good</a:t>
            </a:r>
          </a:p>
          <a:p>
            <a:r>
              <a:rPr lang="en-IN" dirty="0" smtClean="0"/>
              <a:t>Monthly income 95% correlated with job </a:t>
            </a:r>
            <a:r>
              <a:rPr lang="en-IN" dirty="0" err="1" smtClean="0"/>
              <a:t>lavel</a:t>
            </a:r>
            <a:endParaRPr lang="en-IN" dirty="0"/>
          </a:p>
        </p:txBody>
      </p:sp>
    </p:spTree>
    <p:extLst>
      <p:ext uri="{BB962C8B-B14F-4D97-AF65-F5344CB8AC3E}">
        <p14:creationId xmlns:p14="http://schemas.microsoft.com/office/powerpoint/2010/main" val="247763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Label encoder</a:t>
            </a:r>
            <a:r>
              <a:rPr lang="en-IN" sz="3300" dirty="0" smtClean="0"/>
              <a:t>:- We are using label encoder for transform the string data into </a:t>
            </a:r>
            <a:r>
              <a:rPr lang="en-IN" sz="3300" dirty="0" err="1" smtClean="0"/>
              <a:t>numberic</a:t>
            </a:r>
            <a:r>
              <a:rPr lang="en-IN" sz="3300" dirty="0" smtClean="0"/>
              <a:t> data for preparing the data for machine learning model</a:t>
            </a:r>
            <a:br>
              <a:rPr lang="en-IN" sz="3300" dirty="0" smtClean="0"/>
            </a:br>
            <a:endParaRPr lang="en-IN" sz="3300" dirty="0"/>
          </a:p>
        </p:txBody>
      </p:sp>
      <p:sp>
        <p:nvSpPr>
          <p:cNvPr id="3" name="Content Placeholder 2"/>
          <p:cNvSpPr>
            <a:spLocks noGrp="1"/>
          </p:cNvSpPr>
          <p:nvPr>
            <p:ph idx="1"/>
          </p:nvPr>
        </p:nvSpPr>
        <p:spPr/>
        <p:txBody>
          <a:bodyPr>
            <a:normAutofit fontScale="77500" lnSpcReduction="20000"/>
          </a:bodyPr>
          <a:lstStyle/>
          <a:p>
            <a:r>
              <a:rPr lang="en-US" dirty="0"/>
              <a:t>Now let’s prepare the data for the model. We will first transform non-numeric columns to numerical columns</a:t>
            </a:r>
            <a:r>
              <a:rPr lang="en-US" dirty="0" smtClean="0"/>
              <a:t>.</a:t>
            </a:r>
          </a:p>
          <a:p>
            <a:endParaRPr lang="en-US" dirty="0"/>
          </a:p>
          <a:p>
            <a:r>
              <a:rPr lang="en-IN" dirty="0" smtClean="0"/>
              <a:t>#Label encoder use for convert the string value into </a:t>
            </a:r>
            <a:r>
              <a:rPr lang="en-IN" dirty="0" err="1" smtClean="0"/>
              <a:t>numberi</a:t>
            </a:r>
            <a:r>
              <a:rPr lang="en-IN" dirty="0" smtClean="0"/>
              <a:t> value.</a:t>
            </a:r>
          </a:p>
          <a:p>
            <a:r>
              <a:rPr lang="en-IN" dirty="0" smtClean="0"/>
              <a:t>#it made the data ready for m/l</a:t>
            </a:r>
          </a:p>
          <a:p>
            <a:endParaRPr lang="en-IN" dirty="0" smtClean="0"/>
          </a:p>
          <a:p>
            <a:r>
              <a:rPr lang="en-IN" dirty="0" smtClean="0"/>
              <a:t>from </a:t>
            </a:r>
            <a:r>
              <a:rPr lang="en-IN" dirty="0" err="1" smtClean="0"/>
              <a:t>sklearn.preprocessing</a:t>
            </a:r>
            <a:r>
              <a:rPr lang="en-IN" dirty="0" smtClean="0"/>
              <a:t> import </a:t>
            </a:r>
            <a:r>
              <a:rPr lang="en-IN" dirty="0" err="1" smtClean="0"/>
              <a:t>LabelEncoder</a:t>
            </a:r>
            <a:endParaRPr lang="en-IN" dirty="0" smtClean="0"/>
          </a:p>
          <a:p>
            <a:r>
              <a:rPr lang="en-IN" dirty="0" smtClean="0"/>
              <a:t>le = </a:t>
            </a:r>
            <a:r>
              <a:rPr lang="en-IN" dirty="0" err="1" smtClean="0"/>
              <a:t>LabelEncoder</a:t>
            </a:r>
            <a:r>
              <a:rPr lang="en-IN" dirty="0" smtClean="0"/>
              <a:t>()</a:t>
            </a:r>
          </a:p>
          <a:p>
            <a:r>
              <a:rPr lang="en-IN" dirty="0" smtClean="0"/>
              <a:t>for column in </a:t>
            </a:r>
            <a:r>
              <a:rPr lang="en-IN" dirty="0" err="1" smtClean="0"/>
              <a:t>df.columns</a:t>
            </a:r>
            <a:r>
              <a:rPr lang="en-IN" dirty="0" smtClean="0"/>
              <a:t>:</a:t>
            </a:r>
          </a:p>
          <a:p>
            <a:r>
              <a:rPr lang="en-IN" dirty="0" smtClean="0"/>
              <a:t>    if </a:t>
            </a:r>
            <a:r>
              <a:rPr lang="en-IN" dirty="0" err="1" smtClean="0"/>
              <a:t>df</a:t>
            </a:r>
            <a:r>
              <a:rPr lang="en-IN" dirty="0" smtClean="0"/>
              <a:t>[column].</a:t>
            </a:r>
            <a:r>
              <a:rPr lang="en-IN" dirty="0" err="1" smtClean="0"/>
              <a:t>dtype</a:t>
            </a:r>
            <a:r>
              <a:rPr lang="en-IN" dirty="0" smtClean="0"/>
              <a:t> == </a:t>
            </a:r>
            <a:r>
              <a:rPr lang="en-IN" dirty="0" err="1" smtClean="0"/>
              <a:t>np.number</a:t>
            </a:r>
            <a:r>
              <a:rPr lang="en-IN" dirty="0" smtClean="0"/>
              <a:t>:</a:t>
            </a:r>
          </a:p>
          <a:p>
            <a:r>
              <a:rPr lang="en-IN" dirty="0" smtClean="0"/>
              <a:t>        continue</a:t>
            </a:r>
          </a:p>
          <a:p>
            <a:r>
              <a:rPr lang="en-IN" dirty="0" smtClean="0"/>
              <a:t>    </a:t>
            </a:r>
            <a:r>
              <a:rPr lang="en-IN" dirty="0" err="1" smtClean="0"/>
              <a:t>df</a:t>
            </a:r>
            <a:r>
              <a:rPr lang="en-IN" dirty="0" smtClean="0"/>
              <a:t>[column] = </a:t>
            </a:r>
            <a:r>
              <a:rPr lang="en-IN" dirty="0" err="1" smtClean="0"/>
              <a:t>LabelEncoder</a:t>
            </a:r>
            <a:r>
              <a:rPr lang="en-IN" dirty="0" smtClean="0"/>
              <a:t>().</a:t>
            </a:r>
            <a:r>
              <a:rPr lang="en-IN" dirty="0" err="1" smtClean="0"/>
              <a:t>fit_transform</a:t>
            </a:r>
            <a:r>
              <a:rPr lang="en-IN" dirty="0" smtClean="0"/>
              <a:t>(</a:t>
            </a:r>
            <a:r>
              <a:rPr lang="en-IN" dirty="0" err="1" smtClean="0"/>
              <a:t>df</a:t>
            </a:r>
            <a:r>
              <a:rPr lang="en-IN" dirty="0" smtClean="0"/>
              <a:t>[column])</a:t>
            </a:r>
            <a:endParaRPr lang="en-IN" dirty="0"/>
          </a:p>
        </p:txBody>
      </p:sp>
    </p:spTree>
    <p:extLst>
      <p:ext uri="{BB962C8B-B14F-4D97-AF65-F5344CB8AC3E}">
        <p14:creationId xmlns:p14="http://schemas.microsoft.com/office/powerpoint/2010/main" val="1578901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dirty="0" smtClean="0"/>
              <a:t>Label encoder we used at the that project is:-</a:t>
            </a:r>
            <a:endParaRPr lang="en-IN" sz="3000" dirty="0"/>
          </a:p>
        </p:txBody>
      </p:sp>
      <p:sp>
        <p:nvSpPr>
          <p:cNvPr id="3" name="Content Placeholder 2"/>
          <p:cNvSpPr>
            <a:spLocks noGrp="1"/>
          </p:cNvSpPr>
          <p:nvPr>
            <p:ph idx="1"/>
          </p:nvPr>
        </p:nvSpPr>
        <p:spPr/>
        <p:txBody>
          <a:bodyPr/>
          <a:lstStyle/>
          <a:p>
            <a:r>
              <a:rPr lang="en-IN" dirty="0" smtClean="0"/>
              <a:t>list1=['Attrition','BusinessTravel','MaritalStatus','OverTime','JobRole','Gender','EducationField','Department' ]</a:t>
            </a:r>
          </a:p>
          <a:p>
            <a:r>
              <a:rPr lang="en-IN" dirty="0" smtClean="0"/>
              <a:t>for </a:t>
            </a:r>
            <a:r>
              <a:rPr lang="en-IN" dirty="0" err="1" smtClean="0"/>
              <a:t>val</a:t>
            </a:r>
            <a:r>
              <a:rPr lang="en-IN" dirty="0" smtClean="0"/>
              <a:t> in list1:</a:t>
            </a:r>
          </a:p>
          <a:p>
            <a:r>
              <a:rPr lang="en-IN" dirty="0" smtClean="0"/>
              <a:t>    </a:t>
            </a:r>
            <a:r>
              <a:rPr lang="en-IN" dirty="0" err="1" smtClean="0"/>
              <a:t>df</a:t>
            </a:r>
            <a:r>
              <a:rPr lang="en-IN" dirty="0" smtClean="0"/>
              <a:t>[</a:t>
            </a:r>
            <a:r>
              <a:rPr lang="en-IN" dirty="0" err="1" smtClean="0"/>
              <a:t>val</a:t>
            </a:r>
            <a:r>
              <a:rPr lang="en-IN" dirty="0" smtClean="0"/>
              <a:t>]=</a:t>
            </a:r>
            <a:r>
              <a:rPr lang="en-IN" dirty="0" err="1" smtClean="0"/>
              <a:t>le.fit_transform</a:t>
            </a:r>
            <a:r>
              <a:rPr lang="en-IN" dirty="0" smtClean="0"/>
              <a:t>(</a:t>
            </a:r>
            <a:r>
              <a:rPr lang="en-IN" dirty="0" err="1" smtClean="0"/>
              <a:t>df</a:t>
            </a:r>
            <a:r>
              <a:rPr lang="en-IN" dirty="0" smtClean="0"/>
              <a:t>[</a:t>
            </a:r>
            <a:r>
              <a:rPr lang="en-IN" dirty="0" err="1" smtClean="0"/>
              <a:t>val</a:t>
            </a:r>
            <a:r>
              <a:rPr lang="en-IN" dirty="0" smtClean="0"/>
              <a:t>].</a:t>
            </a:r>
            <a:r>
              <a:rPr lang="en-IN" dirty="0" err="1" smtClean="0"/>
              <a:t>astype</a:t>
            </a:r>
            <a:r>
              <a:rPr lang="en-IN" dirty="0" smtClean="0"/>
              <a:t>(</a:t>
            </a:r>
            <a:r>
              <a:rPr lang="en-IN" dirty="0" err="1" smtClean="0"/>
              <a:t>str</a:t>
            </a:r>
            <a:r>
              <a:rPr lang="en-IN" dirty="0" smtClean="0"/>
              <a:t>))</a:t>
            </a:r>
          </a:p>
          <a:p>
            <a:r>
              <a:rPr lang="en-IN" dirty="0" smtClean="0"/>
              <a:t>    </a:t>
            </a:r>
          </a:p>
          <a:p>
            <a:r>
              <a:rPr lang="en-IN" dirty="0" err="1" smtClean="0"/>
              <a:t>df</a:t>
            </a:r>
            <a:endParaRPr lang="en-IN" dirty="0"/>
          </a:p>
        </p:txBody>
      </p:sp>
    </p:spTree>
    <p:extLst>
      <p:ext uri="{BB962C8B-B14F-4D97-AF65-F5344CB8AC3E}">
        <p14:creationId xmlns:p14="http://schemas.microsoft.com/office/powerpoint/2010/main" val="2538388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dirty="0" smtClean="0"/>
              <a:t>Show the data set into string value into 0,1,2,3…..</a:t>
            </a:r>
            <a:endParaRPr lang="en-IN" sz="3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568184"/>
            <a:ext cx="10515600" cy="2866220"/>
          </a:xfrm>
        </p:spPr>
      </p:pic>
    </p:spTree>
    <p:extLst>
      <p:ext uri="{BB962C8B-B14F-4D97-AF65-F5344CB8AC3E}">
        <p14:creationId xmlns:p14="http://schemas.microsoft.com/office/powerpoint/2010/main" val="19207465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dirty="0" err="1" smtClean="0"/>
              <a:t>df.skew</a:t>
            </a:r>
            <a:r>
              <a:rPr lang="en-IN" sz="3000" dirty="0" smtClean="0"/>
              <a:t>()</a:t>
            </a:r>
            <a:br>
              <a:rPr lang="en-IN" sz="3000" dirty="0" smtClean="0"/>
            </a:br>
            <a:r>
              <a:rPr lang="en-IN" sz="3000" dirty="0" smtClean="0"/>
              <a:t>By this, we are  checking skewness </a:t>
            </a:r>
            <a:endParaRPr lang="en-IN" sz="3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1431" y="1825625"/>
            <a:ext cx="8289138" cy="4351338"/>
          </a:xfrm>
        </p:spPr>
      </p:pic>
    </p:spTree>
    <p:extLst>
      <p:ext uri="{BB962C8B-B14F-4D97-AF65-F5344CB8AC3E}">
        <p14:creationId xmlns:p14="http://schemas.microsoft.com/office/powerpoint/2010/main" val="1441123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Problem Definition</a:t>
            </a:r>
          </a:p>
        </p:txBody>
      </p:sp>
      <p:sp>
        <p:nvSpPr>
          <p:cNvPr id="3" name="Content Placeholder 2"/>
          <p:cNvSpPr>
            <a:spLocks noGrp="1"/>
          </p:cNvSpPr>
          <p:nvPr>
            <p:ph idx="1"/>
          </p:nvPr>
        </p:nvSpPr>
        <p:spPr/>
        <p:txBody>
          <a:bodyPr>
            <a:normAutofit fontScale="85000" lnSpcReduction="20000"/>
          </a:bodyPr>
          <a:lstStyle/>
          <a:p>
            <a:r>
              <a:rPr lang="en-US" b="1" dirty="0"/>
              <a:t>Employee Attrition</a:t>
            </a:r>
            <a:r>
              <a:rPr lang="en-US" dirty="0"/>
              <a:t> is the gradual reduction in staff numbers that occurs as employees retire or resign and are not replaced. Employee attrition can be costly for businesses. The company loses employee productivity, and employee knowledge</a:t>
            </a:r>
            <a:r>
              <a:rPr lang="en-US" dirty="0" smtClean="0"/>
              <a:t>.</a:t>
            </a:r>
          </a:p>
          <a:p>
            <a:endParaRPr lang="en-US" dirty="0"/>
          </a:p>
          <a:p>
            <a:r>
              <a:rPr lang="en-IN" b="1" dirty="0"/>
              <a:t>Attrition</a:t>
            </a:r>
            <a:r>
              <a:rPr lang="en-US" dirty="0" smtClean="0"/>
              <a:t> mean employee has been left the company, terminated, turnover from there position.</a:t>
            </a:r>
          </a:p>
          <a:p>
            <a:r>
              <a:rPr lang="en-US" dirty="0"/>
              <a:t>Employee turnover and attrition both occur when an employee leaves the company</a:t>
            </a:r>
            <a:r>
              <a:rPr lang="en-US" dirty="0" smtClean="0"/>
              <a:t> </a:t>
            </a:r>
          </a:p>
          <a:p>
            <a:endParaRPr lang="en-US" dirty="0"/>
          </a:p>
          <a:p>
            <a:r>
              <a:rPr lang="en-US" dirty="0"/>
              <a:t>The big difference between the two is that when turnover occurs, the company seeks someone to replace the employee. But in the case of attrition, the employer leaves that vacancy unfilled or eliminates that job role .</a:t>
            </a:r>
            <a:endParaRPr lang="en-IN" dirty="0"/>
          </a:p>
        </p:txBody>
      </p:sp>
    </p:spTree>
    <p:extLst>
      <p:ext uri="{BB962C8B-B14F-4D97-AF65-F5344CB8AC3E}">
        <p14:creationId xmlns:p14="http://schemas.microsoft.com/office/powerpoint/2010/main" val="623423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Box Plot</a:t>
            </a:r>
          </a:p>
        </p:txBody>
      </p:sp>
      <p:sp>
        <p:nvSpPr>
          <p:cNvPr id="3" name="Content Placeholder 2"/>
          <p:cNvSpPr>
            <a:spLocks noGrp="1"/>
          </p:cNvSpPr>
          <p:nvPr>
            <p:ph idx="1"/>
          </p:nvPr>
        </p:nvSpPr>
        <p:spPr/>
        <p:txBody>
          <a:bodyPr/>
          <a:lstStyle/>
          <a:p>
            <a:r>
              <a:rPr lang="en-IN" dirty="0" err="1" smtClean="0"/>
              <a:t>df</a:t>
            </a:r>
            <a:r>
              <a:rPr lang="en-IN" dirty="0" smtClean="0"/>
              <a:t>['Age'].</a:t>
            </a:r>
            <a:r>
              <a:rPr lang="en-IN" dirty="0" err="1" smtClean="0"/>
              <a:t>plot.box</a:t>
            </a:r>
            <a:r>
              <a:rPr lang="en-IN" dirty="0" smtClean="0"/>
              <a:t>()</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079" y="758688"/>
            <a:ext cx="11525842" cy="5340624"/>
          </a:xfrm>
          <a:prstGeom prst="rect">
            <a:avLst/>
          </a:prstGeom>
        </p:spPr>
      </p:pic>
    </p:spTree>
    <p:extLst>
      <p:ext uri="{BB962C8B-B14F-4D97-AF65-F5344CB8AC3E}">
        <p14:creationId xmlns:p14="http://schemas.microsoft.com/office/powerpoint/2010/main" val="3369733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dirty="0" err="1" smtClean="0"/>
              <a:t>df</a:t>
            </a:r>
            <a:r>
              <a:rPr lang="en-IN" sz="3000" dirty="0" smtClean="0"/>
              <a:t>['</a:t>
            </a:r>
            <a:r>
              <a:rPr lang="en-IN" sz="3000" dirty="0" err="1" smtClean="0"/>
              <a:t>TotalWorkingYears</a:t>
            </a:r>
            <a:r>
              <a:rPr lang="en-IN" sz="3000" dirty="0" smtClean="0"/>
              <a:t>'].</a:t>
            </a:r>
            <a:r>
              <a:rPr lang="en-IN" sz="3000" dirty="0" err="1" smtClean="0"/>
              <a:t>plot.box</a:t>
            </a:r>
            <a:r>
              <a:rPr lang="en-IN" sz="3000" dirty="0" smtClean="0"/>
              <a:t>()</a:t>
            </a:r>
            <a:endParaRPr lang="en-IN" sz="3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5306" y="1825625"/>
            <a:ext cx="9061388" cy="4351338"/>
          </a:xfrm>
        </p:spPr>
      </p:pic>
    </p:spTree>
    <p:extLst>
      <p:ext uri="{BB962C8B-B14F-4D97-AF65-F5344CB8AC3E}">
        <p14:creationId xmlns:p14="http://schemas.microsoft.com/office/powerpoint/2010/main" val="1345618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t>Outlier is not present in the data set.</a:t>
            </a:r>
            <a:r>
              <a:rPr lang="en-IN" sz="3000" dirty="0"/>
              <a:t/>
            </a:r>
            <a:br>
              <a:rPr lang="en-IN" sz="3000" dirty="0"/>
            </a:br>
            <a:r>
              <a:rPr lang="en-IN" sz="3000" b="1" dirty="0"/>
              <a:t>Remove Outlier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4334" y="1825625"/>
            <a:ext cx="8223331" cy="4351338"/>
          </a:xfrm>
        </p:spPr>
      </p:pic>
    </p:spTree>
    <p:extLst>
      <p:ext uri="{BB962C8B-B14F-4D97-AF65-F5344CB8AC3E}">
        <p14:creationId xmlns:p14="http://schemas.microsoft.com/office/powerpoint/2010/main" val="2666891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t>We checking </a:t>
            </a:r>
            <a:r>
              <a:rPr lang="en-US" sz="3000" dirty="0" err="1" smtClean="0"/>
              <a:t>z_score</a:t>
            </a:r>
            <a:r>
              <a:rPr lang="en-US" sz="3000" dirty="0" smtClean="0"/>
              <a:t> is greater then 3</a:t>
            </a:r>
            <a:endParaRPr lang="en-IN" sz="3000" dirty="0"/>
          </a:p>
        </p:txBody>
      </p:sp>
      <p:sp>
        <p:nvSpPr>
          <p:cNvPr id="3" name="Content Placeholder 2"/>
          <p:cNvSpPr>
            <a:spLocks noGrp="1"/>
          </p:cNvSpPr>
          <p:nvPr>
            <p:ph idx="1"/>
          </p:nvPr>
        </p:nvSpPr>
        <p:spPr/>
        <p:txBody>
          <a:bodyPr/>
          <a:lstStyle/>
          <a:p>
            <a:r>
              <a:rPr lang="en-IN" sz="2700" dirty="0" smtClean="0"/>
              <a:t>from </a:t>
            </a:r>
            <a:r>
              <a:rPr lang="en-IN" sz="2700" dirty="0" err="1" smtClean="0"/>
              <a:t>scipy.stats</a:t>
            </a:r>
            <a:r>
              <a:rPr lang="en-IN" sz="2700" dirty="0" smtClean="0"/>
              <a:t> import </a:t>
            </a:r>
            <a:r>
              <a:rPr lang="en-IN" sz="2700" dirty="0" err="1" smtClean="0"/>
              <a:t>zscore</a:t>
            </a:r>
            <a:r>
              <a:rPr lang="en-IN" sz="2700" dirty="0" smtClean="0"/>
              <a:t> </a:t>
            </a:r>
          </a:p>
          <a:p>
            <a:r>
              <a:rPr lang="en-IN" sz="2700" dirty="0" smtClean="0"/>
              <a:t>z=</a:t>
            </a:r>
            <a:r>
              <a:rPr lang="en-IN" sz="2700" dirty="0" err="1" smtClean="0"/>
              <a:t>np.abs</a:t>
            </a:r>
            <a:r>
              <a:rPr lang="en-IN" sz="2700" dirty="0" smtClean="0"/>
              <a:t>(</a:t>
            </a:r>
            <a:r>
              <a:rPr lang="en-IN" sz="2700" dirty="0" err="1" smtClean="0"/>
              <a:t>zscore</a:t>
            </a:r>
            <a:r>
              <a:rPr lang="en-IN" sz="2700" dirty="0" smtClean="0"/>
              <a:t>(</a:t>
            </a:r>
            <a:r>
              <a:rPr lang="en-IN" sz="2700" dirty="0" err="1" smtClean="0"/>
              <a:t>df</a:t>
            </a:r>
            <a:r>
              <a:rPr lang="en-IN" sz="2700" dirty="0" smtClean="0"/>
              <a:t>))</a:t>
            </a:r>
          </a:p>
          <a:p>
            <a:r>
              <a:rPr lang="en-IN" sz="2700" dirty="0" smtClean="0"/>
              <a:t>z</a:t>
            </a:r>
          </a:p>
          <a:p>
            <a:r>
              <a:rPr lang="en-IN" sz="2700" dirty="0" err="1" smtClean="0"/>
              <a:t>df_new</a:t>
            </a:r>
            <a:r>
              <a:rPr lang="en-IN" sz="2700" dirty="0" smtClean="0"/>
              <a:t> = </a:t>
            </a:r>
            <a:r>
              <a:rPr lang="en-IN" sz="2700" dirty="0" err="1" smtClean="0"/>
              <a:t>df</a:t>
            </a:r>
            <a:r>
              <a:rPr lang="en-IN" sz="2700" dirty="0" smtClean="0"/>
              <a:t>[(z&lt;3).all(axis=1)]</a:t>
            </a:r>
            <a:endParaRPr lang="en-IN" sz="2700" dirty="0"/>
          </a:p>
          <a:p>
            <a:pPr marL="0" indent="0">
              <a:buNone/>
            </a:pPr>
            <a:endParaRPr lang="en-US" dirty="0" smtClean="0"/>
          </a:p>
        </p:txBody>
      </p:sp>
    </p:spTree>
    <p:extLst>
      <p:ext uri="{BB962C8B-B14F-4D97-AF65-F5344CB8AC3E}">
        <p14:creationId xmlns:p14="http://schemas.microsoft.com/office/powerpoint/2010/main" val="26205220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We are checking, How much data removed from dataset</a:t>
            </a:r>
            <a:r>
              <a:rPr lang="en-US" dirty="0" smtClean="0"/>
              <a:t>.</a:t>
            </a:r>
            <a:endParaRPr lang="en-IN" dirty="0"/>
          </a:p>
        </p:txBody>
      </p:sp>
      <p:sp>
        <p:nvSpPr>
          <p:cNvPr id="3" name="Content Placeholder 2"/>
          <p:cNvSpPr>
            <a:spLocks noGrp="1"/>
          </p:cNvSpPr>
          <p:nvPr>
            <p:ph idx="1"/>
          </p:nvPr>
        </p:nvSpPr>
        <p:spPr/>
        <p:txBody>
          <a:bodyPr>
            <a:normAutofit fontScale="92500"/>
          </a:bodyPr>
          <a:lstStyle/>
          <a:p>
            <a:r>
              <a:rPr lang="en-IN" dirty="0" err="1" smtClean="0"/>
              <a:t>df_new.shape</a:t>
            </a:r>
            <a:endParaRPr lang="en-IN" dirty="0" smtClean="0"/>
          </a:p>
          <a:p>
            <a:r>
              <a:rPr lang="en-US" dirty="0" smtClean="0"/>
              <a:t>(1387,32)</a:t>
            </a:r>
          </a:p>
          <a:p>
            <a:endParaRPr lang="en-US" dirty="0"/>
          </a:p>
          <a:p>
            <a:r>
              <a:rPr lang="en-US" dirty="0" err="1" smtClean="0"/>
              <a:t>df.shape</a:t>
            </a:r>
            <a:endParaRPr lang="en-US" dirty="0" smtClean="0"/>
          </a:p>
          <a:p>
            <a:r>
              <a:rPr lang="en-US" dirty="0" smtClean="0"/>
              <a:t>(1470,32)</a:t>
            </a:r>
          </a:p>
          <a:p>
            <a:endParaRPr lang="en-US" dirty="0"/>
          </a:p>
          <a:p>
            <a:r>
              <a:rPr lang="en-US" dirty="0" smtClean="0"/>
              <a:t>For checking the percent of data how much we lost in the remove outlier</a:t>
            </a:r>
          </a:p>
          <a:p>
            <a:r>
              <a:rPr lang="en-US" dirty="0" smtClean="0"/>
              <a:t>We lost the data less then 1 </a:t>
            </a:r>
            <a:r>
              <a:rPr lang="en-US" dirty="0" smtClean="0"/>
              <a:t>%</a:t>
            </a:r>
          </a:p>
          <a:p>
            <a:r>
              <a:rPr lang="en-US" dirty="0" smtClean="0"/>
              <a:t>Data should be less then 10 %</a:t>
            </a:r>
            <a:endParaRPr lang="en-IN" dirty="0" smtClean="0"/>
          </a:p>
          <a:p>
            <a:endParaRPr lang="en-IN" dirty="0"/>
          </a:p>
        </p:txBody>
      </p:sp>
      <p:sp>
        <p:nvSpPr>
          <p:cNvPr id="4"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(1387, 32)</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1754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t>#create a new column for </a:t>
            </a:r>
            <a:r>
              <a:rPr lang="en-US" sz="3000" dirty="0" err="1" smtClean="0"/>
              <a:t>spliting</a:t>
            </a:r>
            <a:r>
              <a:rPr lang="en-US" sz="3000" dirty="0" smtClean="0"/>
              <a:t> the data make easy for </a:t>
            </a:r>
            <a:r>
              <a:rPr lang="en-US" sz="3000" dirty="0" err="1" smtClean="0"/>
              <a:t>iloc</a:t>
            </a:r>
            <a:r>
              <a:rPr lang="en-US" sz="3000" dirty="0" smtClean="0"/>
              <a:t>:-</a:t>
            </a:r>
            <a:br>
              <a:rPr lang="en-US" sz="3000" dirty="0" smtClean="0"/>
            </a:br>
            <a:r>
              <a:rPr lang="en-US" sz="3000" dirty="0" smtClean="0"/>
              <a:t>#Create a new column</a:t>
            </a:r>
            <a:endParaRPr lang="en-IN" sz="3000" dirty="0"/>
          </a:p>
        </p:txBody>
      </p:sp>
      <p:sp>
        <p:nvSpPr>
          <p:cNvPr id="3" name="Content Placeholder 2"/>
          <p:cNvSpPr>
            <a:spLocks noGrp="1"/>
          </p:cNvSpPr>
          <p:nvPr>
            <p:ph idx="1"/>
          </p:nvPr>
        </p:nvSpPr>
        <p:spPr/>
        <p:txBody>
          <a:bodyPr/>
          <a:lstStyle/>
          <a:p>
            <a:r>
              <a:rPr lang="en-IN" dirty="0" err="1" smtClean="0"/>
              <a:t>df</a:t>
            </a:r>
            <a:r>
              <a:rPr lang="en-IN" dirty="0" smtClean="0"/>
              <a:t>['</a:t>
            </a:r>
            <a:r>
              <a:rPr lang="en-IN" dirty="0" err="1" smtClean="0"/>
              <a:t>Age_year</a:t>
            </a:r>
            <a:r>
              <a:rPr lang="en-IN" dirty="0" smtClean="0"/>
              <a:t>'] = </a:t>
            </a:r>
            <a:r>
              <a:rPr lang="en-IN" dirty="0" err="1" smtClean="0"/>
              <a:t>df</a:t>
            </a:r>
            <a:r>
              <a:rPr lang="en-IN" dirty="0" smtClean="0"/>
              <a:t> ['Age']</a:t>
            </a:r>
            <a:endParaRPr lang="en-IN" dirty="0"/>
          </a:p>
        </p:txBody>
      </p:sp>
    </p:spTree>
    <p:extLst>
      <p:ext uri="{BB962C8B-B14F-4D97-AF65-F5344CB8AC3E}">
        <p14:creationId xmlns:p14="http://schemas.microsoft.com/office/powerpoint/2010/main" val="40331558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i="1" dirty="0"/>
              <a:t>#Split the data into independent </a:t>
            </a:r>
            <a:r>
              <a:rPr lang="en-US" sz="3000" b="1" i="1" dirty="0" smtClean="0"/>
              <a:t>‘x' </a:t>
            </a:r>
            <a:r>
              <a:rPr lang="en-US" sz="3000" b="1" i="1" dirty="0"/>
              <a:t>and dependent </a:t>
            </a:r>
            <a:r>
              <a:rPr lang="en-US" sz="3000" b="1" i="1" dirty="0" smtClean="0"/>
              <a:t>'y’ variables for training</a:t>
            </a:r>
            <a:r>
              <a:rPr lang="en-US" b="1" i="1" dirty="0" smtClean="0"/>
              <a:t>.</a:t>
            </a:r>
            <a:endParaRPr lang="en-IN" dirty="0"/>
          </a:p>
        </p:txBody>
      </p:sp>
      <p:sp>
        <p:nvSpPr>
          <p:cNvPr id="3" name="Content Placeholder 2"/>
          <p:cNvSpPr>
            <a:spLocks noGrp="1"/>
          </p:cNvSpPr>
          <p:nvPr>
            <p:ph idx="1"/>
          </p:nvPr>
        </p:nvSpPr>
        <p:spPr/>
        <p:txBody>
          <a:bodyPr/>
          <a:lstStyle/>
          <a:p>
            <a:r>
              <a:rPr lang="en-IN" dirty="0" smtClean="0"/>
              <a:t>x=</a:t>
            </a:r>
            <a:r>
              <a:rPr lang="en-IN" dirty="0" err="1" smtClean="0"/>
              <a:t>df_new.iloc</a:t>
            </a:r>
            <a:r>
              <a:rPr lang="en-IN" dirty="0" smtClean="0"/>
              <a:t>[:,: -1]</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748" y="1790616"/>
            <a:ext cx="10776504" cy="3276768"/>
          </a:xfrm>
          <a:prstGeom prst="rect">
            <a:avLst/>
          </a:prstGeom>
        </p:spPr>
      </p:pic>
    </p:spTree>
    <p:extLst>
      <p:ext uri="{BB962C8B-B14F-4D97-AF65-F5344CB8AC3E}">
        <p14:creationId xmlns:p14="http://schemas.microsoft.com/office/powerpoint/2010/main" val="26809876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 Variable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1433" y="2848710"/>
            <a:ext cx="10389134" cy="2305168"/>
          </a:xfrm>
        </p:spPr>
      </p:pic>
    </p:spTree>
    <p:extLst>
      <p:ext uri="{BB962C8B-B14F-4D97-AF65-F5344CB8AC3E}">
        <p14:creationId xmlns:p14="http://schemas.microsoft.com/office/powerpoint/2010/main" val="9271942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t>Split the dataset into 75% Training set and 25% Testing </a:t>
            </a:r>
            <a:r>
              <a:rPr lang="en-US" b="1" i="1" dirty="0" smtClean="0"/>
              <a:t>set</a:t>
            </a:r>
            <a:endParaRPr lang="en-IN" dirty="0"/>
          </a:p>
        </p:txBody>
      </p:sp>
      <p:sp>
        <p:nvSpPr>
          <p:cNvPr id="3" name="Content Placeholder 2"/>
          <p:cNvSpPr>
            <a:spLocks noGrp="1"/>
          </p:cNvSpPr>
          <p:nvPr>
            <p:ph idx="1"/>
          </p:nvPr>
        </p:nvSpPr>
        <p:spPr/>
        <p:txBody>
          <a:bodyPr/>
          <a:lstStyle/>
          <a:p>
            <a:r>
              <a:rPr lang="en-IN" b="1" dirty="0" smtClean="0"/>
              <a:t>from </a:t>
            </a:r>
            <a:r>
              <a:rPr lang="en-IN" b="1" dirty="0" err="1" smtClean="0"/>
              <a:t>sklearn.model_selection</a:t>
            </a:r>
            <a:r>
              <a:rPr lang="en-IN" b="1" dirty="0" smtClean="0"/>
              <a:t> import </a:t>
            </a:r>
            <a:r>
              <a:rPr lang="en-IN" b="1" dirty="0" err="1" smtClean="0"/>
              <a:t>train_test_split</a:t>
            </a:r>
            <a:endParaRPr lang="en-IN" b="1" dirty="0" smtClean="0"/>
          </a:p>
          <a:p>
            <a:r>
              <a:rPr lang="en-IN" b="1" dirty="0" err="1" smtClean="0"/>
              <a:t>x_train</a:t>
            </a:r>
            <a:r>
              <a:rPr lang="en-IN" b="1" dirty="0" smtClean="0"/>
              <a:t>, </a:t>
            </a:r>
            <a:r>
              <a:rPr lang="en-IN" b="1" dirty="0" err="1" smtClean="0"/>
              <a:t>x_test</a:t>
            </a:r>
            <a:r>
              <a:rPr lang="en-IN" b="1" dirty="0" smtClean="0"/>
              <a:t>, </a:t>
            </a:r>
            <a:r>
              <a:rPr lang="en-IN" b="1" dirty="0" err="1" smtClean="0"/>
              <a:t>y_train</a:t>
            </a:r>
            <a:r>
              <a:rPr lang="en-IN" b="1" dirty="0" smtClean="0"/>
              <a:t>, </a:t>
            </a:r>
            <a:r>
              <a:rPr lang="en-IN" b="1" dirty="0" err="1" smtClean="0"/>
              <a:t>y_test</a:t>
            </a:r>
            <a:r>
              <a:rPr lang="en-IN" b="1" dirty="0" smtClean="0"/>
              <a:t> = </a:t>
            </a:r>
            <a:r>
              <a:rPr lang="en-IN" b="1" dirty="0" err="1" smtClean="0"/>
              <a:t>train_test_split</a:t>
            </a:r>
            <a:r>
              <a:rPr lang="en-IN" b="1" dirty="0" smtClean="0"/>
              <a:t>(</a:t>
            </a:r>
            <a:r>
              <a:rPr lang="en-IN" b="1" dirty="0" err="1" smtClean="0"/>
              <a:t>x,y,test_size</a:t>
            </a:r>
            <a:r>
              <a:rPr lang="en-IN" b="1" dirty="0" smtClean="0"/>
              <a:t>=30, </a:t>
            </a:r>
            <a:r>
              <a:rPr lang="en-IN" b="1" dirty="0" err="1" smtClean="0"/>
              <a:t>random_state</a:t>
            </a:r>
            <a:r>
              <a:rPr lang="en-IN" b="1" dirty="0" smtClean="0"/>
              <a:t>= 0)</a:t>
            </a:r>
          </a:p>
          <a:p>
            <a:endParaRPr lang="en-IN" b="1" dirty="0"/>
          </a:p>
        </p:txBody>
      </p:sp>
    </p:spTree>
    <p:extLst>
      <p:ext uri="{BB962C8B-B14F-4D97-AF65-F5344CB8AC3E}">
        <p14:creationId xmlns:p14="http://schemas.microsoft.com/office/powerpoint/2010/main" val="7200525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err="1" smtClean="0"/>
              <a:t>PipeLine</a:t>
            </a:r>
            <a:endParaRPr lang="en-IN" sz="3000" dirty="0"/>
          </a:p>
        </p:txBody>
      </p:sp>
      <p:sp>
        <p:nvSpPr>
          <p:cNvPr id="3" name="Content Placeholder 2"/>
          <p:cNvSpPr>
            <a:spLocks noGrp="1"/>
          </p:cNvSpPr>
          <p:nvPr>
            <p:ph idx="1"/>
          </p:nvPr>
        </p:nvSpPr>
        <p:spPr/>
        <p:txBody>
          <a:bodyPr>
            <a:normAutofit/>
          </a:bodyPr>
          <a:lstStyle/>
          <a:p>
            <a:r>
              <a:rPr lang="en-IN" sz="2500" dirty="0" smtClean="0"/>
              <a:t>from </a:t>
            </a:r>
            <a:r>
              <a:rPr lang="en-IN" sz="2500" dirty="0" err="1" smtClean="0"/>
              <a:t>sklearn.svm</a:t>
            </a:r>
            <a:r>
              <a:rPr lang="en-IN" sz="2500" dirty="0" smtClean="0"/>
              <a:t> import SVC</a:t>
            </a:r>
          </a:p>
          <a:p>
            <a:r>
              <a:rPr lang="en-IN" sz="2500" dirty="0" smtClean="0"/>
              <a:t>from </a:t>
            </a:r>
            <a:r>
              <a:rPr lang="en-IN" sz="2500" dirty="0" err="1" smtClean="0"/>
              <a:t>sklearn.naive_bayes</a:t>
            </a:r>
            <a:r>
              <a:rPr lang="en-IN" sz="2500" dirty="0" smtClean="0"/>
              <a:t> import </a:t>
            </a:r>
            <a:r>
              <a:rPr lang="en-IN" sz="2500" dirty="0" err="1" smtClean="0"/>
              <a:t>MultinomialNB</a:t>
            </a:r>
            <a:endParaRPr lang="en-IN" sz="2500" dirty="0" smtClean="0"/>
          </a:p>
          <a:p>
            <a:endParaRPr lang="en-IN" sz="2500" dirty="0" smtClean="0"/>
          </a:p>
          <a:p>
            <a:r>
              <a:rPr lang="en-IN" sz="2500" dirty="0" smtClean="0"/>
              <a:t>from </a:t>
            </a:r>
            <a:r>
              <a:rPr lang="en-IN" sz="2500" dirty="0" err="1" smtClean="0"/>
              <a:t>sklearn.tree</a:t>
            </a:r>
            <a:r>
              <a:rPr lang="en-IN" sz="2500" dirty="0" smtClean="0"/>
              <a:t> import </a:t>
            </a:r>
            <a:r>
              <a:rPr lang="en-IN" sz="2500" dirty="0" err="1" smtClean="0"/>
              <a:t>DecisionTreeClassifier</a:t>
            </a:r>
            <a:endParaRPr lang="en-IN" sz="2500" dirty="0" smtClean="0"/>
          </a:p>
          <a:p>
            <a:r>
              <a:rPr lang="en-IN" sz="2500" dirty="0" smtClean="0"/>
              <a:t>from </a:t>
            </a:r>
            <a:r>
              <a:rPr lang="en-IN" sz="2500" dirty="0" err="1" smtClean="0"/>
              <a:t>sklearn.neighbors</a:t>
            </a:r>
            <a:r>
              <a:rPr lang="en-IN" sz="2500" dirty="0" smtClean="0"/>
              <a:t> import </a:t>
            </a:r>
            <a:r>
              <a:rPr lang="en-IN" sz="2500" dirty="0" err="1" smtClean="0"/>
              <a:t>KNeighborsClassifier</a:t>
            </a:r>
            <a:endParaRPr lang="en-IN" sz="2500" dirty="0" smtClean="0"/>
          </a:p>
          <a:p>
            <a:r>
              <a:rPr lang="en-IN" sz="2500" dirty="0" smtClean="0"/>
              <a:t>from </a:t>
            </a:r>
            <a:r>
              <a:rPr lang="en-IN" sz="2500" dirty="0" err="1" smtClean="0"/>
              <a:t>sklearn.metrics</a:t>
            </a:r>
            <a:r>
              <a:rPr lang="en-IN" sz="2500" dirty="0" smtClean="0"/>
              <a:t> import </a:t>
            </a:r>
            <a:r>
              <a:rPr lang="en-IN" sz="2500" dirty="0" err="1" smtClean="0"/>
              <a:t>accuracy_score,confusion_matrix,classification_report</a:t>
            </a:r>
            <a:endParaRPr lang="en-IN" sz="2500" dirty="0"/>
          </a:p>
        </p:txBody>
      </p:sp>
    </p:spTree>
    <p:extLst>
      <p:ext uri="{BB962C8B-B14F-4D97-AF65-F5344CB8AC3E}">
        <p14:creationId xmlns:p14="http://schemas.microsoft.com/office/powerpoint/2010/main" val="4151096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091" y="0"/>
            <a:ext cx="10515600" cy="1690688"/>
          </a:xfrm>
        </p:spPr>
        <p:txBody>
          <a:bodyPr>
            <a:normAutofit/>
          </a:bodyPr>
          <a:lstStyle/>
          <a:p>
            <a:r>
              <a:rPr lang="en-US" sz="3600" b="1" dirty="0" smtClean="0"/>
              <a:t>By given data analysis of this project ,our </a:t>
            </a:r>
            <a:r>
              <a:rPr lang="en-US" sz="3600" b="1" dirty="0"/>
              <a:t>objectives to employee </a:t>
            </a:r>
            <a:r>
              <a:rPr lang="en-US" sz="3600" b="1" dirty="0" smtClean="0"/>
              <a:t>turnover or attrition </a:t>
            </a:r>
            <a:r>
              <a:rPr lang="en-US" sz="3600" b="1" dirty="0"/>
              <a:t>is to </a:t>
            </a:r>
            <a:r>
              <a:rPr lang="en-US" sz="3600" b="1" dirty="0" smtClean="0"/>
              <a:t>try to make some specification of this given problem</a:t>
            </a:r>
            <a:endParaRPr lang="en-IN" sz="3600" dirty="0"/>
          </a:p>
        </p:txBody>
      </p:sp>
      <p:sp>
        <p:nvSpPr>
          <p:cNvPr id="3" name="Content Placeholder 2"/>
          <p:cNvSpPr>
            <a:spLocks noGrp="1"/>
          </p:cNvSpPr>
          <p:nvPr>
            <p:ph idx="1"/>
          </p:nvPr>
        </p:nvSpPr>
        <p:spPr/>
        <p:txBody>
          <a:bodyPr/>
          <a:lstStyle/>
          <a:p>
            <a:endParaRPr lang="en-US" dirty="0" smtClean="0"/>
          </a:p>
          <a:p>
            <a:pPr marL="0" indent="0">
              <a:buNone/>
            </a:pPr>
            <a:endParaRPr lang="en-US" dirty="0"/>
          </a:p>
          <a:p>
            <a:r>
              <a:rPr lang="en-US" dirty="0" smtClean="0"/>
              <a:t>Why </a:t>
            </a:r>
            <a:r>
              <a:rPr lang="en-US" dirty="0"/>
              <a:t>are good employees leaving the company ?</a:t>
            </a:r>
          </a:p>
          <a:p>
            <a:r>
              <a:rPr lang="en-US" dirty="0"/>
              <a:t>Can we predict the employees most likely to leave ?</a:t>
            </a:r>
          </a:p>
          <a:p>
            <a:r>
              <a:rPr lang="en-US" dirty="0" smtClean="0"/>
              <a:t>How to reduce employee </a:t>
            </a:r>
            <a:r>
              <a:rPr lang="en-US" dirty="0" err="1" smtClean="0"/>
              <a:t>Trunover</a:t>
            </a:r>
            <a:r>
              <a:rPr lang="en-US" dirty="0" smtClean="0"/>
              <a:t>?</a:t>
            </a:r>
            <a:endParaRPr lang="en-US" dirty="0"/>
          </a:p>
        </p:txBody>
      </p:sp>
    </p:spTree>
    <p:extLst>
      <p:ext uri="{BB962C8B-B14F-4D97-AF65-F5344CB8AC3E}">
        <p14:creationId xmlns:p14="http://schemas.microsoft.com/office/powerpoint/2010/main" val="34658618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smtClean="0"/>
              <a:t>Random Forest Classifier</a:t>
            </a:r>
            <a:endParaRPr lang="en-IN" sz="3000" dirty="0"/>
          </a:p>
        </p:txBody>
      </p:sp>
      <p:sp>
        <p:nvSpPr>
          <p:cNvPr id="3" name="Content Placeholder 2"/>
          <p:cNvSpPr>
            <a:spLocks noGrp="1"/>
          </p:cNvSpPr>
          <p:nvPr>
            <p:ph idx="1"/>
          </p:nvPr>
        </p:nvSpPr>
        <p:spPr/>
        <p:txBody>
          <a:bodyPr/>
          <a:lstStyle/>
          <a:p>
            <a:r>
              <a:rPr lang="en-IN" sz="2500" dirty="0" smtClean="0"/>
              <a:t>from </a:t>
            </a:r>
            <a:r>
              <a:rPr lang="en-IN" sz="2500" dirty="0" err="1" smtClean="0"/>
              <a:t>sklearn.ensemble</a:t>
            </a:r>
            <a:r>
              <a:rPr lang="en-IN" sz="2500" dirty="0" smtClean="0"/>
              <a:t> import </a:t>
            </a:r>
            <a:r>
              <a:rPr lang="en-IN" sz="2500" dirty="0" err="1" smtClean="0"/>
              <a:t>RandomForestClassifier</a:t>
            </a:r>
            <a:endParaRPr lang="en-IN" sz="2500" dirty="0" smtClean="0"/>
          </a:p>
          <a:p>
            <a:r>
              <a:rPr lang="en-IN" sz="2500" dirty="0" smtClean="0"/>
              <a:t>forest = </a:t>
            </a:r>
            <a:r>
              <a:rPr lang="en-IN" sz="2500" dirty="0" err="1" smtClean="0"/>
              <a:t>RandomForestClassifier</a:t>
            </a:r>
            <a:r>
              <a:rPr lang="en-IN" sz="2500" dirty="0" smtClean="0"/>
              <a:t>(</a:t>
            </a:r>
            <a:r>
              <a:rPr lang="en-IN" sz="2500" dirty="0" err="1" smtClean="0"/>
              <a:t>n_estimators</a:t>
            </a:r>
            <a:r>
              <a:rPr lang="en-IN" sz="2500" dirty="0" smtClean="0"/>
              <a:t>= 10, criterion = 'entropy', </a:t>
            </a:r>
            <a:r>
              <a:rPr lang="en-IN" sz="2500" dirty="0" err="1" smtClean="0"/>
              <a:t>random_state</a:t>
            </a:r>
            <a:r>
              <a:rPr lang="en-IN" sz="2500" dirty="0" smtClean="0"/>
              <a:t> = 0)</a:t>
            </a:r>
          </a:p>
          <a:p>
            <a:r>
              <a:rPr lang="en-IN" sz="2500" dirty="0" err="1" smtClean="0"/>
              <a:t>forest.fit</a:t>
            </a:r>
            <a:r>
              <a:rPr lang="en-IN" sz="2500" dirty="0" smtClean="0"/>
              <a:t>(</a:t>
            </a:r>
            <a:r>
              <a:rPr lang="en-IN" sz="2500" dirty="0" err="1" smtClean="0"/>
              <a:t>x_train</a:t>
            </a:r>
            <a:r>
              <a:rPr lang="en-IN" sz="2500" dirty="0" smtClean="0"/>
              <a:t>, </a:t>
            </a:r>
            <a:r>
              <a:rPr lang="en-IN" sz="2500" dirty="0" err="1" smtClean="0"/>
              <a:t>y_train</a:t>
            </a:r>
            <a:r>
              <a:rPr lang="en-IN" sz="2500" dirty="0" smtClean="0"/>
              <a:t>)</a:t>
            </a:r>
            <a:endParaRPr lang="en-IN" sz="2500" dirty="0"/>
          </a:p>
        </p:txBody>
      </p:sp>
    </p:spTree>
    <p:extLst>
      <p:ext uri="{BB962C8B-B14F-4D97-AF65-F5344CB8AC3E}">
        <p14:creationId xmlns:p14="http://schemas.microsoft.com/office/powerpoint/2010/main" val="12844507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dirty="0"/>
              <a:t>R</a:t>
            </a:r>
            <a:r>
              <a:rPr lang="en-IN" sz="3000" dirty="0" smtClean="0"/>
              <a:t>andom Forest Classifier </a:t>
            </a:r>
            <a:endParaRPr lang="en-IN" sz="3000" dirty="0"/>
          </a:p>
        </p:txBody>
      </p:sp>
      <p:sp>
        <p:nvSpPr>
          <p:cNvPr id="3" name="Content Placeholder 2"/>
          <p:cNvSpPr>
            <a:spLocks noGrp="1"/>
          </p:cNvSpPr>
          <p:nvPr>
            <p:ph idx="1"/>
          </p:nvPr>
        </p:nvSpPr>
        <p:spPr/>
        <p:txBody>
          <a:bodyPr>
            <a:normAutofit fontScale="92500" lnSpcReduction="10000"/>
          </a:bodyPr>
          <a:lstStyle/>
          <a:p>
            <a:r>
              <a:rPr lang="en-IN" dirty="0" smtClean="0"/>
              <a:t>from </a:t>
            </a:r>
            <a:r>
              <a:rPr lang="en-IN" dirty="0" err="1" smtClean="0"/>
              <a:t>sklearn.ensemble</a:t>
            </a:r>
            <a:r>
              <a:rPr lang="en-IN" dirty="0" smtClean="0"/>
              <a:t> import </a:t>
            </a:r>
            <a:r>
              <a:rPr lang="en-IN" dirty="0" err="1" smtClean="0"/>
              <a:t>RandomForestClassifier</a:t>
            </a:r>
            <a:endParaRPr lang="en-IN" dirty="0" smtClean="0"/>
          </a:p>
          <a:p>
            <a:r>
              <a:rPr lang="en-IN" dirty="0" smtClean="0"/>
              <a:t>forest = </a:t>
            </a:r>
            <a:r>
              <a:rPr lang="en-IN" dirty="0" err="1" smtClean="0"/>
              <a:t>RandomForestClassifier</a:t>
            </a:r>
            <a:r>
              <a:rPr lang="en-IN" dirty="0" smtClean="0"/>
              <a:t>(</a:t>
            </a:r>
            <a:r>
              <a:rPr lang="en-IN" dirty="0" err="1" smtClean="0"/>
              <a:t>n_estimators</a:t>
            </a:r>
            <a:r>
              <a:rPr lang="en-IN" dirty="0" smtClean="0"/>
              <a:t>= 10, criterion = 'entropy', </a:t>
            </a:r>
            <a:r>
              <a:rPr lang="en-IN" dirty="0" err="1" smtClean="0"/>
              <a:t>random_state</a:t>
            </a:r>
            <a:r>
              <a:rPr lang="en-IN" dirty="0" smtClean="0"/>
              <a:t> = 0)</a:t>
            </a:r>
          </a:p>
          <a:p>
            <a:r>
              <a:rPr lang="en-IN" dirty="0" err="1" smtClean="0"/>
              <a:t>forest.fit</a:t>
            </a:r>
            <a:r>
              <a:rPr lang="en-IN" dirty="0" smtClean="0"/>
              <a:t>(</a:t>
            </a:r>
            <a:r>
              <a:rPr lang="en-IN" dirty="0" err="1" smtClean="0"/>
              <a:t>x_train</a:t>
            </a:r>
            <a:r>
              <a:rPr lang="en-IN" dirty="0" smtClean="0"/>
              <a:t>, </a:t>
            </a:r>
            <a:r>
              <a:rPr lang="en-IN" dirty="0" err="1" smtClean="0"/>
              <a:t>y_train</a:t>
            </a:r>
            <a:r>
              <a:rPr lang="en-IN" dirty="0" smtClean="0"/>
              <a:t>)</a:t>
            </a:r>
          </a:p>
          <a:p>
            <a:endParaRPr lang="en-US" dirty="0"/>
          </a:p>
          <a:p>
            <a:r>
              <a:rPr lang="en-US" dirty="0" smtClean="0"/>
              <a:t>#get the accuracy score</a:t>
            </a:r>
          </a:p>
          <a:p>
            <a:r>
              <a:rPr lang="en-US" dirty="0" err="1" smtClean="0"/>
              <a:t>forest.score</a:t>
            </a:r>
            <a:r>
              <a:rPr lang="en-US" dirty="0" smtClean="0"/>
              <a:t>(</a:t>
            </a:r>
            <a:r>
              <a:rPr lang="en-US" dirty="0" err="1" smtClean="0"/>
              <a:t>x_train,y_train</a:t>
            </a:r>
            <a:r>
              <a:rPr lang="en-US" dirty="0" smtClean="0"/>
              <a:t>)</a:t>
            </a:r>
          </a:p>
          <a:p>
            <a:endParaRPr lang="en-US" sz="2900" dirty="0"/>
          </a:p>
          <a:p>
            <a:r>
              <a:rPr lang="en-US" dirty="0" smtClean="0"/>
              <a:t>Output 0.99</a:t>
            </a:r>
          </a:p>
          <a:p>
            <a:r>
              <a:rPr lang="en-US" dirty="0" smtClean="0"/>
              <a:t>Best accuracy rate</a:t>
            </a:r>
            <a:endParaRPr lang="en-IN" dirty="0"/>
          </a:p>
        </p:txBody>
      </p:sp>
      <p:sp>
        <p:nvSpPr>
          <p:cNvPr id="4"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0.9861111111111112</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0.9861111111111112</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70628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Confusion matrices</a:t>
            </a:r>
            <a:endParaRPr lang="en-IN" sz="3600" dirty="0"/>
          </a:p>
        </p:txBody>
      </p:sp>
      <p:sp>
        <p:nvSpPr>
          <p:cNvPr id="3" name="Content Placeholder 2"/>
          <p:cNvSpPr>
            <a:spLocks noGrp="1"/>
          </p:cNvSpPr>
          <p:nvPr>
            <p:ph idx="1"/>
          </p:nvPr>
        </p:nvSpPr>
        <p:spPr/>
        <p:txBody>
          <a:bodyPr/>
          <a:lstStyle/>
          <a:p>
            <a:r>
              <a:rPr lang="en-IN" dirty="0" smtClean="0"/>
              <a:t>from </a:t>
            </a:r>
            <a:r>
              <a:rPr lang="en-IN" dirty="0" err="1" smtClean="0"/>
              <a:t>sklearn.metrics</a:t>
            </a:r>
            <a:r>
              <a:rPr lang="en-IN" dirty="0" smtClean="0"/>
              <a:t> import </a:t>
            </a:r>
            <a:r>
              <a:rPr lang="en-IN" dirty="0" err="1" smtClean="0"/>
              <a:t>confusion_matrix</a:t>
            </a:r>
            <a:endParaRPr lang="en-IN" dirty="0" smtClean="0"/>
          </a:p>
          <a:p>
            <a:r>
              <a:rPr lang="en-IN" dirty="0" smtClean="0"/>
              <a:t>cm = </a:t>
            </a:r>
            <a:r>
              <a:rPr lang="en-IN" dirty="0" err="1" smtClean="0"/>
              <a:t>confusion_matrix</a:t>
            </a:r>
            <a:r>
              <a:rPr lang="en-IN" dirty="0" smtClean="0"/>
              <a:t>(</a:t>
            </a:r>
            <a:r>
              <a:rPr lang="en-IN" dirty="0" err="1" smtClean="0"/>
              <a:t>y_test</a:t>
            </a:r>
            <a:r>
              <a:rPr lang="en-IN" dirty="0" smtClean="0"/>
              <a:t>, </a:t>
            </a:r>
            <a:r>
              <a:rPr lang="en-IN" dirty="0" err="1" smtClean="0"/>
              <a:t>forest.predict</a:t>
            </a:r>
            <a:r>
              <a:rPr lang="en-IN" dirty="0" smtClean="0"/>
              <a:t>(</a:t>
            </a:r>
            <a:r>
              <a:rPr lang="en-IN" dirty="0" err="1" smtClean="0"/>
              <a:t>x_test</a:t>
            </a:r>
            <a:r>
              <a:rPr lang="en-IN" dirty="0" smtClean="0"/>
              <a:t>))</a:t>
            </a:r>
          </a:p>
          <a:p>
            <a:endParaRPr lang="en-IN" dirty="0" smtClean="0"/>
          </a:p>
          <a:p>
            <a:endParaRPr lang="en-IN" dirty="0" smtClean="0"/>
          </a:p>
          <a:p>
            <a:r>
              <a:rPr lang="en-IN" dirty="0" smtClean="0"/>
              <a:t>TN = cm[0][0]</a:t>
            </a:r>
          </a:p>
          <a:p>
            <a:r>
              <a:rPr lang="en-IN" dirty="0" smtClean="0"/>
              <a:t>TP = cm[1][1]</a:t>
            </a:r>
          </a:p>
          <a:p>
            <a:r>
              <a:rPr lang="en-IN" dirty="0" smtClean="0"/>
              <a:t>FN = cm[1][0]</a:t>
            </a:r>
          </a:p>
          <a:p>
            <a:r>
              <a:rPr lang="en-IN" dirty="0" smtClean="0"/>
              <a:t>FP = cm[0][1]</a:t>
            </a:r>
            <a:endParaRPr lang="en-IN" dirty="0"/>
          </a:p>
        </p:txBody>
      </p:sp>
    </p:spTree>
    <p:extLst>
      <p:ext uri="{BB962C8B-B14F-4D97-AF65-F5344CB8AC3E}">
        <p14:creationId xmlns:p14="http://schemas.microsoft.com/office/powerpoint/2010/main" val="1322881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000" dirty="0" smtClean="0"/>
              <a:t>Print (cm)</a:t>
            </a:r>
            <a:r>
              <a:rPr lang="en-IN" sz="3000" dirty="0"/>
              <a:t/>
            </a:r>
            <a:br>
              <a:rPr lang="en-IN" sz="3000" dirty="0"/>
            </a:br>
            <a:r>
              <a:rPr lang="en-IN" sz="3000" dirty="0" smtClean="0"/>
              <a:t>print('Model Testing Accuracy = {}'.format((TP + TN) / (TP + TN + FN + FP)))</a:t>
            </a:r>
            <a:endParaRPr lang="en-IN" sz="3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5639" y="1825625"/>
            <a:ext cx="7260721" cy="4351338"/>
          </a:xfrm>
        </p:spPr>
      </p:pic>
    </p:spTree>
    <p:extLst>
      <p:ext uri="{BB962C8B-B14F-4D97-AF65-F5344CB8AC3E}">
        <p14:creationId xmlns:p14="http://schemas.microsoft.com/office/powerpoint/2010/main" val="3435422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MultinomialNB</a:t>
            </a:r>
            <a:r>
              <a:rPr lang="en-IN" dirty="0" smtClean="0"/>
              <a:t> Model of machine learning</a:t>
            </a:r>
            <a:endParaRPr lang="en-IN" dirty="0"/>
          </a:p>
        </p:txBody>
      </p:sp>
      <p:sp>
        <p:nvSpPr>
          <p:cNvPr id="3" name="Content Placeholder 2"/>
          <p:cNvSpPr>
            <a:spLocks noGrp="1"/>
          </p:cNvSpPr>
          <p:nvPr>
            <p:ph idx="1"/>
          </p:nvPr>
        </p:nvSpPr>
        <p:spPr/>
        <p:txBody>
          <a:bodyPr/>
          <a:lstStyle/>
          <a:p>
            <a:r>
              <a:rPr lang="en-IN" dirty="0" err="1" smtClean="0"/>
              <a:t>mnb</a:t>
            </a:r>
            <a:r>
              <a:rPr lang="en-IN" dirty="0" smtClean="0"/>
              <a:t> = </a:t>
            </a:r>
            <a:r>
              <a:rPr lang="en-IN" dirty="0" err="1" smtClean="0"/>
              <a:t>MultinomialNB</a:t>
            </a:r>
            <a:r>
              <a:rPr lang="en-IN" dirty="0" smtClean="0"/>
              <a:t>()</a:t>
            </a:r>
          </a:p>
          <a:p>
            <a:r>
              <a:rPr lang="en-IN" dirty="0" err="1" smtClean="0"/>
              <a:t>mnb.fit</a:t>
            </a:r>
            <a:r>
              <a:rPr lang="en-IN" dirty="0" smtClean="0"/>
              <a:t>(</a:t>
            </a:r>
            <a:r>
              <a:rPr lang="en-IN" dirty="0" err="1" smtClean="0"/>
              <a:t>x_train,y_train</a:t>
            </a:r>
            <a:r>
              <a:rPr lang="en-IN" dirty="0" smtClean="0"/>
              <a:t>)</a:t>
            </a:r>
          </a:p>
          <a:p>
            <a:r>
              <a:rPr lang="en-IN" dirty="0" err="1" smtClean="0"/>
              <a:t>predmnb</a:t>
            </a:r>
            <a:r>
              <a:rPr lang="en-IN" dirty="0" smtClean="0"/>
              <a:t> = </a:t>
            </a:r>
            <a:r>
              <a:rPr lang="en-IN" dirty="0" err="1" smtClean="0"/>
              <a:t>mnb.predict</a:t>
            </a:r>
            <a:r>
              <a:rPr lang="en-IN" dirty="0" smtClean="0"/>
              <a:t>(</a:t>
            </a:r>
            <a:r>
              <a:rPr lang="en-IN" dirty="0" err="1" smtClean="0"/>
              <a:t>x_test</a:t>
            </a:r>
            <a:r>
              <a:rPr lang="en-IN" dirty="0" smtClean="0"/>
              <a:t>)</a:t>
            </a:r>
          </a:p>
          <a:p>
            <a:r>
              <a:rPr lang="en-IN" dirty="0" smtClean="0"/>
              <a:t>print(</a:t>
            </a:r>
            <a:r>
              <a:rPr lang="en-IN" dirty="0" err="1" smtClean="0"/>
              <a:t>accuracy_score</a:t>
            </a:r>
            <a:r>
              <a:rPr lang="en-IN" dirty="0" smtClean="0"/>
              <a:t>(</a:t>
            </a:r>
            <a:r>
              <a:rPr lang="en-IN" dirty="0" err="1" smtClean="0"/>
              <a:t>y_test,predmnb</a:t>
            </a:r>
            <a:r>
              <a:rPr lang="en-IN" dirty="0" smtClean="0"/>
              <a:t>))</a:t>
            </a:r>
          </a:p>
          <a:p>
            <a:r>
              <a:rPr lang="en-IN" dirty="0" smtClean="0"/>
              <a:t>print(</a:t>
            </a:r>
            <a:r>
              <a:rPr lang="en-IN" dirty="0" err="1" smtClean="0"/>
              <a:t>confusion_matrix</a:t>
            </a:r>
            <a:r>
              <a:rPr lang="en-IN" dirty="0" smtClean="0"/>
              <a:t>(</a:t>
            </a:r>
            <a:r>
              <a:rPr lang="en-IN" dirty="0" err="1" smtClean="0"/>
              <a:t>y_test,predmnb</a:t>
            </a:r>
            <a:r>
              <a:rPr lang="en-IN" dirty="0" smtClean="0"/>
              <a:t>))</a:t>
            </a:r>
          </a:p>
          <a:p>
            <a:r>
              <a:rPr lang="en-IN" dirty="0" smtClean="0"/>
              <a:t>print(</a:t>
            </a:r>
            <a:r>
              <a:rPr lang="en-IN" dirty="0" err="1" smtClean="0"/>
              <a:t>classification_report</a:t>
            </a:r>
            <a:r>
              <a:rPr lang="en-IN" dirty="0" smtClean="0"/>
              <a:t>(</a:t>
            </a:r>
            <a:r>
              <a:rPr lang="en-IN" dirty="0" err="1" smtClean="0"/>
              <a:t>y_test,predmnb</a:t>
            </a:r>
            <a:r>
              <a:rPr lang="en-IN" dirty="0" smtClean="0"/>
              <a:t>))</a:t>
            </a:r>
            <a:endParaRPr lang="en-IN" dirty="0"/>
          </a:p>
        </p:txBody>
      </p:sp>
    </p:spTree>
    <p:extLst>
      <p:ext uri="{BB962C8B-B14F-4D97-AF65-F5344CB8AC3E}">
        <p14:creationId xmlns:p14="http://schemas.microsoft.com/office/powerpoint/2010/main" val="37825711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MultinomialNB</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9128" y="1825625"/>
            <a:ext cx="10033743" cy="4351338"/>
          </a:xfrm>
        </p:spPr>
      </p:pic>
    </p:spTree>
    <p:extLst>
      <p:ext uri="{BB962C8B-B14F-4D97-AF65-F5344CB8AC3E}">
        <p14:creationId xmlns:p14="http://schemas.microsoft.com/office/powerpoint/2010/main" val="37619482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MultinomialNB</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0885" y="1825625"/>
            <a:ext cx="6610229" cy="4351338"/>
          </a:xfrm>
        </p:spPr>
      </p:pic>
    </p:spTree>
    <p:extLst>
      <p:ext uri="{BB962C8B-B14F-4D97-AF65-F5344CB8AC3E}">
        <p14:creationId xmlns:p14="http://schemas.microsoft.com/office/powerpoint/2010/main" val="13873565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Support </a:t>
            </a:r>
            <a:r>
              <a:rPr lang="en-IN" b="1" dirty="0"/>
              <a:t>vector classifier</a:t>
            </a:r>
          </a:p>
        </p:txBody>
      </p:sp>
      <p:sp>
        <p:nvSpPr>
          <p:cNvPr id="3" name="Content Placeholder 2"/>
          <p:cNvSpPr>
            <a:spLocks noGrp="1"/>
          </p:cNvSpPr>
          <p:nvPr>
            <p:ph idx="1"/>
          </p:nvPr>
        </p:nvSpPr>
        <p:spPr/>
        <p:txBody>
          <a:bodyPr/>
          <a:lstStyle/>
          <a:p>
            <a:r>
              <a:rPr lang="en-IN" dirty="0" smtClean="0"/>
              <a:t>svc = SVC(kernel='</a:t>
            </a:r>
            <a:r>
              <a:rPr lang="en-IN" dirty="0" err="1" smtClean="0"/>
              <a:t>rbf</a:t>
            </a:r>
            <a:r>
              <a:rPr lang="en-IN" dirty="0" smtClean="0"/>
              <a:t>') # kernel = '</a:t>
            </a:r>
            <a:r>
              <a:rPr lang="en-IN" dirty="0" err="1" smtClean="0"/>
              <a:t>rbf</a:t>
            </a:r>
            <a:r>
              <a:rPr lang="en-IN" dirty="0" smtClean="0"/>
              <a:t> is -----by </a:t>
            </a:r>
            <a:r>
              <a:rPr lang="en-IN" dirty="0" err="1" smtClean="0"/>
              <a:t>defult</a:t>
            </a:r>
            <a:r>
              <a:rPr lang="en-IN" dirty="0" smtClean="0"/>
              <a:t>'</a:t>
            </a:r>
          </a:p>
          <a:p>
            <a:r>
              <a:rPr lang="en-IN" dirty="0" err="1" smtClean="0"/>
              <a:t>svc.fit</a:t>
            </a:r>
            <a:r>
              <a:rPr lang="en-IN" dirty="0" smtClean="0"/>
              <a:t>(</a:t>
            </a:r>
            <a:r>
              <a:rPr lang="en-IN" dirty="0" err="1" smtClean="0"/>
              <a:t>x_train,y_train</a:t>
            </a:r>
            <a:r>
              <a:rPr lang="en-IN" dirty="0" smtClean="0"/>
              <a:t>)</a:t>
            </a:r>
          </a:p>
          <a:p>
            <a:r>
              <a:rPr lang="en-IN" dirty="0" err="1" smtClean="0"/>
              <a:t>svc.score</a:t>
            </a:r>
            <a:r>
              <a:rPr lang="en-IN" dirty="0" smtClean="0"/>
              <a:t>(</a:t>
            </a:r>
            <a:r>
              <a:rPr lang="en-IN" dirty="0" err="1" smtClean="0"/>
              <a:t>x_train,y_train</a:t>
            </a:r>
            <a:r>
              <a:rPr lang="en-IN" dirty="0" smtClean="0"/>
              <a:t>)</a:t>
            </a:r>
          </a:p>
          <a:p>
            <a:r>
              <a:rPr lang="en-IN" dirty="0" err="1" smtClean="0"/>
              <a:t>presvc</a:t>
            </a:r>
            <a:r>
              <a:rPr lang="en-IN" dirty="0" smtClean="0"/>
              <a:t> = </a:t>
            </a:r>
            <a:r>
              <a:rPr lang="en-IN" dirty="0" err="1" smtClean="0"/>
              <a:t>svc.predict</a:t>
            </a:r>
            <a:r>
              <a:rPr lang="en-IN" dirty="0" smtClean="0"/>
              <a:t>(</a:t>
            </a:r>
            <a:r>
              <a:rPr lang="en-IN" dirty="0" err="1" smtClean="0"/>
              <a:t>x_test</a:t>
            </a:r>
            <a:r>
              <a:rPr lang="en-IN" dirty="0" smtClean="0"/>
              <a:t>)</a:t>
            </a:r>
          </a:p>
          <a:p>
            <a:r>
              <a:rPr lang="en-IN" dirty="0" smtClean="0"/>
              <a:t>print(</a:t>
            </a:r>
            <a:r>
              <a:rPr lang="en-IN" dirty="0" err="1" smtClean="0"/>
              <a:t>accuracy_score</a:t>
            </a:r>
            <a:r>
              <a:rPr lang="en-IN" dirty="0" smtClean="0"/>
              <a:t>(</a:t>
            </a:r>
            <a:r>
              <a:rPr lang="en-IN" dirty="0" err="1" smtClean="0"/>
              <a:t>y_test,presvc</a:t>
            </a:r>
            <a:r>
              <a:rPr lang="en-IN" dirty="0" smtClean="0"/>
              <a:t>))</a:t>
            </a:r>
          </a:p>
          <a:p>
            <a:r>
              <a:rPr lang="en-IN" dirty="0" smtClean="0"/>
              <a:t>print(</a:t>
            </a:r>
            <a:r>
              <a:rPr lang="en-IN" dirty="0" err="1" smtClean="0"/>
              <a:t>confusion_matrix</a:t>
            </a:r>
            <a:r>
              <a:rPr lang="en-IN" dirty="0" smtClean="0"/>
              <a:t>(</a:t>
            </a:r>
            <a:r>
              <a:rPr lang="en-IN" dirty="0" err="1" smtClean="0"/>
              <a:t>y_test,presvc</a:t>
            </a:r>
            <a:r>
              <a:rPr lang="en-IN" dirty="0" smtClean="0"/>
              <a:t>))</a:t>
            </a:r>
          </a:p>
          <a:p>
            <a:r>
              <a:rPr lang="en-IN" dirty="0" smtClean="0"/>
              <a:t>print(</a:t>
            </a:r>
            <a:r>
              <a:rPr lang="en-IN" dirty="0" err="1" smtClean="0"/>
              <a:t>classification_report</a:t>
            </a:r>
            <a:r>
              <a:rPr lang="en-IN" dirty="0" smtClean="0"/>
              <a:t>(</a:t>
            </a:r>
            <a:r>
              <a:rPr lang="en-IN" dirty="0" err="1" smtClean="0"/>
              <a:t>y_test,presvc</a:t>
            </a:r>
            <a:r>
              <a:rPr lang="en-IN" dirty="0" smtClean="0"/>
              <a:t>))</a:t>
            </a:r>
            <a:endParaRPr lang="en-IN" dirty="0"/>
          </a:p>
        </p:txBody>
      </p:sp>
    </p:spTree>
    <p:extLst>
      <p:ext uri="{BB962C8B-B14F-4D97-AF65-F5344CB8AC3E}">
        <p14:creationId xmlns:p14="http://schemas.microsoft.com/office/powerpoint/2010/main" val="33145377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Support vector classifier</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0739" y="1825625"/>
            <a:ext cx="9410522" cy="4351338"/>
          </a:xfrm>
        </p:spPr>
      </p:pic>
    </p:spTree>
    <p:extLst>
      <p:ext uri="{BB962C8B-B14F-4D97-AF65-F5344CB8AC3E}">
        <p14:creationId xmlns:p14="http://schemas.microsoft.com/office/powerpoint/2010/main" val="37745012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Support vector classifier</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5874" y="2169225"/>
            <a:ext cx="6820251" cy="3664138"/>
          </a:xfrm>
        </p:spPr>
      </p:pic>
    </p:spTree>
    <p:extLst>
      <p:ext uri="{BB962C8B-B14F-4D97-AF65-F5344CB8AC3E}">
        <p14:creationId xmlns:p14="http://schemas.microsoft.com/office/powerpoint/2010/main" val="3220671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t>Why and in which age employee are left the job.</a:t>
            </a:r>
            <a:endParaRPr lang="en-IN" sz="3000" dirty="0"/>
          </a:p>
        </p:txBody>
      </p:sp>
      <p:sp>
        <p:nvSpPr>
          <p:cNvPr id="3" name="Content Placeholder 2"/>
          <p:cNvSpPr>
            <a:spLocks noGrp="1"/>
          </p:cNvSpPr>
          <p:nvPr>
            <p:ph idx="1"/>
          </p:nvPr>
        </p:nvSpPr>
        <p:spPr/>
        <p:txBody>
          <a:bodyPr/>
          <a:lstStyle/>
          <a:p>
            <a:r>
              <a:rPr lang="en-US" dirty="0" smtClean="0"/>
              <a:t>We try to find out the when most of the people are leaving there job and why.</a:t>
            </a:r>
          </a:p>
          <a:p>
            <a:r>
              <a:rPr lang="en-US" dirty="0" smtClean="0"/>
              <a:t>Why skilled people are leaving the company.</a:t>
            </a:r>
          </a:p>
          <a:p>
            <a:r>
              <a:rPr lang="en-US" dirty="0"/>
              <a:t>So, all of this is just to show how valuable an employee is regardless if that employees position will be filled or not. In this article I will show you how to predict if an employee is likely to leave the company.</a:t>
            </a:r>
            <a:endParaRPr lang="en-IN" dirty="0"/>
          </a:p>
        </p:txBody>
      </p:sp>
    </p:spTree>
    <p:extLst>
      <p:ext uri="{BB962C8B-B14F-4D97-AF65-F5344CB8AC3E}">
        <p14:creationId xmlns:p14="http://schemas.microsoft.com/office/powerpoint/2010/main" val="33286480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KNeighborsClassifier</a:t>
            </a:r>
            <a:endParaRPr lang="en-IN" dirty="0"/>
          </a:p>
        </p:txBody>
      </p:sp>
      <p:sp>
        <p:nvSpPr>
          <p:cNvPr id="3" name="Content Placeholder 2"/>
          <p:cNvSpPr>
            <a:spLocks noGrp="1"/>
          </p:cNvSpPr>
          <p:nvPr>
            <p:ph idx="1"/>
          </p:nvPr>
        </p:nvSpPr>
        <p:spPr/>
        <p:txBody>
          <a:bodyPr/>
          <a:lstStyle/>
          <a:p>
            <a:r>
              <a:rPr lang="en-IN" dirty="0" err="1" smtClean="0"/>
              <a:t>knn</a:t>
            </a:r>
            <a:r>
              <a:rPr lang="en-IN" dirty="0" smtClean="0"/>
              <a:t> = </a:t>
            </a:r>
            <a:r>
              <a:rPr lang="en-IN" dirty="0" err="1" smtClean="0"/>
              <a:t>KNeighborsClassifier</a:t>
            </a:r>
            <a:r>
              <a:rPr lang="en-IN" dirty="0" smtClean="0"/>
              <a:t>(</a:t>
            </a:r>
            <a:r>
              <a:rPr lang="en-IN" dirty="0" err="1" smtClean="0"/>
              <a:t>n_neighbors</a:t>
            </a:r>
            <a:r>
              <a:rPr lang="en-IN" dirty="0" smtClean="0"/>
              <a:t>=5)</a:t>
            </a:r>
          </a:p>
          <a:p>
            <a:r>
              <a:rPr lang="en-IN" dirty="0" err="1" smtClean="0"/>
              <a:t>knn.fit</a:t>
            </a:r>
            <a:r>
              <a:rPr lang="en-IN" dirty="0" smtClean="0"/>
              <a:t>(</a:t>
            </a:r>
            <a:r>
              <a:rPr lang="en-IN" dirty="0" err="1" smtClean="0"/>
              <a:t>x_train,y_train</a:t>
            </a:r>
            <a:r>
              <a:rPr lang="en-IN" dirty="0" smtClean="0"/>
              <a:t>)</a:t>
            </a:r>
          </a:p>
          <a:p>
            <a:r>
              <a:rPr lang="en-IN" dirty="0" err="1" smtClean="0"/>
              <a:t>knn.score</a:t>
            </a:r>
            <a:r>
              <a:rPr lang="en-IN" dirty="0" smtClean="0"/>
              <a:t>(</a:t>
            </a:r>
            <a:r>
              <a:rPr lang="en-IN" dirty="0" err="1" smtClean="0"/>
              <a:t>x_train,y_train</a:t>
            </a:r>
            <a:r>
              <a:rPr lang="en-IN" dirty="0" smtClean="0"/>
              <a:t>)</a:t>
            </a:r>
          </a:p>
          <a:p>
            <a:r>
              <a:rPr lang="en-IN" dirty="0" err="1" smtClean="0"/>
              <a:t>predknn</a:t>
            </a:r>
            <a:r>
              <a:rPr lang="en-IN" dirty="0" smtClean="0"/>
              <a:t>=</a:t>
            </a:r>
            <a:r>
              <a:rPr lang="en-IN" dirty="0" err="1" smtClean="0"/>
              <a:t>knn.predict</a:t>
            </a:r>
            <a:r>
              <a:rPr lang="en-IN" dirty="0" smtClean="0"/>
              <a:t>(</a:t>
            </a:r>
            <a:r>
              <a:rPr lang="en-IN" dirty="0" err="1" smtClean="0"/>
              <a:t>x_test</a:t>
            </a:r>
            <a:r>
              <a:rPr lang="en-IN" dirty="0" smtClean="0"/>
              <a:t>)</a:t>
            </a:r>
          </a:p>
          <a:p>
            <a:r>
              <a:rPr lang="en-IN" dirty="0" smtClean="0"/>
              <a:t>print(</a:t>
            </a:r>
            <a:r>
              <a:rPr lang="en-IN" dirty="0" err="1" smtClean="0"/>
              <a:t>accuracy_score</a:t>
            </a:r>
            <a:r>
              <a:rPr lang="en-IN" dirty="0" smtClean="0"/>
              <a:t>(</a:t>
            </a:r>
            <a:r>
              <a:rPr lang="en-IN" dirty="0" err="1" smtClean="0"/>
              <a:t>y_test,predknn</a:t>
            </a:r>
            <a:r>
              <a:rPr lang="en-IN" dirty="0" smtClean="0"/>
              <a:t>))</a:t>
            </a:r>
          </a:p>
          <a:p>
            <a:r>
              <a:rPr lang="en-IN" dirty="0" smtClean="0"/>
              <a:t>print(</a:t>
            </a:r>
            <a:r>
              <a:rPr lang="en-IN" dirty="0" err="1" smtClean="0"/>
              <a:t>confusion_matrix</a:t>
            </a:r>
            <a:r>
              <a:rPr lang="en-IN" dirty="0" smtClean="0"/>
              <a:t>(</a:t>
            </a:r>
            <a:r>
              <a:rPr lang="en-IN" dirty="0" err="1" smtClean="0"/>
              <a:t>y_test,predknn</a:t>
            </a:r>
            <a:r>
              <a:rPr lang="en-IN" dirty="0" smtClean="0"/>
              <a:t>))</a:t>
            </a:r>
          </a:p>
          <a:p>
            <a:r>
              <a:rPr lang="en-IN" dirty="0" smtClean="0"/>
              <a:t>print(</a:t>
            </a:r>
            <a:r>
              <a:rPr lang="en-IN" dirty="0" err="1" smtClean="0"/>
              <a:t>classification_report</a:t>
            </a:r>
            <a:r>
              <a:rPr lang="en-IN" dirty="0" smtClean="0"/>
              <a:t>(</a:t>
            </a:r>
            <a:r>
              <a:rPr lang="en-IN" dirty="0" err="1" smtClean="0"/>
              <a:t>y_test,predknn</a:t>
            </a:r>
            <a:r>
              <a:rPr lang="en-IN" dirty="0" smtClean="0"/>
              <a:t>))</a:t>
            </a:r>
            <a:endParaRPr lang="en-IN" dirty="0"/>
          </a:p>
        </p:txBody>
      </p:sp>
    </p:spTree>
    <p:extLst>
      <p:ext uri="{BB962C8B-B14F-4D97-AF65-F5344CB8AC3E}">
        <p14:creationId xmlns:p14="http://schemas.microsoft.com/office/powerpoint/2010/main" val="42860481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KNeighborsClassifier</a:t>
            </a:r>
            <a:endParaRPr lang="en-IN" dirty="0"/>
          </a:p>
        </p:txBody>
      </p:sp>
      <p:sp>
        <p:nvSpPr>
          <p:cNvPr id="3" name="Content Placeholder 2"/>
          <p:cNvSpPr>
            <a:spLocks noGrp="1"/>
          </p:cNvSpPr>
          <p:nvPr>
            <p:ph idx="1"/>
          </p:nvPr>
        </p:nvSpPr>
        <p:spPr/>
        <p:txBody>
          <a:bodyPr/>
          <a:lstStyle/>
          <a:p>
            <a:r>
              <a:rPr lang="en-IN" dirty="0" err="1" smtClean="0"/>
              <a:t>knn</a:t>
            </a:r>
            <a:r>
              <a:rPr lang="en-IN" dirty="0" smtClean="0"/>
              <a:t> = </a:t>
            </a:r>
            <a:r>
              <a:rPr lang="en-IN" dirty="0" err="1" smtClean="0"/>
              <a:t>KNeighborsClassifier</a:t>
            </a:r>
            <a:r>
              <a:rPr lang="en-IN" dirty="0" smtClean="0"/>
              <a:t>(</a:t>
            </a:r>
            <a:r>
              <a:rPr lang="en-IN" dirty="0" err="1" smtClean="0"/>
              <a:t>n_neighbors</a:t>
            </a:r>
            <a:r>
              <a:rPr lang="en-IN" dirty="0" smtClean="0"/>
              <a:t>=5)</a:t>
            </a:r>
          </a:p>
          <a:p>
            <a:r>
              <a:rPr lang="en-IN" dirty="0" err="1" smtClean="0"/>
              <a:t>knn.fit</a:t>
            </a:r>
            <a:r>
              <a:rPr lang="en-IN" dirty="0" smtClean="0"/>
              <a:t>(</a:t>
            </a:r>
            <a:r>
              <a:rPr lang="en-IN" dirty="0" err="1" smtClean="0"/>
              <a:t>x_train,y_train</a:t>
            </a:r>
            <a:r>
              <a:rPr lang="en-IN" dirty="0" smtClean="0"/>
              <a:t>)</a:t>
            </a:r>
          </a:p>
          <a:p>
            <a:r>
              <a:rPr lang="en-IN" dirty="0" err="1" smtClean="0"/>
              <a:t>knn.score</a:t>
            </a:r>
            <a:r>
              <a:rPr lang="en-IN" dirty="0" smtClean="0"/>
              <a:t>(</a:t>
            </a:r>
            <a:r>
              <a:rPr lang="en-IN" dirty="0" err="1" smtClean="0"/>
              <a:t>x_train,y_train</a:t>
            </a:r>
            <a:r>
              <a:rPr lang="en-IN" dirty="0" smtClean="0"/>
              <a:t>)</a:t>
            </a:r>
          </a:p>
          <a:p>
            <a:r>
              <a:rPr lang="en-IN" dirty="0" err="1" smtClean="0"/>
              <a:t>predknn</a:t>
            </a:r>
            <a:r>
              <a:rPr lang="en-IN" dirty="0" smtClean="0"/>
              <a:t>=</a:t>
            </a:r>
            <a:r>
              <a:rPr lang="en-IN" dirty="0" err="1" smtClean="0"/>
              <a:t>knn.predict</a:t>
            </a:r>
            <a:r>
              <a:rPr lang="en-IN" dirty="0" smtClean="0"/>
              <a:t>(</a:t>
            </a:r>
            <a:r>
              <a:rPr lang="en-IN" dirty="0" err="1" smtClean="0"/>
              <a:t>x_test</a:t>
            </a:r>
            <a:r>
              <a:rPr lang="en-IN" dirty="0" smtClean="0"/>
              <a:t>)</a:t>
            </a:r>
          </a:p>
          <a:p>
            <a:r>
              <a:rPr lang="en-IN" dirty="0" smtClean="0"/>
              <a:t>print(</a:t>
            </a:r>
            <a:r>
              <a:rPr lang="en-IN" dirty="0" err="1" smtClean="0"/>
              <a:t>accuracy_score</a:t>
            </a:r>
            <a:r>
              <a:rPr lang="en-IN" dirty="0" smtClean="0"/>
              <a:t>(</a:t>
            </a:r>
            <a:r>
              <a:rPr lang="en-IN" dirty="0" err="1" smtClean="0"/>
              <a:t>y_test,predknn</a:t>
            </a:r>
            <a:r>
              <a:rPr lang="en-IN" dirty="0" smtClean="0"/>
              <a:t>))</a:t>
            </a:r>
          </a:p>
          <a:p>
            <a:r>
              <a:rPr lang="en-IN" dirty="0" smtClean="0"/>
              <a:t>print(</a:t>
            </a:r>
            <a:r>
              <a:rPr lang="en-IN" dirty="0" err="1" smtClean="0"/>
              <a:t>confusion_matrix</a:t>
            </a:r>
            <a:r>
              <a:rPr lang="en-IN" dirty="0" smtClean="0"/>
              <a:t>(</a:t>
            </a:r>
            <a:r>
              <a:rPr lang="en-IN" dirty="0" err="1" smtClean="0"/>
              <a:t>y_test,predknn</a:t>
            </a:r>
            <a:r>
              <a:rPr lang="en-IN" dirty="0" smtClean="0"/>
              <a:t>))</a:t>
            </a:r>
          </a:p>
          <a:p>
            <a:r>
              <a:rPr lang="en-IN" dirty="0" smtClean="0"/>
              <a:t>print(</a:t>
            </a:r>
            <a:r>
              <a:rPr lang="en-IN" dirty="0" err="1" smtClean="0"/>
              <a:t>classification_report</a:t>
            </a:r>
            <a:r>
              <a:rPr lang="en-IN" dirty="0" smtClean="0"/>
              <a:t>(</a:t>
            </a:r>
            <a:r>
              <a:rPr lang="en-IN" dirty="0" err="1" smtClean="0"/>
              <a:t>y_test,predknn</a:t>
            </a:r>
            <a:r>
              <a:rPr lang="en-IN" dirty="0" smtClean="0"/>
              <a:t>))</a:t>
            </a:r>
            <a:endParaRPr lang="en-IN" dirty="0"/>
          </a:p>
        </p:txBody>
      </p:sp>
    </p:spTree>
    <p:extLst>
      <p:ext uri="{BB962C8B-B14F-4D97-AF65-F5344CB8AC3E}">
        <p14:creationId xmlns:p14="http://schemas.microsoft.com/office/powerpoint/2010/main" val="23024003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KNeighborsClassifier</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3511" y="1825625"/>
            <a:ext cx="5644978" cy="4351338"/>
          </a:xfrm>
        </p:spPr>
      </p:pic>
    </p:spTree>
    <p:extLst>
      <p:ext uri="{BB962C8B-B14F-4D97-AF65-F5344CB8AC3E}">
        <p14:creationId xmlns:p14="http://schemas.microsoft.com/office/powerpoint/2010/main" val="27607614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KNeighborsClassifier</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3461" y="3039219"/>
            <a:ext cx="5385077" cy="1924149"/>
          </a:xfrm>
        </p:spPr>
      </p:pic>
    </p:spTree>
    <p:extLst>
      <p:ext uri="{BB962C8B-B14F-4D97-AF65-F5344CB8AC3E}">
        <p14:creationId xmlns:p14="http://schemas.microsoft.com/office/powerpoint/2010/main" val="35255906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Concluding Remarks</a:t>
            </a:r>
            <a:endParaRPr lang="en-IN" sz="3000"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During this project, we has been Import necessary libraries like pandas numpy ,</a:t>
            </a:r>
            <a:r>
              <a:rPr lang="en-US" dirty="0" err="1" smtClean="0"/>
              <a:t>matapoltlib</a:t>
            </a:r>
            <a:r>
              <a:rPr lang="en-US" dirty="0" smtClean="0"/>
              <a:t>, </a:t>
            </a:r>
            <a:r>
              <a:rPr lang="en-US" dirty="0" err="1" smtClean="0"/>
              <a:t>seaborn</a:t>
            </a:r>
            <a:r>
              <a:rPr lang="en-US" dirty="0" smtClean="0"/>
              <a:t>, </a:t>
            </a:r>
            <a:r>
              <a:rPr lang="en-US" dirty="0" err="1" smtClean="0"/>
              <a:t>sklearn</a:t>
            </a:r>
            <a:r>
              <a:rPr lang="en-US" dirty="0" smtClean="0"/>
              <a:t> for </a:t>
            </a:r>
            <a:r>
              <a:rPr lang="en-US" dirty="0" err="1" smtClean="0"/>
              <a:t>eda</a:t>
            </a:r>
            <a:r>
              <a:rPr lang="en-US" dirty="0" smtClean="0"/>
              <a:t> process of the given data set.</a:t>
            </a:r>
          </a:p>
          <a:p>
            <a:pPr marL="0" indent="0">
              <a:buNone/>
            </a:pPr>
            <a:r>
              <a:rPr lang="en-US" dirty="0" smtClean="0"/>
              <a:t>-We did label encoding drop the unused data from the data set.</a:t>
            </a:r>
          </a:p>
          <a:p>
            <a:pPr marL="0" indent="0">
              <a:buNone/>
            </a:pPr>
            <a:r>
              <a:rPr lang="en-US" dirty="0" smtClean="0"/>
              <a:t>-Now, data is ready for machine learning model.</a:t>
            </a:r>
          </a:p>
          <a:p>
            <a:pPr marL="0" indent="0">
              <a:buNone/>
            </a:pPr>
            <a:r>
              <a:rPr lang="en-US" dirty="0" smtClean="0"/>
              <a:t>-Then we split the data into x and y variable for our training and testing purpose.</a:t>
            </a:r>
          </a:p>
          <a:p>
            <a:pPr marL="0" indent="0">
              <a:buNone/>
            </a:pPr>
            <a:r>
              <a:rPr lang="en-US" dirty="0" smtClean="0"/>
              <a:t>-70% training and 30% testing data ready for the machine.</a:t>
            </a:r>
          </a:p>
          <a:p>
            <a:pPr marL="0" indent="0">
              <a:buNone/>
            </a:pPr>
            <a:r>
              <a:rPr lang="en-US" dirty="0" smtClean="0"/>
              <a:t>-After complete this process we put the data into machine algorithm or model.</a:t>
            </a:r>
          </a:p>
          <a:p>
            <a:pPr marL="0" indent="0">
              <a:buNone/>
            </a:pPr>
            <a:r>
              <a:rPr lang="en-US" dirty="0" smtClean="0"/>
              <a:t>-This is the dataset is discreet data so, we are using classification technique.</a:t>
            </a:r>
          </a:p>
          <a:p>
            <a:pPr marL="0" indent="0">
              <a:buNone/>
            </a:pPr>
            <a:r>
              <a:rPr lang="fr-FR" dirty="0" smtClean="0"/>
              <a:t>Confusion matrices:-  </a:t>
            </a:r>
            <a:r>
              <a:rPr lang="en-US" dirty="0" smtClean="0"/>
              <a:t>A </a:t>
            </a:r>
            <a:r>
              <a:rPr lang="en-US" dirty="0"/>
              <a:t>Confusion matrix is an N x N matrix </a:t>
            </a:r>
            <a:r>
              <a:rPr lang="en-US" b="1" dirty="0"/>
              <a:t>used for evaluating the performance of a classification model</a:t>
            </a:r>
            <a:r>
              <a:rPr lang="en-US" dirty="0"/>
              <a:t>, where N is the number of target classes. The matrix compares the actual target values with those predicted by the machine learning model</a:t>
            </a:r>
            <a:r>
              <a:rPr lang="en-US" dirty="0" smtClean="0"/>
              <a:t>.</a:t>
            </a:r>
          </a:p>
          <a:p>
            <a:pPr marL="0" indent="0">
              <a:buNone/>
            </a:pPr>
            <a:r>
              <a:rPr lang="en-US" dirty="0" smtClean="0"/>
              <a:t>Confusion metric is 100 percentage accuracy  in the random forest classifier in this model.</a:t>
            </a:r>
          </a:p>
          <a:p>
            <a:pPr marL="0" indent="0">
              <a:buNone/>
            </a:pPr>
            <a:r>
              <a:rPr lang="en-US" dirty="0" smtClean="0"/>
              <a:t>Machine learning model:-</a:t>
            </a:r>
            <a:endParaRPr lang="fr-FR" dirty="0"/>
          </a:p>
          <a:p>
            <a:pPr marL="0" indent="0">
              <a:buNone/>
            </a:pPr>
            <a:r>
              <a:rPr lang="fr-FR" dirty="0" smtClean="0"/>
              <a:t>-</a:t>
            </a:r>
            <a:r>
              <a:rPr lang="fr-FR" dirty="0" err="1" smtClean="0"/>
              <a:t>Random</a:t>
            </a:r>
            <a:r>
              <a:rPr lang="fr-FR" dirty="0" smtClean="0"/>
              <a:t> </a:t>
            </a:r>
            <a:r>
              <a:rPr lang="fr-FR" dirty="0"/>
              <a:t>Forest Classifier </a:t>
            </a:r>
            <a:r>
              <a:rPr lang="fr-FR" dirty="0" smtClean="0"/>
              <a:t> </a:t>
            </a:r>
            <a:endParaRPr lang="fr-FR" dirty="0"/>
          </a:p>
          <a:p>
            <a:pPr marL="0" indent="0">
              <a:buNone/>
            </a:pPr>
            <a:r>
              <a:rPr lang="fr-FR" dirty="0" smtClean="0"/>
              <a:t>-</a:t>
            </a:r>
            <a:r>
              <a:rPr lang="fr-FR" dirty="0" err="1" smtClean="0"/>
              <a:t>MultinomialNB</a:t>
            </a:r>
            <a:endParaRPr lang="fr-FR" dirty="0"/>
          </a:p>
          <a:p>
            <a:pPr marL="0" indent="0">
              <a:buNone/>
            </a:pPr>
            <a:r>
              <a:rPr lang="fr-FR" dirty="0" smtClean="0"/>
              <a:t>-Support </a:t>
            </a:r>
            <a:r>
              <a:rPr lang="fr-FR" dirty="0" err="1"/>
              <a:t>vector</a:t>
            </a:r>
            <a:r>
              <a:rPr lang="fr-FR" dirty="0"/>
              <a:t> classifier</a:t>
            </a:r>
            <a:endParaRPr lang="en-US" dirty="0" smtClean="0"/>
          </a:p>
          <a:p>
            <a:pPr marL="0" indent="0">
              <a:buNone/>
            </a:pPr>
            <a:r>
              <a:rPr lang="en-US" dirty="0" smtClean="0"/>
              <a:t>Random Forest Classifier is only obtaining accuracy label</a:t>
            </a:r>
          </a:p>
        </p:txBody>
      </p:sp>
    </p:spTree>
    <p:extLst>
      <p:ext uri="{BB962C8B-B14F-4D97-AF65-F5344CB8AC3E}">
        <p14:creationId xmlns:p14="http://schemas.microsoft.com/office/powerpoint/2010/main" val="500788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Analysis</a:t>
            </a:r>
          </a:p>
        </p:txBody>
      </p:sp>
      <p:sp>
        <p:nvSpPr>
          <p:cNvPr id="3" name="Content Placeholder 2"/>
          <p:cNvSpPr>
            <a:spLocks noGrp="1"/>
          </p:cNvSpPr>
          <p:nvPr>
            <p:ph idx="1"/>
          </p:nvPr>
        </p:nvSpPr>
        <p:spPr/>
        <p:txBody>
          <a:bodyPr/>
          <a:lstStyle/>
          <a:p>
            <a:r>
              <a:rPr lang="en-US" dirty="0" smtClean="0"/>
              <a:t>Import pandas as </a:t>
            </a:r>
            <a:r>
              <a:rPr lang="en-US" dirty="0" err="1" smtClean="0"/>
              <a:t>pd</a:t>
            </a:r>
            <a:r>
              <a:rPr lang="en-US" dirty="0" smtClean="0"/>
              <a:t>:-</a:t>
            </a:r>
          </a:p>
          <a:p>
            <a:endParaRPr lang="en-US" dirty="0" smtClean="0"/>
          </a:p>
          <a:p>
            <a:r>
              <a:rPr lang="en-US" dirty="0" smtClean="0"/>
              <a:t>We use </a:t>
            </a:r>
            <a:r>
              <a:rPr lang="en-US" dirty="0" err="1" smtClean="0"/>
              <a:t>pamdas</a:t>
            </a:r>
            <a:r>
              <a:rPr lang="en-US" dirty="0" smtClean="0"/>
              <a:t> file for read the </a:t>
            </a:r>
            <a:r>
              <a:rPr lang="en-US" dirty="0" err="1" smtClean="0"/>
              <a:t>the</a:t>
            </a:r>
            <a:r>
              <a:rPr lang="en-US" dirty="0" smtClean="0"/>
              <a:t> </a:t>
            </a:r>
            <a:r>
              <a:rPr lang="en-US" dirty="0" err="1" smtClean="0"/>
              <a:t>csv,xlsx</a:t>
            </a:r>
            <a:r>
              <a:rPr lang="en-US" dirty="0" smtClean="0"/>
              <a:t> and many other format of file from the data set</a:t>
            </a:r>
          </a:p>
          <a:p>
            <a:r>
              <a:rPr lang="en-US" dirty="0" smtClean="0"/>
              <a:t>only by which we can able to read the file.</a:t>
            </a:r>
            <a:endParaRPr lang="en-IN" dirty="0" smtClean="0"/>
          </a:p>
          <a:p>
            <a:r>
              <a:rPr lang="en-IN" dirty="0" err="1" smtClean="0"/>
              <a:t>df</a:t>
            </a:r>
            <a:r>
              <a:rPr lang="en-IN" dirty="0" smtClean="0"/>
              <a:t> = </a:t>
            </a:r>
            <a:r>
              <a:rPr lang="en-IN" dirty="0" err="1" smtClean="0"/>
              <a:t>pd.read_excel</a:t>
            </a:r>
            <a:r>
              <a:rPr lang="en-IN" dirty="0" smtClean="0"/>
              <a:t>('hr.xlsx')</a:t>
            </a:r>
          </a:p>
          <a:p>
            <a:r>
              <a:rPr lang="en-IN" dirty="0" err="1" smtClean="0"/>
              <a:t>Df</a:t>
            </a:r>
            <a:endParaRPr lang="en-IN" dirty="0" smtClean="0"/>
          </a:p>
          <a:p>
            <a:endParaRPr lang="en-US" dirty="0"/>
          </a:p>
          <a:p>
            <a:endParaRPr lang="en-IN" dirty="0"/>
          </a:p>
        </p:txBody>
      </p:sp>
    </p:spTree>
    <p:extLst>
      <p:ext uri="{BB962C8B-B14F-4D97-AF65-F5344CB8AC3E}">
        <p14:creationId xmlns:p14="http://schemas.microsoft.com/office/powerpoint/2010/main" val="2814013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of HR attrition is in given below:- </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7123" y="1825625"/>
            <a:ext cx="9797753" cy="43513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72909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830" y="745987"/>
            <a:ext cx="11462339" cy="5366026"/>
          </a:xfrm>
          <a:prstGeom prst="rect">
            <a:avLst/>
          </a:prstGeom>
        </p:spPr>
      </p:pic>
    </p:spTree>
    <p:extLst>
      <p:ext uri="{BB962C8B-B14F-4D97-AF65-F5344CB8AC3E}">
        <p14:creationId xmlns:p14="http://schemas.microsoft.com/office/powerpoint/2010/main" val="891929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t>df.head</a:t>
            </a:r>
            <a:r>
              <a:rPr lang="en-IN" dirty="0" smtClean="0"/>
              <a:t>()</a:t>
            </a:r>
            <a:br>
              <a:rPr lang="en-IN" dirty="0" smtClean="0"/>
            </a:br>
            <a:r>
              <a:rPr lang="en-US" sz="4000" dirty="0" smtClean="0"/>
              <a:t>we got the details of the dataset by which able to find out the details of the top of the data set</a:t>
            </a:r>
            <a:r>
              <a:rPr lang="en-US" dirty="0" smtClean="0"/>
              <a: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0843" y="1825625"/>
            <a:ext cx="8950313" cy="4351338"/>
          </a:xfrm>
        </p:spPr>
      </p:pic>
    </p:spTree>
    <p:extLst>
      <p:ext uri="{BB962C8B-B14F-4D97-AF65-F5344CB8AC3E}">
        <p14:creationId xmlns:p14="http://schemas.microsoft.com/office/powerpoint/2010/main" val="1508056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1121</TotalTime>
  <Words>1688</Words>
  <Application>Microsoft Office PowerPoint</Application>
  <PresentationFormat>Widescreen</PresentationFormat>
  <Paragraphs>194</Paragraphs>
  <Slides>54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Calibri Light</vt:lpstr>
      <vt:lpstr>Courier New</vt:lpstr>
      <vt:lpstr>urw-din</vt:lpstr>
      <vt:lpstr>Office Theme</vt:lpstr>
      <vt:lpstr>Datatrained project</vt:lpstr>
      <vt:lpstr>That article has contain the following sub-topics </vt:lpstr>
      <vt:lpstr> Problem Definition</vt:lpstr>
      <vt:lpstr>By given data analysis of this project ,our objectives to employee turnover or attrition is to try to make some specification of this given problem</vt:lpstr>
      <vt:lpstr>Why and in which age employee are left the job.</vt:lpstr>
      <vt:lpstr>Data Analysis</vt:lpstr>
      <vt:lpstr>Data of HR attrition is in given below:- </vt:lpstr>
      <vt:lpstr>PowerPoint Presentation</vt:lpstr>
      <vt:lpstr>df.head() we got the details of the dataset by which able to find out the details of the top of the data set.</vt:lpstr>
      <vt:lpstr>df.shape</vt:lpstr>
      <vt:lpstr>df.dtypes Datype is call the all data type is available at the dataset.</vt:lpstr>
      <vt:lpstr>#To check there has any null value or missing value is there. df.isnull().values.any()</vt:lpstr>
      <vt:lpstr>#Check for any missing / null values in the data df.isnull().sum()</vt:lpstr>
      <vt:lpstr>#View some basic statistical details like percentile, mean, standard deviation etc. df.describe()</vt:lpstr>
      <vt:lpstr>Some observation of the satastic</vt:lpstr>
      <vt:lpstr>Get a count of the number of employee attrition, the number of employees that stayed (no) and the number that left (yes) the company.</vt:lpstr>
      <vt:lpstr>The number of employees that left and stayed at the company by age.</vt:lpstr>
      <vt:lpstr>The highest count of employee attrition is age 29 &amp; 31. The age with the highest retention is age 34 &amp; 35.</vt:lpstr>
      <vt:lpstr>Unique values</vt:lpstr>
      <vt:lpstr>Unique</vt:lpstr>
      <vt:lpstr>Drop the data form data set.</vt:lpstr>
      <vt:lpstr>Drop the data form data set</vt:lpstr>
      <vt:lpstr>Correlation of the columns.</vt:lpstr>
      <vt:lpstr>heat map</vt:lpstr>
      <vt:lpstr>PowerPoint Presentation</vt:lpstr>
      <vt:lpstr>Label encoder:- We are using label encoder for transform the string data into numberic data for preparing the data for machine learning model </vt:lpstr>
      <vt:lpstr>Label encoder we used at the that project is:-</vt:lpstr>
      <vt:lpstr>Show the data set into string value into 0,1,2,3…..</vt:lpstr>
      <vt:lpstr>df.skew() By this, we are  checking skewness </vt:lpstr>
      <vt:lpstr>Box Plot</vt:lpstr>
      <vt:lpstr>df['TotalWorkingYears'].plot.box()</vt:lpstr>
      <vt:lpstr>Outlier is not present in the data set. Remove Outlier</vt:lpstr>
      <vt:lpstr>We checking z_score is greater then 3</vt:lpstr>
      <vt:lpstr>We are checking, How much data removed from dataset.</vt:lpstr>
      <vt:lpstr>#create a new column for spliting the data make easy for iloc:- #Create a new column</vt:lpstr>
      <vt:lpstr>#Split the data into independent ‘x' and dependent 'y’ variables for training.</vt:lpstr>
      <vt:lpstr>Y Variable</vt:lpstr>
      <vt:lpstr>Split the dataset into 75% Training set and 25% Testing set</vt:lpstr>
      <vt:lpstr>PipeLine</vt:lpstr>
      <vt:lpstr>Random Forest Classifier</vt:lpstr>
      <vt:lpstr>Random Forest Classifier </vt:lpstr>
      <vt:lpstr>Confusion matrices</vt:lpstr>
      <vt:lpstr>Print (cm) print('Model Testing Accuracy = {}'.format((TP + TN) / (TP + TN + FN + FP)))</vt:lpstr>
      <vt:lpstr>MultinomialNB Model of machine learning</vt:lpstr>
      <vt:lpstr>MultinomialNB</vt:lpstr>
      <vt:lpstr>MultinomialNB</vt:lpstr>
      <vt:lpstr>Support vector classifier</vt:lpstr>
      <vt:lpstr>Support vector classifier</vt:lpstr>
      <vt:lpstr>Support vector classifier</vt:lpstr>
      <vt:lpstr>KNeighborsClassifier</vt:lpstr>
      <vt:lpstr>KNeighborsClassifier</vt:lpstr>
      <vt:lpstr>KNeighborsClassifier</vt:lpstr>
      <vt:lpstr>KNeighborsClassifier</vt:lpstr>
      <vt:lpstr>Concluding Remarks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c:creator>
  <cp:lastModifiedBy>Me</cp:lastModifiedBy>
  <cp:revision>30</cp:revision>
  <dcterms:created xsi:type="dcterms:W3CDTF">2021-11-20T18:09:47Z</dcterms:created>
  <dcterms:modified xsi:type="dcterms:W3CDTF">2021-11-21T13:10:19Z</dcterms:modified>
</cp:coreProperties>
</file>