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 id="265" r:id="rId8"/>
    <p:sldId id="264" r:id="rId9"/>
    <p:sldId id="266" r:id="rId10"/>
    <p:sldId id="267" r:id="rId11"/>
    <p:sldId id="268" r:id="rId12"/>
    <p:sldId id="269" r:id="rId13"/>
    <p:sldId id="270" r:id="rId14"/>
    <p:sldId id="271" r:id="rId15"/>
    <p:sldId id="273"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8FE5301-880B-417F-B4D7-1CB34CB4485C}"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F21BBD-6733-429E-91D6-D5A3DE5E0029}" type="slidenum">
              <a:rPr lang="en-IN" smtClean="0"/>
              <a:t>‹#›</a:t>
            </a:fld>
            <a:endParaRPr lang="en-IN"/>
          </a:p>
        </p:txBody>
      </p:sp>
    </p:spTree>
    <p:extLst>
      <p:ext uri="{BB962C8B-B14F-4D97-AF65-F5344CB8AC3E}">
        <p14:creationId xmlns:p14="http://schemas.microsoft.com/office/powerpoint/2010/main" val="1447681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8FE5301-880B-417F-B4D7-1CB34CB4485C}"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F21BBD-6733-429E-91D6-D5A3DE5E0029}" type="slidenum">
              <a:rPr lang="en-IN" smtClean="0"/>
              <a:t>‹#›</a:t>
            </a:fld>
            <a:endParaRPr lang="en-IN"/>
          </a:p>
        </p:txBody>
      </p:sp>
    </p:spTree>
    <p:extLst>
      <p:ext uri="{BB962C8B-B14F-4D97-AF65-F5344CB8AC3E}">
        <p14:creationId xmlns:p14="http://schemas.microsoft.com/office/powerpoint/2010/main" val="3377196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8FE5301-880B-417F-B4D7-1CB34CB4485C}"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F21BBD-6733-429E-91D6-D5A3DE5E0029}" type="slidenum">
              <a:rPr lang="en-IN" smtClean="0"/>
              <a:t>‹#›</a:t>
            </a:fld>
            <a:endParaRPr lang="en-IN"/>
          </a:p>
        </p:txBody>
      </p:sp>
    </p:spTree>
    <p:extLst>
      <p:ext uri="{BB962C8B-B14F-4D97-AF65-F5344CB8AC3E}">
        <p14:creationId xmlns:p14="http://schemas.microsoft.com/office/powerpoint/2010/main" val="334149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8FE5301-880B-417F-B4D7-1CB34CB4485C}"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F21BBD-6733-429E-91D6-D5A3DE5E0029}" type="slidenum">
              <a:rPr lang="en-IN" smtClean="0"/>
              <a:t>‹#›</a:t>
            </a:fld>
            <a:endParaRPr lang="en-IN"/>
          </a:p>
        </p:txBody>
      </p:sp>
    </p:spTree>
    <p:extLst>
      <p:ext uri="{BB962C8B-B14F-4D97-AF65-F5344CB8AC3E}">
        <p14:creationId xmlns:p14="http://schemas.microsoft.com/office/powerpoint/2010/main" val="3217674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FE5301-880B-417F-B4D7-1CB34CB4485C}"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F21BBD-6733-429E-91D6-D5A3DE5E0029}" type="slidenum">
              <a:rPr lang="en-IN" smtClean="0"/>
              <a:t>‹#›</a:t>
            </a:fld>
            <a:endParaRPr lang="en-IN"/>
          </a:p>
        </p:txBody>
      </p:sp>
    </p:spTree>
    <p:extLst>
      <p:ext uri="{BB962C8B-B14F-4D97-AF65-F5344CB8AC3E}">
        <p14:creationId xmlns:p14="http://schemas.microsoft.com/office/powerpoint/2010/main" val="1866408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8FE5301-880B-417F-B4D7-1CB34CB4485C}"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F21BBD-6733-429E-91D6-D5A3DE5E0029}" type="slidenum">
              <a:rPr lang="en-IN" smtClean="0"/>
              <a:t>‹#›</a:t>
            </a:fld>
            <a:endParaRPr lang="en-IN"/>
          </a:p>
        </p:txBody>
      </p:sp>
    </p:spTree>
    <p:extLst>
      <p:ext uri="{BB962C8B-B14F-4D97-AF65-F5344CB8AC3E}">
        <p14:creationId xmlns:p14="http://schemas.microsoft.com/office/powerpoint/2010/main" val="1598928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8FE5301-880B-417F-B4D7-1CB34CB4485C}" type="datetimeFigureOut">
              <a:rPr lang="en-IN" smtClean="0"/>
              <a:t>26-12-2021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F21BBD-6733-429E-91D6-D5A3DE5E0029}" type="slidenum">
              <a:rPr lang="en-IN" smtClean="0"/>
              <a:t>‹#›</a:t>
            </a:fld>
            <a:endParaRPr lang="en-IN"/>
          </a:p>
        </p:txBody>
      </p:sp>
    </p:spTree>
    <p:extLst>
      <p:ext uri="{BB962C8B-B14F-4D97-AF65-F5344CB8AC3E}">
        <p14:creationId xmlns:p14="http://schemas.microsoft.com/office/powerpoint/2010/main" val="227174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8FE5301-880B-417F-B4D7-1CB34CB4485C}" type="datetimeFigureOut">
              <a:rPr lang="en-IN" smtClean="0"/>
              <a:t>26-12-2021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F21BBD-6733-429E-91D6-D5A3DE5E0029}" type="slidenum">
              <a:rPr lang="en-IN" smtClean="0"/>
              <a:t>‹#›</a:t>
            </a:fld>
            <a:endParaRPr lang="en-IN"/>
          </a:p>
        </p:txBody>
      </p:sp>
    </p:spTree>
    <p:extLst>
      <p:ext uri="{BB962C8B-B14F-4D97-AF65-F5344CB8AC3E}">
        <p14:creationId xmlns:p14="http://schemas.microsoft.com/office/powerpoint/2010/main" val="4127488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E5301-880B-417F-B4D7-1CB34CB4485C}" type="datetimeFigureOut">
              <a:rPr lang="en-IN" smtClean="0"/>
              <a:t>26-12-2021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F21BBD-6733-429E-91D6-D5A3DE5E0029}" type="slidenum">
              <a:rPr lang="en-IN" smtClean="0"/>
              <a:t>‹#›</a:t>
            </a:fld>
            <a:endParaRPr lang="en-IN"/>
          </a:p>
        </p:txBody>
      </p:sp>
    </p:spTree>
    <p:extLst>
      <p:ext uri="{BB962C8B-B14F-4D97-AF65-F5344CB8AC3E}">
        <p14:creationId xmlns:p14="http://schemas.microsoft.com/office/powerpoint/2010/main" val="3166305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FE5301-880B-417F-B4D7-1CB34CB4485C}"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F21BBD-6733-429E-91D6-D5A3DE5E0029}" type="slidenum">
              <a:rPr lang="en-IN" smtClean="0"/>
              <a:t>‹#›</a:t>
            </a:fld>
            <a:endParaRPr lang="en-IN"/>
          </a:p>
        </p:txBody>
      </p:sp>
    </p:spTree>
    <p:extLst>
      <p:ext uri="{BB962C8B-B14F-4D97-AF65-F5344CB8AC3E}">
        <p14:creationId xmlns:p14="http://schemas.microsoft.com/office/powerpoint/2010/main" val="2306940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FE5301-880B-417F-B4D7-1CB34CB4485C}"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F21BBD-6733-429E-91D6-D5A3DE5E0029}" type="slidenum">
              <a:rPr lang="en-IN" smtClean="0"/>
              <a:t>‹#›</a:t>
            </a:fld>
            <a:endParaRPr lang="en-IN"/>
          </a:p>
        </p:txBody>
      </p:sp>
    </p:spTree>
    <p:extLst>
      <p:ext uri="{BB962C8B-B14F-4D97-AF65-F5344CB8AC3E}">
        <p14:creationId xmlns:p14="http://schemas.microsoft.com/office/powerpoint/2010/main" val="806403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E5301-880B-417F-B4D7-1CB34CB4485C}" type="datetimeFigureOut">
              <a:rPr lang="en-IN" smtClean="0"/>
              <a:t>26-12-2021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F21BBD-6733-429E-91D6-D5A3DE5E0029}" type="slidenum">
              <a:rPr lang="en-IN" smtClean="0"/>
              <a:t>‹#›</a:t>
            </a:fld>
            <a:endParaRPr lang="en-IN"/>
          </a:p>
        </p:txBody>
      </p:sp>
    </p:spTree>
    <p:extLst>
      <p:ext uri="{BB962C8B-B14F-4D97-AF65-F5344CB8AC3E}">
        <p14:creationId xmlns:p14="http://schemas.microsoft.com/office/powerpoint/2010/main" val="297474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rive.google.com/file/d/1GWne7KfNmBLR6leU1yOcOg38bePW3VvW/view?usp=sharing"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E-retail factors for customer activation and retention</a:t>
            </a:r>
            <a:endParaRPr lang="en-IN" dirty="0"/>
          </a:p>
        </p:txBody>
      </p:sp>
      <p:sp>
        <p:nvSpPr>
          <p:cNvPr id="3" name="Subtitle 2"/>
          <p:cNvSpPr>
            <a:spLocks noGrp="1"/>
          </p:cNvSpPr>
          <p:nvPr>
            <p:ph type="subTitle" idx="1"/>
          </p:nvPr>
        </p:nvSpPr>
        <p:spPr/>
        <p:txBody>
          <a:bodyPr/>
          <a:lstStyle/>
          <a:p>
            <a:r>
              <a:rPr lang="en-US" dirty="0"/>
              <a:t>Exploratory Data Analysis, or EDA, is an important step in any Data Analysis or Data Science project. EDA is the process of investigating the dataset to discover patterns, and anomalies (outliers), and form hypotheses based on our understanding of the dataset.</a:t>
            </a:r>
            <a:endParaRPr lang="en-IN" dirty="0"/>
          </a:p>
        </p:txBody>
      </p:sp>
    </p:spTree>
    <p:extLst>
      <p:ext uri="{BB962C8B-B14F-4D97-AF65-F5344CB8AC3E}">
        <p14:creationId xmlns:p14="http://schemas.microsoft.com/office/powerpoint/2010/main" val="110980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Missing value imputation</a:t>
            </a:r>
          </a:p>
        </p:txBody>
      </p:sp>
      <p:sp>
        <p:nvSpPr>
          <p:cNvPr id="3" name="Content Placeholder 2"/>
          <p:cNvSpPr>
            <a:spLocks noGrp="1"/>
          </p:cNvSpPr>
          <p:nvPr>
            <p:ph idx="1"/>
          </p:nvPr>
        </p:nvSpPr>
        <p:spPr/>
        <p:txBody>
          <a:bodyPr/>
          <a:lstStyle/>
          <a:p>
            <a:r>
              <a:rPr lang="en-IN" dirty="0" err="1" smtClean="0"/>
              <a:t>df.isnull</a:t>
            </a:r>
            <a:r>
              <a:rPr lang="en-IN" dirty="0" smtClean="0"/>
              <a:t>().</a:t>
            </a:r>
            <a:r>
              <a:rPr lang="en-IN" dirty="0" err="1" smtClean="0"/>
              <a:t>values.any</a:t>
            </a:r>
            <a:r>
              <a:rPr lang="en-IN" dirty="0" smtClean="0"/>
              <a:t>()</a:t>
            </a:r>
          </a:p>
          <a:p>
            <a:r>
              <a:rPr lang="en-US" dirty="0" smtClean="0"/>
              <a:t>False</a:t>
            </a:r>
            <a:endParaRPr lang="en-IN" dirty="0"/>
          </a:p>
        </p:txBody>
      </p:sp>
    </p:spTree>
    <p:extLst>
      <p:ext uri="{BB962C8B-B14F-4D97-AF65-F5344CB8AC3E}">
        <p14:creationId xmlns:p14="http://schemas.microsoft.com/office/powerpoint/2010/main" val="4063756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df.isnull</a:t>
            </a:r>
            <a:r>
              <a:rPr lang="en-IN" dirty="0" smtClean="0"/>
              <a:t>().sum()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0660" y="2267655"/>
            <a:ext cx="8350679" cy="3467278"/>
          </a:xfrm>
        </p:spPr>
      </p:pic>
    </p:spTree>
    <p:extLst>
      <p:ext uri="{BB962C8B-B14F-4D97-AF65-F5344CB8AC3E}">
        <p14:creationId xmlns:p14="http://schemas.microsoft.com/office/powerpoint/2010/main" val="3267963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Graphical representation</a:t>
            </a:r>
          </a:p>
        </p:txBody>
      </p:sp>
      <p:sp>
        <p:nvSpPr>
          <p:cNvPr id="3" name="Content Placeholder 2"/>
          <p:cNvSpPr>
            <a:spLocks noGrp="1"/>
          </p:cNvSpPr>
          <p:nvPr>
            <p:ph idx="1"/>
          </p:nvPr>
        </p:nvSpPr>
        <p:spPr/>
        <p:txBody>
          <a:bodyPr/>
          <a:lstStyle/>
          <a:p>
            <a:r>
              <a:rPr lang="en-IN" dirty="0"/>
              <a:t> </a:t>
            </a:r>
            <a:r>
              <a:rPr lang="en-IN" b="1" u="sng" dirty="0"/>
              <a:t>Univariate </a:t>
            </a:r>
            <a:r>
              <a:rPr lang="en-IN" b="1" u="sng" dirty="0" smtClean="0"/>
              <a:t>Analysis</a:t>
            </a:r>
            <a:r>
              <a:rPr lang="en-IN" dirty="0" smtClean="0"/>
              <a:t>.</a:t>
            </a:r>
          </a:p>
          <a:p>
            <a:endParaRPr lang="en-US" dirty="0"/>
          </a:p>
          <a:p>
            <a:r>
              <a:rPr lang="en-IN" dirty="0" err="1" smtClean="0"/>
              <a:t>sns.distplot</a:t>
            </a:r>
            <a:r>
              <a:rPr lang="en-IN" dirty="0" smtClean="0"/>
              <a:t>(</a:t>
            </a:r>
            <a:r>
              <a:rPr lang="en-IN" dirty="0" err="1" smtClean="0"/>
              <a:t>df</a:t>
            </a:r>
            <a:r>
              <a:rPr lang="en-IN" dirty="0" smtClean="0"/>
              <a:t>['1Gender of respondent'])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0118" y="3270066"/>
            <a:ext cx="5842300" cy="3587934"/>
          </a:xfrm>
          <a:prstGeom prst="rect">
            <a:avLst/>
          </a:prstGeom>
        </p:spPr>
      </p:pic>
    </p:spTree>
    <p:extLst>
      <p:ext uri="{BB962C8B-B14F-4D97-AF65-F5344CB8AC3E}">
        <p14:creationId xmlns:p14="http://schemas.microsoft.com/office/powerpoint/2010/main" val="2958180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df</a:t>
            </a:r>
            <a:r>
              <a:rPr lang="en-US" dirty="0" smtClean="0"/>
              <a:t>['1Gender of respondent'].</a:t>
            </a:r>
            <a:r>
              <a:rPr lang="en-US" dirty="0" err="1" smtClean="0"/>
              <a:t>value_counts</a:t>
            </a:r>
            <a:r>
              <a:rPr lang="en-US" dirty="0" smtClean="0"/>
              <a:t>()</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9711" y="3201153"/>
            <a:ext cx="8312577" cy="1600282"/>
          </a:xfrm>
        </p:spPr>
      </p:pic>
    </p:spTree>
    <p:extLst>
      <p:ext uri="{BB962C8B-B14F-4D97-AF65-F5344CB8AC3E}">
        <p14:creationId xmlns:p14="http://schemas.microsoft.com/office/powerpoint/2010/main" val="2233493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sns.countplot</a:t>
            </a:r>
            <a:r>
              <a:rPr lang="en-IN" dirty="0" smtClean="0"/>
              <a:t>(</a:t>
            </a:r>
            <a:r>
              <a:rPr lang="en-IN" dirty="0" err="1" smtClean="0"/>
              <a:t>df</a:t>
            </a:r>
            <a:r>
              <a:rPr lang="en-IN" dirty="0" smtClean="0"/>
              <a:t>['1Gender of respondent'])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1565" y="1833272"/>
            <a:ext cx="6928206" cy="3714941"/>
          </a:xfrm>
        </p:spPr>
      </p:pic>
    </p:spTree>
    <p:extLst>
      <p:ext uri="{BB962C8B-B14F-4D97-AF65-F5344CB8AC3E}">
        <p14:creationId xmlns:p14="http://schemas.microsoft.com/office/powerpoint/2010/main" val="1011475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1897" y="2143823"/>
            <a:ext cx="6928206" cy="3714941"/>
          </a:xfrm>
        </p:spPr>
      </p:pic>
    </p:spTree>
    <p:extLst>
      <p:ext uri="{BB962C8B-B14F-4D97-AF65-F5344CB8AC3E}">
        <p14:creationId xmlns:p14="http://schemas.microsoft.com/office/powerpoint/2010/main" val="467541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sns.countplot</a:t>
            </a:r>
            <a:r>
              <a:rPr lang="en-US" dirty="0" smtClean="0"/>
              <a:t>(</a:t>
            </a:r>
            <a:r>
              <a:rPr lang="en-US" dirty="0" err="1" smtClean="0"/>
              <a:t>df</a:t>
            </a:r>
            <a:r>
              <a:rPr lang="en-US" dirty="0" smtClean="0"/>
              <a:t>['3 Which city do you shop online from?'])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4948" y="1825625"/>
            <a:ext cx="6922103" cy="4351338"/>
          </a:xfrm>
        </p:spPr>
      </p:pic>
    </p:spTree>
    <p:extLst>
      <p:ext uri="{BB962C8B-B14F-4D97-AF65-F5344CB8AC3E}">
        <p14:creationId xmlns:p14="http://schemas.microsoft.com/office/powerpoint/2010/main" val="3821477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4948" y="1825625"/>
            <a:ext cx="6922103" cy="4351338"/>
          </a:xfrm>
        </p:spPr>
      </p:pic>
    </p:spTree>
    <p:extLst>
      <p:ext uri="{BB962C8B-B14F-4D97-AF65-F5344CB8AC3E}">
        <p14:creationId xmlns:p14="http://schemas.microsoft.com/office/powerpoint/2010/main" val="1895132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2371" y="2242253"/>
            <a:ext cx="6947257" cy="3518081"/>
          </a:xfrm>
        </p:spPr>
      </p:pic>
    </p:spTree>
    <p:extLst>
      <p:ext uri="{BB962C8B-B14F-4D97-AF65-F5344CB8AC3E}">
        <p14:creationId xmlns:p14="http://schemas.microsoft.com/office/powerpoint/2010/main" val="4066769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7667" y="2093021"/>
            <a:ext cx="8096666" cy="3816546"/>
          </a:xfrm>
        </p:spPr>
      </p:pic>
    </p:spTree>
    <p:extLst>
      <p:ext uri="{BB962C8B-B14F-4D97-AF65-F5344CB8AC3E}">
        <p14:creationId xmlns:p14="http://schemas.microsoft.com/office/powerpoint/2010/main" val="3801357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89382" y="1258654"/>
            <a:ext cx="6096000" cy="5355312"/>
          </a:xfrm>
          <a:prstGeom prst="rect">
            <a:avLst/>
          </a:prstGeom>
        </p:spPr>
        <p:txBody>
          <a:bodyPr>
            <a:spAutoFit/>
          </a:bodyPr>
          <a:lstStyle/>
          <a:p>
            <a:r>
              <a:rPr lang="en-US" b="0" i="0" dirty="0" smtClean="0">
                <a:solidFill>
                  <a:srgbClr val="222222"/>
                </a:solidFill>
                <a:effectLst/>
                <a:latin typeface="Lato"/>
              </a:rPr>
              <a:t>Importing libraries:-</a:t>
            </a:r>
          </a:p>
          <a:p>
            <a:endParaRPr lang="en-US" b="0" i="0" dirty="0" smtClean="0">
              <a:solidFill>
                <a:srgbClr val="222222"/>
              </a:solidFill>
              <a:effectLst/>
              <a:latin typeface="Lato"/>
            </a:endParaRPr>
          </a:p>
          <a:p>
            <a:r>
              <a:rPr lang="en-US" b="0" i="0" dirty="0" smtClean="0">
                <a:solidFill>
                  <a:srgbClr val="222222"/>
                </a:solidFill>
                <a:effectLst/>
                <a:latin typeface="Lato"/>
              </a:rPr>
              <a:t>We will start by importing the libraries we will require for performing EDA. These include </a:t>
            </a:r>
            <a:r>
              <a:rPr lang="en-US" b="0" i="0" dirty="0" err="1" smtClean="0">
                <a:solidFill>
                  <a:srgbClr val="222222"/>
                </a:solidFill>
                <a:effectLst/>
                <a:latin typeface="Lato"/>
              </a:rPr>
              <a:t>NumPy</a:t>
            </a:r>
            <a:r>
              <a:rPr lang="en-US" b="0" i="0" dirty="0" smtClean="0">
                <a:solidFill>
                  <a:srgbClr val="222222"/>
                </a:solidFill>
                <a:effectLst/>
                <a:latin typeface="Lato"/>
              </a:rPr>
              <a:t>, Pandas, </a:t>
            </a:r>
            <a:r>
              <a:rPr lang="en-US" b="0" i="0" dirty="0" err="1" smtClean="0">
                <a:solidFill>
                  <a:srgbClr val="222222"/>
                </a:solidFill>
                <a:effectLst/>
                <a:latin typeface="Lato"/>
              </a:rPr>
              <a:t>Matplotlib</a:t>
            </a:r>
            <a:r>
              <a:rPr lang="en-US" b="0" i="0" dirty="0" smtClean="0">
                <a:solidFill>
                  <a:srgbClr val="222222"/>
                </a:solidFill>
                <a:effectLst/>
                <a:latin typeface="Lato"/>
              </a:rPr>
              <a:t>, and </a:t>
            </a:r>
            <a:r>
              <a:rPr lang="en-US" b="0" i="0" dirty="0" err="1" smtClean="0">
                <a:solidFill>
                  <a:srgbClr val="222222"/>
                </a:solidFill>
                <a:effectLst/>
                <a:latin typeface="Lato"/>
              </a:rPr>
              <a:t>Seaborn</a:t>
            </a:r>
            <a:r>
              <a:rPr lang="en-US" b="0" i="0" dirty="0" smtClean="0">
                <a:solidFill>
                  <a:srgbClr val="222222"/>
                </a:solidFill>
                <a:effectLst/>
                <a:latin typeface="Lato"/>
              </a:rPr>
              <a:t>.</a:t>
            </a:r>
          </a:p>
          <a:p>
            <a:endParaRPr lang="en-US" dirty="0">
              <a:solidFill>
                <a:srgbClr val="222222"/>
              </a:solidFill>
              <a:latin typeface="Lato"/>
            </a:endParaRPr>
          </a:p>
          <a:p>
            <a:endParaRPr lang="en-US" b="0" i="0" dirty="0" smtClean="0">
              <a:solidFill>
                <a:srgbClr val="222222"/>
              </a:solidFill>
              <a:effectLst/>
              <a:latin typeface="Lato"/>
            </a:endParaRPr>
          </a:p>
          <a:p>
            <a:r>
              <a:rPr lang="en-US" b="0" i="0" dirty="0" smtClean="0">
                <a:solidFill>
                  <a:srgbClr val="222222"/>
                </a:solidFill>
                <a:effectLst/>
                <a:latin typeface="Lato"/>
              </a:rPr>
              <a:t>import pandas as </a:t>
            </a:r>
            <a:r>
              <a:rPr lang="en-US" b="0" i="0" dirty="0" err="1" smtClean="0">
                <a:solidFill>
                  <a:srgbClr val="222222"/>
                </a:solidFill>
                <a:effectLst/>
                <a:latin typeface="Lato"/>
              </a:rPr>
              <a:t>pd</a:t>
            </a:r>
            <a:endParaRPr lang="en-US" b="0" i="0" dirty="0" smtClean="0">
              <a:solidFill>
                <a:srgbClr val="222222"/>
              </a:solidFill>
              <a:effectLst/>
              <a:latin typeface="Lato"/>
            </a:endParaRPr>
          </a:p>
          <a:p>
            <a:endParaRPr lang="en-US" b="0" i="0" dirty="0" smtClean="0">
              <a:solidFill>
                <a:srgbClr val="222222"/>
              </a:solidFill>
              <a:effectLst/>
              <a:latin typeface="Lato"/>
            </a:endParaRPr>
          </a:p>
          <a:p>
            <a:r>
              <a:rPr lang="en-US" b="0" i="0" dirty="0" smtClean="0">
                <a:solidFill>
                  <a:srgbClr val="222222"/>
                </a:solidFill>
                <a:effectLst/>
                <a:latin typeface="Lato"/>
              </a:rPr>
              <a:t>import </a:t>
            </a:r>
            <a:r>
              <a:rPr lang="en-US" b="0" i="0" dirty="0" err="1" smtClean="0">
                <a:solidFill>
                  <a:srgbClr val="222222"/>
                </a:solidFill>
                <a:effectLst/>
                <a:latin typeface="Lato"/>
              </a:rPr>
              <a:t>pandas.plotting</a:t>
            </a:r>
            <a:r>
              <a:rPr lang="en-US" b="0" i="0" dirty="0" smtClean="0">
                <a:solidFill>
                  <a:srgbClr val="222222"/>
                </a:solidFill>
                <a:effectLst/>
                <a:latin typeface="Lato"/>
              </a:rPr>
              <a:t> as  </a:t>
            </a:r>
            <a:r>
              <a:rPr lang="en-US" b="0" i="0" dirty="0" err="1" smtClean="0">
                <a:solidFill>
                  <a:srgbClr val="222222"/>
                </a:solidFill>
                <a:effectLst/>
                <a:latin typeface="Lato"/>
              </a:rPr>
              <a:t>pl</a:t>
            </a:r>
            <a:endParaRPr lang="en-US" b="0" i="0" dirty="0" smtClean="0">
              <a:solidFill>
                <a:srgbClr val="222222"/>
              </a:solidFill>
              <a:effectLst/>
              <a:latin typeface="Lato"/>
            </a:endParaRPr>
          </a:p>
          <a:p>
            <a:endParaRPr lang="en-US" b="0" i="0" dirty="0" smtClean="0">
              <a:solidFill>
                <a:srgbClr val="222222"/>
              </a:solidFill>
              <a:effectLst/>
              <a:latin typeface="Lato"/>
            </a:endParaRPr>
          </a:p>
          <a:p>
            <a:r>
              <a:rPr lang="en-US" b="0" i="0" dirty="0" smtClean="0">
                <a:solidFill>
                  <a:srgbClr val="222222"/>
                </a:solidFill>
                <a:effectLst/>
                <a:latin typeface="Lato"/>
              </a:rPr>
              <a:t>import </a:t>
            </a:r>
            <a:r>
              <a:rPr lang="en-US" b="0" i="0" dirty="0" err="1" smtClean="0">
                <a:solidFill>
                  <a:srgbClr val="222222"/>
                </a:solidFill>
                <a:effectLst/>
                <a:latin typeface="Lato"/>
              </a:rPr>
              <a:t>numpy</a:t>
            </a:r>
            <a:r>
              <a:rPr lang="en-US" b="0" i="0" dirty="0" smtClean="0">
                <a:solidFill>
                  <a:srgbClr val="222222"/>
                </a:solidFill>
                <a:effectLst/>
                <a:latin typeface="Lato"/>
              </a:rPr>
              <a:t> as np</a:t>
            </a:r>
          </a:p>
          <a:p>
            <a:r>
              <a:rPr lang="en-US" b="0" i="0" dirty="0" smtClean="0">
                <a:solidFill>
                  <a:srgbClr val="222222"/>
                </a:solidFill>
                <a:effectLst/>
                <a:latin typeface="Lato"/>
              </a:rPr>
              <a:t>import </a:t>
            </a:r>
            <a:r>
              <a:rPr lang="en-US" b="0" i="0" dirty="0" err="1" smtClean="0">
                <a:solidFill>
                  <a:srgbClr val="222222"/>
                </a:solidFill>
                <a:effectLst/>
                <a:latin typeface="Lato"/>
              </a:rPr>
              <a:t>matplotlib</a:t>
            </a:r>
            <a:r>
              <a:rPr lang="en-US" b="0" i="0" dirty="0" smtClean="0">
                <a:solidFill>
                  <a:srgbClr val="222222"/>
                </a:solidFill>
                <a:effectLst/>
                <a:latin typeface="Lato"/>
              </a:rPr>
              <a:t> as </a:t>
            </a:r>
            <a:r>
              <a:rPr lang="en-US" b="0" i="0" dirty="0" err="1" smtClean="0">
                <a:solidFill>
                  <a:srgbClr val="222222"/>
                </a:solidFill>
                <a:effectLst/>
                <a:latin typeface="Lato"/>
              </a:rPr>
              <a:t>mpl</a:t>
            </a:r>
            <a:endParaRPr lang="en-US" b="0" i="0" dirty="0" smtClean="0">
              <a:solidFill>
                <a:srgbClr val="222222"/>
              </a:solidFill>
              <a:effectLst/>
              <a:latin typeface="Lato"/>
            </a:endParaRPr>
          </a:p>
          <a:p>
            <a:r>
              <a:rPr lang="en-US" b="0" i="0" dirty="0" smtClean="0">
                <a:solidFill>
                  <a:srgbClr val="222222"/>
                </a:solidFill>
                <a:effectLst/>
                <a:latin typeface="Lato"/>
              </a:rPr>
              <a:t>import </a:t>
            </a:r>
            <a:r>
              <a:rPr lang="en-US" b="0" i="0" dirty="0" err="1" smtClean="0">
                <a:solidFill>
                  <a:srgbClr val="222222"/>
                </a:solidFill>
                <a:effectLst/>
                <a:latin typeface="Lato"/>
              </a:rPr>
              <a:t>matplotlib.pyplot</a:t>
            </a:r>
            <a:r>
              <a:rPr lang="en-US" b="0" i="0" dirty="0" smtClean="0">
                <a:solidFill>
                  <a:srgbClr val="222222"/>
                </a:solidFill>
                <a:effectLst/>
                <a:latin typeface="Lato"/>
              </a:rPr>
              <a:t> as </a:t>
            </a:r>
            <a:r>
              <a:rPr lang="en-US" b="0" i="0" dirty="0" err="1" smtClean="0">
                <a:solidFill>
                  <a:srgbClr val="222222"/>
                </a:solidFill>
                <a:effectLst/>
                <a:latin typeface="Lato"/>
              </a:rPr>
              <a:t>plt</a:t>
            </a:r>
            <a:endParaRPr lang="en-US" b="0" i="0" dirty="0" smtClean="0">
              <a:solidFill>
                <a:srgbClr val="222222"/>
              </a:solidFill>
              <a:effectLst/>
              <a:latin typeface="Lato"/>
            </a:endParaRPr>
          </a:p>
          <a:p>
            <a:r>
              <a:rPr lang="en-US" b="0" i="0" dirty="0" smtClean="0">
                <a:solidFill>
                  <a:srgbClr val="222222"/>
                </a:solidFill>
                <a:effectLst/>
                <a:latin typeface="Lato"/>
              </a:rPr>
              <a:t>import </a:t>
            </a:r>
            <a:r>
              <a:rPr lang="en-US" b="0" i="0" dirty="0" err="1" smtClean="0">
                <a:solidFill>
                  <a:srgbClr val="222222"/>
                </a:solidFill>
                <a:effectLst/>
                <a:latin typeface="Lato"/>
              </a:rPr>
              <a:t>matplotlib.figure</a:t>
            </a:r>
            <a:r>
              <a:rPr lang="en-US" b="0" i="0" dirty="0" smtClean="0">
                <a:solidFill>
                  <a:srgbClr val="222222"/>
                </a:solidFill>
                <a:effectLst/>
                <a:latin typeface="Lato"/>
              </a:rPr>
              <a:t> as fig</a:t>
            </a:r>
          </a:p>
          <a:p>
            <a:r>
              <a:rPr lang="en-US" b="0" i="0" dirty="0" smtClean="0">
                <a:solidFill>
                  <a:srgbClr val="222222"/>
                </a:solidFill>
                <a:effectLst/>
                <a:latin typeface="Lato"/>
              </a:rPr>
              <a:t>import </a:t>
            </a:r>
            <a:r>
              <a:rPr lang="en-US" b="0" i="0" dirty="0" err="1" smtClean="0">
                <a:solidFill>
                  <a:srgbClr val="222222"/>
                </a:solidFill>
                <a:effectLst/>
                <a:latin typeface="Lato"/>
              </a:rPr>
              <a:t>seaborn</a:t>
            </a:r>
            <a:r>
              <a:rPr lang="en-US" b="0" i="0" dirty="0" smtClean="0">
                <a:solidFill>
                  <a:srgbClr val="222222"/>
                </a:solidFill>
                <a:effectLst/>
                <a:latin typeface="Lato"/>
              </a:rPr>
              <a:t> as </a:t>
            </a:r>
            <a:r>
              <a:rPr lang="en-US" b="0" i="0" dirty="0" err="1" smtClean="0">
                <a:solidFill>
                  <a:srgbClr val="222222"/>
                </a:solidFill>
                <a:effectLst/>
                <a:latin typeface="Lato"/>
              </a:rPr>
              <a:t>sns</a:t>
            </a:r>
            <a:endParaRPr lang="en-US" b="0" i="0" dirty="0" smtClean="0">
              <a:solidFill>
                <a:srgbClr val="222222"/>
              </a:solidFill>
              <a:effectLst/>
              <a:latin typeface="Lato"/>
            </a:endParaRPr>
          </a:p>
          <a:p>
            <a:endParaRPr lang="en-US" b="0" i="0" dirty="0" smtClean="0">
              <a:solidFill>
                <a:srgbClr val="222222"/>
              </a:solidFill>
              <a:effectLst/>
              <a:latin typeface="Lato"/>
            </a:endParaRPr>
          </a:p>
          <a:p>
            <a:r>
              <a:rPr lang="en-US" b="0" i="0" dirty="0" smtClean="0">
                <a:solidFill>
                  <a:srgbClr val="222222"/>
                </a:solidFill>
                <a:effectLst/>
                <a:latin typeface="Lato"/>
              </a:rPr>
              <a:t>import warnings</a:t>
            </a:r>
          </a:p>
          <a:p>
            <a:r>
              <a:rPr lang="en-US" b="0" i="0" dirty="0" err="1" smtClean="0">
                <a:solidFill>
                  <a:srgbClr val="222222"/>
                </a:solidFill>
                <a:effectLst/>
                <a:latin typeface="Lato"/>
              </a:rPr>
              <a:t>warnings.filterwarnings</a:t>
            </a:r>
            <a:r>
              <a:rPr lang="en-US" b="0" i="0" dirty="0" smtClean="0">
                <a:solidFill>
                  <a:srgbClr val="222222"/>
                </a:solidFill>
                <a:effectLst/>
                <a:latin typeface="Lato"/>
              </a:rPr>
              <a:t>('ignore')</a:t>
            </a:r>
            <a:endParaRPr lang="en-US" b="0" i="0" dirty="0">
              <a:solidFill>
                <a:srgbClr val="222222"/>
              </a:solidFill>
              <a:effectLst/>
              <a:latin typeface="Lato"/>
            </a:endParaRPr>
          </a:p>
        </p:txBody>
      </p:sp>
    </p:spTree>
    <p:extLst>
      <p:ext uri="{BB962C8B-B14F-4D97-AF65-F5344CB8AC3E}">
        <p14:creationId xmlns:p14="http://schemas.microsoft.com/office/powerpoint/2010/main" val="1973803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7778" y="2216852"/>
            <a:ext cx="8636444" cy="3568883"/>
          </a:xfrm>
        </p:spPr>
      </p:pic>
    </p:spTree>
    <p:extLst>
      <p:ext uri="{BB962C8B-B14F-4D97-AF65-F5344CB8AC3E}">
        <p14:creationId xmlns:p14="http://schemas.microsoft.com/office/powerpoint/2010/main" val="3691228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6495" y="2216852"/>
            <a:ext cx="6979009" cy="3568883"/>
          </a:xfrm>
        </p:spPr>
      </p:pic>
    </p:spTree>
    <p:extLst>
      <p:ext uri="{BB962C8B-B14F-4D97-AF65-F5344CB8AC3E}">
        <p14:creationId xmlns:p14="http://schemas.microsoft.com/office/powerpoint/2010/main" val="1312211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8686" y="2220027"/>
            <a:ext cx="7334627" cy="3562533"/>
          </a:xfrm>
        </p:spPr>
      </p:pic>
    </p:spTree>
    <p:extLst>
      <p:ext uri="{BB962C8B-B14F-4D97-AF65-F5344CB8AC3E}">
        <p14:creationId xmlns:p14="http://schemas.microsoft.com/office/powerpoint/2010/main" val="4285644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7889" y="2200976"/>
            <a:ext cx="9176222" cy="3600635"/>
          </a:xfrm>
        </p:spPr>
      </p:pic>
    </p:spTree>
    <p:extLst>
      <p:ext uri="{BB962C8B-B14F-4D97-AF65-F5344CB8AC3E}">
        <p14:creationId xmlns:p14="http://schemas.microsoft.com/office/powerpoint/2010/main" val="999072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3729" y="2207327"/>
            <a:ext cx="9544541" cy="3587934"/>
          </a:xfrm>
        </p:spPr>
      </p:pic>
    </p:spTree>
    <p:extLst>
      <p:ext uri="{BB962C8B-B14F-4D97-AF65-F5344CB8AC3E}">
        <p14:creationId xmlns:p14="http://schemas.microsoft.com/office/powerpoint/2010/main" val="2670119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1609" y="2197801"/>
            <a:ext cx="8388781" cy="3606985"/>
          </a:xfrm>
        </p:spPr>
      </p:pic>
    </p:spTree>
    <p:extLst>
      <p:ext uri="{BB962C8B-B14F-4D97-AF65-F5344CB8AC3E}">
        <p14:creationId xmlns:p14="http://schemas.microsoft.com/office/powerpoint/2010/main" val="511474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3255" y="2296231"/>
            <a:ext cx="9525490" cy="3410125"/>
          </a:xfrm>
        </p:spPr>
      </p:pic>
    </p:spTree>
    <p:extLst>
      <p:ext uri="{BB962C8B-B14F-4D97-AF65-F5344CB8AC3E}">
        <p14:creationId xmlns:p14="http://schemas.microsoft.com/office/powerpoint/2010/main" val="1089688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9277" y="2286706"/>
            <a:ext cx="9633445" cy="3429176"/>
          </a:xfrm>
        </p:spPr>
      </p:pic>
    </p:spTree>
    <p:extLst>
      <p:ext uri="{BB962C8B-B14F-4D97-AF65-F5344CB8AC3E}">
        <p14:creationId xmlns:p14="http://schemas.microsoft.com/office/powerpoint/2010/main" val="1016021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736" y="2093021"/>
            <a:ext cx="9290527" cy="3816546"/>
          </a:xfrm>
        </p:spPr>
      </p:pic>
    </p:spTree>
    <p:extLst>
      <p:ext uri="{BB962C8B-B14F-4D97-AF65-F5344CB8AC3E}">
        <p14:creationId xmlns:p14="http://schemas.microsoft.com/office/powerpoint/2010/main" val="3830194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3361" y="2321632"/>
            <a:ext cx="8325278" cy="3359323"/>
          </a:xfrm>
        </p:spPr>
      </p:pic>
    </p:spTree>
    <p:extLst>
      <p:ext uri="{BB962C8B-B14F-4D97-AF65-F5344CB8AC3E}">
        <p14:creationId xmlns:p14="http://schemas.microsoft.com/office/powerpoint/2010/main" val="2502593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Reading data</a:t>
            </a:r>
            <a:br>
              <a:rPr lang="en-US" dirty="0" smtClean="0"/>
            </a:br>
            <a:endParaRPr lang="en-IN" dirty="0"/>
          </a:p>
        </p:txBody>
      </p:sp>
      <p:sp>
        <p:nvSpPr>
          <p:cNvPr id="3" name="Subtitle 2"/>
          <p:cNvSpPr>
            <a:spLocks noGrp="1"/>
          </p:cNvSpPr>
          <p:nvPr>
            <p:ph type="subTitle" idx="1"/>
          </p:nvPr>
        </p:nvSpPr>
        <p:spPr/>
        <p:txBody>
          <a:bodyPr/>
          <a:lstStyle/>
          <a:p>
            <a:r>
              <a:rPr lang="en-US" dirty="0" smtClean="0"/>
              <a:t>We </a:t>
            </a:r>
            <a:r>
              <a:rPr lang="en-US" dirty="0"/>
              <a:t>will now read the data from a </a:t>
            </a:r>
            <a:r>
              <a:rPr lang="en-US" dirty="0" err="1" smtClean="0"/>
              <a:t>Xsls</a:t>
            </a:r>
            <a:r>
              <a:rPr lang="en-US" dirty="0" smtClean="0"/>
              <a:t> </a:t>
            </a:r>
            <a:r>
              <a:rPr lang="en-US" dirty="0"/>
              <a:t>file into a Pandas </a:t>
            </a:r>
            <a:r>
              <a:rPr lang="en-US" dirty="0" err="1"/>
              <a:t>DataFrame</a:t>
            </a:r>
            <a:r>
              <a:rPr lang="en-US" dirty="0"/>
              <a:t>. You can </a:t>
            </a:r>
            <a:r>
              <a:rPr lang="en-US" dirty="0">
                <a:hlinkClick r:id="rId2"/>
              </a:rPr>
              <a:t>download the dataset</a:t>
            </a:r>
            <a:r>
              <a:rPr lang="en-US" dirty="0"/>
              <a:t> for your reference.</a:t>
            </a:r>
          </a:p>
          <a:p>
            <a:r>
              <a:rPr lang="en-IN" dirty="0" err="1" smtClean="0"/>
              <a:t>df</a:t>
            </a:r>
            <a:r>
              <a:rPr lang="en-IN" dirty="0" smtClean="0"/>
              <a:t> = </a:t>
            </a:r>
            <a:r>
              <a:rPr lang="en-IN" dirty="0" err="1" smtClean="0"/>
              <a:t>pd.read_excel</a:t>
            </a:r>
            <a:r>
              <a:rPr lang="en-IN" dirty="0" smtClean="0"/>
              <a:t>('datasheet.xlsx')</a:t>
            </a:r>
            <a:endParaRPr lang="en-IN" dirty="0"/>
          </a:p>
        </p:txBody>
      </p:sp>
    </p:spTree>
    <p:extLst>
      <p:ext uri="{BB962C8B-B14F-4D97-AF65-F5344CB8AC3E}">
        <p14:creationId xmlns:p14="http://schemas.microsoft.com/office/powerpoint/2010/main" val="3054162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3361" y="2321632"/>
            <a:ext cx="8325278" cy="3359323"/>
          </a:xfrm>
        </p:spPr>
      </p:pic>
    </p:spTree>
    <p:extLst>
      <p:ext uri="{BB962C8B-B14F-4D97-AF65-F5344CB8AC3E}">
        <p14:creationId xmlns:p14="http://schemas.microsoft.com/office/powerpoint/2010/main" val="3014507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5698" y="2096196"/>
            <a:ext cx="8820603" cy="3810196"/>
          </a:xfrm>
        </p:spPr>
      </p:pic>
    </p:spTree>
    <p:extLst>
      <p:ext uri="{BB962C8B-B14F-4D97-AF65-F5344CB8AC3E}">
        <p14:creationId xmlns:p14="http://schemas.microsoft.com/office/powerpoint/2010/main" val="2026264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5880" y="2254954"/>
            <a:ext cx="8560240" cy="3492679"/>
          </a:xfrm>
        </p:spPr>
      </p:pic>
    </p:spTree>
    <p:extLst>
      <p:ext uri="{BB962C8B-B14F-4D97-AF65-F5344CB8AC3E}">
        <p14:creationId xmlns:p14="http://schemas.microsoft.com/office/powerpoint/2010/main" val="3355954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7979" y="1825625"/>
            <a:ext cx="9176042" cy="4351338"/>
          </a:xfrm>
        </p:spPr>
      </p:pic>
    </p:spTree>
    <p:extLst>
      <p:ext uri="{BB962C8B-B14F-4D97-AF65-F5344CB8AC3E}">
        <p14:creationId xmlns:p14="http://schemas.microsoft.com/office/powerpoint/2010/main" val="731272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9641" y="2299406"/>
            <a:ext cx="9112718" cy="3403775"/>
          </a:xfrm>
        </p:spPr>
      </p:pic>
    </p:spTree>
    <p:extLst>
      <p:ext uri="{BB962C8B-B14F-4D97-AF65-F5344CB8AC3E}">
        <p14:creationId xmlns:p14="http://schemas.microsoft.com/office/powerpoint/2010/main" val="110096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1831" y="2286706"/>
            <a:ext cx="9468337" cy="3429176"/>
          </a:xfrm>
        </p:spPr>
      </p:pic>
    </p:spTree>
    <p:extLst>
      <p:ext uri="{BB962C8B-B14F-4D97-AF65-F5344CB8AC3E}">
        <p14:creationId xmlns:p14="http://schemas.microsoft.com/office/powerpoint/2010/main" val="3678890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4456" y="2293056"/>
            <a:ext cx="8503087" cy="3416476"/>
          </a:xfrm>
        </p:spPr>
      </p:pic>
    </p:spTree>
    <p:extLst>
      <p:ext uri="{BB962C8B-B14F-4D97-AF65-F5344CB8AC3E}">
        <p14:creationId xmlns:p14="http://schemas.microsoft.com/office/powerpoint/2010/main" val="2518925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5880" y="2343859"/>
            <a:ext cx="8560240" cy="3314870"/>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880" y="1771565"/>
            <a:ext cx="8560240" cy="3314870"/>
          </a:xfrm>
          <a:prstGeom prst="rect">
            <a:avLst/>
          </a:prstGeom>
        </p:spPr>
      </p:pic>
    </p:spTree>
    <p:extLst>
      <p:ext uri="{BB962C8B-B14F-4D97-AF65-F5344CB8AC3E}">
        <p14:creationId xmlns:p14="http://schemas.microsoft.com/office/powerpoint/2010/main" val="29557757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1387" y="2308932"/>
            <a:ext cx="7309226" cy="3384724"/>
          </a:xfrm>
        </p:spPr>
      </p:pic>
    </p:spTree>
    <p:extLst>
      <p:ext uri="{BB962C8B-B14F-4D97-AF65-F5344CB8AC3E}">
        <p14:creationId xmlns:p14="http://schemas.microsoft.com/office/powerpoint/2010/main" val="2590314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9312" y="2264479"/>
            <a:ext cx="9233375" cy="3473629"/>
          </a:xfrm>
        </p:spPr>
      </p:pic>
    </p:spTree>
    <p:extLst>
      <p:ext uri="{BB962C8B-B14F-4D97-AF65-F5344CB8AC3E}">
        <p14:creationId xmlns:p14="http://schemas.microsoft.com/office/powerpoint/2010/main" val="2212837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df.head</a:t>
            </a:r>
            <a:r>
              <a:rPr lang="en-IN" dirty="0" smtClean="0"/>
              <a:t>()</a:t>
            </a:r>
            <a:endParaRPr lang="en-IN" dirty="0"/>
          </a:p>
        </p:txBody>
      </p:sp>
      <p:sp>
        <p:nvSpPr>
          <p:cNvPr id="3" name="Content Placeholder 2"/>
          <p:cNvSpPr>
            <a:spLocks noGrp="1"/>
          </p:cNvSpPr>
          <p:nvPr>
            <p:ph idx="1"/>
          </p:nvPr>
        </p:nvSpPr>
        <p:spPr/>
        <p:txBody>
          <a:bodyPr/>
          <a:lstStyle/>
          <a:p>
            <a:r>
              <a:rPr lang="en-US" dirty="0" smtClean="0"/>
              <a:t>To find the top data from the dataset.</a:t>
            </a:r>
            <a:endParaRPr lang="en-IN" dirty="0"/>
          </a:p>
        </p:txBody>
      </p:sp>
    </p:spTree>
    <p:extLst>
      <p:ext uri="{BB962C8B-B14F-4D97-AF65-F5344CB8AC3E}">
        <p14:creationId xmlns:p14="http://schemas.microsoft.com/office/powerpoint/2010/main" val="3784138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5956" y="2105721"/>
            <a:ext cx="9500088" cy="3791145"/>
          </a:xfrm>
        </p:spPr>
      </p:pic>
    </p:spTree>
    <p:extLst>
      <p:ext uri="{BB962C8B-B14F-4D97-AF65-F5344CB8AC3E}">
        <p14:creationId xmlns:p14="http://schemas.microsoft.com/office/powerpoint/2010/main" val="1366069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Map</a:t>
            </a:r>
            <a:br>
              <a:rPr lang="en-US" dirty="0" smtClean="0"/>
            </a:br>
            <a:r>
              <a:rPr lang="en-US" dirty="0" smtClean="0"/>
              <a:t>To find the </a:t>
            </a:r>
            <a:r>
              <a:rPr lang="en-US" dirty="0" err="1" smtClean="0"/>
              <a:t>correaltion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7868" y="1825625"/>
            <a:ext cx="9256264" cy="4351338"/>
          </a:xfrm>
        </p:spPr>
      </p:pic>
    </p:spTree>
    <p:extLst>
      <p:ext uri="{BB962C8B-B14F-4D97-AF65-F5344CB8AC3E}">
        <p14:creationId xmlns:p14="http://schemas.microsoft.com/office/powerpoint/2010/main" val="2372866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df.head</a:t>
            </a:r>
            <a:r>
              <a:rPr lang="en-IN" dirty="0" smtClean="0"/>
              <a:t>()</a:t>
            </a:r>
            <a:br>
              <a:rPr lang="en-IN" dirty="0" smtClean="0"/>
            </a:br>
            <a:r>
              <a:rPr lang="en-US" dirty="0" smtClean="0"/>
              <a:t>To find the top data from the dataset.</a:t>
            </a:r>
            <a:r>
              <a:rPr lang="en-IN" dirty="0" smtClean="0"/>
              <a:t/>
            </a:r>
            <a:br>
              <a:rPr lang="en-IN" dirty="0" smtClean="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673" y="2305915"/>
            <a:ext cx="9029964" cy="4351338"/>
          </a:xfrm>
        </p:spPr>
      </p:pic>
    </p:spTree>
    <p:extLst>
      <p:ext uri="{BB962C8B-B14F-4D97-AF65-F5344CB8AC3E}">
        <p14:creationId xmlns:p14="http://schemas.microsoft.com/office/powerpoint/2010/main" val="1460899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df.shape</a:t>
            </a:r>
            <a:endParaRPr lang="en-IN" dirty="0"/>
          </a:p>
        </p:txBody>
      </p:sp>
      <p:sp>
        <p:nvSpPr>
          <p:cNvPr id="3" name="Content Placeholder 2"/>
          <p:cNvSpPr>
            <a:spLocks noGrp="1"/>
          </p:cNvSpPr>
          <p:nvPr>
            <p:ph idx="1"/>
          </p:nvPr>
        </p:nvSpPr>
        <p:spPr>
          <a:xfrm>
            <a:off x="2352964" y="3608243"/>
            <a:ext cx="10515600" cy="4351338"/>
          </a:xfrm>
        </p:spPr>
        <p:txBody>
          <a:bodyPr/>
          <a:lstStyle/>
          <a:p>
            <a:r>
              <a:rPr lang="en-US" dirty="0" smtClean="0"/>
              <a:t>           </a:t>
            </a:r>
            <a:endParaRPr lang="en-IN" dirty="0"/>
          </a:p>
        </p:txBody>
      </p:sp>
      <p:sp>
        <p:nvSpPr>
          <p:cNvPr id="5" name="Rectangle 2"/>
          <p:cNvSpPr>
            <a:spLocks noChangeArrowheads="1"/>
          </p:cNvSpPr>
          <p:nvPr/>
        </p:nvSpPr>
        <p:spPr bwMode="auto">
          <a:xfrm>
            <a:off x="1514764" y="1782618"/>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(269, 71)</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0115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df.dtypes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0110" y="2508967"/>
            <a:ext cx="7391780" cy="2984653"/>
          </a:xfrm>
        </p:spPr>
      </p:pic>
    </p:spTree>
    <p:extLst>
      <p:ext uri="{BB962C8B-B14F-4D97-AF65-F5344CB8AC3E}">
        <p14:creationId xmlns:p14="http://schemas.microsoft.com/office/powerpoint/2010/main" val="3797207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LabelEncoder</a:t>
            </a:r>
            <a:endParaRPr lang="en-IN" dirty="0"/>
          </a:p>
        </p:txBody>
      </p:sp>
      <p:sp>
        <p:nvSpPr>
          <p:cNvPr id="3" name="Content Placeholder 2"/>
          <p:cNvSpPr>
            <a:spLocks noGrp="1"/>
          </p:cNvSpPr>
          <p:nvPr>
            <p:ph idx="1"/>
          </p:nvPr>
        </p:nvSpPr>
        <p:spPr/>
        <p:txBody>
          <a:bodyPr>
            <a:normAutofit fontScale="92500" lnSpcReduction="20000"/>
          </a:bodyPr>
          <a:lstStyle/>
          <a:p>
            <a:r>
              <a:rPr lang="en-US" dirty="0" err="1"/>
              <a:t>LabelEncoder</a:t>
            </a:r>
            <a:r>
              <a:rPr lang="en-US" dirty="0"/>
              <a:t> can </a:t>
            </a:r>
            <a:r>
              <a:rPr lang="en-US" b="1" dirty="0"/>
              <a:t>be used to normalize </a:t>
            </a:r>
            <a:r>
              <a:rPr lang="en-US" b="1" dirty="0" err="1" smtClean="0"/>
              <a:t>labels</a:t>
            </a:r>
            <a:r>
              <a:rPr lang="en-US" dirty="0" err="1" smtClean="0"/>
              <a:t>.label</a:t>
            </a:r>
            <a:r>
              <a:rPr lang="en-US" dirty="0" smtClean="0"/>
              <a:t> encoder is used to make the data in numerical form.</a:t>
            </a:r>
          </a:p>
          <a:p>
            <a:r>
              <a:rPr lang="en-US" dirty="0" smtClean="0"/>
              <a:t>Label encoder convert the data into string to numerical.</a:t>
            </a:r>
          </a:p>
          <a:p>
            <a:r>
              <a:rPr lang="en-US" dirty="0" smtClean="0"/>
              <a:t>Label encoder make data fit for machine learning.</a:t>
            </a:r>
          </a:p>
          <a:p>
            <a:endParaRPr lang="en-US" dirty="0"/>
          </a:p>
          <a:p>
            <a:r>
              <a:rPr lang="en-IN" dirty="0" smtClean="0"/>
              <a:t>from </a:t>
            </a:r>
            <a:r>
              <a:rPr lang="en-IN" dirty="0" err="1" smtClean="0"/>
              <a:t>sklearn.preprocessing</a:t>
            </a:r>
            <a:r>
              <a:rPr lang="en-IN" dirty="0" smtClean="0"/>
              <a:t> import </a:t>
            </a:r>
            <a:r>
              <a:rPr lang="en-IN" dirty="0" err="1" smtClean="0"/>
              <a:t>LabelEncoder</a:t>
            </a:r>
            <a:endParaRPr lang="en-IN" dirty="0" smtClean="0"/>
          </a:p>
          <a:p>
            <a:r>
              <a:rPr lang="en-IN" dirty="0" smtClean="0"/>
              <a:t>le = </a:t>
            </a:r>
            <a:r>
              <a:rPr lang="en-IN" dirty="0" err="1" smtClean="0"/>
              <a:t>LabelEncoder</a:t>
            </a:r>
            <a:r>
              <a:rPr lang="en-IN" dirty="0" smtClean="0"/>
              <a:t>()</a:t>
            </a:r>
          </a:p>
          <a:p>
            <a:r>
              <a:rPr lang="en-IN" dirty="0" smtClean="0"/>
              <a:t>for column in </a:t>
            </a:r>
            <a:r>
              <a:rPr lang="en-IN" dirty="0" err="1" smtClean="0"/>
              <a:t>df.columns</a:t>
            </a:r>
            <a:r>
              <a:rPr lang="en-IN" dirty="0" smtClean="0"/>
              <a:t>:</a:t>
            </a:r>
          </a:p>
          <a:p>
            <a:r>
              <a:rPr lang="en-IN" dirty="0" smtClean="0"/>
              <a:t>    if </a:t>
            </a:r>
            <a:r>
              <a:rPr lang="en-IN" dirty="0" err="1" smtClean="0"/>
              <a:t>df</a:t>
            </a:r>
            <a:r>
              <a:rPr lang="en-IN" dirty="0" smtClean="0"/>
              <a:t>[column].</a:t>
            </a:r>
            <a:r>
              <a:rPr lang="en-IN" dirty="0" err="1" smtClean="0"/>
              <a:t>dtype</a:t>
            </a:r>
            <a:r>
              <a:rPr lang="en-IN" dirty="0" smtClean="0"/>
              <a:t> == </a:t>
            </a:r>
            <a:r>
              <a:rPr lang="en-IN" dirty="0" err="1" smtClean="0"/>
              <a:t>np.number</a:t>
            </a:r>
            <a:r>
              <a:rPr lang="en-IN" dirty="0" smtClean="0"/>
              <a:t>:</a:t>
            </a:r>
          </a:p>
          <a:p>
            <a:r>
              <a:rPr lang="en-IN" dirty="0" smtClean="0"/>
              <a:t>        continue</a:t>
            </a:r>
          </a:p>
          <a:p>
            <a:r>
              <a:rPr lang="en-IN" dirty="0" smtClean="0"/>
              <a:t>    </a:t>
            </a:r>
            <a:r>
              <a:rPr lang="en-IN" dirty="0" err="1" smtClean="0"/>
              <a:t>df</a:t>
            </a:r>
            <a:r>
              <a:rPr lang="en-IN" dirty="0" smtClean="0"/>
              <a:t>[column] = </a:t>
            </a:r>
            <a:r>
              <a:rPr lang="en-IN" dirty="0" err="1" smtClean="0"/>
              <a:t>LabelEncoder</a:t>
            </a:r>
            <a:r>
              <a:rPr lang="en-IN" dirty="0" smtClean="0"/>
              <a:t>().</a:t>
            </a:r>
            <a:r>
              <a:rPr lang="en-IN" dirty="0" err="1" smtClean="0"/>
              <a:t>fit_transform</a:t>
            </a:r>
            <a:r>
              <a:rPr lang="en-IN" dirty="0" smtClean="0"/>
              <a:t>(</a:t>
            </a:r>
            <a:r>
              <a:rPr lang="en-IN" dirty="0" err="1" smtClean="0"/>
              <a:t>df</a:t>
            </a:r>
            <a:r>
              <a:rPr lang="en-IN" dirty="0" smtClean="0"/>
              <a:t>[column])</a:t>
            </a:r>
            <a:endParaRPr lang="en-IN" dirty="0"/>
          </a:p>
        </p:txBody>
      </p:sp>
    </p:spTree>
    <p:extLst>
      <p:ext uri="{BB962C8B-B14F-4D97-AF65-F5344CB8AC3E}">
        <p14:creationId xmlns:p14="http://schemas.microsoft.com/office/powerpoint/2010/main" val="1005889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Descriptive Statistics</a:t>
            </a:r>
            <a:br>
              <a:rPr lang="en-IN"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37590"/>
            <a:ext cx="10515600" cy="4327407"/>
          </a:xfrm>
        </p:spPr>
      </p:pic>
    </p:spTree>
    <p:extLst>
      <p:ext uri="{BB962C8B-B14F-4D97-AF65-F5344CB8AC3E}">
        <p14:creationId xmlns:p14="http://schemas.microsoft.com/office/powerpoint/2010/main" val="3134603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314</Words>
  <Application>Microsoft Office PowerPoint</Application>
  <PresentationFormat>Widescreen</PresentationFormat>
  <Paragraphs>53</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Courier New</vt:lpstr>
      <vt:lpstr>Lato</vt:lpstr>
      <vt:lpstr>Office Theme</vt:lpstr>
      <vt:lpstr>E-retail factors for customer activation and retention</vt:lpstr>
      <vt:lpstr>PowerPoint Presentation</vt:lpstr>
      <vt:lpstr>Reading data </vt:lpstr>
      <vt:lpstr>df.head()</vt:lpstr>
      <vt:lpstr>df.head() To find the top data from the dataset. </vt:lpstr>
      <vt:lpstr>df.shape</vt:lpstr>
      <vt:lpstr>df.dtypes</vt:lpstr>
      <vt:lpstr>LabelEncoder</vt:lpstr>
      <vt:lpstr>Descriptive Statistics </vt:lpstr>
      <vt:lpstr>Missing value imputation</vt:lpstr>
      <vt:lpstr>df.isnull().sum()</vt:lpstr>
      <vt:lpstr>Graphical representation</vt:lpstr>
      <vt:lpstr>df['1Gender of respondent'].value_counts()</vt:lpstr>
      <vt:lpstr>sns.countplot(df['1Gender of respondent'])</vt:lpstr>
      <vt:lpstr>PowerPoint Presentation</vt:lpstr>
      <vt:lpstr>sns.countplot(df['3 Which city do you shop online from?'])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Heat Map To find the correaltion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c:creator>
  <cp:lastModifiedBy>Me</cp:lastModifiedBy>
  <cp:revision>6</cp:revision>
  <dcterms:created xsi:type="dcterms:W3CDTF">2021-12-26T16:21:23Z</dcterms:created>
  <dcterms:modified xsi:type="dcterms:W3CDTF">2021-12-26T17:26:57Z</dcterms:modified>
</cp:coreProperties>
</file>