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cuments\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[NM.xlsx]Sheet3!PivotTable2</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Exceeds</c:v>
                </c:pt>
              </c:strCache>
            </c:strRef>
          </c:tx>
          <c:spPr>
            <a:solidFill>
              <a:schemeClr val="accent1"/>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Sheet3!$B$5:$B$161</c:f>
              <c:numCache>
                <c:formatCode>General</c:formatCode>
                <c:ptCount val="156"/>
                <c:pt idx="25">
                  <c:v>3</c:v>
                </c:pt>
                <c:pt idx="27">
                  <c:v>3</c:v>
                </c:pt>
                <c:pt idx="32">
                  <c:v>3</c:v>
                </c:pt>
                <c:pt idx="49">
                  <c:v>3</c:v>
                </c:pt>
                <c:pt idx="62">
                  <c:v>2</c:v>
                </c:pt>
                <c:pt idx="63">
                  <c:v>5</c:v>
                </c:pt>
                <c:pt idx="108">
                  <c:v>2</c:v>
                </c:pt>
                <c:pt idx="119">
                  <c:v>3</c:v>
                </c:pt>
                <c:pt idx="120">
                  <c:v>4</c:v>
                </c:pt>
                <c:pt idx="125">
                  <c:v>4</c:v>
                </c:pt>
                <c:pt idx="127">
                  <c:v>4</c:v>
                </c:pt>
                <c:pt idx="151">
                  <c:v>3</c:v>
                </c:pt>
                <c:pt idx="153">
                  <c:v>3</c:v>
                </c:pt>
              </c:numCache>
            </c:numRef>
          </c:val>
          <c:extLst>
            <c:ext xmlns:c16="http://schemas.microsoft.com/office/drawing/2014/chart" uri="{C3380CC4-5D6E-409C-BE32-E72D297353CC}">
              <c16:uniqueId val="{00000000-35D7-47C5-9BB1-3F494EE1AA88}"/>
            </c:ext>
          </c:extLst>
        </c:ser>
        <c:ser>
          <c:idx val="1"/>
          <c:order val="1"/>
          <c:tx>
            <c:strRef>
              <c:f>Sheet3!$C$3:$C$4</c:f>
              <c:strCache>
                <c:ptCount val="1"/>
                <c:pt idx="0">
                  <c:v>Fully Meets</c:v>
                </c:pt>
              </c:strCache>
            </c:strRef>
          </c:tx>
          <c:spPr>
            <a:solidFill>
              <a:schemeClr val="accent2"/>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Sheet3!$C$5:$C$161</c:f>
              <c:numCache>
                <c:formatCode>General</c:formatCode>
                <c:ptCount val="156"/>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8">
                  <c:v>3</c:v>
                </c:pt>
                <c:pt idx="29">
                  <c:v>3</c:v>
                </c:pt>
                <c:pt idx="30">
                  <c:v>3</c:v>
                </c:pt>
                <c:pt idx="31">
                  <c:v>3</c:v>
                </c:pt>
                <c:pt idx="34">
                  <c:v>3</c:v>
                </c:pt>
                <c:pt idx="35">
                  <c:v>3</c:v>
                </c:pt>
                <c:pt idx="36">
                  <c:v>3</c:v>
                </c:pt>
                <c:pt idx="37">
                  <c:v>3</c:v>
                </c:pt>
                <c:pt idx="38">
                  <c:v>3</c:v>
                </c:pt>
                <c:pt idx="39">
                  <c:v>3</c:v>
                </c:pt>
                <c:pt idx="40">
                  <c:v>3</c:v>
                </c:pt>
                <c:pt idx="41">
                  <c:v>3</c:v>
                </c:pt>
                <c:pt idx="42">
                  <c:v>3</c:v>
                </c:pt>
                <c:pt idx="43">
                  <c:v>3</c:v>
                </c:pt>
                <c:pt idx="44">
                  <c:v>3</c:v>
                </c:pt>
                <c:pt idx="45">
                  <c:v>3</c:v>
                </c:pt>
                <c:pt idx="50">
                  <c:v>3</c:v>
                </c:pt>
                <c:pt idx="51">
                  <c:v>3</c:v>
                </c:pt>
                <c:pt idx="52">
                  <c:v>3</c:v>
                </c:pt>
                <c:pt idx="53">
                  <c:v>3</c:v>
                </c:pt>
                <c:pt idx="54">
                  <c:v>3</c:v>
                </c:pt>
                <c:pt idx="55">
                  <c:v>3</c:v>
                </c:pt>
                <c:pt idx="56">
                  <c:v>3</c:v>
                </c:pt>
                <c:pt idx="57">
                  <c:v>3</c:v>
                </c:pt>
                <c:pt idx="58">
                  <c:v>3</c:v>
                </c:pt>
                <c:pt idx="59">
                  <c:v>3</c:v>
                </c:pt>
                <c:pt idx="60">
                  <c:v>3</c:v>
                </c:pt>
                <c:pt idx="64">
                  <c:v>2</c:v>
                </c:pt>
                <c:pt idx="65">
                  <c:v>5</c:v>
                </c:pt>
                <c:pt idx="66">
                  <c:v>2</c:v>
                </c:pt>
                <c:pt idx="67">
                  <c:v>5</c:v>
                </c:pt>
                <c:pt idx="68">
                  <c:v>4</c:v>
                </c:pt>
                <c:pt idx="69">
                  <c:v>4</c:v>
                </c:pt>
                <c:pt idx="70">
                  <c:v>2</c:v>
                </c:pt>
                <c:pt idx="71">
                  <c:v>2</c:v>
                </c:pt>
                <c:pt idx="72">
                  <c:v>4</c:v>
                </c:pt>
                <c:pt idx="73">
                  <c:v>1</c:v>
                </c:pt>
                <c:pt idx="74">
                  <c:v>2</c:v>
                </c:pt>
                <c:pt idx="75">
                  <c:v>2</c:v>
                </c:pt>
                <c:pt idx="76">
                  <c:v>1</c:v>
                </c:pt>
                <c:pt idx="77">
                  <c:v>5</c:v>
                </c:pt>
                <c:pt idx="78">
                  <c:v>4</c:v>
                </c:pt>
                <c:pt idx="79">
                  <c:v>5</c:v>
                </c:pt>
                <c:pt idx="80">
                  <c:v>4</c:v>
                </c:pt>
                <c:pt idx="81">
                  <c:v>4</c:v>
                </c:pt>
                <c:pt idx="82">
                  <c:v>2</c:v>
                </c:pt>
                <c:pt idx="83">
                  <c:v>4</c:v>
                </c:pt>
                <c:pt idx="84">
                  <c:v>5</c:v>
                </c:pt>
                <c:pt idx="85">
                  <c:v>4</c:v>
                </c:pt>
                <c:pt idx="86">
                  <c:v>1</c:v>
                </c:pt>
                <c:pt idx="87">
                  <c:v>2</c:v>
                </c:pt>
                <c:pt idx="88">
                  <c:v>4</c:v>
                </c:pt>
                <c:pt idx="89">
                  <c:v>2</c:v>
                </c:pt>
                <c:pt idx="90">
                  <c:v>2</c:v>
                </c:pt>
                <c:pt idx="91">
                  <c:v>1</c:v>
                </c:pt>
                <c:pt idx="92">
                  <c:v>2</c:v>
                </c:pt>
                <c:pt idx="93">
                  <c:v>4</c:v>
                </c:pt>
                <c:pt idx="94">
                  <c:v>4</c:v>
                </c:pt>
                <c:pt idx="95">
                  <c:v>1</c:v>
                </c:pt>
                <c:pt idx="96">
                  <c:v>2</c:v>
                </c:pt>
                <c:pt idx="97">
                  <c:v>2</c:v>
                </c:pt>
                <c:pt idx="98">
                  <c:v>2</c:v>
                </c:pt>
                <c:pt idx="99">
                  <c:v>4</c:v>
                </c:pt>
                <c:pt idx="100">
                  <c:v>2</c:v>
                </c:pt>
                <c:pt idx="101">
                  <c:v>4</c:v>
                </c:pt>
                <c:pt idx="102">
                  <c:v>5</c:v>
                </c:pt>
                <c:pt idx="103">
                  <c:v>4</c:v>
                </c:pt>
                <c:pt idx="104">
                  <c:v>1</c:v>
                </c:pt>
                <c:pt idx="105">
                  <c:v>1</c:v>
                </c:pt>
                <c:pt idx="106">
                  <c:v>4</c:v>
                </c:pt>
                <c:pt idx="107">
                  <c:v>5</c:v>
                </c:pt>
                <c:pt idx="109">
                  <c:v>4</c:v>
                </c:pt>
                <c:pt idx="110">
                  <c:v>5</c:v>
                </c:pt>
                <c:pt idx="111">
                  <c:v>4</c:v>
                </c:pt>
                <c:pt idx="112">
                  <c:v>4</c:v>
                </c:pt>
                <c:pt idx="113">
                  <c:v>2</c:v>
                </c:pt>
                <c:pt idx="114">
                  <c:v>5</c:v>
                </c:pt>
                <c:pt idx="115">
                  <c:v>3</c:v>
                </c:pt>
                <c:pt idx="116">
                  <c:v>4</c:v>
                </c:pt>
                <c:pt idx="117">
                  <c:v>3</c:v>
                </c:pt>
                <c:pt idx="118">
                  <c:v>1</c:v>
                </c:pt>
                <c:pt idx="121">
                  <c:v>2</c:v>
                </c:pt>
                <c:pt idx="122">
                  <c:v>1</c:v>
                </c:pt>
                <c:pt idx="123">
                  <c:v>5</c:v>
                </c:pt>
                <c:pt idx="124">
                  <c:v>2</c:v>
                </c:pt>
                <c:pt idx="126">
                  <c:v>3</c:v>
                </c:pt>
                <c:pt idx="128">
                  <c:v>2</c:v>
                </c:pt>
                <c:pt idx="129">
                  <c:v>5</c:v>
                </c:pt>
                <c:pt idx="130">
                  <c:v>4</c:v>
                </c:pt>
                <c:pt idx="131">
                  <c:v>1</c:v>
                </c:pt>
                <c:pt idx="132">
                  <c:v>5</c:v>
                </c:pt>
                <c:pt idx="133">
                  <c:v>1</c:v>
                </c:pt>
                <c:pt idx="135">
                  <c:v>1</c:v>
                </c:pt>
                <c:pt idx="136">
                  <c:v>3</c:v>
                </c:pt>
                <c:pt idx="137">
                  <c:v>3</c:v>
                </c:pt>
                <c:pt idx="138">
                  <c:v>3</c:v>
                </c:pt>
                <c:pt idx="140">
                  <c:v>4</c:v>
                </c:pt>
                <c:pt idx="141">
                  <c:v>3</c:v>
                </c:pt>
                <c:pt idx="142">
                  <c:v>3</c:v>
                </c:pt>
                <c:pt idx="143">
                  <c:v>3</c:v>
                </c:pt>
                <c:pt idx="144">
                  <c:v>3</c:v>
                </c:pt>
                <c:pt idx="145">
                  <c:v>3</c:v>
                </c:pt>
                <c:pt idx="146">
                  <c:v>3</c:v>
                </c:pt>
                <c:pt idx="147">
                  <c:v>3</c:v>
                </c:pt>
                <c:pt idx="148">
                  <c:v>3</c:v>
                </c:pt>
                <c:pt idx="150">
                  <c:v>3</c:v>
                </c:pt>
                <c:pt idx="152">
                  <c:v>3</c:v>
                </c:pt>
                <c:pt idx="154">
                  <c:v>3</c:v>
                </c:pt>
                <c:pt idx="155">
                  <c:v>3</c:v>
                </c:pt>
              </c:numCache>
            </c:numRef>
          </c:val>
          <c:extLst>
            <c:ext xmlns:c16="http://schemas.microsoft.com/office/drawing/2014/chart" uri="{C3380CC4-5D6E-409C-BE32-E72D297353CC}">
              <c16:uniqueId val="{00000001-35D7-47C5-9BB1-3F494EE1AA88}"/>
            </c:ext>
          </c:extLst>
        </c:ser>
        <c:ser>
          <c:idx val="2"/>
          <c:order val="2"/>
          <c:tx>
            <c:strRef>
              <c:f>Sheet3!$D$3:$D$4</c:f>
              <c:strCache>
                <c:ptCount val="1"/>
                <c:pt idx="0">
                  <c:v>Needs Improvement</c:v>
                </c:pt>
              </c:strCache>
            </c:strRef>
          </c:tx>
          <c:spPr>
            <a:solidFill>
              <a:schemeClr val="accent3"/>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Sheet3!$D$5:$D$161</c:f>
              <c:numCache>
                <c:formatCode>General</c:formatCode>
                <c:ptCount val="156"/>
                <c:pt idx="26">
                  <c:v>3</c:v>
                </c:pt>
                <c:pt idx="33">
                  <c:v>3</c:v>
                </c:pt>
                <c:pt idx="46">
                  <c:v>3</c:v>
                </c:pt>
                <c:pt idx="134">
                  <c:v>4</c:v>
                </c:pt>
                <c:pt idx="149">
                  <c:v>3</c:v>
                </c:pt>
              </c:numCache>
            </c:numRef>
          </c:val>
          <c:extLst>
            <c:ext xmlns:c16="http://schemas.microsoft.com/office/drawing/2014/chart" uri="{C3380CC4-5D6E-409C-BE32-E72D297353CC}">
              <c16:uniqueId val="{00000002-35D7-47C5-9BB1-3F494EE1AA88}"/>
            </c:ext>
          </c:extLst>
        </c:ser>
        <c:ser>
          <c:idx val="3"/>
          <c:order val="3"/>
          <c:tx>
            <c:strRef>
              <c:f>Sheet3!$E$3:$E$4</c:f>
              <c:strCache>
                <c:ptCount val="1"/>
                <c:pt idx="0">
                  <c:v>PIP</c:v>
                </c:pt>
              </c:strCache>
            </c:strRef>
          </c:tx>
          <c:spPr>
            <a:solidFill>
              <a:schemeClr val="accent4"/>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Sheet3!$E$5:$E$161</c:f>
              <c:numCache>
                <c:formatCode>General</c:formatCode>
                <c:ptCount val="156"/>
                <c:pt idx="47">
                  <c:v>3</c:v>
                </c:pt>
                <c:pt idx="48">
                  <c:v>3</c:v>
                </c:pt>
                <c:pt idx="61">
                  <c:v>2</c:v>
                </c:pt>
                <c:pt idx="139">
                  <c:v>3</c:v>
                </c:pt>
              </c:numCache>
            </c:numRef>
          </c:val>
          <c:extLst>
            <c:ext xmlns:c16="http://schemas.microsoft.com/office/drawing/2014/chart" uri="{C3380CC4-5D6E-409C-BE32-E72D297353CC}">
              <c16:uniqueId val="{00000003-35D7-47C5-9BB1-3F494EE1AA88}"/>
            </c:ext>
          </c:extLst>
        </c:ser>
        <c:dLbls>
          <c:showLegendKey val="0"/>
          <c:showVal val="0"/>
          <c:showCatName val="0"/>
          <c:showSerName val="0"/>
          <c:showPercent val="0"/>
          <c:showBubbleSize val="0"/>
        </c:dLbls>
        <c:gapWidth val="219"/>
        <c:overlap val="-27"/>
        <c:axId val="1461561056"/>
        <c:axId val="1461563552"/>
      </c:barChart>
      <c:catAx>
        <c:axId val="146156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63552"/>
        <c:crosses val="autoZero"/>
        <c:auto val="1"/>
        <c:lblAlgn val="ctr"/>
        <c:lblOffset val="100"/>
        <c:noMultiLvlLbl val="0"/>
      </c:catAx>
      <c:valAx>
        <c:axId val="146156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61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DEEPAK. S</a:t>
            </a:r>
            <a:endParaRPr lang="en-US" sz="2400" dirty="0"/>
          </a:p>
          <a:p>
            <a:r>
              <a:rPr lang="en-US" sz="2400" dirty="0"/>
              <a:t>REGISTER </a:t>
            </a:r>
            <a:r>
              <a:rPr lang="en-US" sz="2400" dirty="0"/>
              <a:t>NO:312214512/6E86ECE8366C4BA8DE745F03442DF5DA</a:t>
            </a:r>
            <a:endParaRPr lang="en-US" sz="2400" dirty="0"/>
          </a:p>
          <a:p>
            <a:r>
              <a:rPr lang="en-US" sz="2400" dirty="0" smtClean="0"/>
              <a:t>DEPARTMENT:B.COM CA</a:t>
            </a:r>
            <a:endParaRPr lang="en-US" sz="2400" dirty="0"/>
          </a:p>
          <a:p>
            <a:r>
              <a:rPr lang="en-US" sz="2400" dirty="0" smtClean="0"/>
              <a:t>COLLEGE:ST.THOMAS COLLEGE OF ARTS AND SCINCE</a:t>
            </a:r>
            <a:endParaRPr lang="en-US" sz="2400" dirty="0"/>
          </a:p>
          <a:p>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381000" y="1219201"/>
            <a:ext cx="8763000" cy="2976199"/>
          </a:xfrm>
          <a:prstGeom prst="rect">
            <a:avLst/>
          </a:prstGeom>
        </p:spPr>
        <p:txBody>
          <a:bodyPr wrap="square">
            <a:spAutoFit/>
          </a:bodyPr>
          <a:lstStyle/>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Modeling</a:t>
            </a:r>
            <a:r>
              <a:rPr lang="en-IN" dirty="0">
                <a:latin typeface="Calibri" panose="020F0502020204030204" pitchFamily="34" charset="0"/>
                <a:ea typeface="Calibri" panose="020F0502020204030204" pitchFamily="34" charset="0"/>
                <a:cs typeface="Times New Roman" panose="02020603050405020304" pitchFamily="18" charset="0"/>
              </a:rPr>
              <a:t> an Employee Performance Scorecard in Excel involves creating a well-structured and dynamic spreadsheet that facilitates accurate performance evaluation and tracking. Here’s a step-by-step guide to model your scorecard:</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Sheets and Sections</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1: Employee Data</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2: Performance Metrics</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3: Evaluation and Scoring</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4: Dashboard/Report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88444538"/>
              </p:ext>
            </p:extLst>
          </p:nvPr>
        </p:nvGraphicFramePr>
        <p:xfrm>
          <a:off x="1600200" y="1151032"/>
          <a:ext cx="5969794" cy="3219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219200"/>
            <a:ext cx="7848600" cy="1477328"/>
          </a:xfrm>
          <a:prstGeom prst="rect">
            <a:avLst/>
          </a:prstGeom>
        </p:spPr>
        <p:txBody>
          <a:bodyPr wrap="square">
            <a:spAutoFit/>
          </a:bodyPr>
          <a:lstStyle/>
          <a:p>
            <a:r>
              <a:rPr lang="en-GB" dirty="0"/>
              <a:t>Developing an Employee Performance Scorecard in Excel is a powerful way to systematically assess, track, and enhance employee performance. By leveraging Excel’s capabilities, you can create a dynamic and user-friendly tool that provides valuable insights and facilitates informed decision-making. Here’s a summary of key points and benefits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066800" y="1364039"/>
            <a:ext cx="6096000" cy="3139321"/>
          </a:xfrm>
          <a:prstGeom prst="rect">
            <a:avLst/>
          </a:prstGeom>
        </p:spPr>
        <p:txBody>
          <a:bodyPr>
            <a:spAutoFit/>
          </a:bodyPr>
          <a:lstStyle/>
          <a:p>
            <a:r>
              <a:rPr lang="en-GB" dirty="0"/>
              <a:t>Our organization currently faces challenges in consistently and objectively evaluating employee performance. The absence of a standardized performance assessment tool leads to inconsistencies across teams, making it difficult to accurately measure individual contributions and identify areas for improvement. This inconsistency in performance evaluation results in unclear feedback, diminished employee morale, and potential bias in performance reviews. Additionally, the lack of a centralized system hampers our ability to track progress over time and align employee performance with organizational goals.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1693970"/>
            <a:ext cx="6096000" cy="1754326"/>
          </a:xfrm>
          <a:prstGeom prst="rect">
            <a:avLst/>
          </a:prstGeom>
        </p:spPr>
        <p:txBody>
          <a:bodyPr>
            <a:spAutoFit/>
          </a:bodyPr>
          <a:lstStyle/>
          <a:p>
            <a:r>
              <a:rPr lang="en-IN" dirty="0"/>
              <a:t>Employee Information Sections for employee name, position, department, and review </a:t>
            </a:r>
            <a:r>
              <a:rPr lang="en-IN" dirty="0" err="1"/>
              <a:t>period.Performance</a:t>
            </a:r>
            <a:r>
              <a:rPr lang="en-IN" dirty="0"/>
              <a:t> Metrics Columns for each KPI, criteria, and target benchmarks. Scoring System A method for rating performance (e.g., numerical scores, letter grades).Comments/Feedback Area for qualitative feedback and observations.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6859" y="1828800"/>
            <a:ext cx="8420100" cy="1477328"/>
          </a:xfrm>
          <a:prstGeom prst="rect">
            <a:avLst/>
          </a:prstGeom>
        </p:spPr>
        <p:txBody>
          <a:bodyPr wrap="square">
            <a:spAutoFit/>
          </a:bodyPr>
          <a:lstStyle/>
          <a:p>
            <a:r>
              <a:rPr lang="en-GB" dirty="0"/>
              <a:t>HR is typically responsible for overseeing performance management processes, including employee evaluations and development plans and supervisors are directly involved in assessing and managing their team members’ performance. They may have access to their performance scorecards to understand how their performance is assessed, receive feedback, and set personal development goals.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43559"/>
            <a:ext cx="6096000" cy="1754326"/>
          </a:xfrm>
          <a:prstGeom prst="rect">
            <a:avLst/>
          </a:prstGeom>
        </p:spPr>
        <p:txBody>
          <a:bodyPr>
            <a:spAutoFit/>
          </a:bodyPr>
          <a:lstStyle/>
          <a:p>
            <a:r>
              <a:rPr lang="en-GB" dirty="0"/>
              <a:t>Our solution is a customized Employee Performance Scorecard designed in Microsoft Excel. It provides a comprehensive framework for evaluating and tracking employee performance based on a set of predefined metrics and criteria. The scorecard is built to be user-friendly, flexible, and easily </a:t>
            </a:r>
            <a:r>
              <a:rPr lang="en-GB" dirty="0" err="1"/>
              <a:t>integrable</a:t>
            </a:r>
            <a:r>
              <a:rPr lang="en-GB" dirty="0"/>
              <a:t> into existing performance management processes.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Rectangle 9"/>
          <p:cNvSpPr/>
          <p:nvPr/>
        </p:nvSpPr>
        <p:spPr>
          <a:xfrm>
            <a:off x="990600" y="1143634"/>
            <a:ext cx="6096000" cy="3979294"/>
          </a:xfrm>
          <a:prstGeom prst="rect">
            <a:avLst/>
          </a:prstGeom>
        </p:spPr>
        <p:txBody>
          <a:bodyPr>
            <a:spAutoFit/>
          </a:bodyPr>
          <a:lstStyle/>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Kaagle</a:t>
            </a:r>
            <a:r>
              <a:rPr lang="en-IN" dirty="0">
                <a:latin typeface="Calibri" panose="020F0502020204030204" pitchFamily="34" charset="0"/>
                <a:ea typeface="Calibri" panose="020F0502020204030204" pitchFamily="34" charset="0"/>
                <a:cs typeface="Times New Roman" panose="02020603050405020304" pitchFamily="18" charset="0"/>
              </a:rPr>
              <a:t>- employee dataset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26 feature</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9 features</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Emp</a:t>
            </a:r>
            <a:r>
              <a:rPr lang="en-IN" dirty="0">
                <a:latin typeface="Calibri" panose="020F0502020204030204" pitchFamily="34" charset="0"/>
                <a:ea typeface="Calibri" panose="020F0502020204030204" pitchFamily="34" charset="0"/>
                <a:cs typeface="Times New Roman" panose="02020603050405020304" pitchFamily="18" charset="0"/>
              </a:rPr>
              <a:t> id-numerical</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Fn</a:t>
            </a:r>
            <a:r>
              <a:rPr lang="en-IN"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OLn</a:t>
            </a:r>
            <a:r>
              <a:rPr lang="en-IN"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Businiess</a:t>
            </a:r>
            <a:r>
              <a:rPr lang="en-IN" dirty="0">
                <a:latin typeface="Calibri" panose="020F0502020204030204" pitchFamily="34" charset="0"/>
                <a:ea typeface="Calibri" panose="020F0502020204030204" pitchFamily="34" charset="0"/>
                <a:cs typeface="Times New Roman" panose="02020603050405020304" pitchFamily="18" charset="0"/>
              </a:rPr>
              <a:t> unit-text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Gender-male, female</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Perfromnaace</a:t>
            </a:r>
            <a:r>
              <a:rPr lang="en-IN" dirty="0">
                <a:latin typeface="Calibri" panose="020F0502020204030204" pitchFamily="34" charset="0"/>
                <a:ea typeface="Calibri" panose="020F0502020204030204" pitchFamily="34" charset="0"/>
                <a:cs typeface="Times New Roman" panose="02020603050405020304" pitchFamily="18" charset="0"/>
              </a:rPr>
              <a:t> score-text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Rating- numerical(5,4,3,2)</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3657600"/>
            <a:ext cx="8069865" cy="523220"/>
          </a:xfrm>
          <a:prstGeom prst="rect">
            <a:avLst/>
          </a:prstGeom>
          <a:noFill/>
        </p:spPr>
        <p:txBody>
          <a:bodyPr wrap="square" rtlCol="0">
            <a:spAutoFit/>
          </a:bodyPr>
          <a:lstStyle/>
          <a:p>
            <a:pPr lvl="1">
              <a:buFont typeface="Arial" panose="020B0604020202020204" pitchFamily="34" charset="0"/>
              <a:buChar char="•"/>
            </a:pPr>
            <a:r>
              <a:rPr lang="en-GB" sz="2800" dirty="0" smtClean="0">
                <a:solidFill>
                  <a:srgbClr val="0D0D0D"/>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931987" y="1601861"/>
            <a:ext cx="6096000" cy="1477328"/>
          </a:xfrm>
          <a:prstGeom prst="rect">
            <a:avLst/>
          </a:prstGeom>
        </p:spPr>
        <p:txBody>
          <a:bodyPr>
            <a:spAutoFit/>
          </a:bodyPr>
          <a:lstStyle/>
          <a:p>
            <a:r>
              <a:rPr lang="en-GB" dirty="0"/>
              <a:t>Allow users to easily add, remove, or modify performance metrics and criteria specific to different roles and departments. Implement dropdown lists for metric selection and criteria weighting, making it simple to adapt to changing organizational needs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486</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22</cp:revision>
  <dcterms:created xsi:type="dcterms:W3CDTF">2024-03-29T15:07:22Z</dcterms:created>
  <dcterms:modified xsi:type="dcterms:W3CDTF">2024-09-02T09:48:22Z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