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1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C1686-6B86-5C46-B781-DB898DB19F13}">
          <p14:sldIdLst>
            <p14:sldId id="256"/>
            <p14:sldId id="257"/>
            <p14:sldId id="258"/>
            <p14:sldId id="259"/>
            <p14:sldId id="265"/>
            <p14:sldId id="260"/>
            <p14:sldId id="262"/>
            <p14:sldId id="263"/>
            <p14:sldId id="261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nu Deepak" initials="VD" lastIdx="1" clrIdx="0">
    <p:extLst>
      <p:ext uri="{19B8F6BF-5375-455C-9EA6-DF929625EA0E}">
        <p15:presenceInfo xmlns:p15="http://schemas.microsoft.com/office/powerpoint/2012/main" userId="a2566bcd806831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38F6-6FB7-4913-BEB2-B59A2BA6F2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35F1-F075-4D52-AE4B-E81EBC747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FIFA 19 by ELECTRONIC ARTS (EA)</a:t>
          </a:r>
        </a:p>
      </dgm:t>
    </dgm:pt>
    <dgm:pt modelId="{6F7C121B-2C48-41D6-B4E7-41AEFF8BE962}" type="parTrans" cxnId="{067EC5AF-03EF-4077-BBE3-9FA9C298C3B5}">
      <dgm:prSet/>
      <dgm:spPr/>
      <dgm:t>
        <a:bodyPr/>
        <a:lstStyle/>
        <a:p>
          <a:endParaRPr lang="en-US"/>
        </a:p>
      </dgm:t>
    </dgm:pt>
    <dgm:pt modelId="{665C7E73-3AFB-45EE-8A89-EEBE02AB7BB5}" type="sibTrans" cxnId="{067EC5AF-03EF-4077-BBE3-9FA9C298C3B5}">
      <dgm:prSet/>
      <dgm:spPr/>
      <dgm:t>
        <a:bodyPr/>
        <a:lstStyle/>
        <a:p>
          <a:endParaRPr lang="en-US"/>
        </a:p>
      </dgm:t>
    </dgm:pt>
    <dgm:pt modelId="{2C43E280-1F21-4CD1-9732-16A9478140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CLEANING</a:t>
          </a:r>
        </a:p>
      </dgm:t>
    </dgm:pt>
    <dgm:pt modelId="{98A47B4E-DBBB-4ADF-9827-017ED3897F53}" type="parTrans" cxnId="{FDAA67DE-FA03-4568-8B2A-409F0989B3CC}">
      <dgm:prSet/>
      <dgm:spPr/>
      <dgm:t>
        <a:bodyPr/>
        <a:lstStyle/>
        <a:p>
          <a:endParaRPr lang="en-US"/>
        </a:p>
      </dgm:t>
    </dgm:pt>
    <dgm:pt modelId="{12339E86-AAFC-4D6E-B924-0E6ABB34832C}" type="sibTrans" cxnId="{FDAA67DE-FA03-4568-8B2A-409F0989B3CC}">
      <dgm:prSet/>
      <dgm:spPr/>
      <dgm:t>
        <a:bodyPr/>
        <a:lstStyle/>
        <a:p>
          <a:endParaRPr lang="en-US"/>
        </a:p>
      </dgm:t>
    </dgm:pt>
    <dgm:pt modelId="{042E4627-F559-45BD-BE53-0BAE43A84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 ON VARIABLES</a:t>
          </a:r>
        </a:p>
      </dgm:t>
    </dgm:pt>
    <dgm:pt modelId="{99671CC2-2D2C-4EE7-A8FD-16A0151A536D}" type="parTrans" cxnId="{D5D1B7F5-BE40-435F-AA73-12CA09FF798D}">
      <dgm:prSet/>
      <dgm:spPr/>
      <dgm:t>
        <a:bodyPr/>
        <a:lstStyle/>
        <a:p>
          <a:endParaRPr lang="en-US"/>
        </a:p>
      </dgm:t>
    </dgm:pt>
    <dgm:pt modelId="{81D31367-5C32-4C85-9DB6-5EA9EDAD7B26}" type="sibTrans" cxnId="{D5D1B7F5-BE40-435F-AA73-12CA09FF798D}">
      <dgm:prSet/>
      <dgm:spPr/>
      <dgm:t>
        <a:bodyPr/>
        <a:lstStyle/>
        <a:p>
          <a:endParaRPr lang="en-US"/>
        </a:p>
      </dgm:t>
    </dgm:pt>
    <dgm:pt modelId="{27DC2564-D7B7-456C-8883-8251B2790C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QUESTIONS</a:t>
          </a:r>
        </a:p>
      </dgm:t>
    </dgm:pt>
    <dgm:pt modelId="{8C5612F0-A8BA-4878-80AB-ACFBB1AC4ADB}" type="parTrans" cxnId="{217929B9-00F5-4343-B67C-B3FDC94CE58C}">
      <dgm:prSet/>
      <dgm:spPr/>
      <dgm:t>
        <a:bodyPr/>
        <a:lstStyle/>
        <a:p>
          <a:endParaRPr lang="en-US"/>
        </a:p>
      </dgm:t>
    </dgm:pt>
    <dgm:pt modelId="{4DFBF859-B3DB-420B-8474-2580C1CA6AB7}" type="sibTrans" cxnId="{217929B9-00F5-4343-B67C-B3FDC94CE58C}">
      <dgm:prSet/>
      <dgm:spPr/>
      <dgm:t>
        <a:bodyPr/>
        <a:lstStyle/>
        <a:p>
          <a:endParaRPr lang="en-US"/>
        </a:p>
      </dgm:t>
    </dgm:pt>
    <dgm:pt modelId="{6AEAD9B6-7BEA-484D-B4CD-BF3243DC4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LINEAR REGRESSION</a:t>
          </a:r>
        </a:p>
      </dgm:t>
    </dgm:pt>
    <dgm:pt modelId="{387A4805-EE30-47BA-9BF0-7B9E95812367}" type="parTrans" cxnId="{3459399C-CAA4-4E1F-BB78-5C98AC57CB33}">
      <dgm:prSet/>
      <dgm:spPr/>
      <dgm:t>
        <a:bodyPr/>
        <a:lstStyle/>
        <a:p>
          <a:endParaRPr lang="en-US"/>
        </a:p>
      </dgm:t>
    </dgm:pt>
    <dgm:pt modelId="{72DC8F76-3FF8-4DB8-AB66-CF105B81F784}" type="sibTrans" cxnId="{3459399C-CAA4-4E1F-BB78-5C98AC57CB33}">
      <dgm:prSet/>
      <dgm:spPr/>
      <dgm:t>
        <a:bodyPr/>
        <a:lstStyle/>
        <a:p>
          <a:endParaRPr lang="en-US"/>
        </a:p>
      </dgm:t>
    </dgm:pt>
    <dgm:pt modelId="{42B34CF8-A05C-4990-90C0-43D40154F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 MEANS CLUSTERING</a:t>
          </a:r>
        </a:p>
      </dgm:t>
    </dgm:pt>
    <dgm:pt modelId="{2C898F4C-3274-4442-8F2F-3213FFB60E7C}" type="parTrans" cxnId="{DE2A967D-9D78-4248-9202-6550A24179C4}">
      <dgm:prSet/>
      <dgm:spPr/>
      <dgm:t>
        <a:bodyPr/>
        <a:lstStyle/>
        <a:p>
          <a:endParaRPr lang="en-US"/>
        </a:p>
      </dgm:t>
    </dgm:pt>
    <dgm:pt modelId="{D66BE56A-B75F-4EE1-9F30-5FB7312D3EBB}" type="sibTrans" cxnId="{DE2A967D-9D78-4248-9202-6550A24179C4}">
      <dgm:prSet/>
      <dgm:spPr/>
      <dgm:t>
        <a:bodyPr/>
        <a:lstStyle/>
        <a:p>
          <a:endParaRPr lang="en-US"/>
        </a:p>
      </dgm:t>
    </dgm:pt>
    <dgm:pt modelId="{10ECA441-730E-402A-9106-185D769B0A9B}" type="pres">
      <dgm:prSet presAssocID="{078538F6-6FB7-4913-BEB2-B59A2BA6F200}" presName="root" presStyleCnt="0">
        <dgm:presLayoutVars>
          <dgm:dir/>
          <dgm:resizeHandles val="exact"/>
        </dgm:presLayoutVars>
      </dgm:prSet>
      <dgm:spPr/>
    </dgm:pt>
    <dgm:pt modelId="{8171C57F-9429-4CFB-A00F-45D6CEA0D5BA}" type="pres">
      <dgm:prSet presAssocID="{A54C35F1-F075-4D52-AE4B-E81EBC747DE5}" presName="compNode" presStyleCnt="0"/>
      <dgm:spPr/>
    </dgm:pt>
    <dgm:pt modelId="{D02BD3AD-AB61-4B73-89AC-6C007AC37AB7}" type="pres">
      <dgm:prSet presAssocID="{A54C35F1-F075-4D52-AE4B-E81EBC747DE5}" presName="bgRect" presStyleLbl="bgShp" presStyleIdx="0" presStyleCnt="6"/>
      <dgm:spPr/>
    </dgm:pt>
    <dgm:pt modelId="{EF107C9F-3FCF-474B-8EB1-B3EFCF043046}" type="pres">
      <dgm:prSet presAssocID="{A54C35F1-F075-4D52-AE4B-E81EBC747DE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DE5E49F-DBC3-4328-A0F3-9BB376A9EA12}" type="pres">
      <dgm:prSet presAssocID="{A54C35F1-F075-4D52-AE4B-E81EBC747DE5}" presName="spaceRect" presStyleCnt="0"/>
      <dgm:spPr/>
    </dgm:pt>
    <dgm:pt modelId="{66B6C59F-F1D4-417F-BE5B-413F44B20818}" type="pres">
      <dgm:prSet presAssocID="{A54C35F1-F075-4D52-AE4B-E81EBC747DE5}" presName="parTx" presStyleLbl="revTx" presStyleIdx="0" presStyleCnt="6">
        <dgm:presLayoutVars>
          <dgm:chMax val="0"/>
          <dgm:chPref val="0"/>
        </dgm:presLayoutVars>
      </dgm:prSet>
      <dgm:spPr/>
    </dgm:pt>
    <dgm:pt modelId="{091AE707-DA21-436D-9C03-042EBE25202A}" type="pres">
      <dgm:prSet presAssocID="{665C7E73-3AFB-45EE-8A89-EEBE02AB7BB5}" presName="sibTrans" presStyleCnt="0"/>
      <dgm:spPr/>
    </dgm:pt>
    <dgm:pt modelId="{182A63C6-79CF-4222-B818-5334D14BF7CF}" type="pres">
      <dgm:prSet presAssocID="{2C43E280-1F21-4CD1-9732-16A9478140C3}" presName="compNode" presStyleCnt="0"/>
      <dgm:spPr/>
    </dgm:pt>
    <dgm:pt modelId="{5599EB73-D23B-4F59-813D-AD923A7F7CF0}" type="pres">
      <dgm:prSet presAssocID="{2C43E280-1F21-4CD1-9732-16A9478140C3}" presName="bgRect" presStyleLbl="bgShp" presStyleIdx="1" presStyleCnt="6"/>
      <dgm:spPr/>
    </dgm:pt>
    <dgm:pt modelId="{D04A1526-9B4F-432F-949F-73D3610F1CCE}" type="pres">
      <dgm:prSet presAssocID="{2C43E280-1F21-4CD1-9732-16A9478140C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337D20-5BBE-44CF-99D9-95B7F9A84FD1}" type="pres">
      <dgm:prSet presAssocID="{2C43E280-1F21-4CD1-9732-16A9478140C3}" presName="spaceRect" presStyleCnt="0"/>
      <dgm:spPr/>
    </dgm:pt>
    <dgm:pt modelId="{CD7CBE98-0C2F-4C1D-8F37-E49EFA7ED9B2}" type="pres">
      <dgm:prSet presAssocID="{2C43E280-1F21-4CD1-9732-16A9478140C3}" presName="parTx" presStyleLbl="revTx" presStyleIdx="1" presStyleCnt="6">
        <dgm:presLayoutVars>
          <dgm:chMax val="0"/>
          <dgm:chPref val="0"/>
        </dgm:presLayoutVars>
      </dgm:prSet>
      <dgm:spPr/>
    </dgm:pt>
    <dgm:pt modelId="{6B900835-DB27-4EB5-B49D-E56ACA4473BD}" type="pres">
      <dgm:prSet presAssocID="{12339E86-AAFC-4D6E-B924-0E6ABB34832C}" presName="sibTrans" presStyleCnt="0"/>
      <dgm:spPr/>
    </dgm:pt>
    <dgm:pt modelId="{F4522AF9-5841-4320-989B-DF154C8D9D2D}" type="pres">
      <dgm:prSet presAssocID="{042E4627-F559-45BD-BE53-0BAE43A8495D}" presName="compNode" presStyleCnt="0"/>
      <dgm:spPr/>
    </dgm:pt>
    <dgm:pt modelId="{75C82A3B-7102-418A-BA5F-AB8605FD98F3}" type="pres">
      <dgm:prSet presAssocID="{042E4627-F559-45BD-BE53-0BAE43A8495D}" presName="bgRect" presStyleLbl="bgShp" presStyleIdx="2" presStyleCnt="6"/>
      <dgm:spPr/>
    </dgm:pt>
    <dgm:pt modelId="{3119276F-9034-45C1-A21A-7A25549C3EF2}" type="pres">
      <dgm:prSet presAssocID="{042E4627-F559-45BD-BE53-0BAE43A849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8BB0402E-8DA7-40EC-992C-EDED4F9222CD}" type="pres">
      <dgm:prSet presAssocID="{042E4627-F559-45BD-BE53-0BAE43A8495D}" presName="spaceRect" presStyleCnt="0"/>
      <dgm:spPr/>
    </dgm:pt>
    <dgm:pt modelId="{9AA969F2-244D-4BD9-A291-0DCD0B6CDD0C}" type="pres">
      <dgm:prSet presAssocID="{042E4627-F559-45BD-BE53-0BAE43A8495D}" presName="parTx" presStyleLbl="revTx" presStyleIdx="2" presStyleCnt="6">
        <dgm:presLayoutVars>
          <dgm:chMax val="0"/>
          <dgm:chPref val="0"/>
        </dgm:presLayoutVars>
      </dgm:prSet>
      <dgm:spPr/>
    </dgm:pt>
    <dgm:pt modelId="{BB90C875-00F6-4FF0-854C-2A4330F0C31D}" type="pres">
      <dgm:prSet presAssocID="{81D31367-5C32-4C85-9DB6-5EA9EDAD7B26}" presName="sibTrans" presStyleCnt="0"/>
      <dgm:spPr/>
    </dgm:pt>
    <dgm:pt modelId="{A2D2D27D-DB2C-4E46-8326-2456FCB82029}" type="pres">
      <dgm:prSet presAssocID="{27DC2564-D7B7-456C-8883-8251B2790CF2}" presName="compNode" presStyleCnt="0"/>
      <dgm:spPr/>
    </dgm:pt>
    <dgm:pt modelId="{74BD4523-E5A6-4404-BE00-6D3500FD21BD}" type="pres">
      <dgm:prSet presAssocID="{27DC2564-D7B7-456C-8883-8251B2790CF2}" presName="bgRect" presStyleLbl="bgShp" presStyleIdx="3" presStyleCnt="6"/>
      <dgm:spPr/>
    </dgm:pt>
    <dgm:pt modelId="{B3C25E0E-B9C5-4C08-868E-E803D040EE83}" type="pres">
      <dgm:prSet presAssocID="{27DC2564-D7B7-456C-8883-8251B2790C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A49F3BD-A6CB-4BAB-AFDC-7483452D2C82}" type="pres">
      <dgm:prSet presAssocID="{27DC2564-D7B7-456C-8883-8251B2790CF2}" presName="spaceRect" presStyleCnt="0"/>
      <dgm:spPr/>
    </dgm:pt>
    <dgm:pt modelId="{FB6D316A-62C6-41C1-A5AA-3AC2C4811662}" type="pres">
      <dgm:prSet presAssocID="{27DC2564-D7B7-456C-8883-8251B2790CF2}" presName="parTx" presStyleLbl="revTx" presStyleIdx="3" presStyleCnt="6">
        <dgm:presLayoutVars>
          <dgm:chMax val="0"/>
          <dgm:chPref val="0"/>
        </dgm:presLayoutVars>
      </dgm:prSet>
      <dgm:spPr/>
    </dgm:pt>
    <dgm:pt modelId="{C256A942-48C4-43F6-9C7F-5751298D9F9F}" type="pres">
      <dgm:prSet presAssocID="{4DFBF859-B3DB-420B-8474-2580C1CA6AB7}" presName="sibTrans" presStyleCnt="0"/>
      <dgm:spPr/>
    </dgm:pt>
    <dgm:pt modelId="{1FD60C3F-67F6-48B8-A738-AA4B5CB41B35}" type="pres">
      <dgm:prSet presAssocID="{6AEAD9B6-7BEA-484D-B4CD-BF3243DC41BC}" presName="compNode" presStyleCnt="0"/>
      <dgm:spPr/>
    </dgm:pt>
    <dgm:pt modelId="{A8D385CA-C5A3-458E-B348-02A2972005DA}" type="pres">
      <dgm:prSet presAssocID="{6AEAD9B6-7BEA-484D-B4CD-BF3243DC41BC}" presName="bgRect" presStyleLbl="bgShp" presStyleIdx="4" presStyleCnt="6"/>
      <dgm:spPr/>
    </dgm:pt>
    <dgm:pt modelId="{4B77A172-6C36-4104-A30E-609A256B2959}" type="pres">
      <dgm:prSet presAssocID="{6AEAD9B6-7BEA-484D-B4CD-BF3243DC41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4413141-4231-4091-8D9A-33F8DA083D38}" type="pres">
      <dgm:prSet presAssocID="{6AEAD9B6-7BEA-484D-B4CD-BF3243DC41BC}" presName="spaceRect" presStyleCnt="0"/>
      <dgm:spPr/>
    </dgm:pt>
    <dgm:pt modelId="{D3D43B64-AB93-4B7C-B7F2-5D2BA5885BB0}" type="pres">
      <dgm:prSet presAssocID="{6AEAD9B6-7BEA-484D-B4CD-BF3243DC41BC}" presName="parTx" presStyleLbl="revTx" presStyleIdx="4" presStyleCnt="6">
        <dgm:presLayoutVars>
          <dgm:chMax val="0"/>
          <dgm:chPref val="0"/>
        </dgm:presLayoutVars>
      </dgm:prSet>
      <dgm:spPr/>
    </dgm:pt>
    <dgm:pt modelId="{DC7CEA3A-5532-4475-B3D2-55272F5A99DE}" type="pres">
      <dgm:prSet presAssocID="{72DC8F76-3FF8-4DB8-AB66-CF105B81F784}" presName="sibTrans" presStyleCnt="0"/>
      <dgm:spPr/>
    </dgm:pt>
    <dgm:pt modelId="{A5E82B8E-D81A-406C-96BA-091437827816}" type="pres">
      <dgm:prSet presAssocID="{42B34CF8-A05C-4990-90C0-43D40154F751}" presName="compNode" presStyleCnt="0"/>
      <dgm:spPr/>
    </dgm:pt>
    <dgm:pt modelId="{83ECA170-F8E4-4E27-AC13-86197313CD49}" type="pres">
      <dgm:prSet presAssocID="{42B34CF8-A05C-4990-90C0-43D40154F751}" presName="bgRect" presStyleLbl="bgShp" presStyleIdx="5" presStyleCnt="6"/>
      <dgm:spPr/>
    </dgm:pt>
    <dgm:pt modelId="{ACFCF64C-A6A6-47D1-9014-019F053A7C08}" type="pres">
      <dgm:prSet presAssocID="{42B34CF8-A05C-4990-90C0-43D40154F7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9F6544E-3E46-46FA-BDF0-84782EBBF9C3}" type="pres">
      <dgm:prSet presAssocID="{42B34CF8-A05C-4990-90C0-43D40154F751}" presName="spaceRect" presStyleCnt="0"/>
      <dgm:spPr/>
    </dgm:pt>
    <dgm:pt modelId="{261E7882-F745-41C7-B58C-D96A876248DB}" type="pres">
      <dgm:prSet presAssocID="{42B34CF8-A05C-4990-90C0-43D40154F7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F31F969-576A-614D-9D59-DEE66BD47DCF}" type="presOf" srcId="{A54C35F1-F075-4D52-AE4B-E81EBC747DE5}" destId="{66B6C59F-F1D4-417F-BE5B-413F44B20818}" srcOrd="0" destOrd="0" presId="urn:microsoft.com/office/officeart/2018/2/layout/IconVerticalSolidList"/>
    <dgm:cxn modelId="{DE2A967D-9D78-4248-9202-6550A24179C4}" srcId="{078538F6-6FB7-4913-BEB2-B59A2BA6F200}" destId="{42B34CF8-A05C-4990-90C0-43D40154F751}" srcOrd="5" destOrd="0" parTransId="{2C898F4C-3274-4442-8F2F-3213FFB60E7C}" sibTransId="{D66BE56A-B75F-4EE1-9F30-5FB7312D3EBB}"/>
    <dgm:cxn modelId="{5CE7E57E-F10B-D64A-86F0-86375BE4D2DD}" type="presOf" srcId="{42B34CF8-A05C-4990-90C0-43D40154F751}" destId="{261E7882-F745-41C7-B58C-D96A876248DB}" srcOrd="0" destOrd="0" presId="urn:microsoft.com/office/officeart/2018/2/layout/IconVerticalSolidList"/>
    <dgm:cxn modelId="{BB23DD8A-AB1A-F547-8108-C642F47D8071}" type="presOf" srcId="{6AEAD9B6-7BEA-484D-B4CD-BF3243DC41BC}" destId="{D3D43B64-AB93-4B7C-B7F2-5D2BA5885BB0}" srcOrd="0" destOrd="0" presId="urn:microsoft.com/office/officeart/2018/2/layout/IconVerticalSolidList"/>
    <dgm:cxn modelId="{D22F138E-9CD3-354F-AC86-A297DDD4DF92}" type="presOf" srcId="{2C43E280-1F21-4CD1-9732-16A9478140C3}" destId="{CD7CBE98-0C2F-4C1D-8F37-E49EFA7ED9B2}" srcOrd="0" destOrd="0" presId="urn:microsoft.com/office/officeart/2018/2/layout/IconVerticalSolidList"/>
    <dgm:cxn modelId="{1B743A97-D1B5-9E45-9408-B02D833D23FE}" type="presOf" srcId="{27DC2564-D7B7-456C-8883-8251B2790CF2}" destId="{FB6D316A-62C6-41C1-A5AA-3AC2C4811662}" srcOrd="0" destOrd="0" presId="urn:microsoft.com/office/officeart/2018/2/layout/IconVerticalSolidList"/>
    <dgm:cxn modelId="{3459399C-CAA4-4E1F-BB78-5C98AC57CB33}" srcId="{078538F6-6FB7-4913-BEB2-B59A2BA6F200}" destId="{6AEAD9B6-7BEA-484D-B4CD-BF3243DC41BC}" srcOrd="4" destOrd="0" parTransId="{387A4805-EE30-47BA-9BF0-7B9E95812367}" sibTransId="{72DC8F76-3FF8-4DB8-AB66-CF105B81F784}"/>
    <dgm:cxn modelId="{9DF0CCAB-B7CA-EB44-BE6D-8DC060BB0CBC}" type="presOf" srcId="{078538F6-6FB7-4913-BEB2-B59A2BA6F200}" destId="{10ECA441-730E-402A-9106-185D769B0A9B}" srcOrd="0" destOrd="0" presId="urn:microsoft.com/office/officeart/2018/2/layout/IconVerticalSolidList"/>
    <dgm:cxn modelId="{067EC5AF-03EF-4077-BBE3-9FA9C298C3B5}" srcId="{078538F6-6FB7-4913-BEB2-B59A2BA6F200}" destId="{A54C35F1-F075-4D52-AE4B-E81EBC747DE5}" srcOrd="0" destOrd="0" parTransId="{6F7C121B-2C48-41D6-B4E7-41AEFF8BE962}" sibTransId="{665C7E73-3AFB-45EE-8A89-EEBE02AB7BB5}"/>
    <dgm:cxn modelId="{D2F088B0-945A-9840-81CA-CF19D05C9ED8}" type="presOf" srcId="{042E4627-F559-45BD-BE53-0BAE43A8495D}" destId="{9AA969F2-244D-4BD9-A291-0DCD0B6CDD0C}" srcOrd="0" destOrd="0" presId="urn:microsoft.com/office/officeart/2018/2/layout/IconVerticalSolidList"/>
    <dgm:cxn modelId="{217929B9-00F5-4343-B67C-B3FDC94CE58C}" srcId="{078538F6-6FB7-4913-BEB2-B59A2BA6F200}" destId="{27DC2564-D7B7-456C-8883-8251B2790CF2}" srcOrd="3" destOrd="0" parTransId="{8C5612F0-A8BA-4878-80AB-ACFBB1AC4ADB}" sibTransId="{4DFBF859-B3DB-420B-8474-2580C1CA6AB7}"/>
    <dgm:cxn modelId="{FDAA67DE-FA03-4568-8B2A-409F0989B3CC}" srcId="{078538F6-6FB7-4913-BEB2-B59A2BA6F200}" destId="{2C43E280-1F21-4CD1-9732-16A9478140C3}" srcOrd="1" destOrd="0" parTransId="{98A47B4E-DBBB-4ADF-9827-017ED3897F53}" sibTransId="{12339E86-AAFC-4D6E-B924-0E6ABB34832C}"/>
    <dgm:cxn modelId="{D5D1B7F5-BE40-435F-AA73-12CA09FF798D}" srcId="{078538F6-6FB7-4913-BEB2-B59A2BA6F200}" destId="{042E4627-F559-45BD-BE53-0BAE43A8495D}" srcOrd="2" destOrd="0" parTransId="{99671CC2-2D2C-4EE7-A8FD-16A0151A536D}" sibTransId="{81D31367-5C32-4C85-9DB6-5EA9EDAD7B26}"/>
    <dgm:cxn modelId="{B87DAEAD-8F11-9B4A-9E55-0D1CBD48F3E0}" type="presParOf" srcId="{10ECA441-730E-402A-9106-185D769B0A9B}" destId="{8171C57F-9429-4CFB-A00F-45D6CEA0D5BA}" srcOrd="0" destOrd="0" presId="urn:microsoft.com/office/officeart/2018/2/layout/IconVerticalSolidList"/>
    <dgm:cxn modelId="{ACFE7AE0-841C-BB4E-AE84-1DEF260DD441}" type="presParOf" srcId="{8171C57F-9429-4CFB-A00F-45D6CEA0D5BA}" destId="{D02BD3AD-AB61-4B73-89AC-6C007AC37AB7}" srcOrd="0" destOrd="0" presId="urn:microsoft.com/office/officeart/2018/2/layout/IconVerticalSolidList"/>
    <dgm:cxn modelId="{F3AF104D-A575-3549-9B04-E8B55EEC34CE}" type="presParOf" srcId="{8171C57F-9429-4CFB-A00F-45D6CEA0D5BA}" destId="{EF107C9F-3FCF-474B-8EB1-B3EFCF043046}" srcOrd="1" destOrd="0" presId="urn:microsoft.com/office/officeart/2018/2/layout/IconVerticalSolidList"/>
    <dgm:cxn modelId="{B97DBF46-0FED-ED45-9D90-1A264D5F6DCE}" type="presParOf" srcId="{8171C57F-9429-4CFB-A00F-45D6CEA0D5BA}" destId="{FDE5E49F-DBC3-4328-A0F3-9BB376A9EA12}" srcOrd="2" destOrd="0" presId="urn:microsoft.com/office/officeart/2018/2/layout/IconVerticalSolidList"/>
    <dgm:cxn modelId="{1C81A2DC-812B-294B-A979-55662DF2C3F3}" type="presParOf" srcId="{8171C57F-9429-4CFB-A00F-45D6CEA0D5BA}" destId="{66B6C59F-F1D4-417F-BE5B-413F44B20818}" srcOrd="3" destOrd="0" presId="urn:microsoft.com/office/officeart/2018/2/layout/IconVerticalSolidList"/>
    <dgm:cxn modelId="{63A7EE38-A4EA-1345-8AC3-7EA119A4AE87}" type="presParOf" srcId="{10ECA441-730E-402A-9106-185D769B0A9B}" destId="{091AE707-DA21-436D-9C03-042EBE25202A}" srcOrd="1" destOrd="0" presId="urn:microsoft.com/office/officeart/2018/2/layout/IconVerticalSolidList"/>
    <dgm:cxn modelId="{2D487314-A1D0-9447-8755-DA604D5500F1}" type="presParOf" srcId="{10ECA441-730E-402A-9106-185D769B0A9B}" destId="{182A63C6-79CF-4222-B818-5334D14BF7CF}" srcOrd="2" destOrd="0" presId="urn:microsoft.com/office/officeart/2018/2/layout/IconVerticalSolidList"/>
    <dgm:cxn modelId="{E73CECE8-C411-BD44-93A4-B1FFB523E242}" type="presParOf" srcId="{182A63C6-79CF-4222-B818-5334D14BF7CF}" destId="{5599EB73-D23B-4F59-813D-AD923A7F7CF0}" srcOrd="0" destOrd="0" presId="urn:microsoft.com/office/officeart/2018/2/layout/IconVerticalSolidList"/>
    <dgm:cxn modelId="{A1D43034-1843-F64B-A10A-2C71F55A8723}" type="presParOf" srcId="{182A63C6-79CF-4222-B818-5334D14BF7CF}" destId="{D04A1526-9B4F-432F-949F-73D3610F1CCE}" srcOrd="1" destOrd="0" presId="urn:microsoft.com/office/officeart/2018/2/layout/IconVerticalSolidList"/>
    <dgm:cxn modelId="{F614B062-8D8A-074D-8669-6A0CE2056B41}" type="presParOf" srcId="{182A63C6-79CF-4222-B818-5334D14BF7CF}" destId="{97337D20-5BBE-44CF-99D9-95B7F9A84FD1}" srcOrd="2" destOrd="0" presId="urn:microsoft.com/office/officeart/2018/2/layout/IconVerticalSolidList"/>
    <dgm:cxn modelId="{C502DDB4-E241-EA41-BFE6-B3E21A43DB72}" type="presParOf" srcId="{182A63C6-79CF-4222-B818-5334D14BF7CF}" destId="{CD7CBE98-0C2F-4C1D-8F37-E49EFA7ED9B2}" srcOrd="3" destOrd="0" presId="urn:microsoft.com/office/officeart/2018/2/layout/IconVerticalSolidList"/>
    <dgm:cxn modelId="{B62D1EEC-1D7B-404E-B060-264CA63399DA}" type="presParOf" srcId="{10ECA441-730E-402A-9106-185D769B0A9B}" destId="{6B900835-DB27-4EB5-B49D-E56ACA4473BD}" srcOrd="3" destOrd="0" presId="urn:microsoft.com/office/officeart/2018/2/layout/IconVerticalSolidList"/>
    <dgm:cxn modelId="{8722D4B3-F19D-2D42-8498-557CD0B2AD3C}" type="presParOf" srcId="{10ECA441-730E-402A-9106-185D769B0A9B}" destId="{F4522AF9-5841-4320-989B-DF154C8D9D2D}" srcOrd="4" destOrd="0" presId="urn:microsoft.com/office/officeart/2018/2/layout/IconVerticalSolidList"/>
    <dgm:cxn modelId="{CD2B11C2-A055-9F40-BD4D-8F7E0DF60AFB}" type="presParOf" srcId="{F4522AF9-5841-4320-989B-DF154C8D9D2D}" destId="{75C82A3B-7102-418A-BA5F-AB8605FD98F3}" srcOrd="0" destOrd="0" presId="urn:microsoft.com/office/officeart/2018/2/layout/IconVerticalSolidList"/>
    <dgm:cxn modelId="{DBBDFA4E-386B-6D45-8DD6-0991E7460BE7}" type="presParOf" srcId="{F4522AF9-5841-4320-989B-DF154C8D9D2D}" destId="{3119276F-9034-45C1-A21A-7A25549C3EF2}" srcOrd="1" destOrd="0" presId="urn:microsoft.com/office/officeart/2018/2/layout/IconVerticalSolidList"/>
    <dgm:cxn modelId="{4BAED73D-9453-C940-87B0-AD01D2AC0E51}" type="presParOf" srcId="{F4522AF9-5841-4320-989B-DF154C8D9D2D}" destId="{8BB0402E-8DA7-40EC-992C-EDED4F9222CD}" srcOrd="2" destOrd="0" presId="urn:microsoft.com/office/officeart/2018/2/layout/IconVerticalSolidList"/>
    <dgm:cxn modelId="{47625AC8-618C-F242-9C46-76DF0D329901}" type="presParOf" srcId="{F4522AF9-5841-4320-989B-DF154C8D9D2D}" destId="{9AA969F2-244D-4BD9-A291-0DCD0B6CDD0C}" srcOrd="3" destOrd="0" presId="urn:microsoft.com/office/officeart/2018/2/layout/IconVerticalSolidList"/>
    <dgm:cxn modelId="{BAA4240C-D0D2-D74F-81DF-2973F003A65A}" type="presParOf" srcId="{10ECA441-730E-402A-9106-185D769B0A9B}" destId="{BB90C875-00F6-4FF0-854C-2A4330F0C31D}" srcOrd="5" destOrd="0" presId="urn:microsoft.com/office/officeart/2018/2/layout/IconVerticalSolidList"/>
    <dgm:cxn modelId="{F2ADD6BC-7C6D-3942-A0E5-59693643774A}" type="presParOf" srcId="{10ECA441-730E-402A-9106-185D769B0A9B}" destId="{A2D2D27D-DB2C-4E46-8326-2456FCB82029}" srcOrd="6" destOrd="0" presId="urn:microsoft.com/office/officeart/2018/2/layout/IconVerticalSolidList"/>
    <dgm:cxn modelId="{E8D68530-A285-2B41-AD0E-03E13736E92A}" type="presParOf" srcId="{A2D2D27D-DB2C-4E46-8326-2456FCB82029}" destId="{74BD4523-E5A6-4404-BE00-6D3500FD21BD}" srcOrd="0" destOrd="0" presId="urn:microsoft.com/office/officeart/2018/2/layout/IconVerticalSolidList"/>
    <dgm:cxn modelId="{04D74E3C-EA4D-0C44-B869-1739A0A8A3AE}" type="presParOf" srcId="{A2D2D27D-DB2C-4E46-8326-2456FCB82029}" destId="{B3C25E0E-B9C5-4C08-868E-E803D040EE83}" srcOrd="1" destOrd="0" presId="urn:microsoft.com/office/officeart/2018/2/layout/IconVerticalSolidList"/>
    <dgm:cxn modelId="{0777A3A1-7CBD-9C4A-B8F6-382A7A58AE61}" type="presParOf" srcId="{A2D2D27D-DB2C-4E46-8326-2456FCB82029}" destId="{5A49F3BD-A6CB-4BAB-AFDC-7483452D2C82}" srcOrd="2" destOrd="0" presId="urn:microsoft.com/office/officeart/2018/2/layout/IconVerticalSolidList"/>
    <dgm:cxn modelId="{73F66C38-986B-C14A-839C-183A16EB37B0}" type="presParOf" srcId="{A2D2D27D-DB2C-4E46-8326-2456FCB82029}" destId="{FB6D316A-62C6-41C1-A5AA-3AC2C4811662}" srcOrd="3" destOrd="0" presId="urn:microsoft.com/office/officeart/2018/2/layout/IconVerticalSolidList"/>
    <dgm:cxn modelId="{84D681F0-CDBE-D74F-AD7A-EBDFB8FFA386}" type="presParOf" srcId="{10ECA441-730E-402A-9106-185D769B0A9B}" destId="{C256A942-48C4-43F6-9C7F-5751298D9F9F}" srcOrd="7" destOrd="0" presId="urn:microsoft.com/office/officeart/2018/2/layout/IconVerticalSolidList"/>
    <dgm:cxn modelId="{995C43A3-48C3-CF46-AEA2-16F4BC33B230}" type="presParOf" srcId="{10ECA441-730E-402A-9106-185D769B0A9B}" destId="{1FD60C3F-67F6-48B8-A738-AA4B5CB41B35}" srcOrd="8" destOrd="0" presId="urn:microsoft.com/office/officeart/2018/2/layout/IconVerticalSolidList"/>
    <dgm:cxn modelId="{A8E4679B-A61A-AA46-9CF6-AF517145F9E0}" type="presParOf" srcId="{1FD60C3F-67F6-48B8-A738-AA4B5CB41B35}" destId="{A8D385CA-C5A3-458E-B348-02A2972005DA}" srcOrd="0" destOrd="0" presId="urn:microsoft.com/office/officeart/2018/2/layout/IconVerticalSolidList"/>
    <dgm:cxn modelId="{AFA892A6-2BFE-334A-892E-804A9308FFE5}" type="presParOf" srcId="{1FD60C3F-67F6-48B8-A738-AA4B5CB41B35}" destId="{4B77A172-6C36-4104-A30E-609A256B2959}" srcOrd="1" destOrd="0" presId="urn:microsoft.com/office/officeart/2018/2/layout/IconVerticalSolidList"/>
    <dgm:cxn modelId="{1CD54728-27CC-AC44-B372-086F2971C846}" type="presParOf" srcId="{1FD60C3F-67F6-48B8-A738-AA4B5CB41B35}" destId="{74413141-4231-4091-8D9A-33F8DA083D38}" srcOrd="2" destOrd="0" presId="urn:microsoft.com/office/officeart/2018/2/layout/IconVerticalSolidList"/>
    <dgm:cxn modelId="{E51AC241-32AA-AB47-916D-9725D3D4598F}" type="presParOf" srcId="{1FD60C3F-67F6-48B8-A738-AA4B5CB41B35}" destId="{D3D43B64-AB93-4B7C-B7F2-5D2BA5885BB0}" srcOrd="3" destOrd="0" presId="urn:microsoft.com/office/officeart/2018/2/layout/IconVerticalSolidList"/>
    <dgm:cxn modelId="{4CD1C59B-9036-8E4A-A18A-73127E90E863}" type="presParOf" srcId="{10ECA441-730E-402A-9106-185D769B0A9B}" destId="{DC7CEA3A-5532-4475-B3D2-55272F5A99DE}" srcOrd="9" destOrd="0" presId="urn:microsoft.com/office/officeart/2018/2/layout/IconVerticalSolidList"/>
    <dgm:cxn modelId="{3D171BF1-C39A-7E4D-AB6A-548D9E8FAFE3}" type="presParOf" srcId="{10ECA441-730E-402A-9106-185D769B0A9B}" destId="{A5E82B8E-D81A-406C-96BA-091437827816}" srcOrd="10" destOrd="0" presId="urn:microsoft.com/office/officeart/2018/2/layout/IconVerticalSolidList"/>
    <dgm:cxn modelId="{2E91C068-556C-3D43-886C-2C93706A0A47}" type="presParOf" srcId="{A5E82B8E-D81A-406C-96BA-091437827816}" destId="{83ECA170-F8E4-4E27-AC13-86197313CD49}" srcOrd="0" destOrd="0" presId="urn:microsoft.com/office/officeart/2018/2/layout/IconVerticalSolidList"/>
    <dgm:cxn modelId="{799DB3F3-BB9D-884E-B2D9-05D5BAC23EFF}" type="presParOf" srcId="{A5E82B8E-D81A-406C-96BA-091437827816}" destId="{ACFCF64C-A6A6-47D1-9014-019F053A7C08}" srcOrd="1" destOrd="0" presId="urn:microsoft.com/office/officeart/2018/2/layout/IconVerticalSolidList"/>
    <dgm:cxn modelId="{83C32F70-305C-F743-B51D-239BA644D78D}" type="presParOf" srcId="{A5E82B8E-D81A-406C-96BA-091437827816}" destId="{69F6544E-3E46-46FA-BDF0-84782EBBF9C3}" srcOrd="2" destOrd="0" presId="urn:microsoft.com/office/officeart/2018/2/layout/IconVerticalSolidList"/>
    <dgm:cxn modelId="{1C1998DB-6755-7B48-B78E-FAB8580F23A1}" type="presParOf" srcId="{A5E82B8E-D81A-406C-96BA-091437827816}" destId="{261E7882-F745-41C7-B58C-D96A876248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BD3AD-AB61-4B73-89AC-6C007AC37AB7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07C9F-3FCF-474B-8EB1-B3EFCF043046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C59F-F1D4-417F-BE5B-413F44B20818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FIFA 19 by ELECTRONIC ARTS (EA)</a:t>
          </a:r>
        </a:p>
      </dsp:txBody>
      <dsp:txXfrm>
        <a:off x="899507" y="1827"/>
        <a:ext cx="5898167" cy="778794"/>
      </dsp:txXfrm>
    </dsp:sp>
    <dsp:sp modelId="{5599EB73-D23B-4F59-813D-AD923A7F7CF0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A1526-9B4F-432F-949F-73D3610F1CCE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CBE98-0C2F-4C1D-8F37-E49EFA7ED9B2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</a:t>
          </a:r>
        </a:p>
      </dsp:txBody>
      <dsp:txXfrm>
        <a:off x="899507" y="975320"/>
        <a:ext cx="5898167" cy="778794"/>
      </dsp:txXfrm>
    </dsp:sp>
    <dsp:sp modelId="{75C82A3B-7102-418A-BA5F-AB8605FD98F3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9276F-9034-45C1-A21A-7A25549C3EF2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969F2-244D-4BD9-A291-0DCD0B6CDD0C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 ON VARIABLES</a:t>
          </a:r>
        </a:p>
      </dsp:txBody>
      <dsp:txXfrm>
        <a:off x="899507" y="1948812"/>
        <a:ext cx="5898167" cy="778794"/>
      </dsp:txXfrm>
    </dsp:sp>
    <dsp:sp modelId="{74BD4523-E5A6-4404-BE00-6D3500FD21BD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25E0E-B9C5-4C08-868E-E803D040EE83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D316A-62C6-41C1-A5AA-3AC2C4811662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QUESTIONS</a:t>
          </a:r>
        </a:p>
      </dsp:txBody>
      <dsp:txXfrm>
        <a:off x="899507" y="2922305"/>
        <a:ext cx="5898167" cy="778794"/>
      </dsp:txXfrm>
    </dsp:sp>
    <dsp:sp modelId="{A8D385CA-C5A3-458E-B348-02A2972005DA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7A172-6C36-4104-A30E-609A256B2959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43B64-AB93-4B7C-B7F2-5D2BA5885BB0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MULTIPLE LINEAR REGRESSION</a:t>
          </a:r>
        </a:p>
      </dsp:txBody>
      <dsp:txXfrm>
        <a:off x="899507" y="3895797"/>
        <a:ext cx="5898167" cy="778794"/>
      </dsp:txXfrm>
    </dsp:sp>
    <dsp:sp modelId="{83ECA170-F8E4-4E27-AC13-86197313CD49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CF64C-A6A6-47D1-9014-019F053A7C08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7882-F745-41C7-B58C-D96A876248DB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K- MEANS CLUSTERING</a:t>
          </a:r>
        </a:p>
      </dsp:txBody>
      <dsp:txXfrm>
        <a:off x="899507" y="4869290"/>
        <a:ext cx="5898167" cy="778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A6F1D-F0D3-B949-A365-23E3A683475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5B2F-4337-3044-90DE-7D573FBA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5B2F-4337-3044-90DE-7D573FBA7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6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pt.wikipedia.org/wiki/FIFA_1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CBCB7-482E-D64D-8C5D-8DD31949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STAT 515 - FINAL PROJECT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8BF29-306D-8542-9134-F40C3AEA2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Fifa19 GAME Analysis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By </a:t>
            </a:r>
            <a:r>
              <a:rPr lang="en-US" sz="1800" dirty="0" err="1">
                <a:solidFill>
                  <a:srgbClr val="FFFFFF"/>
                </a:solidFill>
              </a:rPr>
              <a:t>vishnu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deepak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FA 19 – Wikipédia, a enciclopédia livre">
            <a:extLst>
              <a:ext uri="{FF2B5EF4-FFF2-40B4-BE49-F238E27FC236}">
                <a16:creationId xmlns:a16="http://schemas.microsoft.com/office/drawing/2014/main" id="{39C04BA0-D57B-4F31-B5AB-7F00E5AFA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" b="925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AD239-D8B3-3C4A-9DC0-D1043308CA9A}"/>
              </a:ext>
            </a:extLst>
          </p:cNvPr>
          <p:cNvSpPr txBox="1"/>
          <p:nvPr/>
        </p:nvSpPr>
        <p:spPr>
          <a:xfrm>
            <a:off x="9830440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pt.wikipedia.org/wiki/FIFA_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A4E-DF3B-5044-806E-4A504E5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90AB-2697-8642-88B1-3606FCC8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/>
            <a:r>
              <a:rPr lang="en-US" sz="1800" dirty="0"/>
              <a:t>The Multiple Linear Regression Model predicts the Response Variable “Overall” with an accuracy of 86% with a root mean square error of 2.5</a:t>
            </a:r>
          </a:p>
          <a:p>
            <a:pPr marL="292608" lvl="1" indent="0">
              <a:buNone/>
            </a:pPr>
            <a:endParaRPr lang="en-US" sz="1800" dirty="0"/>
          </a:p>
          <a:p>
            <a:pPr marL="578358" lvl="1" indent="-285750"/>
            <a:r>
              <a:rPr lang="en-US" sz="1800" dirty="0"/>
              <a:t>It is also seen that the major predictors are biased towards the attacking abilities of a player and not so much on the defensive abilities</a:t>
            </a:r>
          </a:p>
          <a:p>
            <a:pPr marL="578358" lvl="1" indent="-285750"/>
            <a:endParaRPr lang="en-US" sz="1800" dirty="0"/>
          </a:p>
          <a:p>
            <a:pPr marL="578358" lvl="1" indent="-285750"/>
            <a:r>
              <a:rPr lang="en-US" sz="1800" dirty="0"/>
              <a:t>A Forward player tends to have a higher rating than a Defender in General</a:t>
            </a:r>
          </a:p>
          <a:p>
            <a:pPr marL="578358" lvl="1" indent="-285750"/>
            <a:endParaRPr lang="en-US" sz="18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1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E23-32CD-D242-89D5-0BBF468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4D53-9B43-C14F-9F5F-29515930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en-US" sz="3600" dirty="0"/>
              <a:t> </a:t>
            </a:r>
            <a:r>
              <a:rPr lang="en-US" sz="3800" dirty="0"/>
              <a:t>The idea here is to cluster players based on similar skill set or attributes and playing position in the field</a:t>
            </a:r>
          </a:p>
          <a:p>
            <a:pPr marL="201168" lvl="1" indent="0">
              <a:buNone/>
            </a:pPr>
            <a:endParaRPr lang="en-US" sz="2300" dirty="0"/>
          </a:p>
          <a:p>
            <a:pPr lvl="1"/>
            <a:r>
              <a:rPr lang="en-US" sz="2300" dirty="0"/>
              <a:t> </a:t>
            </a:r>
            <a:r>
              <a:rPr lang="en-US" sz="3800" dirty="0"/>
              <a:t>In order to simplify this exercise , it was required to group multiple 27 different playing position in the field to 4 groups</a:t>
            </a:r>
          </a:p>
          <a:p>
            <a:pPr marL="201168" lvl="1" indent="0">
              <a:buNone/>
            </a:pPr>
            <a:endParaRPr lang="en-US" sz="3800" dirty="0"/>
          </a:p>
          <a:p>
            <a:pPr lvl="3"/>
            <a:r>
              <a:rPr lang="en-US" sz="3800" dirty="0"/>
              <a:t>Goalkeeper</a:t>
            </a:r>
          </a:p>
          <a:p>
            <a:pPr lvl="3"/>
            <a:r>
              <a:rPr lang="en-US" sz="3800" dirty="0"/>
              <a:t>Defenders</a:t>
            </a:r>
          </a:p>
          <a:p>
            <a:pPr lvl="3"/>
            <a:r>
              <a:rPr lang="en-US" sz="3800" dirty="0"/>
              <a:t>Midfielders</a:t>
            </a:r>
          </a:p>
          <a:p>
            <a:pPr lvl="3"/>
            <a:r>
              <a:rPr lang="en-US" sz="3800" dirty="0"/>
              <a:t>Forwards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6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B1BD5-F846-A246-8F60-43802DF9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85751"/>
            <a:ext cx="11229974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9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35A-7C17-7449-AC79-49281437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7AD26-76FB-B942-B957-1BF3839E14B3}"/>
              </a:ext>
            </a:extLst>
          </p:cNvPr>
          <p:cNvSpPr txBox="1"/>
          <p:nvPr/>
        </p:nvSpPr>
        <p:spPr>
          <a:xfrm>
            <a:off x="1297172" y="2349795"/>
            <a:ext cx="98585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Filtered out the Goalkeeper position and removed any players without a position listed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Only Numeric Player attributes were selected for this exercise - Player value, wages and overall rating have been omitted from the data so that these variables don’t sway our groupings, allowing for the clusters to contain like-for-like players based off their skillsets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Number of Clusters as 8 based on  trial and error method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the cluster group back to the main data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3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BB6F-442F-BE4D-840B-B365649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1D0D3-9120-DD4E-90E0-FC042DCC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45886"/>
              </p:ext>
            </p:extLst>
          </p:nvPr>
        </p:nvGraphicFramePr>
        <p:xfrm>
          <a:off x="1330251" y="2153921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459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4724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887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00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MIDFEILDER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3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8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7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BB6F-442F-BE4D-840B-B365649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1D0D3-9120-DD4E-90E0-FC042DCCE7F6}"/>
              </a:ext>
            </a:extLst>
          </p:cNvPr>
          <p:cNvGraphicFramePr>
            <a:graphicFrameLocks noGrp="1"/>
          </p:cNvGraphicFramePr>
          <p:nvPr/>
        </p:nvGraphicFramePr>
        <p:xfrm>
          <a:off x="1330251" y="2153921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459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4724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887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00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MIDFEILDER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3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8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65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DE88E2-4240-B44B-94DE-D3975156AC54}"/>
              </a:ext>
            </a:extLst>
          </p:cNvPr>
          <p:cNvSpPr txBox="1"/>
          <p:nvPr/>
        </p:nvSpPr>
        <p:spPr>
          <a:xfrm>
            <a:off x="10336619" y="2869660"/>
            <a:ext cx="19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 and 3 is primarily for Defenders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9C2975-00FA-1D43-99C8-AAD1EA308A01}"/>
              </a:ext>
            </a:extLst>
          </p:cNvPr>
          <p:cNvCxnSpPr>
            <a:cxnSpLocks/>
          </p:cNvCxnSpPr>
          <p:nvPr/>
        </p:nvCxnSpPr>
        <p:spPr>
          <a:xfrm>
            <a:off x="9411290" y="2698407"/>
            <a:ext cx="925329" cy="4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C01FBE-038B-CD48-AB23-6FD1BE2EF94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458251" y="3331325"/>
            <a:ext cx="878368" cy="10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4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BB6F-442F-BE4D-840B-B365649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1D0D3-9120-DD4E-90E0-FC042DCCE7F6}"/>
              </a:ext>
            </a:extLst>
          </p:cNvPr>
          <p:cNvGraphicFramePr>
            <a:graphicFrameLocks noGrp="1"/>
          </p:cNvGraphicFramePr>
          <p:nvPr/>
        </p:nvGraphicFramePr>
        <p:xfrm>
          <a:off x="1330251" y="2153921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459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4724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887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00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MIDFEILDER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3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8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65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DE88E2-4240-B44B-94DE-D3975156AC54}"/>
              </a:ext>
            </a:extLst>
          </p:cNvPr>
          <p:cNvSpPr txBox="1"/>
          <p:nvPr/>
        </p:nvSpPr>
        <p:spPr>
          <a:xfrm>
            <a:off x="10286970" y="4400385"/>
            <a:ext cx="19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5 and 6 is for defensive midfielders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9C2975-00FA-1D43-99C8-AAD1EA308A01}"/>
              </a:ext>
            </a:extLst>
          </p:cNvPr>
          <p:cNvCxnSpPr>
            <a:cxnSpLocks/>
          </p:cNvCxnSpPr>
          <p:nvPr/>
        </p:nvCxnSpPr>
        <p:spPr>
          <a:xfrm>
            <a:off x="9458251" y="4197787"/>
            <a:ext cx="812800" cy="3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B10F1-BCBF-484D-B1BA-78DCC0301F74}"/>
              </a:ext>
            </a:extLst>
          </p:cNvPr>
          <p:cNvCxnSpPr>
            <a:cxnSpLocks/>
          </p:cNvCxnSpPr>
          <p:nvPr/>
        </p:nvCxnSpPr>
        <p:spPr>
          <a:xfrm>
            <a:off x="9442332" y="4568151"/>
            <a:ext cx="812800" cy="3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495F3-CCCB-BD4D-A11F-1F9EE9C9BE4B}"/>
              </a:ext>
            </a:extLst>
          </p:cNvPr>
          <p:cNvCxnSpPr>
            <a:cxnSpLocks/>
          </p:cNvCxnSpPr>
          <p:nvPr/>
        </p:nvCxnSpPr>
        <p:spPr>
          <a:xfrm>
            <a:off x="9429336" y="3083263"/>
            <a:ext cx="812800" cy="18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45BF10-B96D-1047-9F91-C37E8DF142FF}"/>
              </a:ext>
            </a:extLst>
          </p:cNvPr>
          <p:cNvSpPr txBox="1"/>
          <p:nvPr/>
        </p:nvSpPr>
        <p:spPr>
          <a:xfrm>
            <a:off x="10286970" y="3151308"/>
            <a:ext cx="195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 and 7 is </a:t>
            </a:r>
          </a:p>
          <a:p>
            <a:r>
              <a:rPr lang="en-US" dirty="0"/>
              <a:t>for Midfielders</a:t>
            </a:r>
          </a:p>
        </p:txBody>
      </p:sp>
    </p:spTree>
    <p:extLst>
      <p:ext uri="{BB962C8B-B14F-4D97-AF65-F5344CB8AC3E}">
        <p14:creationId xmlns:p14="http://schemas.microsoft.com/office/powerpoint/2010/main" val="255069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BB6F-442F-BE4D-840B-B365649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1D0D3-9120-DD4E-90E0-FC042DCCE7F6}"/>
              </a:ext>
            </a:extLst>
          </p:cNvPr>
          <p:cNvGraphicFramePr>
            <a:graphicFrameLocks noGrp="1"/>
          </p:cNvGraphicFramePr>
          <p:nvPr/>
        </p:nvGraphicFramePr>
        <p:xfrm>
          <a:off x="1330251" y="2153921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459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4724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887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00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MIDFEILDER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3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8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65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DE88E2-4240-B44B-94DE-D3975156AC54}"/>
              </a:ext>
            </a:extLst>
          </p:cNvPr>
          <p:cNvSpPr txBox="1"/>
          <p:nvPr/>
        </p:nvSpPr>
        <p:spPr>
          <a:xfrm>
            <a:off x="10286970" y="4659519"/>
            <a:ext cx="19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8 is for attacking forwards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B10F1-BCBF-484D-B1BA-78DCC0301F74}"/>
              </a:ext>
            </a:extLst>
          </p:cNvPr>
          <p:cNvCxnSpPr>
            <a:cxnSpLocks/>
          </p:cNvCxnSpPr>
          <p:nvPr/>
        </p:nvCxnSpPr>
        <p:spPr>
          <a:xfrm flipV="1">
            <a:off x="9466210" y="4869712"/>
            <a:ext cx="820760" cy="3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495F3-CCCB-BD4D-A11F-1F9EE9C9BE4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474170" y="3474474"/>
            <a:ext cx="812800" cy="3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45BF10-B96D-1047-9F91-C37E8DF142FF}"/>
              </a:ext>
            </a:extLst>
          </p:cNvPr>
          <p:cNvSpPr txBox="1"/>
          <p:nvPr/>
        </p:nvSpPr>
        <p:spPr>
          <a:xfrm>
            <a:off x="10286970" y="3151308"/>
            <a:ext cx="139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4 is </a:t>
            </a:r>
          </a:p>
          <a:p>
            <a:r>
              <a:rPr lang="en-US" dirty="0"/>
              <a:t>for Forwards</a:t>
            </a:r>
          </a:p>
        </p:txBody>
      </p:sp>
    </p:spTree>
    <p:extLst>
      <p:ext uri="{BB962C8B-B14F-4D97-AF65-F5344CB8AC3E}">
        <p14:creationId xmlns:p14="http://schemas.microsoft.com/office/powerpoint/2010/main" val="164636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7729-AD65-194C-BAB0-192A15C6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/APLLICATION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0E3E7-6725-2D40-9619-3939DF7F8520}"/>
              </a:ext>
            </a:extLst>
          </p:cNvPr>
          <p:cNvSpPr txBox="1"/>
          <p:nvPr/>
        </p:nvSpPr>
        <p:spPr>
          <a:xfrm>
            <a:off x="1414130" y="2509284"/>
            <a:ext cx="9250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is to build a dashboard based on the cluster group with player details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allow the Manager of the Club to search for like minded players for replacement in</a:t>
            </a:r>
          </a:p>
          <a:p>
            <a:r>
              <a:rPr lang="en-US" dirty="0"/>
              <a:t>     the same field position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4EF1E-95E3-634D-9265-0CB1337A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7223553-3EB6-4043-89F0-76AF4C893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27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996-4963-D54D-82DE-345F11EC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 – FIFA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78E4-DA96-604B-8ABB-85CF12E7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2108201"/>
            <a:ext cx="10642113" cy="3760891"/>
          </a:xfrm>
        </p:spPr>
        <p:txBody>
          <a:bodyPr/>
          <a:lstStyle/>
          <a:p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FIFA 19 IS THE MOST POPULAR SOCCER SIMULATION GAME DEVELOPED BY ELECTRONIC ARTS( EA) IN CANADA</a:t>
            </a:r>
          </a:p>
          <a:p>
            <a:pPr marL="201168" lvl="1" indent="0" algn="just">
              <a:buNone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CONATINS THE DATA OF </a:t>
            </a:r>
            <a:r>
              <a:rPr lang="en-US" b="1" dirty="0"/>
              <a:t>18,207</a:t>
            </a:r>
            <a:r>
              <a:rPr lang="en-US" dirty="0"/>
              <a:t> PLAYERS REGISTERED ACROSS VARIOUS CONTINENTS SUCH AS EUROPE, AFRICA , AMERICA Etc.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DATASET IS AT THE PLAYER-LEVEL AND CONATAINS OVER </a:t>
            </a:r>
            <a:r>
              <a:rPr lang="en-US" b="1" dirty="0"/>
              <a:t>89 VARIABLES</a:t>
            </a:r>
            <a:r>
              <a:rPr lang="en-US" dirty="0"/>
              <a:t> THAT DESCRIBE VARIOUS PLAYER ATTRIBUTES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SOURCE OF THE DATA IS FROM KAGGLE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0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73742-E78A-4442-B30E-10D589D8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DISCUSSION ON PLAYER ATTRIBUTES/VARIBALES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C79FE-1EBE-6A4D-A639-39875650C441}"/>
              </a:ext>
            </a:extLst>
          </p:cNvPr>
          <p:cNvSpPr txBox="1"/>
          <p:nvPr/>
        </p:nvSpPr>
        <p:spPr>
          <a:xfrm>
            <a:off x="5346316" y="485207"/>
            <a:ext cx="2311434" cy="216587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 DETAILS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Height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Nationality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Club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3B551-528D-2345-BB84-1528D5C17D47}"/>
              </a:ext>
            </a:extLst>
          </p:cNvPr>
          <p:cNvSpPr txBox="1"/>
          <p:nvPr/>
        </p:nvSpPr>
        <p:spPr>
          <a:xfrm>
            <a:off x="8725654" y="568854"/>
            <a:ext cx="2828925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DEFENSIVE ATTRIBUTES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Jumping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Interceptions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Positioning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Marking 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Tackling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9C723-08F9-E149-ADEF-F36D2996DBAE}"/>
              </a:ext>
            </a:extLst>
          </p:cNvPr>
          <p:cNvSpPr txBox="1"/>
          <p:nvPr/>
        </p:nvSpPr>
        <p:spPr>
          <a:xfrm>
            <a:off x="5121912" y="3404789"/>
            <a:ext cx="27602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ATTACKING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Dribbling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Sprint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Finishing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D8550-065D-3541-952A-1A02EF1A6D9F}"/>
              </a:ext>
            </a:extLst>
          </p:cNvPr>
          <p:cNvSpPr txBox="1"/>
          <p:nvPr/>
        </p:nvSpPr>
        <p:spPr>
          <a:xfrm>
            <a:off x="8868090" y="3429000"/>
            <a:ext cx="2544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MIDFIELD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96D09-7F6C-E846-8866-FC61E66522C9}"/>
              </a:ext>
            </a:extLst>
          </p:cNvPr>
          <p:cNvSpPr txBox="1"/>
          <p:nvPr/>
        </p:nvSpPr>
        <p:spPr>
          <a:xfrm>
            <a:off x="5237467" y="5693748"/>
            <a:ext cx="631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the above variables are numeric on a scale of 0 - 100</a:t>
            </a:r>
          </a:p>
        </p:txBody>
      </p:sp>
    </p:spTree>
    <p:extLst>
      <p:ext uri="{BB962C8B-B14F-4D97-AF65-F5344CB8AC3E}">
        <p14:creationId xmlns:p14="http://schemas.microsoft.com/office/powerpoint/2010/main" val="34096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6487-C524-8241-93F0-88EBDD83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58916-4C89-2F45-ADBC-6F2D6C070613}"/>
              </a:ext>
            </a:extLst>
          </p:cNvPr>
          <p:cNvSpPr txBox="1"/>
          <p:nvPr/>
        </p:nvSpPr>
        <p:spPr>
          <a:xfrm>
            <a:off x="1350335" y="2541181"/>
            <a:ext cx="100887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TEXTUAL DATA THAT HAD LINKS TO IMAGES OF THE PLAYER, CLUB LOGO ETC. WERE REMOVED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WAS TO REMOVE ROWS WHICH HAD NULL VALUES IN A CERTAIN COLUMN</a:t>
            </a:r>
          </a:p>
          <a:p>
            <a:r>
              <a:rPr lang="en-US" dirty="0"/>
              <a:t>     (THE CLEANED DATA ACCOUNTED FOR 92% OF THE ORIGINAL DATASET)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CLEANED DATA SET HAD 16,643 OBSERVATIONS ACROSS 54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512F3-FF1E-F44D-B680-F27D6691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F041-7558-7B4C-8CD0-6DF087AF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64" y="605896"/>
            <a:ext cx="6120216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MULTIPLE LINEAR REGRESSION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Can we build a Model to predict the variable “Overall” based on the various individual player attributes available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What are the most important variable in the prediction 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 K- MEANS CLUSTERING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Can we create a cluster with similar group of players by attributes?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This will help the managers of the football club identify/scout a player for replacement 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437C3-40C5-BD4D-9B01-EF09D981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7" y="0"/>
            <a:ext cx="8574084" cy="63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813-4AE3-B642-A314-F41EC22B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39" y="297713"/>
            <a:ext cx="3517567" cy="1530449"/>
          </a:xfrm>
        </p:spPr>
        <p:txBody>
          <a:bodyPr/>
          <a:lstStyle/>
          <a:p>
            <a:r>
              <a:rPr lang="en-US" dirty="0"/>
              <a:t>Linearity Assumption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2EA906-61F2-EC42-B362-AC213EA35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0"/>
            <a:ext cx="7548561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00F16-C86F-394D-B0E1-E611688A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139" y="2234975"/>
            <a:ext cx="3517567" cy="40169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fluctuations of the residual values about zero indicates 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Based on the QQ plot, the residuals are normally distributed. Data Points closely follow the the straight line at a 45% angle upwards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D417-A986-2A4C-A6AA-E6097DD1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3F5E8-BA12-6747-AE82-FD9B9709CB7C}"/>
              </a:ext>
            </a:extLst>
          </p:cNvPr>
          <p:cNvSpPr txBox="1"/>
          <p:nvPr/>
        </p:nvSpPr>
        <p:spPr>
          <a:xfrm>
            <a:off x="907422" y="2190561"/>
            <a:ext cx="9031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– Overall ( Numeric Value between 47 to 94)</a:t>
            </a:r>
          </a:p>
          <a:p>
            <a:r>
              <a:rPr lang="en-US" dirty="0"/>
              <a:t>NUMBER OF VARIABLES USED FOR PREDICTION: 28</a:t>
            </a:r>
          </a:p>
          <a:p>
            <a:r>
              <a:rPr lang="en-US" dirty="0"/>
              <a:t>RMSE : 2.563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942D9-35B8-AD49-989D-59E55D1B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2" y="3067724"/>
            <a:ext cx="10990411" cy="184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E8C80D-257F-F049-976D-1622D02F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976573"/>
            <a:ext cx="5765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2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7E2E8"/>
      </a:lt2>
      <a:accent1>
        <a:srgbClr val="86AC7C"/>
      </a:accent1>
      <a:accent2>
        <a:srgbClr val="6FAF7C"/>
      </a:accent2>
      <a:accent3>
        <a:srgbClr val="7CAC99"/>
      </a:accent3>
      <a:accent4>
        <a:srgbClr val="6EAAAD"/>
      </a:accent4>
      <a:accent5>
        <a:srgbClr val="82A6C3"/>
      </a:accent5>
      <a:accent6>
        <a:srgbClr val="7A83BF"/>
      </a:accent6>
      <a:hlink>
        <a:srgbClr val="A069AE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786</Words>
  <Application>Microsoft Macintosh PowerPoint</Application>
  <PresentationFormat>Widescreen</PresentationFormat>
  <Paragraphs>269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RetrospectVTI</vt:lpstr>
      <vt:lpstr>STAT 515 - FINAL PROJECT</vt:lpstr>
      <vt:lpstr>CONTENTS</vt:lpstr>
      <vt:lpstr>ABOUT THE GAME – FIFA 19</vt:lpstr>
      <vt:lpstr>DISCUSSION ON PLAYER ATTRIBUTES/VARIBALES</vt:lpstr>
      <vt:lpstr>DATA CLEANING</vt:lpstr>
      <vt:lpstr>RESEARCH QUESTIONS</vt:lpstr>
      <vt:lpstr>PowerPoint Presentation</vt:lpstr>
      <vt:lpstr>Linearity Assumption</vt:lpstr>
      <vt:lpstr>MULTIPLE LINEAR REGRESSION</vt:lpstr>
      <vt:lpstr>CONCLUSION</vt:lpstr>
      <vt:lpstr>K- MEANS CLUSTERING</vt:lpstr>
      <vt:lpstr>PowerPoint Presentation</vt:lpstr>
      <vt:lpstr>STEPS </vt:lpstr>
      <vt:lpstr>CLUSTER TABLE</vt:lpstr>
      <vt:lpstr>CLUSTER TABLE</vt:lpstr>
      <vt:lpstr>CLUSTER TABLE</vt:lpstr>
      <vt:lpstr>CLUSTER TABLE</vt:lpstr>
      <vt:lpstr>CONCLUSION /APLLICATION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515 - FINAL PROJECT</dc:title>
  <dc:creator>Vishnu Deepak</dc:creator>
  <cp:lastModifiedBy>Vishnu Deepak</cp:lastModifiedBy>
  <cp:revision>118</cp:revision>
  <dcterms:created xsi:type="dcterms:W3CDTF">2019-12-02T14:32:05Z</dcterms:created>
  <dcterms:modified xsi:type="dcterms:W3CDTF">2019-12-08T01:33:26Z</dcterms:modified>
</cp:coreProperties>
</file>