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62" r:id="rId7"/>
    <p:sldId id="263" r:id="rId8"/>
    <p:sldId id="25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56E5EB-7315-422D-8405-9F73D011EE56}" v="1" dt="2024-02-04T04:21:08.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397780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CC24C3-AE4C-428E-8CD9-E6312954564F}"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83465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1588129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3084752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945379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3758683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1921104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530754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102178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299316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C24C3-AE4C-428E-8CD9-E6312954564F}"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65747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CC24C3-AE4C-428E-8CD9-E6312954564F}"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189971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CC24C3-AE4C-428E-8CD9-E6312954564F}" type="datetimeFigureOut">
              <a:rPr lang="en-IN" smtClean="0"/>
              <a:t>04-02-2024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75963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CC24C3-AE4C-428E-8CD9-E6312954564F}" type="datetimeFigureOut">
              <a:rPr lang="en-IN" smtClean="0"/>
              <a:t>04-02-2024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48070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C24C3-AE4C-428E-8CD9-E6312954564F}" type="datetimeFigureOut">
              <a:rPr lang="en-IN" smtClean="0"/>
              <a:t>04-02-2024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188529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CC24C3-AE4C-428E-8CD9-E6312954564F}"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172333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BCC24C3-AE4C-428E-8CD9-E6312954564F}" type="datetimeFigureOut">
              <a:rPr lang="en-IN" smtClean="0"/>
              <a:t>04-02-2024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21ECFCE9-CB32-4CC7-9E61-28238C832617}" type="slidenum">
              <a:rPr lang="en-IN" smtClean="0"/>
              <a:t>‹#›</a:t>
            </a:fld>
            <a:endParaRPr lang="en-IN"/>
          </a:p>
        </p:txBody>
      </p:sp>
    </p:spTree>
    <p:extLst>
      <p:ext uri="{BB962C8B-B14F-4D97-AF65-F5344CB8AC3E}">
        <p14:creationId xmlns:p14="http://schemas.microsoft.com/office/powerpoint/2010/main" val="379304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BCC24C3-AE4C-428E-8CD9-E6312954564F}" type="datetimeFigureOut">
              <a:rPr lang="en-IN" smtClean="0"/>
              <a:t>04-02-2024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1ECFCE9-CB32-4CC7-9E61-28238C832617}" type="slidenum">
              <a:rPr lang="en-IN" smtClean="0"/>
              <a:t>‹#›</a:t>
            </a:fld>
            <a:endParaRPr lang="en-IN"/>
          </a:p>
        </p:txBody>
      </p:sp>
    </p:spTree>
    <p:extLst>
      <p:ext uri="{BB962C8B-B14F-4D97-AF65-F5344CB8AC3E}">
        <p14:creationId xmlns:p14="http://schemas.microsoft.com/office/powerpoint/2010/main" val="36675075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ocomplexity.com/documents/fossml/architecture.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7E79-F624-5851-CB26-0B8DADC118EC}"/>
              </a:ext>
            </a:extLst>
          </p:cNvPr>
          <p:cNvSpPr>
            <a:spLocks noGrp="1"/>
          </p:cNvSpPr>
          <p:nvPr>
            <p:ph type="ctrTitle"/>
          </p:nvPr>
        </p:nvSpPr>
        <p:spPr>
          <a:xfrm>
            <a:off x="705853" y="609601"/>
            <a:ext cx="11133221" cy="3200400"/>
          </a:xfrm>
        </p:spPr>
        <p:txBody>
          <a:bodyPr>
            <a:normAutofit/>
          </a:bodyPr>
          <a:lstStyle/>
          <a:p>
            <a:r>
              <a:rPr lang="en-US" sz="5400" b="1" dirty="0"/>
              <a:t>Adult census Income prediction</a:t>
            </a:r>
            <a:endParaRPr lang="en-IN" sz="5400" b="1" dirty="0"/>
          </a:p>
        </p:txBody>
      </p:sp>
      <p:sp>
        <p:nvSpPr>
          <p:cNvPr id="3" name="Subtitle 2">
            <a:extLst>
              <a:ext uri="{FF2B5EF4-FFF2-40B4-BE49-F238E27FC236}">
                <a16:creationId xmlns:a16="http://schemas.microsoft.com/office/drawing/2014/main" id="{09868904-794E-5094-C756-E4D42F76E9A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860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511A-2807-F9BA-08E2-C22A63975173}"/>
              </a:ext>
            </a:extLst>
          </p:cNvPr>
          <p:cNvSpPr>
            <a:spLocks noGrp="1"/>
          </p:cNvSpPr>
          <p:nvPr>
            <p:ph type="title"/>
          </p:nvPr>
        </p:nvSpPr>
        <p:spPr/>
        <p:txBody>
          <a:bodyPr>
            <a:normAutofit fontScale="90000"/>
          </a:bodyPr>
          <a:lstStyle/>
          <a:p>
            <a:pPr marL="0" lvl="0" indent="0" rtl="0">
              <a:spcBef>
                <a:spcPts val="1040"/>
              </a:spcBef>
              <a:spcAft>
                <a:spcPts val="0"/>
              </a:spcAft>
            </a:pPr>
            <a:r>
              <a:rPr lang="en-US" sz="4000" dirty="0">
                <a:solidFill>
                  <a:schemeClr val="lt1"/>
                </a:solidFill>
                <a:latin typeface="Times New Roman"/>
                <a:ea typeface="Times New Roman"/>
                <a:cs typeface="Times New Roman"/>
                <a:sym typeface="Times New Roman"/>
              </a:rPr>
              <a:t>Objective: </a:t>
            </a:r>
            <a:br>
              <a:rPr lang="en-US" sz="4000" dirty="0">
                <a:solidFill>
                  <a:schemeClr val="lt1"/>
                </a:solidFill>
                <a:latin typeface="Times New Roman"/>
                <a:ea typeface="Times New Roman"/>
                <a:cs typeface="Times New Roman"/>
                <a:sym typeface="Times New Roman"/>
              </a:rPr>
            </a:br>
            <a:br>
              <a:rPr lang="en-US" b="1" dirty="0">
                <a:solidFill>
                  <a:schemeClr val="accent3"/>
                </a:solidFill>
              </a:rPr>
            </a:br>
            <a:r>
              <a:rPr lang="en-US" sz="2200" b="1" dirty="0">
                <a:solidFill>
                  <a:schemeClr val="accent3"/>
                </a:solidFill>
                <a:latin typeface="Times New Roman"/>
                <a:ea typeface="Times New Roman"/>
                <a:cs typeface="Times New Roman"/>
                <a:sym typeface="Times New Roman"/>
              </a:rPr>
              <a:t>Development of a predictive model for Adult people income to fine the who earn more or less than 50Kby this census data we can say that who is more stable in life</a:t>
            </a:r>
            <a:endParaRPr lang="en-IN" dirty="0"/>
          </a:p>
        </p:txBody>
      </p:sp>
      <p:sp>
        <p:nvSpPr>
          <p:cNvPr id="3" name="Content Placeholder 2">
            <a:extLst>
              <a:ext uri="{FF2B5EF4-FFF2-40B4-BE49-F238E27FC236}">
                <a16:creationId xmlns:a16="http://schemas.microsoft.com/office/drawing/2014/main" id="{A994FE6D-3694-8AF5-F904-5E7569DF13D8}"/>
              </a:ext>
            </a:extLst>
          </p:cNvPr>
          <p:cNvSpPr>
            <a:spLocks noGrp="1"/>
          </p:cNvSpPr>
          <p:nvPr>
            <p:ph idx="1"/>
          </p:nvPr>
        </p:nvSpPr>
        <p:spPr/>
        <p:txBody>
          <a:bodyPr>
            <a:normAutofit/>
          </a:bodyPr>
          <a:lstStyle/>
          <a:p>
            <a:pPr marL="0" lvl="0" indent="0" algn="l" rtl="0">
              <a:spcBef>
                <a:spcPts val="1040"/>
              </a:spcBef>
              <a:spcAft>
                <a:spcPts val="0"/>
              </a:spcAft>
              <a:buSzPts val="1760"/>
              <a:buNone/>
            </a:pPr>
            <a:r>
              <a:rPr lang="en-US" sz="2800" b="1" dirty="0">
                <a:solidFill>
                  <a:srgbClr val="FF0000"/>
                </a:solidFill>
                <a:latin typeface="Times New Roman"/>
                <a:ea typeface="Times New Roman"/>
                <a:cs typeface="Times New Roman"/>
                <a:sym typeface="Times New Roman"/>
              </a:rPr>
              <a:t>Benefits:</a:t>
            </a:r>
            <a:endParaRPr lang="en-US" sz="2800" b="1" dirty="0">
              <a:solidFill>
                <a:srgbClr val="FF0000"/>
              </a:solidFill>
            </a:endParaRPr>
          </a:p>
          <a:p>
            <a:pPr marL="742950" lvl="1" indent="-285750" algn="l" rtl="0">
              <a:spcBef>
                <a:spcPts val="960"/>
              </a:spcBef>
              <a:spcAft>
                <a:spcPts val="0"/>
              </a:spcAft>
              <a:buSzPts val="1440"/>
              <a:buFont typeface="Noto Sans Symbols"/>
              <a:buChar char="⮚"/>
            </a:pPr>
            <a:r>
              <a:rPr lang="en-US" sz="2400" b="1" dirty="0">
                <a:solidFill>
                  <a:srgbClr val="FF0000"/>
                </a:solidFill>
                <a:latin typeface="Times New Roman"/>
                <a:ea typeface="Times New Roman"/>
                <a:cs typeface="Times New Roman"/>
                <a:sym typeface="Times New Roman"/>
              </a:rPr>
              <a:t>Detection of salary of the people .</a:t>
            </a:r>
          </a:p>
          <a:p>
            <a:pPr marL="742950" lvl="1" indent="-285750" algn="l" rtl="0">
              <a:spcBef>
                <a:spcPts val="960"/>
              </a:spcBef>
              <a:spcAft>
                <a:spcPts val="0"/>
              </a:spcAft>
              <a:buSzPts val="1440"/>
              <a:buFont typeface="Noto Sans Symbols"/>
              <a:buChar char="⮚"/>
            </a:pPr>
            <a:r>
              <a:rPr lang="en-US" sz="2400" b="1" dirty="0">
                <a:solidFill>
                  <a:srgbClr val="FF0000"/>
                </a:solidFill>
                <a:latin typeface="Times New Roman"/>
                <a:ea typeface="Times New Roman"/>
                <a:cs typeface="Times New Roman"/>
                <a:sym typeface="Times New Roman"/>
              </a:rPr>
              <a:t>Give idea about how you earn more salary.</a:t>
            </a:r>
            <a:endParaRPr lang="en-US" sz="2400" b="1" dirty="0">
              <a:solidFill>
                <a:srgbClr val="FF0000"/>
              </a:solidFill>
            </a:endParaRPr>
          </a:p>
          <a:p>
            <a:pPr marL="742950" lvl="1" indent="-285750" algn="l" rtl="0">
              <a:spcBef>
                <a:spcPts val="960"/>
              </a:spcBef>
              <a:spcAft>
                <a:spcPts val="0"/>
              </a:spcAft>
              <a:buSzPts val="1440"/>
              <a:buFont typeface="Noto Sans Symbols"/>
              <a:buChar char="⮚"/>
            </a:pPr>
            <a:r>
              <a:rPr lang="en-US" sz="2400" b="1" dirty="0">
                <a:solidFill>
                  <a:srgbClr val="FF0000"/>
                </a:solidFill>
                <a:latin typeface="Times New Roman"/>
                <a:ea typeface="Times New Roman"/>
                <a:cs typeface="Times New Roman"/>
                <a:sym typeface="Times New Roman"/>
              </a:rPr>
              <a:t>Helps to understand that what they need to do.</a:t>
            </a:r>
            <a:endParaRPr lang="en-US" sz="2400" b="1" dirty="0">
              <a:solidFill>
                <a:srgbClr val="FF0000"/>
              </a:solidFill>
            </a:endParaRPr>
          </a:p>
        </p:txBody>
      </p:sp>
    </p:spTree>
    <p:extLst>
      <p:ext uri="{BB962C8B-B14F-4D97-AF65-F5344CB8AC3E}">
        <p14:creationId xmlns:p14="http://schemas.microsoft.com/office/powerpoint/2010/main" val="320103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7E1C-A9EA-C870-4CF3-735ED6648E5C}"/>
              </a:ext>
            </a:extLst>
          </p:cNvPr>
          <p:cNvSpPr>
            <a:spLocks noGrp="1"/>
          </p:cNvSpPr>
          <p:nvPr>
            <p:ph type="title"/>
          </p:nvPr>
        </p:nvSpPr>
        <p:spPr>
          <a:xfrm>
            <a:off x="1141413" y="866274"/>
            <a:ext cx="9905998" cy="1177130"/>
          </a:xfrm>
        </p:spPr>
        <p:txBody>
          <a:bodyPr>
            <a:normAutofit/>
          </a:bodyPr>
          <a:lstStyle/>
          <a:p>
            <a:pPr algn="ctr"/>
            <a:r>
              <a:rPr lang="en-US" sz="3200" b="1" dirty="0">
                <a:solidFill>
                  <a:srgbClr val="FFFF00"/>
                </a:solidFill>
                <a:latin typeface="Times New Roman"/>
                <a:ea typeface="Times New Roman"/>
                <a:cs typeface="Times New Roman"/>
                <a:sym typeface="Times New Roman"/>
              </a:rPr>
              <a:t>Architecture</a:t>
            </a:r>
            <a:endParaRPr lang="en-IN" b="1" dirty="0">
              <a:solidFill>
                <a:srgbClr val="FFFF00"/>
              </a:solidFill>
            </a:endParaRPr>
          </a:p>
        </p:txBody>
      </p:sp>
      <p:pic>
        <p:nvPicPr>
          <p:cNvPr id="5" name="Content Placeholder 4">
            <a:extLst>
              <a:ext uri="{FF2B5EF4-FFF2-40B4-BE49-F238E27FC236}">
                <a16:creationId xmlns:a16="http://schemas.microsoft.com/office/drawing/2014/main" id="{FC0F142B-D9EB-9A8C-E013-CFD3307C6A3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35110" y="2043404"/>
            <a:ext cx="7820025" cy="4238625"/>
          </a:xfrm>
        </p:spPr>
      </p:pic>
      <p:sp>
        <p:nvSpPr>
          <p:cNvPr id="6" name="TextBox 5">
            <a:extLst>
              <a:ext uri="{FF2B5EF4-FFF2-40B4-BE49-F238E27FC236}">
                <a16:creationId xmlns:a16="http://schemas.microsoft.com/office/drawing/2014/main" id="{8689BAD2-CC15-5994-D849-6B5998EA35AE}"/>
              </a:ext>
            </a:extLst>
          </p:cNvPr>
          <p:cNvSpPr txBox="1"/>
          <p:nvPr/>
        </p:nvSpPr>
        <p:spPr>
          <a:xfrm>
            <a:off x="2035110" y="6282029"/>
            <a:ext cx="7820025" cy="230832"/>
          </a:xfrm>
          <a:prstGeom prst="rect">
            <a:avLst/>
          </a:prstGeom>
          <a:noFill/>
        </p:spPr>
        <p:txBody>
          <a:bodyPr wrap="square" rtlCol="0">
            <a:spAutoFit/>
          </a:bodyPr>
          <a:lstStyle/>
          <a:p>
            <a:r>
              <a:rPr lang="en-IN" sz="900">
                <a:hlinkClick r:id="rId3" tooltip="https://nocomplexity.com/documents/fossml/architecture.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86849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DBDB20-B0B1-B0AF-B0A6-BA0F932F375B}"/>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DC4C5271-8605-4228-B60B-3FFC6CAB6057}"/>
              </a:ext>
            </a:extLst>
          </p:cNvPr>
          <p:cNvSpPr>
            <a:spLocks noGrp="1"/>
          </p:cNvSpPr>
          <p:nvPr>
            <p:ph type="subTitle" idx="1"/>
          </p:nvPr>
        </p:nvSpPr>
        <p:spPr>
          <a:xfrm>
            <a:off x="0" y="298580"/>
            <a:ext cx="11181347" cy="7056725"/>
          </a:xfrm>
        </p:spPr>
        <p:txBody>
          <a:bodyPr/>
          <a:lstStyle/>
          <a:p>
            <a:pPr marL="0" lvl="0" indent="0" algn="l" rtl="0">
              <a:spcBef>
                <a:spcPts val="0"/>
              </a:spcBef>
              <a:spcAft>
                <a:spcPts val="0"/>
              </a:spcAft>
              <a:buSzPts val="1760"/>
              <a:buNone/>
            </a:pPr>
            <a:r>
              <a:rPr lang="en-US" sz="3200" dirty="0">
                <a:solidFill>
                  <a:schemeClr val="lt1"/>
                </a:solidFill>
                <a:latin typeface="Times New Roman"/>
                <a:ea typeface="Times New Roman"/>
                <a:cs typeface="Times New Roman"/>
                <a:sym typeface="Times New Roman"/>
              </a:rPr>
              <a:t>Data Insertion </a:t>
            </a:r>
          </a:p>
          <a:p>
            <a:pPr marL="342900" lvl="0" indent="-342900" algn="l" rtl="0">
              <a:spcBef>
                <a:spcPts val="0"/>
              </a:spcBef>
              <a:spcAft>
                <a:spcPts val="0"/>
              </a:spcAft>
              <a:buSzPts val="1760"/>
              <a:buFont typeface="Wingdings" panose="05000000000000000000" pitchFamily="2" charset="2"/>
              <a:buChar char="Ø"/>
            </a:pPr>
            <a:r>
              <a:rPr lang="en-US" sz="2400" dirty="0">
                <a:solidFill>
                  <a:schemeClr val="lt1"/>
                </a:solidFill>
                <a:latin typeface="Times New Roman"/>
                <a:ea typeface="Times New Roman"/>
                <a:cs typeface="Times New Roman"/>
                <a:sym typeface="Times New Roman"/>
              </a:rPr>
              <a:t>For data ingestion we need to make an file in raw file .</a:t>
            </a:r>
          </a:p>
          <a:p>
            <a:pPr marL="342900" lvl="0" indent="-342900" algn="l" rtl="0">
              <a:spcBef>
                <a:spcPts val="0"/>
              </a:spcBef>
              <a:spcAft>
                <a:spcPts val="0"/>
              </a:spcAft>
              <a:buSzPts val="1760"/>
              <a:buFont typeface="Wingdings" panose="05000000000000000000" pitchFamily="2" charset="2"/>
              <a:buChar char="Ø"/>
            </a:pPr>
            <a:r>
              <a:rPr lang="en-US" sz="2400" dirty="0">
                <a:solidFill>
                  <a:schemeClr val="lt1"/>
                </a:solidFill>
                <a:latin typeface="Times New Roman"/>
                <a:ea typeface="Times New Roman"/>
                <a:cs typeface="Times New Roman"/>
                <a:sym typeface="Times New Roman"/>
              </a:rPr>
              <a:t>Store all the data in raw file after some cleaning</a:t>
            </a:r>
          </a:p>
          <a:p>
            <a:pPr marL="342900" lvl="0" indent="-342900" algn="l" rtl="0">
              <a:spcBef>
                <a:spcPts val="0"/>
              </a:spcBef>
              <a:spcAft>
                <a:spcPts val="0"/>
              </a:spcAft>
              <a:buSzPts val="1760"/>
              <a:buFont typeface="Wingdings" panose="05000000000000000000" pitchFamily="2" charset="2"/>
              <a:buChar char="Ø"/>
            </a:pPr>
            <a:r>
              <a:rPr lang="en-US" sz="2400" dirty="0">
                <a:solidFill>
                  <a:schemeClr val="lt1"/>
                </a:solidFill>
                <a:latin typeface="Times New Roman"/>
                <a:ea typeface="Times New Roman"/>
                <a:cs typeface="Times New Roman"/>
                <a:sym typeface="Times New Roman"/>
              </a:rPr>
              <a:t>After that we need to create two more file that is train and test</a:t>
            </a:r>
          </a:p>
          <a:p>
            <a:pPr marL="342900" lvl="0" indent="-342900" algn="l" rtl="0">
              <a:spcBef>
                <a:spcPts val="0"/>
              </a:spcBef>
              <a:spcAft>
                <a:spcPts val="0"/>
              </a:spcAft>
              <a:buSzPts val="1760"/>
              <a:buFont typeface="Wingdings" panose="05000000000000000000" pitchFamily="2" charset="2"/>
              <a:buChar char="Ø"/>
            </a:pPr>
            <a:r>
              <a:rPr lang="en-US" sz="2400" dirty="0">
                <a:solidFill>
                  <a:schemeClr val="lt1"/>
                </a:solidFill>
                <a:latin typeface="Times New Roman"/>
                <a:ea typeface="Times New Roman"/>
                <a:cs typeface="Times New Roman"/>
                <a:sym typeface="Times New Roman"/>
              </a:rPr>
              <a:t>Train file contain 70% of and test file contain only 30% of data</a:t>
            </a:r>
          </a:p>
          <a:p>
            <a:pPr lvl="0" algn="l" rtl="0">
              <a:spcBef>
                <a:spcPts val="0"/>
              </a:spcBef>
              <a:spcAft>
                <a:spcPts val="0"/>
              </a:spcAft>
              <a:buSzPts val="1760"/>
            </a:pPr>
            <a:endParaRPr lang="en-US" dirty="0">
              <a:solidFill>
                <a:schemeClr val="lt1"/>
              </a:solidFill>
              <a:latin typeface="Times New Roman"/>
              <a:ea typeface="Times New Roman"/>
              <a:cs typeface="Times New Roman"/>
              <a:sym typeface="Times New Roman"/>
            </a:endParaRPr>
          </a:p>
          <a:p>
            <a:pPr lvl="0" algn="l" rtl="0">
              <a:spcBef>
                <a:spcPts val="0"/>
              </a:spcBef>
              <a:spcAft>
                <a:spcPts val="0"/>
              </a:spcAft>
              <a:buSzPts val="1760"/>
            </a:pPr>
            <a:endParaRPr lang="en-US" dirty="0">
              <a:solidFill>
                <a:schemeClr val="lt1"/>
              </a:solidFill>
              <a:latin typeface="Times New Roman"/>
              <a:ea typeface="Times New Roman"/>
              <a:cs typeface="Times New Roman"/>
              <a:sym typeface="Times New Roman"/>
            </a:endParaRPr>
          </a:p>
          <a:p>
            <a:pPr algn="l">
              <a:spcBef>
                <a:spcPts val="0"/>
              </a:spcBef>
              <a:spcAft>
                <a:spcPts val="0"/>
              </a:spcAft>
              <a:buSzPts val="1760"/>
            </a:pPr>
            <a:endParaRPr lang="en-US" sz="3200" dirty="0">
              <a:solidFill>
                <a:schemeClr val="lt1"/>
              </a:solidFill>
              <a:latin typeface="Times New Roman"/>
              <a:ea typeface="Times New Roman"/>
              <a:cs typeface="Times New Roman"/>
              <a:sym typeface="Times New Roman"/>
            </a:endParaRPr>
          </a:p>
          <a:p>
            <a:pPr algn="l">
              <a:spcBef>
                <a:spcPts val="0"/>
              </a:spcBef>
              <a:spcAft>
                <a:spcPts val="0"/>
              </a:spcAft>
              <a:buSzPts val="1760"/>
            </a:pPr>
            <a:r>
              <a:rPr lang="en-US" sz="3200" dirty="0">
                <a:solidFill>
                  <a:schemeClr val="lt1"/>
                </a:solidFill>
                <a:latin typeface="Times New Roman"/>
                <a:ea typeface="Times New Roman"/>
                <a:cs typeface="Times New Roman"/>
                <a:sym typeface="Times New Roman"/>
              </a:rPr>
              <a:t>Data </a:t>
            </a:r>
            <a:r>
              <a:rPr lang="en-US" sz="3200" dirty="0" err="1">
                <a:solidFill>
                  <a:schemeClr val="lt1"/>
                </a:solidFill>
                <a:latin typeface="Times New Roman"/>
                <a:ea typeface="Times New Roman"/>
                <a:cs typeface="Times New Roman"/>
                <a:sym typeface="Times New Roman"/>
              </a:rPr>
              <a:t>Tranform</a:t>
            </a:r>
            <a:endParaRPr lang="en-US" sz="3200" dirty="0">
              <a:solidFill>
                <a:schemeClr val="lt1"/>
              </a:solidFill>
              <a:latin typeface="Times New Roman"/>
              <a:ea typeface="Times New Roman"/>
              <a:cs typeface="Times New Roman"/>
              <a:sym typeface="Times New Roman"/>
            </a:endParaRPr>
          </a:p>
          <a:p>
            <a:pPr marL="342900" indent="-342900" algn="l">
              <a:spcBef>
                <a:spcPts val="0"/>
              </a:spcBef>
              <a:spcAft>
                <a:spcPts val="0"/>
              </a:spcAft>
              <a:buSzPts val="1760"/>
              <a:buFont typeface="Wingdings" panose="05000000000000000000" pitchFamily="2" charset="2"/>
              <a:buChar char="Ø"/>
            </a:pPr>
            <a:r>
              <a:rPr lang="en-US" sz="2800" dirty="0">
                <a:solidFill>
                  <a:schemeClr val="lt1"/>
                </a:solidFill>
                <a:latin typeface="Times New Roman"/>
                <a:ea typeface="Times New Roman"/>
                <a:cs typeface="Times New Roman"/>
                <a:sym typeface="Times New Roman"/>
              </a:rPr>
              <a:t>In data </a:t>
            </a:r>
            <a:r>
              <a:rPr lang="en-US" sz="2800" dirty="0" err="1">
                <a:solidFill>
                  <a:schemeClr val="lt1"/>
                </a:solidFill>
                <a:latin typeface="Times New Roman"/>
                <a:ea typeface="Times New Roman"/>
                <a:cs typeface="Times New Roman"/>
                <a:sym typeface="Times New Roman"/>
              </a:rPr>
              <a:t>trainform</a:t>
            </a:r>
            <a:r>
              <a:rPr lang="en-US" sz="2800" dirty="0">
                <a:solidFill>
                  <a:schemeClr val="lt1"/>
                </a:solidFill>
                <a:latin typeface="Times New Roman"/>
                <a:ea typeface="Times New Roman"/>
                <a:cs typeface="Times New Roman"/>
                <a:sym typeface="Times New Roman"/>
              </a:rPr>
              <a:t> we need to some basic thing</a:t>
            </a:r>
          </a:p>
          <a:p>
            <a:pPr marL="342900" indent="-342900" algn="l">
              <a:spcBef>
                <a:spcPts val="0"/>
              </a:spcBef>
              <a:spcAft>
                <a:spcPts val="0"/>
              </a:spcAft>
              <a:buSzPts val="1760"/>
              <a:buFont typeface="Wingdings" panose="05000000000000000000" pitchFamily="2" charset="2"/>
              <a:buChar char="Ø"/>
            </a:pPr>
            <a:r>
              <a:rPr lang="en-US" sz="2800" dirty="0">
                <a:solidFill>
                  <a:schemeClr val="lt1"/>
                </a:solidFill>
                <a:latin typeface="Times New Roman"/>
                <a:ea typeface="Times New Roman"/>
                <a:cs typeface="Times New Roman"/>
                <a:sym typeface="Times New Roman"/>
              </a:rPr>
              <a:t>We need to create pipeline and segregate the prediction columns </a:t>
            </a:r>
          </a:p>
          <a:p>
            <a:pPr marL="342900" indent="-342900" algn="l">
              <a:spcBef>
                <a:spcPts val="0"/>
              </a:spcBef>
              <a:spcAft>
                <a:spcPts val="0"/>
              </a:spcAft>
              <a:buSzPts val="1760"/>
              <a:buFont typeface="Wingdings" panose="05000000000000000000" pitchFamily="2" charset="2"/>
              <a:buChar char="Ø"/>
            </a:pPr>
            <a:r>
              <a:rPr lang="en-US" sz="2800" dirty="0">
                <a:solidFill>
                  <a:schemeClr val="lt1"/>
                </a:solidFill>
                <a:latin typeface="Times New Roman"/>
                <a:ea typeface="Times New Roman"/>
                <a:cs typeface="Times New Roman"/>
                <a:sym typeface="Times New Roman"/>
              </a:rPr>
              <a:t>Also we need to make train and test columns in array</a:t>
            </a:r>
            <a:endParaRPr lang="en-US" dirty="0">
              <a:solidFill>
                <a:schemeClr val="lt1"/>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136764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B16F35-2019-C153-3E38-5726E4270BD5}"/>
              </a:ext>
            </a:extLst>
          </p:cNvPr>
          <p:cNvSpPr>
            <a:spLocks noGrp="1"/>
          </p:cNvSpPr>
          <p:nvPr>
            <p:ph type="title"/>
          </p:nvPr>
        </p:nvSpPr>
        <p:spPr>
          <a:xfrm>
            <a:off x="-597446" y="3682584"/>
            <a:ext cx="45719" cy="79948"/>
          </a:xfrm>
        </p:spPr>
        <p:txBody>
          <a:bodyPr>
            <a:normAutofit fontScale="90000"/>
          </a:bodyPr>
          <a:lstStyle/>
          <a:p>
            <a:endParaRPr lang="en-IN" dirty="0"/>
          </a:p>
        </p:txBody>
      </p:sp>
      <p:sp>
        <p:nvSpPr>
          <p:cNvPr id="4" name="Content Placeholder 3">
            <a:extLst>
              <a:ext uri="{FF2B5EF4-FFF2-40B4-BE49-F238E27FC236}">
                <a16:creationId xmlns:a16="http://schemas.microsoft.com/office/drawing/2014/main" id="{6993C6DA-5EF4-AA1B-B5C4-E17968667A78}"/>
              </a:ext>
            </a:extLst>
          </p:cNvPr>
          <p:cNvSpPr>
            <a:spLocks noGrp="1"/>
          </p:cNvSpPr>
          <p:nvPr>
            <p:ph idx="1"/>
          </p:nvPr>
        </p:nvSpPr>
        <p:spPr>
          <a:xfrm>
            <a:off x="300552" y="464695"/>
            <a:ext cx="10746859" cy="5936105"/>
          </a:xfrm>
        </p:spPr>
        <p:txBody>
          <a:bodyPr>
            <a:normAutofit/>
          </a:bodyPr>
          <a:lstStyle/>
          <a:p>
            <a:pPr marL="0" lvl="0" indent="0" algn="l" rtl="0">
              <a:spcBef>
                <a:spcPts val="0"/>
              </a:spcBef>
              <a:spcAft>
                <a:spcPts val="0"/>
              </a:spcAft>
              <a:buSzPts val="1760"/>
              <a:buNone/>
            </a:pPr>
            <a:r>
              <a:rPr lang="en-US" sz="2800" dirty="0">
                <a:solidFill>
                  <a:schemeClr val="lt1"/>
                </a:solidFill>
                <a:latin typeface="Times New Roman"/>
                <a:ea typeface="Times New Roman"/>
                <a:cs typeface="Times New Roman"/>
                <a:sym typeface="Times New Roman"/>
              </a:rPr>
              <a:t>Model Training:</a:t>
            </a:r>
            <a:endParaRPr lang="en-US" sz="2800" dirty="0"/>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Data Preprocessing   </a:t>
            </a:r>
            <a:endParaRPr lang="en-US" sz="2400" dirty="0"/>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Performing EDA to get insight of data like  identifying distribution , outliers ,trend</a:t>
            </a:r>
            <a:endParaRPr lang="en-US" sz="2000" dirty="0"/>
          </a:p>
          <a:p>
            <a:pPr marL="914400" lvl="2" indent="0" algn="l" rtl="0">
              <a:spcBef>
                <a:spcPts val="960"/>
              </a:spcBef>
              <a:spcAft>
                <a:spcPts val="0"/>
              </a:spcAft>
              <a:buSzPts val="1440"/>
              <a:buNone/>
            </a:pPr>
            <a:r>
              <a:rPr lang="en-US" sz="2400" dirty="0">
                <a:solidFill>
                  <a:schemeClr val="lt1"/>
                </a:solidFill>
                <a:latin typeface="Times New Roman"/>
                <a:ea typeface="Times New Roman"/>
                <a:cs typeface="Times New Roman"/>
                <a:sym typeface="Times New Roman"/>
              </a:rPr>
              <a:t>      among data etc.</a:t>
            </a: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Check for null values in the columns. If present impute the null values.</a:t>
            </a: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Encode the categorical values with numeric values.</a:t>
            </a:r>
            <a:endParaRPr lang="en-US" sz="2000" dirty="0"/>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Perform Standard Scalar to scale down the values</a:t>
            </a:r>
            <a:endParaRPr lang="en-IN" sz="2000" dirty="0"/>
          </a:p>
        </p:txBody>
      </p:sp>
    </p:spTree>
    <p:extLst>
      <p:ext uri="{BB962C8B-B14F-4D97-AF65-F5344CB8AC3E}">
        <p14:creationId xmlns:p14="http://schemas.microsoft.com/office/powerpoint/2010/main" val="24307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749706-5B30-C7B2-20C7-4A4AAE3A31FF}"/>
              </a:ext>
            </a:extLst>
          </p:cNvPr>
          <p:cNvSpPr txBox="1"/>
          <p:nvPr/>
        </p:nvSpPr>
        <p:spPr>
          <a:xfrm>
            <a:off x="854439" y="2068471"/>
            <a:ext cx="9293902" cy="3236784"/>
          </a:xfrm>
          <a:prstGeom prst="rect">
            <a:avLst/>
          </a:prstGeom>
          <a:noFill/>
        </p:spPr>
        <p:txBody>
          <a:bodyPr wrap="square">
            <a:spAutoFit/>
          </a:bodyPr>
          <a:lstStyle/>
          <a:p>
            <a:pPr marL="742950" lvl="1" indent="-285750" algn="l" rtl="0">
              <a:spcBef>
                <a:spcPts val="960"/>
              </a:spcBef>
              <a:spcAft>
                <a:spcPts val="0"/>
              </a:spcAft>
              <a:buSzPts val="1440"/>
              <a:buFont typeface="Noto Sans Symbols"/>
              <a:buChar char="⮚"/>
            </a:pPr>
            <a:r>
              <a:rPr lang="en-US" sz="2800" dirty="0">
                <a:solidFill>
                  <a:schemeClr val="lt1"/>
                </a:solidFill>
                <a:latin typeface="Times New Roman"/>
                <a:ea typeface="Times New Roman"/>
                <a:cs typeface="Times New Roman"/>
                <a:sym typeface="Times New Roman"/>
              </a:rPr>
              <a:t>Model Selection – </a:t>
            </a:r>
          </a:p>
          <a:p>
            <a:pPr marL="914400" lvl="2" indent="0" algn="l" rtl="0">
              <a:spcBef>
                <a:spcPts val="960"/>
              </a:spcBef>
              <a:spcAft>
                <a:spcPts val="0"/>
              </a:spcAft>
              <a:buSzPts val="1440"/>
              <a:buNone/>
            </a:pPr>
            <a:r>
              <a:rPr lang="en-US" sz="2800" dirty="0">
                <a:solidFill>
                  <a:schemeClr val="lt1"/>
                </a:solidFill>
                <a:latin typeface="Times New Roman"/>
                <a:ea typeface="Times New Roman"/>
                <a:cs typeface="Times New Roman"/>
                <a:sym typeface="Times New Roman"/>
              </a:rPr>
              <a:t> We find the best model for each cluster. By using 2  algorithms “SVM” , “logistic regression”,</a:t>
            </a:r>
            <a:r>
              <a:rPr lang="en-US" sz="2800" b="0" i="0" dirty="0">
                <a:effectLst/>
                <a:latin typeface="-apple-system"/>
              </a:rPr>
              <a:t> Decision Tree’ </a:t>
            </a:r>
            <a:r>
              <a:rPr lang="en-IN" sz="2800" b="0" i="0" dirty="0">
                <a:effectLst/>
                <a:latin typeface="-apple-system"/>
              </a:rPr>
              <a:t>KNN</a:t>
            </a:r>
            <a:r>
              <a:rPr lang="en-US" sz="2800" b="0" i="0" dirty="0">
                <a:effectLst/>
                <a:latin typeface="-apple-system"/>
              </a:rPr>
              <a:t> and  'Random Forest’</a:t>
            </a:r>
            <a:r>
              <a:rPr lang="en-US" sz="2800" dirty="0">
                <a:solidFill>
                  <a:schemeClr val="lt1"/>
                </a:solidFill>
                <a:latin typeface="Times New Roman"/>
                <a:ea typeface="Times New Roman"/>
                <a:cs typeface="Times New Roman"/>
                <a:sym typeface="Times New Roman"/>
              </a:rPr>
              <a:t>. By this model we create the model after creating model we get accuracy score by that score we choose the best model which is best for our data.</a:t>
            </a:r>
            <a:endParaRPr lang="en-US" sz="2800" dirty="0"/>
          </a:p>
        </p:txBody>
      </p:sp>
      <p:sp>
        <p:nvSpPr>
          <p:cNvPr id="4" name="Title 3">
            <a:extLst>
              <a:ext uri="{FF2B5EF4-FFF2-40B4-BE49-F238E27FC236}">
                <a16:creationId xmlns:a16="http://schemas.microsoft.com/office/drawing/2014/main" id="{A502432A-D6FD-84A5-44ED-434711AA25A7}"/>
              </a:ext>
            </a:extLst>
          </p:cNvPr>
          <p:cNvSpPr>
            <a:spLocks noGrp="1"/>
          </p:cNvSpPr>
          <p:nvPr>
            <p:ph type="title"/>
          </p:nvPr>
        </p:nvSpPr>
        <p:spPr>
          <a:xfrm>
            <a:off x="1141413" y="609600"/>
            <a:ext cx="9905998" cy="649574"/>
          </a:xfrm>
        </p:spPr>
        <p:txBody>
          <a:bodyPr/>
          <a:lstStyle/>
          <a:p>
            <a:endParaRPr lang="en-IN" dirty="0"/>
          </a:p>
        </p:txBody>
      </p:sp>
      <p:sp>
        <p:nvSpPr>
          <p:cNvPr id="5" name="Content Placeholder 4">
            <a:extLst>
              <a:ext uri="{FF2B5EF4-FFF2-40B4-BE49-F238E27FC236}">
                <a16:creationId xmlns:a16="http://schemas.microsoft.com/office/drawing/2014/main" id="{33573887-3479-498F-F6A7-B093BA661612}"/>
              </a:ext>
            </a:extLst>
          </p:cNvPr>
          <p:cNvSpPr>
            <a:spLocks noGrp="1"/>
          </p:cNvSpPr>
          <p:nvPr>
            <p:ph idx="1"/>
          </p:nvPr>
        </p:nvSpPr>
        <p:spPr>
          <a:xfrm>
            <a:off x="1141413" y="5736142"/>
            <a:ext cx="9905998" cy="55058"/>
          </a:xfrm>
        </p:spPr>
        <p:txBody>
          <a:bodyPr>
            <a:normAutofit fontScale="25000" lnSpcReduction="20000"/>
          </a:bodyPr>
          <a:lstStyle/>
          <a:p>
            <a:endParaRPr lang="en-IN" dirty="0"/>
          </a:p>
        </p:txBody>
      </p:sp>
    </p:spTree>
    <p:extLst>
      <p:ext uri="{BB962C8B-B14F-4D97-AF65-F5344CB8AC3E}">
        <p14:creationId xmlns:p14="http://schemas.microsoft.com/office/powerpoint/2010/main" val="67185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0D901-DA27-AE7B-1081-76B73BC9950D}"/>
              </a:ext>
            </a:extLst>
          </p:cNvPr>
          <p:cNvSpPr txBox="1"/>
          <p:nvPr/>
        </p:nvSpPr>
        <p:spPr>
          <a:xfrm>
            <a:off x="1019331" y="1163095"/>
            <a:ext cx="8120920" cy="3693319"/>
          </a:xfrm>
          <a:prstGeom prst="rect">
            <a:avLst/>
          </a:prstGeom>
          <a:noFill/>
        </p:spPr>
        <p:txBody>
          <a:bodyPr wrap="square">
            <a:spAutoFit/>
          </a:bodyPr>
          <a:lstStyle/>
          <a:p>
            <a:pPr marL="0" lvl="0" indent="0" algn="l" rtl="0">
              <a:spcBef>
                <a:spcPts val="1040"/>
              </a:spcBef>
              <a:spcAft>
                <a:spcPts val="0"/>
              </a:spcAft>
              <a:buSzPts val="1760"/>
              <a:buNone/>
            </a:pPr>
            <a:r>
              <a:rPr lang="en-US" sz="2400" dirty="0">
                <a:solidFill>
                  <a:schemeClr val="lt1"/>
                </a:solidFill>
                <a:latin typeface="Times New Roman"/>
                <a:ea typeface="Times New Roman"/>
                <a:cs typeface="Times New Roman"/>
                <a:sym typeface="Times New Roman"/>
              </a:rPr>
              <a:t>Prediction:</a:t>
            </a:r>
          </a:p>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lang="en-US" sz="2000" dirty="0"/>
          </a:p>
          <a:p>
            <a:pPr marL="742950" lvl="2" indent="-285750" algn="l" rtl="0">
              <a:spcBef>
                <a:spcPts val="960"/>
              </a:spcBef>
              <a:spcAft>
                <a:spcPts val="0"/>
              </a:spcAft>
              <a:buSzPts val="1440"/>
              <a:buFont typeface="Noto Sans Symbols"/>
              <a:buChar char="⮚"/>
            </a:pPr>
            <a:r>
              <a:rPr lang="en-US" sz="2000" dirty="0">
                <a:solidFill>
                  <a:schemeClr val="lt1"/>
                </a:solidFill>
                <a:latin typeface="Times New Roman"/>
                <a:ea typeface="Times New Roman"/>
                <a:cs typeface="Times New Roman"/>
                <a:sym typeface="Times New Roman"/>
              </a:rPr>
              <a:t>The accumulated data for prediction</a:t>
            </a:r>
            <a:endParaRPr lang="en-US" sz="2000" dirty="0"/>
          </a:p>
          <a:p>
            <a:pPr marL="742950" lvl="2" indent="-285750" algn="l" rtl="0">
              <a:spcBef>
                <a:spcPts val="960"/>
              </a:spcBef>
              <a:spcAft>
                <a:spcPts val="0"/>
              </a:spcAft>
              <a:buSzPts val="1440"/>
              <a:buFont typeface="Noto Sans Symbols"/>
              <a:buChar char="⮚"/>
            </a:pPr>
            <a:r>
              <a:rPr lang="en-US" sz="2000" dirty="0">
                <a:solidFill>
                  <a:schemeClr val="lt1"/>
                </a:solidFill>
                <a:latin typeface="Times New Roman"/>
                <a:ea typeface="Times New Roman"/>
                <a:cs typeface="Times New Roman"/>
                <a:sym typeface="Times New Roman"/>
              </a:rPr>
              <a:t>We perform data pre-processing techniques on it.</a:t>
            </a:r>
          </a:p>
          <a:p>
            <a:pPr marL="742950" lvl="2" indent="-285750" algn="l" rtl="0">
              <a:spcBef>
                <a:spcPts val="960"/>
              </a:spcBef>
              <a:spcAft>
                <a:spcPts val="0"/>
              </a:spcAft>
              <a:buSzPts val="1440"/>
              <a:buFont typeface="Noto Sans Symbols"/>
              <a:buChar char="⮚"/>
            </a:pPr>
            <a:r>
              <a:rPr lang="en-US" sz="2000" dirty="0">
                <a:solidFill>
                  <a:schemeClr val="lt1"/>
                </a:solidFill>
                <a:latin typeface="Times New Roman"/>
                <a:ea typeface="Times New Roman"/>
                <a:cs typeface="Times New Roman"/>
                <a:sym typeface="Times New Roman"/>
              </a:rPr>
              <a:t>SVM model created during training is preprocessed data is predicted</a:t>
            </a:r>
            <a:endParaRPr lang="en-US" sz="2000" dirty="0"/>
          </a:p>
          <a:p>
            <a:pPr marL="742950" lvl="2" indent="-285750">
              <a:spcBef>
                <a:spcPts val="960"/>
              </a:spcBef>
              <a:buSzPts val="1440"/>
              <a:buFont typeface="Noto Sans Symbols"/>
              <a:buChar char="⮚"/>
            </a:pPr>
            <a:r>
              <a:rPr lang="en-US" sz="2000" dirty="0">
                <a:solidFill>
                  <a:schemeClr val="lt1"/>
                </a:solidFill>
                <a:latin typeface="Times New Roman"/>
                <a:ea typeface="Times New Roman"/>
                <a:cs typeface="Times New Roman"/>
                <a:sym typeface="Times New Roman"/>
              </a:rPr>
              <a:t>Based on SVM we get best model prediction because accuracy of the is good</a:t>
            </a:r>
          </a:p>
          <a:p>
            <a:pPr marL="742950" lvl="2" indent="-285750">
              <a:spcBef>
                <a:spcPts val="960"/>
              </a:spcBef>
              <a:buSzPts val="1440"/>
              <a:buFont typeface="Noto Sans Symbols"/>
              <a:buChar char="⮚"/>
            </a:pPr>
            <a:endParaRPr lang="en-US" sz="2000" dirty="0"/>
          </a:p>
        </p:txBody>
      </p:sp>
    </p:spTree>
    <p:extLst>
      <p:ext uri="{BB962C8B-B14F-4D97-AF65-F5344CB8AC3E}">
        <p14:creationId xmlns:p14="http://schemas.microsoft.com/office/powerpoint/2010/main" val="101426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5F5903-E36D-7E29-8269-A50258E58B63}"/>
              </a:ext>
            </a:extLst>
          </p:cNvPr>
          <p:cNvSpPr txBox="1"/>
          <p:nvPr/>
        </p:nvSpPr>
        <p:spPr>
          <a:xfrm>
            <a:off x="433137" y="465531"/>
            <a:ext cx="10940716" cy="5196294"/>
          </a:xfrm>
          <a:prstGeom prst="rect">
            <a:avLst/>
          </a:prstGeom>
          <a:noFill/>
        </p:spPr>
        <p:txBody>
          <a:bodyPr wrap="square">
            <a:spAutoFit/>
          </a:bodyPr>
          <a:lstStyle/>
          <a:p>
            <a:pPr marL="0" lvl="0" indent="0" algn="l" rtl="0">
              <a:spcBef>
                <a:spcPts val="0"/>
              </a:spcBef>
              <a:spcAft>
                <a:spcPts val="0"/>
              </a:spcAft>
              <a:buSzPts val="1600"/>
              <a:buNone/>
            </a:pPr>
            <a:r>
              <a:rPr lang="en-US" sz="2000" dirty="0">
                <a:solidFill>
                  <a:schemeClr val="lt1"/>
                </a:solidFill>
                <a:latin typeface="Times New Roman"/>
                <a:ea typeface="Times New Roman"/>
                <a:cs typeface="Times New Roman"/>
                <a:sym typeface="Times New Roman"/>
              </a:rPr>
              <a:t>How logs are managed?</a:t>
            </a:r>
            <a:endParaRPr lang="en-US" sz="2000" dirty="0"/>
          </a:p>
          <a:p>
            <a:pPr marL="0" lvl="0" indent="0" algn="l"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	We are using different logs as per the steps that we follow in   validation and  </a:t>
            </a:r>
            <a:endParaRPr lang="en-US" sz="2000" dirty="0"/>
          </a:p>
          <a:p>
            <a:pPr marL="0" lvl="0" indent="0" algn="l"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       modeling like File validation log , Data Insertion ,Model Training log , prediction log    </a:t>
            </a:r>
            <a:endParaRPr lang="en-US" sz="2000" dirty="0"/>
          </a:p>
          <a:p>
            <a:pPr marL="0" lvl="0" indent="0" algn="l"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       etc.</a:t>
            </a:r>
            <a:endParaRPr lang="en-US" sz="2000" dirty="0"/>
          </a:p>
          <a:p>
            <a:pPr marL="0" lvl="0" indent="0" algn="l"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What techniques were you using for data pre-processing?</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Removing unwanted attributes</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Checking and changing Distribution of continuous values</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Removing outliers</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Cleaning data and imputing if null values are present. </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Converting categorical data into numeric values.</a:t>
            </a:r>
            <a:endParaRPr lang="en-US" sz="2000" dirty="0"/>
          </a:p>
          <a:p>
            <a:pPr marL="742950" lvl="1" indent="-285750" algn="l" rtl="0">
              <a:spcBef>
                <a:spcPts val="960"/>
              </a:spcBef>
              <a:spcAft>
                <a:spcPts val="0"/>
              </a:spcAft>
              <a:buSzPts val="1440"/>
              <a:buChar char="▶"/>
            </a:pPr>
            <a:r>
              <a:rPr lang="en-US" sz="2000" dirty="0">
                <a:solidFill>
                  <a:schemeClr val="lt1"/>
                </a:solidFill>
                <a:latin typeface="Times New Roman"/>
                <a:ea typeface="Times New Roman"/>
                <a:cs typeface="Times New Roman"/>
                <a:sym typeface="Times New Roman"/>
              </a:rPr>
              <a:t>Scaling the data</a:t>
            </a:r>
            <a:endParaRPr lang="en-US" sz="2000" dirty="0"/>
          </a:p>
        </p:txBody>
      </p:sp>
    </p:spTree>
    <p:extLst>
      <p:ext uri="{BB962C8B-B14F-4D97-AF65-F5344CB8AC3E}">
        <p14:creationId xmlns:p14="http://schemas.microsoft.com/office/powerpoint/2010/main" val="42363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B0F1E-1144-EE51-FF17-113663DF702D}"/>
              </a:ext>
            </a:extLst>
          </p:cNvPr>
          <p:cNvSpPr txBox="1"/>
          <p:nvPr/>
        </p:nvSpPr>
        <p:spPr>
          <a:xfrm>
            <a:off x="834190" y="1201630"/>
            <a:ext cx="10972800" cy="4924425"/>
          </a:xfrm>
          <a:prstGeom prst="rect">
            <a:avLst/>
          </a:prstGeom>
          <a:noFill/>
        </p:spPr>
        <p:txBody>
          <a:bodyPr wrap="square">
            <a:spAutoFit/>
          </a:bodyPr>
          <a:lstStyle/>
          <a:p>
            <a:pPr marL="0" lvl="0" indent="0" algn="l" rtl="0">
              <a:spcBef>
                <a:spcPts val="0"/>
              </a:spcBef>
              <a:spcAft>
                <a:spcPts val="0"/>
              </a:spcAft>
              <a:buSzPts val="1440"/>
              <a:buNone/>
            </a:pPr>
            <a:r>
              <a:rPr lang="en-US" sz="2400" dirty="0">
                <a:solidFill>
                  <a:schemeClr val="lt1"/>
                </a:solidFill>
                <a:latin typeface="Times New Roman"/>
                <a:ea typeface="Times New Roman"/>
                <a:cs typeface="Times New Roman"/>
                <a:sym typeface="Times New Roman"/>
              </a:rPr>
              <a:t>How training was done or what models were used?</a:t>
            </a:r>
            <a:endParaRPr lang="en-US" sz="2400" dirty="0"/>
          </a:p>
          <a:p>
            <a:pPr marL="285750" lvl="0" indent="-285750" algn="l" rtl="0">
              <a:spcBef>
                <a:spcPts val="960"/>
              </a:spcBef>
              <a:spcAft>
                <a:spcPts val="0"/>
              </a:spcAft>
              <a:buSzPts val="1440"/>
              <a:buChar char="▶"/>
            </a:pPr>
            <a:r>
              <a:rPr lang="en-US" sz="2400" dirty="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lang="en-US" sz="2400" dirty="0"/>
          </a:p>
          <a:p>
            <a:pPr marL="285750" lvl="0" indent="-285750" algn="l" rtl="0">
              <a:spcBef>
                <a:spcPts val="960"/>
              </a:spcBef>
              <a:spcAft>
                <a:spcPts val="0"/>
              </a:spcAft>
              <a:buSzPts val="1440"/>
              <a:buChar char="▶"/>
            </a:pPr>
            <a:r>
              <a:rPr lang="en-US" sz="2400" dirty="0">
                <a:solidFill>
                  <a:schemeClr val="lt1"/>
                </a:solidFill>
                <a:latin typeface="Times New Roman"/>
                <a:ea typeface="Times New Roman"/>
                <a:cs typeface="Times New Roman"/>
                <a:sym typeface="Times New Roman"/>
              </a:rPr>
              <a:t>As per cluster the training and validation data were divided.</a:t>
            </a:r>
            <a:endParaRPr lang="en-US" sz="2400" dirty="0"/>
          </a:p>
          <a:p>
            <a:pPr marL="285750" lvl="0" indent="-285750" algn="l" rtl="0">
              <a:spcBef>
                <a:spcPts val="960"/>
              </a:spcBef>
              <a:spcAft>
                <a:spcPts val="0"/>
              </a:spcAft>
              <a:buSzPts val="1440"/>
              <a:buChar char="▶"/>
            </a:pPr>
            <a:r>
              <a:rPr lang="en-US" sz="2400" dirty="0">
                <a:solidFill>
                  <a:schemeClr val="lt1"/>
                </a:solidFill>
                <a:latin typeface="Times New Roman"/>
                <a:ea typeface="Times New Roman"/>
                <a:cs typeface="Times New Roman"/>
                <a:sym typeface="Times New Roman"/>
              </a:rPr>
              <a:t>The scaling was performed over training and validation data</a:t>
            </a:r>
            <a:endParaRPr lang="en-US" sz="2400" dirty="0"/>
          </a:p>
          <a:p>
            <a:pPr marL="285750" lvl="0" indent="-285750" rtl="0">
              <a:spcBef>
                <a:spcPts val="960"/>
              </a:spcBef>
              <a:spcAft>
                <a:spcPts val="0"/>
              </a:spcAft>
              <a:buSzPts val="1440"/>
              <a:buChar char="▶"/>
            </a:pPr>
            <a:r>
              <a:rPr lang="en-US" sz="2400" dirty="0">
                <a:solidFill>
                  <a:schemeClr val="lt1"/>
                </a:solidFill>
                <a:latin typeface="Times New Roman"/>
                <a:ea typeface="Times New Roman"/>
                <a:cs typeface="Times New Roman"/>
                <a:sym typeface="Times New Roman"/>
              </a:rPr>
              <a:t>Algorithms like SVM , logistic regression were used based on the recall final model we saved that model .</a:t>
            </a:r>
            <a:endParaRPr lang="en-US" sz="2400" dirty="0"/>
          </a:p>
          <a:p>
            <a:pPr marL="0" lvl="0" indent="0" algn="l" rtl="0">
              <a:spcBef>
                <a:spcPts val="960"/>
              </a:spcBef>
              <a:spcAft>
                <a:spcPts val="0"/>
              </a:spcAft>
              <a:buSzPts val="1440"/>
              <a:buNone/>
            </a:pPr>
            <a:r>
              <a:rPr lang="en-US" sz="2400" dirty="0">
                <a:solidFill>
                  <a:schemeClr val="lt1"/>
                </a:solidFill>
                <a:latin typeface="Times New Roman"/>
                <a:ea typeface="Times New Roman"/>
                <a:cs typeface="Times New Roman"/>
                <a:sym typeface="Times New Roman"/>
              </a:rPr>
              <a:t> How Prediction was done?</a:t>
            </a:r>
            <a:endParaRPr lang="en-US" sz="2400" dirty="0"/>
          </a:p>
          <a:p>
            <a:pPr marL="0" lvl="0" indent="0" algn="l" rtl="0">
              <a:spcBef>
                <a:spcPts val="960"/>
              </a:spcBef>
              <a:spcAft>
                <a:spcPts val="0"/>
              </a:spcAft>
              <a:buSzPts val="1440"/>
              <a:buNone/>
            </a:pPr>
            <a:r>
              <a:rPr lang="en-US" sz="2400" dirty="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p>
        </p:txBody>
      </p:sp>
    </p:spTree>
    <p:extLst>
      <p:ext uri="{BB962C8B-B14F-4D97-AF65-F5344CB8AC3E}">
        <p14:creationId xmlns:p14="http://schemas.microsoft.com/office/powerpoint/2010/main" val="942224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190</TotalTime>
  <Words>559</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Century Gothic</vt:lpstr>
      <vt:lpstr>Noto Sans Symbols</vt:lpstr>
      <vt:lpstr>Times New Roman</vt:lpstr>
      <vt:lpstr>Wingdings</vt:lpstr>
      <vt:lpstr>Mesh</vt:lpstr>
      <vt:lpstr>Adult census Income prediction</vt:lpstr>
      <vt:lpstr>Objective:   Development of a predictive model for Adult people income to fine the who earn more or less than 50Kby this census data we can say that who is more stable in life</vt:lpstr>
      <vt:lpstr>Architecture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census Income prediction</dc:title>
  <dc:creator>Deepak yadav</dc:creator>
  <cp:lastModifiedBy>Deepak yadav</cp:lastModifiedBy>
  <cp:revision>2</cp:revision>
  <dcterms:created xsi:type="dcterms:W3CDTF">2024-02-03T19:19:48Z</dcterms:created>
  <dcterms:modified xsi:type="dcterms:W3CDTF">2024-02-04T04:34:57Z</dcterms:modified>
</cp:coreProperties>
</file>