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9"/>
  </p:normalViewPr>
  <p:slideViewPr>
    <p:cSldViewPr>
      <p:cViewPr varScale="1">
        <p:scale>
          <a:sx n="103" d="100"/>
          <a:sy n="103" d="100"/>
        </p:scale>
        <p:origin x="896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09676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676"/>
            <a:ext cx="223393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283169"/>
            <a:ext cx="10170795" cy="3094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3561" y="1496644"/>
            <a:ext cx="5182870" cy="307149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461645" marR="455295" indent="635" algn="ctr">
              <a:lnSpc>
                <a:spcPct val="90000"/>
              </a:lnSpc>
              <a:spcBef>
                <a:spcPts val="750"/>
              </a:spcBef>
            </a:pPr>
            <a:r>
              <a:rPr lang="en-IN" sz="5400" spc="-35" dirty="0">
                <a:latin typeface="Calibri Light"/>
                <a:cs typeface="Calibri Light"/>
              </a:rPr>
              <a:t>Data</a:t>
            </a:r>
            <a:r>
              <a:rPr lang="en-IN" sz="5400" spc="1150" dirty="0">
                <a:latin typeface="Calibri Light"/>
                <a:cs typeface="Calibri Light"/>
              </a:rPr>
              <a:t> </a:t>
            </a:r>
            <a:r>
              <a:rPr lang="en-IN" sz="5400" spc="-5" dirty="0">
                <a:latin typeface="Calibri Light"/>
                <a:cs typeface="Calibri Light"/>
              </a:rPr>
              <a:t>types </a:t>
            </a:r>
            <a:r>
              <a:rPr lang="en-IN" sz="5400" dirty="0">
                <a:latin typeface="Calibri Light"/>
                <a:cs typeface="Calibri Light"/>
              </a:rPr>
              <a:t> </a:t>
            </a:r>
            <a:r>
              <a:rPr sz="5400" spc="-35" dirty="0">
                <a:latin typeface="Calibri Light"/>
                <a:cs typeface="Calibri Light"/>
              </a:rPr>
              <a:t>Data </a:t>
            </a:r>
            <a:r>
              <a:rPr sz="5400" spc="-15" dirty="0">
                <a:latin typeface="Calibri Light"/>
                <a:cs typeface="Calibri Light"/>
              </a:rPr>
              <a:t>Structures </a:t>
            </a:r>
            <a:r>
              <a:rPr sz="5400" spc="-1210" dirty="0">
                <a:latin typeface="Calibri Light"/>
                <a:cs typeface="Calibri Light"/>
              </a:rPr>
              <a:t> </a:t>
            </a:r>
            <a:r>
              <a:rPr sz="5400" spc="5" dirty="0">
                <a:latin typeface="Calibri Light"/>
                <a:cs typeface="Calibri Light"/>
              </a:rPr>
              <a:t>and</a:t>
            </a:r>
            <a:endParaRPr sz="5400" dirty="0">
              <a:latin typeface="Calibri Light"/>
              <a:cs typeface="Calibri Light"/>
            </a:endParaRPr>
          </a:p>
          <a:p>
            <a:pPr algn="ctr">
              <a:lnSpc>
                <a:spcPts val="5835"/>
              </a:lnSpc>
            </a:pPr>
            <a:r>
              <a:rPr sz="5400" spc="-30" dirty="0">
                <a:latin typeface="Calibri Light"/>
                <a:cs typeface="Calibri Light"/>
              </a:rPr>
              <a:t>Abstract</a:t>
            </a:r>
            <a:r>
              <a:rPr sz="5400" spc="-45" dirty="0">
                <a:latin typeface="Calibri Light"/>
                <a:cs typeface="Calibri Light"/>
              </a:rPr>
              <a:t> </a:t>
            </a:r>
            <a:r>
              <a:rPr sz="5400" spc="-35" dirty="0">
                <a:latin typeface="Calibri Light"/>
                <a:cs typeface="Calibri Light"/>
              </a:rPr>
              <a:t>Data</a:t>
            </a:r>
            <a:r>
              <a:rPr sz="5400" spc="-25" dirty="0">
                <a:latin typeface="Calibri Light"/>
                <a:cs typeface="Calibri Light"/>
              </a:rPr>
              <a:t> </a:t>
            </a:r>
            <a:r>
              <a:rPr sz="5400" spc="-75" dirty="0">
                <a:latin typeface="Calibri Light"/>
                <a:cs typeface="Calibri Light"/>
              </a:rPr>
              <a:t>Type</a:t>
            </a:r>
            <a:endParaRPr sz="54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3493"/>
            <a:ext cx="8213090" cy="1985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Calibri"/>
                <a:cs typeface="Calibri"/>
              </a:rPr>
              <a:t>Even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library</a:t>
            </a:r>
            <a:r>
              <a:rPr sz="2800" spc="-5" dirty="0">
                <a:latin typeface="Calibri"/>
                <a:cs typeface="Calibri"/>
              </a:rPr>
              <a:t> functions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abstract!!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printf(..)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4149725" algn="l"/>
              </a:tabLst>
            </a:pPr>
            <a:r>
              <a:rPr sz="2800" spc="-5" dirty="0">
                <a:latin typeface="Calibri"/>
                <a:cs typeface="Calibri"/>
              </a:rPr>
              <a:t>WE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know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WHAT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but	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don’t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know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HOW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3234" y="2317011"/>
            <a:ext cx="3604895" cy="1049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0255" marR="5080" indent="-758190">
              <a:lnSpc>
                <a:spcPct val="12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The compilation process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In </a:t>
            </a:r>
            <a:r>
              <a:rPr sz="2800" b="1" spc="-15" dirty="0">
                <a:latin typeface="Calibri"/>
                <a:cs typeface="Calibri"/>
              </a:rPr>
              <a:t>more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detail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5321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The</a:t>
            </a:r>
            <a:r>
              <a:rPr spc="-10" dirty="0"/>
              <a:t> Compilation</a:t>
            </a:r>
            <a:r>
              <a:rPr spc="15" dirty="0"/>
              <a:t> </a:t>
            </a:r>
            <a:r>
              <a:rPr spc="-25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58817" y="1690877"/>
            <a:ext cx="2612390" cy="1242060"/>
          </a:xfrm>
          <a:prstGeom prst="rect">
            <a:avLst/>
          </a:prstGeom>
          <a:solidFill>
            <a:srgbClr val="719FCF"/>
          </a:solidFill>
          <a:ln w="3175">
            <a:solidFill>
              <a:srgbClr val="3464A3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10"/>
              </a:spcBef>
            </a:pPr>
            <a:r>
              <a:rPr sz="3600" b="1" spc="10" dirty="0">
                <a:latin typeface="Arial"/>
                <a:cs typeface="Arial"/>
              </a:rPr>
              <a:t>cc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7217" y="2358517"/>
            <a:ext cx="1371600" cy="103505"/>
          </a:xfrm>
          <a:custGeom>
            <a:avLst/>
            <a:gdLst/>
            <a:ahLst/>
            <a:cxnLst/>
            <a:rect l="l" t="t" r="r" b="b"/>
            <a:pathLst>
              <a:path w="1371600" h="103505">
                <a:moveTo>
                  <a:pt x="1346490" y="51689"/>
                </a:moveTo>
                <a:lnTo>
                  <a:pt x="1276604" y="92456"/>
                </a:lnTo>
                <a:lnTo>
                  <a:pt x="1275587" y="96266"/>
                </a:lnTo>
                <a:lnTo>
                  <a:pt x="1279144" y="102362"/>
                </a:lnTo>
                <a:lnTo>
                  <a:pt x="1282954" y="103378"/>
                </a:lnTo>
                <a:lnTo>
                  <a:pt x="1360709" y="58038"/>
                </a:lnTo>
                <a:lnTo>
                  <a:pt x="1359027" y="58038"/>
                </a:lnTo>
                <a:lnTo>
                  <a:pt x="1359027" y="57150"/>
                </a:lnTo>
                <a:lnTo>
                  <a:pt x="1355852" y="57150"/>
                </a:lnTo>
                <a:lnTo>
                  <a:pt x="1346490" y="51689"/>
                </a:lnTo>
                <a:close/>
              </a:path>
              <a:path w="1371600" h="103505">
                <a:moveTo>
                  <a:pt x="13356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1335604" y="58038"/>
                </a:lnTo>
                <a:lnTo>
                  <a:pt x="1346490" y="51689"/>
                </a:lnTo>
                <a:lnTo>
                  <a:pt x="1335604" y="45338"/>
                </a:lnTo>
                <a:close/>
              </a:path>
              <a:path w="1371600" h="103505">
                <a:moveTo>
                  <a:pt x="1360709" y="45338"/>
                </a:moveTo>
                <a:lnTo>
                  <a:pt x="1359027" y="45338"/>
                </a:lnTo>
                <a:lnTo>
                  <a:pt x="1359027" y="58038"/>
                </a:lnTo>
                <a:lnTo>
                  <a:pt x="1360709" y="58038"/>
                </a:lnTo>
                <a:lnTo>
                  <a:pt x="1371599" y="51689"/>
                </a:lnTo>
                <a:lnTo>
                  <a:pt x="1360709" y="45338"/>
                </a:lnTo>
                <a:close/>
              </a:path>
              <a:path w="1371600" h="103505">
                <a:moveTo>
                  <a:pt x="1355852" y="46228"/>
                </a:moveTo>
                <a:lnTo>
                  <a:pt x="1346490" y="51689"/>
                </a:lnTo>
                <a:lnTo>
                  <a:pt x="1355852" y="57150"/>
                </a:lnTo>
                <a:lnTo>
                  <a:pt x="1355852" y="46228"/>
                </a:lnTo>
                <a:close/>
              </a:path>
              <a:path w="1371600" h="103505">
                <a:moveTo>
                  <a:pt x="1359027" y="46228"/>
                </a:moveTo>
                <a:lnTo>
                  <a:pt x="1355852" y="46228"/>
                </a:lnTo>
                <a:lnTo>
                  <a:pt x="1355852" y="57150"/>
                </a:lnTo>
                <a:lnTo>
                  <a:pt x="1359027" y="57150"/>
                </a:lnTo>
                <a:lnTo>
                  <a:pt x="1359027" y="46228"/>
                </a:lnTo>
                <a:close/>
              </a:path>
              <a:path w="1371600" h="103505">
                <a:moveTo>
                  <a:pt x="1282954" y="0"/>
                </a:moveTo>
                <a:lnTo>
                  <a:pt x="1279144" y="1016"/>
                </a:lnTo>
                <a:lnTo>
                  <a:pt x="1275587" y="7112"/>
                </a:lnTo>
                <a:lnTo>
                  <a:pt x="1276604" y="10922"/>
                </a:lnTo>
                <a:lnTo>
                  <a:pt x="1346490" y="51689"/>
                </a:lnTo>
                <a:lnTo>
                  <a:pt x="1355852" y="46228"/>
                </a:lnTo>
                <a:lnTo>
                  <a:pt x="1359027" y="46228"/>
                </a:lnTo>
                <a:lnTo>
                  <a:pt x="1359027" y="45338"/>
                </a:lnTo>
                <a:lnTo>
                  <a:pt x="1360709" y="45338"/>
                </a:lnTo>
                <a:lnTo>
                  <a:pt x="128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70954" y="2358517"/>
            <a:ext cx="1371600" cy="103505"/>
          </a:xfrm>
          <a:custGeom>
            <a:avLst/>
            <a:gdLst/>
            <a:ahLst/>
            <a:cxnLst/>
            <a:rect l="l" t="t" r="r" b="b"/>
            <a:pathLst>
              <a:path w="1371600" h="103505">
                <a:moveTo>
                  <a:pt x="1346490" y="51689"/>
                </a:moveTo>
                <a:lnTo>
                  <a:pt x="1276603" y="92456"/>
                </a:lnTo>
                <a:lnTo>
                  <a:pt x="1275588" y="96266"/>
                </a:lnTo>
                <a:lnTo>
                  <a:pt x="1279144" y="102362"/>
                </a:lnTo>
                <a:lnTo>
                  <a:pt x="1282953" y="103378"/>
                </a:lnTo>
                <a:lnTo>
                  <a:pt x="1360709" y="58038"/>
                </a:lnTo>
                <a:lnTo>
                  <a:pt x="1359027" y="58038"/>
                </a:lnTo>
                <a:lnTo>
                  <a:pt x="1359027" y="57150"/>
                </a:lnTo>
                <a:lnTo>
                  <a:pt x="1355852" y="57150"/>
                </a:lnTo>
                <a:lnTo>
                  <a:pt x="1346490" y="51689"/>
                </a:lnTo>
                <a:close/>
              </a:path>
              <a:path w="1371600" h="103505">
                <a:moveTo>
                  <a:pt x="13356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1335604" y="58038"/>
                </a:lnTo>
                <a:lnTo>
                  <a:pt x="1346490" y="51689"/>
                </a:lnTo>
                <a:lnTo>
                  <a:pt x="1335604" y="45338"/>
                </a:lnTo>
                <a:close/>
              </a:path>
              <a:path w="1371600" h="103505">
                <a:moveTo>
                  <a:pt x="1360709" y="45338"/>
                </a:moveTo>
                <a:lnTo>
                  <a:pt x="1359027" y="45338"/>
                </a:lnTo>
                <a:lnTo>
                  <a:pt x="1359027" y="58038"/>
                </a:lnTo>
                <a:lnTo>
                  <a:pt x="1360709" y="58038"/>
                </a:lnTo>
                <a:lnTo>
                  <a:pt x="1371599" y="51689"/>
                </a:lnTo>
                <a:lnTo>
                  <a:pt x="1360709" y="45338"/>
                </a:lnTo>
                <a:close/>
              </a:path>
              <a:path w="1371600" h="103505">
                <a:moveTo>
                  <a:pt x="1355852" y="46228"/>
                </a:moveTo>
                <a:lnTo>
                  <a:pt x="1346490" y="51689"/>
                </a:lnTo>
                <a:lnTo>
                  <a:pt x="1355852" y="57150"/>
                </a:lnTo>
                <a:lnTo>
                  <a:pt x="1355852" y="46228"/>
                </a:lnTo>
                <a:close/>
              </a:path>
              <a:path w="1371600" h="103505">
                <a:moveTo>
                  <a:pt x="1359027" y="46228"/>
                </a:moveTo>
                <a:lnTo>
                  <a:pt x="1355852" y="46228"/>
                </a:lnTo>
                <a:lnTo>
                  <a:pt x="1355852" y="57150"/>
                </a:lnTo>
                <a:lnTo>
                  <a:pt x="1359027" y="57150"/>
                </a:lnTo>
                <a:lnTo>
                  <a:pt x="1359027" y="46228"/>
                </a:lnTo>
                <a:close/>
              </a:path>
              <a:path w="1371600" h="103505">
                <a:moveTo>
                  <a:pt x="1282953" y="0"/>
                </a:moveTo>
                <a:lnTo>
                  <a:pt x="1279144" y="1016"/>
                </a:lnTo>
                <a:lnTo>
                  <a:pt x="1275588" y="7112"/>
                </a:lnTo>
                <a:lnTo>
                  <a:pt x="1276603" y="10922"/>
                </a:lnTo>
                <a:lnTo>
                  <a:pt x="1346490" y="51689"/>
                </a:lnTo>
                <a:lnTo>
                  <a:pt x="1355852" y="46228"/>
                </a:lnTo>
                <a:lnTo>
                  <a:pt x="1359027" y="46228"/>
                </a:lnTo>
                <a:lnTo>
                  <a:pt x="1359027" y="45338"/>
                </a:lnTo>
                <a:lnTo>
                  <a:pt x="1360709" y="45338"/>
                </a:lnTo>
                <a:lnTo>
                  <a:pt x="12829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47720" y="1968500"/>
            <a:ext cx="308610" cy="51244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1870"/>
              </a:lnSpc>
              <a:spcBef>
                <a:spcPts val="235"/>
              </a:spcBef>
            </a:pPr>
            <a:r>
              <a:rPr sz="1600" spc="5" dirty="0">
                <a:latin typeface="Arial MT"/>
                <a:cs typeface="Arial MT"/>
              </a:rPr>
              <a:t>tr</a:t>
            </a:r>
            <a:r>
              <a:rPr sz="1600" spc="-25" dirty="0">
                <a:latin typeface="Arial MT"/>
                <a:cs typeface="Arial MT"/>
              </a:rPr>
              <a:t>y</a:t>
            </a:r>
            <a:r>
              <a:rPr sz="1600" spc="5" dirty="0">
                <a:latin typeface="Arial MT"/>
                <a:cs typeface="Arial MT"/>
              </a:rPr>
              <a:t>.  </a:t>
            </a:r>
            <a:r>
              <a:rPr sz="1600" spc="15" dirty="0">
                <a:latin typeface="Arial MT"/>
                <a:cs typeface="Arial MT"/>
              </a:rPr>
              <a:t>c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63155" y="1968500"/>
            <a:ext cx="255904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10" dirty="0">
                <a:latin typeface="Arial MT"/>
                <a:cs typeface="Arial MT"/>
              </a:rPr>
              <a:t>try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60854" y="3018572"/>
            <a:ext cx="7194550" cy="310515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R="651510" algn="ctr">
              <a:lnSpc>
                <a:spcPct val="100000"/>
              </a:lnSpc>
              <a:spcBef>
                <a:spcPts val="1440"/>
              </a:spcBef>
              <a:tabLst>
                <a:tab pos="1164590" algn="l"/>
              </a:tabLst>
            </a:pPr>
            <a:r>
              <a:rPr sz="3600" b="1" spc="15" dirty="0">
                <a:latin typeface="Arial"/>
                <a:cs typeface="Arial"/>
              </a:rPr>
              <a:t>&gt;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10" dirty="0">
                <a:latin typeface="Arial"/>
                <a:cs typeface="Arial"/>
              </a:rPr>
              <a:t>cc	try.c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10" dirty="0">
                <a:latin typeface="Arial"/>
                <a:cs typeface="Arial"/>
              </a:rPr>
              <a:t>-o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10" dirty="0">
                <a:latin typeface="Arial"/>
                <a:cs typeface="Arial"/>
              </a:rPr>
              <a:t>try</a:t>
            </a:r>
            <a:endParaRPr sz="3600">
              <a:latin typeface="Arial"/>
              <a:cs typeface="Arial"/>
            </a:endParaRPr>
          </a:p>
          <a:p>
            <a:pPr marL="12065" marR="5080" algn="ctr">
              <a:lnSpc>
                <a:spcPct val="95500"/>
              </a:lnSpc>
              <a:spcBef>
                <a:spcPts val="1060"/>
              </a:spcBef>
              <a:tabLst>
                <a:tab pos="2662555" algn="l"/>
                <a:tab pos="2879725" algn="l"/>
                <a:tab pos="5551805" algn="l"/>
              </a:tabLst>
            </a:pPr>
            <a:r>
              <a:rPr sz="2550" spc="-5" dirty="0">
                <a:latin typeface="Arial MT"/>
                <a:cs typeface="Arial MT"/>
              </a:rPr>
              <a:t>The</a:t>
            </a:r>
            <a:r>
              <a:rPr sz="2550" spc="-15" dirty="0">
                <a:latin typeface="Arial MT"/>
                <a:cs typeface="Arial MT"/>
              </a:rPr>
              <a:t> </a:t>
            </a:r>
            <a:r>
              <a:rPr sz="2550" spc="-10" dirty="0">
                <a:latin typeface="Arial MT"/>
                <a:cs typeface="Arial MT"/>
              </a:rPr>
              <a:t>Compiler</a:t>
            </a:r>
            <a:r>
              <a:rPr sz="2550" spc="-5" dirty="0">
                <a:latin typeface="Arial MT"/>
                <a:cs typeface="Arial MT"/>
              </a:rPr>
              <a:t> 'cc'	reads</a:t>
            </a:r>
            <a:r>
              <a:rPr sz="2550" spc="-20" dirty="0">
                <a:latin typeface="Arial MT"/>
                <a:cs typeface="Arial MT"/>
              </a:rPr>
              <a:t> </a:t>
            </a:r>
            <a:r>
              <a:rPr sz="2550" spc="-5" dirty="0">
                <a:latin typeface="Arial MT"/>
                <a:cs typeface="Arial MT"/>
              </a:rPr>
              <a:t>the</a:t>
            </a:r>
            <a:r>
              <a:rPr sz="2550" spc="-15" dirty="0">
                <a:latin typeface="Arial MT"/>
                <a:cs typeface="Arial MT"/>
              </a:rPr>
              <a:t> </a:t>
            </a:r>
            <a:r>
              <a:rPr sz="2550" spc="-5" dirty="0">
                <a:latin typeface="Arial MT"/>
                <a:cs typeface="Arial MT"/>
              </a:rPr>
              <a:t>file</a:t>
            </a:r>
            <a:r>
              <a:rPr sz="2550" spc="-20" dirty="0">
                <a:latin typeface="Arial MT"/>
                <a:cs typeface="Arial MT"/>
              </a:rPr>
              <a:t> </a:t>
            </a:r>
            <a:r>
              <a:rPr sz="2550" spc="-5" dirty="0">
                <a:latin typeface="Arial MT"/>
                <a:cs typeface="Arial MT"/>
              </a:rPr>
              <a:t>“Try.c”,</a:t>
            </a:r>
            <a:r>
              <a:rPr sz="2550" spc="-25" dirty="0">
                <a:latin typeface="Arial MT"/>
                <a:cs typeface="Arial MT"/>
              </a:rPr>
              <a:t> </a:t>
            </a:r>
            <a:r>
              <a:rPr sz="2550" spc="-5" dirty="0">
                <a:latin typeface="Arial MT"/>
                <a:cs typeface="Arial MT"/>
              </a:rPr>
              <a:t>checks</a:t>
            </a:r>
            <a:r>
              <a:rPr sz="2550" spc="-35" dirty="0">
                <a:latin typeface="Arial MT"/>
                <a:cs typeface="Arial MT"/>
              </a:rPr>
              <a:t> </a:t>
            </a:r>
            <a:r>
              <a:rPr sz="2550" spc="-5" dirty="0">
                <a:latin typeface="Arial MT"/>
                <a:cs typeface="Arial MT"/>
              </a:rPr>
              <a:t>for </a:t>
            </a:r>
            <a:r>
              <a:rPr sz="2550" spc="-690" dirty="0">
                <a:latin typeface="Arial MT"/>
                <a:cs typeface="Arial MT"/>
              </a:rPr>
              <a:t> </a:t>
            </a:r>
            <a:r>
              <a:rPr sz="2550" spc="-5" dirty="0">
                <a:latin typeface="Arial MT"/>
                <a:cs typeface="Arial MT"/>
              </a:rPr>
              <a:t>syntax errors, checks for missing declarations, 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spc="-5" dirty="0">
                <a:latin typeface="Arial MT"/>
                <a:cs typeface="Arial MT"/>
              </a:rPr>
              <a:t>grammatical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spc="-5" dirty="0">
                <a:latin typeface="Arial MT"/>
                <a:cs typeface="Arial MT"/>
              </a:rPr>
              <a:t>errors	and on finding no errors, 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spc="-5" dirty="0">
                <a:latin typeface="Arial MT"/>
                <a:cs typeface="Arial MT"/>
              </a:rPr>
              <a:t>converts the “C code </a:t>
            </a:r>
            <a:r>
              <a:rPr sz="2550" spc="-10" dirty="0">
                <a:latin typeface="Arial MT"/>
                <a:cs typeface="Arial MT"/>
              </a:rPr>
              <a:t>into </a:t>
            </a:r>
            <a:r>
              <a:rPr sz="2550" spc="-5" dirty="0">
                <a:latin typeface="Arial MT"/>
                <a:cs typeface="Arial MT"/>
              </a:rPr>
              <a:t>“machine code”. </a:t>
            </a:r>
            <a:r>
              <a:rPr sz="2550" spc="-10" dirty="0">
                <a:latin typeface="Arial MT"/>
                <a:cs typeface="Arial MT"/>
              </a:rPr>
              <a:t>The </a:t>
            </a:r>
            <a:r>
              <a:rPr sz="2550" spc="-5" dirty="0">
                <a:latin typeface="Arial MT"/>
                <a:cs typeface="Arial MT"/>
              </a:rPr>
              <a:t> machine</a:t>
            </a:r>
            <a:r>
              <a:rPr sz="2550" spc="-20" dirty="0">
                <a:latin typeface="Arial MT"/>
                <a:cs typeface="Arial MT"/>
              </a:rPr>
              <a:t> </a:t>
            </a:r>
            <a:r>
              <a:rPr sz="2550" spc="-5" dirty="0">
                <a:latin typeface="Arial MT"/>
                <a:cs typeface="Arial MT"/>
              </a:rPr>
              <a:t>code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spc="-5" dirty="0">
                <a:latin typeface="Arial MT"/>
                <a:cs typeface="Arial MT"/>
              </a:rPr>
              <a:t>is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-5" dirty="0">
                <a:latin typeface="Arial MT"/>
                <a:cs typeface="Arial MT"/>
              </a:rPr>
              <a:t>stored</a:t>
            </a:r>
            <a:r>
              <a:rPr sz="2550" spc="-20" dirty="0">
                <a:latin typeface="Arial MT"/>
                <a:cs typeface="Arial MT"/>
              </a:rPr>
              <a:t> </a:t>
            </a:r>
            <a:r>
              <a:rPr sz="2550" spc="-5" dirty="0">
                <a:latin typeface="Arial MT"/>
                <a:cs typeface="Arial MT"/>
              </a:rPr>
              <a:t>in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spc="-5" dirty="0">
                <a:latin typeface="Arial MT"/>
                <a:cs typeface="Arial MT"/>
              </a:rPr>
              <a:t>the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spc="-5" dirty="0">
                <a:latin typeface="Arial MT"/>
                <a:cs typeface="Arial MT"/>
              </a:rPr>
              <a:t>file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-5" dirty="0">
                <a:latin typeface="Arial MT"/>
                <a:cs typeface="Arial MT"/>
              </a:rPr>
              <a:t>“try”	(as the 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spc="-5" dirty="0">
                <a:latin typeface="Arial MT"/>
                <a:cs typeface="Arial MT"/>
              </a:rPr>
              <a:t>command</a:t>
            </a:r>
            <a:r>
              <a:rPr sz="2550" spc="-40" dirty="0">
                <a:latin typeface="Arial MT"/>
                <a:cs typeface="Arial MT"/>
              </a:rPr>
              <a:t> </a:t>
            </a:r>
            <a:r>
              <a:rPr sz="2550" spc="-5" dirty="0">
                <a:latin typeface="Arial MT"/>
                <a:cs typeface="Arial MT"/>
              </a:rPr>
              <a:t>said </a:t>
            </a:r>
            <a:r>
              <a:rPr sz="2550" spc="-5" dirty="0">
                <a:solidFill>
                  <a:srgbClr val="800000"/>
                </a:solidFill>
                <a:latin typeface="Arial MT"/>
                <a:cs typeface="Arial MT"/>
              </a:rPr>
              <a:t>-o</a:t>
            </a:r>
            <a:r>
              <a:rPr sz="255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550" spc="-5" dirty="0">
                <a:solidFill>
                  <a:srgbClr val="800000"/>
                </a:solidFill>
                <a:latin typeface="Arial MT"/>
                <a:cs typeface="Arial MT"/>
              </a:rPr>
              <a:t>try)</a:t>
            </a:r>
            <a:endParaRPr sz="2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38209" y="1240345"/>
            <a:ext cx="7317105" cy="4573905"/>
            <a:chOff x="2438209" y="1240345"/>
            <a:chExt cx="7317105" cy="4573905"/>
          </a:xfrm>
        </p:grpSpPr>
        <p:sp>
          <p:nvSpPr>
            <p:cNvPr id="3" name="object 3"/>
            <p:cNvSpPr/>
            <p:nvPr/>
          </p:nvSpPr>
          <p:spPr>
            <a:xfrm>
              <a:off x="2439162" y="1241298"/>
              <a:ext cx="7315200" cy="4572000"/>
            </a:xfrm>
            <a:custGeom>
              <a:avLst/>
              <a:gdLst/>
              <a:ahLst/>
              <a:cxnLst/>
              <a:rect l="l" t="t" r="r" b="b"/>
              <a:pathLst>
                <a:path w="7315200" h="4572000">
                  <a:moveTo>
                    <a:pt x="7315200" y="0"/>
                  </a:moveTo>
                  <a:lnTo>
                    <a:pt x="0" y="0"/>
                  </a:lnTo>
                  <a:lnTo>
                    <a:pt x="0" y="4572000"/>
                  </a:lnTo>
                  <a:lnTo>
                    <a:pt x="7315200" y="4572000"/>
                  </a:lnTo>
                  <a:lnTo>
                    <a:pt x="73152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39162" y="1241298"/>
              <a:ext cx="7315200" cy="4572000"/>
            </a:xfrm>
            <a:custGeom>
              <a:avLst/>
              <a:gdLst/>
              <a:ahLst/>
              <a:cxnLst/>
              <a:rect l="l" t="t" r="r" b="b"/>
              <a:pathLst>
                <a:path w="7315200" h="4572000">
                  <a:moveTo>
                    <a:pt x="0" y="4572000"/>
                  </a:moveTo>
                  <a:lnTo>
                    <a:pt x="7315200" y="4572000"/>
                  </a:lnTo>
                  <a:lnTo>
                    <a:pt x="7315200" y="0"/>
                  </a:lnTo>
                  <a:lnTo>
                    <a:pt x="0" y="0"/>
                  </a:lnTo>
                  <a:lnTo>
                    <a:pt x="0" y="4572000"/>
                  </a:lnTo>
                  <a:close/>
                </a:path>
              </a:pathLst>
            </a:custGeom>
            <a:ln w="3175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4881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Compilation</a:t>
            </a:r>
            <a:r>
              <a:rPr spc="-140" dirty="0"/>
              <a:t> </a:t>
            </a:r>
            <a:r>
              <a:rPr spc="-50" dirty="0"/>
              <a:t>Process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733294" y="1764029"/>
            <a:ext cx="1501140" cy="980440"/>
          </a:xfrm>
          <a:prstGeom prst="rect">
            <a:avLst/>
          </a:prstGeom>
          <a:solidFill>
            <a:srgbClr val="719FCF"/>
          </a:solidFill>
          <a:ln w="3175">
            <a:solidFill>
              <a:srgbClr val="3464A3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1600" spc="15" dirty="0">
                <a:latin typeface="Arial MT"/>
                <a:cs typeface="Arial MT"/>
              </a:rPr>
              <a:t>preprocessor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3294" y="2743961"/>
            <a:ext cx="1501140" cy="1697989"/>
          </a:xfrm>
          <a:prstGeom prst="rect">
            <a:avLst/>
          </a:prstGeom>
          <a:solidFill>
            <a:srgbClr val="66CC00"/>
          </a:solidFill>
          <a:ln w="3175">
            <a:solidFill>
              <a:srgbClr val="3464A3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Times New Roman"/>
              <a:cs typeface="Times New Roman"/>
            </a:endParaRPr>
          </a:p>
          <a:p>
            <a:pPr marL="150495" marR="144780" algn="ctr">
              <a:lnSpc>
                <a:spcPct val="97700"/>
              </a:lnSpc>
            </a:pPr>
            <a:r>
              <a:rPr sz="1600" spc="15" dirty="0">
                <a:latin typeface="Arial MT"/>
                <a:cs typeface="Arial MT"/>
              </a:rPr>
              <a:t>Handles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10" dirty="0">
                <a:latin typeface="Arial MT"/>
                <a:cs typeface="Arial MT"/>
              </a:rPr>
              <a:t>all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15" dirty="0">
                <a:latin typeface="Arial MT"/>
                <a:cs typeface="Arial MT"/>
              </a:rPr>
              <a:t>#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10" dirty="0">
                <a:latin typeface="Arial MT"/>
                <a:cs typeface="Arial MT"/>
              </a:rPr>
              <a:t>directives in 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10" dirty="0">
                <a:latin typeface="Arial MT"/>
                <a:cs typeface="Arial MT"/>
              </a:rPr>
              <a:t>the input </a:t>
            </a:r>
            <a:r>
              <a:rPr sz="1600" spc="20" dirty="0">
                <a:latin typeface="Arial MT"/>
                <a:cs typeface="Arial MT"/>
              </a:rPr>
              <a:t>C 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15" dirty="0">
                <a:latin typeface="Arial MT"/>
                <a:cs typeface="Arial MT"/>
              </a:rPr>
              <a:t>code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3426" y="1764029"/>
            <a:ext cx="1501140" cy="980440"/>
          </a:xfrm>
          <a:prstGeom prst="rect">
            <a:avLst/>
          </a:prstGeom>
          <a:solidFill>
            <a:srgbClr val="719FCF"/>
          </a:solidFill>
          <a:ln w="3175">
            <a:solidFill>
              <a:srgbClr val="3464A3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imes New Roman"/>
              <a:cs typeface="Times New Roman"/>
            </a:endParaRPr>
          </a:p>
          <a:p>
            <a:pPr marL="358140">
              <a:lnSpc>
                <a:spcPct val="100000"/>
              </a:lnSpc>
            </a:pPr>
            <a:r>
              <a:rPr sz="1600" spc="15" dirty="0">
                <a:latin typeface="Arial MT"/>
                <a:cs typeface="Arial MT"/>
              </a:rPr>
              <a:t>compiler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13426" y="2743961"/>
            <a:ext cx="1501140" cy="2677795"/>
          </a:xfrm>
          <a:prstGeom prst="rect">
            <a:avLst/>
          </a:prstGeom>
          <a:solidFill>
            <a:srgbClr val="66CC00"/>
          </a:solidFill>
          <a:ln w="3175">
            <a:solidFill>
              <a:srgbClr val="3464A3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103505" marR="97155" indent="-635" algn="ctr">
              <a:lnSpc>
                <a:spcPct val="97800"/>
              </a:lnSpc>
              <a:spcBef>
                <a:spcPts val="190"/>
              </a:spcBef>
            </a:pPr>
            <a:r>
              <a:rPr sz="1600" spc="15" dirty="0">
                <a:latin typeface="Arial MT"/>
                <a:cs typeface="Arial MT"/>
              </a:rPr>
              <a:t>Checks 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syntax </a:t>
            </a:r>
            <a:r>
              <a:rPr sz="1600" spc="10" dirty="0">
                <a:latin typeface="Arial MT"/>
                <a:cs typeface="Arial MT"/>
              </a:rPr>
              <a:t>errors,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10" dirty="0">
                <a:latin typeface="Arial MT"/>
                <a:cs typeface="Arial MT"/>
              </a:rPr>
              <a:t>grammatical 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10" dirty="0">
                <a:latin typeface="Arial MT"/>
                <a:cs typeface="Arial MT"/>
              </a:rPr>
              <a:t>errors, 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10" dirty="0">
                <a:latin typeface="Arial MT"/>
                <a:cs typeface="Arial MT"/>
              </a:rPr>
              <a:t>missing </a:t>
            </a:r>
            <a:r>
              <a:rPr sz="1600" spc="15" dirty="0">
                <a:latin typeface="Arial MT"/>
                <a:cs typeface="Arial MT"/>
              </a:rPr>
              <a:t> d</a:t>
            </a:r>
            <a:r>
              <a:rPr sz="1600" spc="20" dirty="0">
                <a:latin typeface="Arial MT"/>
                <a:cs typeface="Arial MT"/>
              </a:rPr>
              <a:t>e</a:t>
            </a:r>
            <a:r>
              <a:rPr sz="1600" spc="10" dirty="0">
                <a:latin typeface="Arial MT"/>
                <a:cs typeface="Arial MT"/>
              </a:rPr>
              <a:t>clarations,e  tc. </a:t>
            </a:r>
            <a:r>
              <a:rPr sz="1600" spc="20" dirty="0">
                <a:latin typeface="Arial MT"/>
                <a:cs typeface="Arial MT"/>
              </a:rPr>
              <a:t>And 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15" dirty="0">
                <a:latin typeface="Arial MT"/>
                <a:cs typeface="Arial MT"/>
              </a:rPr>
              <a:t>converts </a:t>
            </a:r>
            <a:r>
              <a:rPr sz="1600" spc="10" dirty="0">
                <a:latin typeface="Arial MT"/>
                <a:cs typeface="Arial MT"/>
              </a:rPr>
              <a:t>the 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10" dirty="0">
                <a:latin typeface="Arial MT"/>
                <a:cs typeface="Arial MT"/>
              </a:rPr>
              <a:t>input </a:t>
            </a:r>
            <a:r>
              <a:rPr sz="1600" spc="15" dirty="0">
                <a:latin typeface="Arial MT"/>
                <a:cs typeface="Arial MT"/>
              </a:rPr>
              <a:t>code </a:t>
            </a:r>
            <a:r>
              <a:rPr sz="1600" spc="10" dirty="0">
                <a:latin typeface="Arial MT"/>
                <a:cs typeface="Arial MT"/>
              </a:rPr>
              <a:t>to </a:t>
            </a:r>
            <a:r>
              <a:rPr sz="1600" spc="15" dirty="0">
                <a:latin typeface="Arial MT"/>
                <a:cs typeface="Arial MT"/>
              </a:rPr>
              <a:t> machine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15" dirty="0">
                <a:latin typeface="Arial MT"/>
                <a:cs typeface="Arial MT"/>
              </a:rPr>
              <a:t>code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94497" y="1764029"/>
            <a:ext cx="1503045" cy="980440"/>
          </a:xfrm>
          <a:prstGeom prst="rect">
            <a:avLst/>
          </a:prstGeom>
          <a:solidFill>
            <a:srgbClr val="719FCF"/>
          </a:solidFill>
          <a:ln w="3175">
            <a:solidFill>
              <a:srgbClr val="3464A3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imes New Roman"/>
              <a:cs typeface="Times New Roman"/>
            </a:endParaRPr>
          </a:p>
          <a:p>
            <a:pPr marL="456565">
              <a:lnSpc>
                <a:spcPct val="100000"/>
              </a:lnSpc>
            </a:pPr>
            <a:r>
              <a:rPr sz="1600" spc="10" dirty="0">
                <a:latin typeface="Arial MT"/>
                <a:cs typeface="Arial MT"/>
              </a:rPr>
              <a:t>linking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94497" y="2743961"/>
            <a:ext cx="1503045" cy="1697989"/>
          </a:xfrm>
          <a:prstGeom prst="rect">
            <a:avLst/>
          </a:prstGeom>
          <a:solidFill>
            <a:srgbClr val="66CC00"/>
          </a:solidFill>
          <a:ln w="3175">
            <a:solidFill>
              <a:srgbClr val="3464A3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Times New Roman"/>
              <a:cs typeface="Times New Roman"/>
            </a:endParaRPr>
          </a:p>
          <a:p>
            <a:pPr marL="104775" marR="98425" indent="1905" algn="ctr">
              <a:lnSpc>
                <a:spcPct val="97800"/>
              </a:lnSpc>
              <a:spcBef>
                <a:spcPts val="5"/>
              </a:spcBef>
            </a:pPr>
            <a:r>
              <a:rPr sz="1600" spc="15" dirty="0">
                <a:latin typeface="Arial MT"/>
                <a:cs typeface="Arial MT"/>
              </a:rPr>
              <a:t>Combines 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15" dirty="0">
                <a:latin typeface="Arial MT"/>
                <a:cs typeface="Arial MT"/>
              </a:rPr>
              <a:t>machine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15" dirty="0">
                <a:latin typeface="Arial MT"/>
                <a:cs typeface="Arial MT"/>
              </a:rPr>
              <a:t>code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10" dirty="0">
                <a:latin typeface="Arial MT"/>
                <a:cs typeface="Arial MT"/>
              </a:rPr>
              <a:t>of input file(S)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15" dirty="0">
                <a:latin typeface="Arial MT"/>
                <a:cs typeface="Arial MT"/>
              </a:rPr>
              <a:t>and </a:t>
            </a:r>
            <a:r>
              <a:rPr sz="1600" spc="10" dirty="0">
                <a:latin typeface="Arial MT"/>
                <a:cs typeface="Arial MT"/>
              </a:rPr>
              <a:t>library 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10" dirty="0">
                <a:latin typeface="Arial MT"/>
                <a:cs typeface="Arial MT"/>
              </a:rPr>
              <a:t>files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981961" y="2815589"/>
            <a:ext cx="8343900" cy="501650"/>
            <a:chOff x="1981961" y="2815589"/>
            <a:chExt cx="8343900" cy="501650"/>
          </a:xfrm>
        </p:grpSpPr>
        <p:sp>
          <p:nvSpPr>
            <p:cNvPr id="13" name="object 13"/>
            <p:cNvSpPr/>
            <p:nvPr/>
          </p:nvSpPr>
          <p:spPr>
            <a:xfrm>
              <a:off x="1981962" y="3099307"/>
              <a:ext cx="8343900" cy="217804"/>
            </a:xfrm>
            <a:custGeom>
              <a:avLst/>
              <a:gdLst/>
              <a:ahLst/>
              <a:cxnLst/>
              <a:rect l="l" t="t" r="r" b="b"/>
              <a:pathLst>
                <a:path w="8343900" h="217804">
                  <a:moveTo>
                    <a:pt x="751332" y="101854"/>
                  </a:moveTo>
                  <a:lnTo>
                    <a:pt x="740435" y="95504"/>
                  </a:lnTo>
                  <a:lnTo>
                    <a:pt x="662686" y="50165"/>
                  </a:lnTo>
                  <a:lnTo>
                    <a:pt x="658876" y="51181"/>
                  </a:lnTo>
                  <a:lnTo>
                    <a:pt x="655320" y="57277"/>
                  </a:lnTo>
                  <a:lnTo>
                    <a:pt x="656336" y="61087"/>
                  </a:lnTo>
                  <a:lnTo>
                    <a:pt x="715314" y="95504"/>
                  </a:lnTo>
                  <a:lnTo>
                    <a:pt x="0" y="95504"/>
                  </a:lnTo>
                  <a:lnTo>
                    <a:pt x="0" y="108204"/>
                  </a:lnTo>
                  <a:lnTo>
                    <a:pt x="715314" y="108204"/>
                  </a:lnTo>
                  <a:lnTo>
                    <a:pt x="656336" y="142621"/>
                  </a:lnTo>
                  <a:lnTo>
                    <a:pt x="655320" y="146431"/>
                  </a:lnTo>
                  <a:lnTo>
                    <a:pt x="658876" y="152527"/>
                  </a:lnTo>
                  <a:lnTo>
                    <a:pt x="662686" y="153543"/>
                  </a:lnTo>
                  <a:lnTo>
                    <a:pt x="740435" y="108204"/>
                  </a:lnTo>
                  <a:lnTo>
                    <a:pt x="751332" y="101854"/>
                  </a:lnTo>
                  <a:close/>
                </a:path>
                <a:path w="8343900" h="217804">
                  <a:moveTo>
                    <a:pt x="3331464" y="167386"/>
                  </a:moveTo>
                  <a:lnTo>
                    <a:pt x="3246755" y="116078"/>
                  </a:lnTo>
                  <a:lnTo>
                    <a:pt x="3243707" y="114300"/>
                  </a:lnTo>
                  <a:lnTo>
                    <a:pt x="3239770" y="115189"/>
                  </a:lnTo>
                  <a:lnTo>
                    <a:pt x="3237992" y="118237"/>
                  </a:lnTo>
                  <a:lnTo>
                    <a:pt x="3236214" y="121158"/>
                  </a:lnTo>
                  <a:lnTo>
                    <a:pt x="3237103" y="125095"/>
                  </a:lnTo>
                  <a:lnTo>
                    <a:pt x="3240151" y="126873"/>
                  </a:lnTo>
                  <a:lnTo>
                    <a:pt x="3295459" y="160401"/>
                  </a:lnTo>
                  <a:lnTo>
                    <a:pt x="2301367" y="144272"/>
                  </a:lnTo>
                  <a:lnTo>
                    <a:pt x="2301113" y="156972"/>
                  </a:lnTo>
                  <a:lnTo>
                    <a:pt x="3295459" y="173113"/>
                  </a:lnTo>
                  <a:lnTo>
                    <a:pt x="3238881" y="204851"/>
                  </a:lnTo>
                  <a:lnTo>
                    <a:pt x="3235833" y="206629"/>
                  </a:lnTo>
                  <a:lnTo>
                    <a:pt x="3234690" y="210439"/>
                  </a:lnTo>
                  <a:lnTo>
                    <a:pt x="3236468" y="213487"/>
                  </a:lnTo>
                  <a:lnTo>
                    <a:pt x="3238119" y="216535"/>
                  </a:lnTo>
                  <a:lnTo>
                    <a:pt x="3242056" y="217678"/>
                  </a:lnTo>
                  <a:lnTo>
                    <a:pt x="3245104" y="215900"/>
                  </a:lnTo>
                  <a:lnTo>
                    <a:pt x="3320605" y="173482"/>
                  </a:lnTo>
                  <a:lnTo>
                    <a:pt x="3331464" y="167386"/>
                  </a:lnTo>
                  <a:close/>
                </a:path>
                <a:path w="8343900" h="217804">
                  <a:moveTo>
                    <a:pt x="5812536" y="141478"/>
                  </a:moveTo>
                  <a:lnTo>
                    <a:pt x="5801639" y="135128"/>
                  </a:lnTo>
                  <a:lnTo>
                    <a:pt x="5723890" y="89789"/>
                  </a:lnTo>
                  <a:lnTo>
                    <a:pt x="5720080" y="90805"/>
                  </a:lnTo>
                  <a:lnTo>
                    <a:pt x="5716524" y="96901"/>
                  </a:lnTo>
                  <a:lnTo>
                    <a:pt x="5717540" y="100711"/>
                  </a:lnTo>
                  <a:lnTo>
                    <a:pt x="5776519" y="135128"/>
                  </a:lnTo>
                  <a:lnTo>
                    <a:pt x="4890516" y="135128"/>
                  </a:lnTo>
                  <a:lnTo>
                    <a:pt x="4890516" y="147828"/>
                  </a:lnTo>
                  <a:lnTo>
                    <a:pt x="5776519" y="147828"/>
                  </a:lnTo>
                  <a:lnTo>
                    <a:pt x="5717540" y="182245"/>
                  </a:lnTo>
                  <a:lnTo>
                    <a:pt x="5716524" y="186055"/>
                  </a:lnTo>
                  <a:lnTo>
                    <a:pt x="5720080" y="192151"/>
                  </a:lnTo>
                  <a:lnTo>
                    <a:pt x="5723890" y="193167"/>
                  </a:lnTo>
                  <a:lnTo>
                    <a:pt x="5801639" y="147828"/>
                  </a:lnTo>
                  <a:lnTo>
                    <a:pt x="5812536" y="141478"/>
                  </a:lnTo>
                  <a:close/>
                </a:path>
                <a:path w="8343900" h="217804">
                  <a:moveTo>
                    <a:pt x="8343900" y="53086"/>
                  </a:moveTo>
                  <a:lnTo>
                    <a:pt x="8259191" y="1778"/>
                  </a:lnTo>
                  <a:lnTo>
                    <a:pt x="8256143" y="0"/>
                  </a:lnTo>
                  <a:lnTo>
                    <a:pt x="8252206" y="889"/>
                  </a:lnTo>
                  <a:lnTo>
                    <a:pt x="8250428" y="3937"/>
                  </a:lnTo>
                  <a:lnTo>
                    <a:pt x="8248650" y="6858"/>
                  </a:lnTo>
                  <a:lnTo>
                    <a:pt x="8249539" y="10795"/>
                  </a:lnTo>
                  <a:lnTo>
                    <a:pt x="8252587" y="12573"/>
                  </a:lnTo>
                  <a:lnTo>
                    <a:pt x="8307895" y="46101"/>
                  </a:lnTo>
                  <a:lnTo>
                    <a:pt x="7315327" y="29972"/>
                  </a:lnTo>
                  <a:lnTo>
                    <a:pt x="7315073" y="42672"/>
                  </a:lnTo>
                  <a:lnTo>
                    <a:pt x="8307895" y="58813"/>
                  </a:lnTo>
                  <a:lnTo>
                    <a:pt x="8251317" y="90551"/>
                  </a:lnTo>
                  <a:lnTo>
                    <a:pt x="8248269" y="92202"/>
                  </a:lnTo>
                  <a:lnTo>
                    <a:pt x="8247126" y="96139"/>
                  </a:lnTo>
                  <a:lnTo>
                    <a:pt x="8248904" y="99187"/>
                  </a:lnTo>
                  <a:lnTo>
                    <a:pt x="8250555" y="102235"/>
                  </a:lnTo>
                  <a:lnTo>
                    <a:pt x="8254492" y="103378"/>
                  </a:lnTo>
                  <a:lnTo>
                    <a:pt x="8257540" y="101600"/>
                  </a:lnTo>
                  <a:lnTo>
                    <a:pt x="8333041" y="59182"/>
                  </a:lnTo>
                  <a:lnTo>
                    <a:pt x="8343900" y="530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573894" y="2815589"/>
              <a:ext cx="347980" cy="317500"/>
            </a:xfrm>
            <a:custGeom>
              <a:avLst/>
              <a:gdLst/>
              <a:ahLst/>
              <a:cxnLst/>
              <a:rect l="l" t="t" r="r" b="b"/>
              <a:pathLst>
                <a:path w="347979" h="317500">
                  <a:moveTo>
                    <a:pt x="347472" y="0"/>
                  </a:moveTo>
                  <a:lnTo>
                    <a:pt x="0" y="0"/>
                  </a:lnTo>
                  <a:lnTo>
                    <a:pt x="0" y="316991"/>
                  </a:lnTo>
                  <a:lnTo>
                    <a:pt x="347472" y="316991"/>
                  </a:lnTo>
                  <a:lnTo>
                    <a:pt x="347472" y="0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723389" y="2689986"/>
            <a:ext cx="603250" cy="356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50" b="1" spc="5" dirty="0">
                <a:latin typeface="Arial"/>
                <a:cs typeface="Arial"/>
              </a:rPr>
              <a:t>t</a:t>
            </a:r>
            <a:r>
              <a:rPr sz="2150" b="1" spc="-5" dirty="0">
                <a:latin typeface="Arial"/>
                <a:cs typeface="Arial"/>
              </a:rPr>
              <a:t>r</a:t>
            </a:r>
            <a:r>
              <a:rPr sz="2150" b="1" spc="-25" dirty="0">
                <a:latin typeface="Arial"/>
                <a:cs typeface="Arial"/>
              </a:rPr>
              <a:t>y</a:t>
            </a:r>
            <a:r>
              <a:rPr sz="2150" b="1" spc="5" dirty="0">
                <a:latin typeface="Arial"/>
                <a:cs typeface="Arial"/>
              </a:rPr>
              <a:t>.c</a:t>
            </a:r>
            <a:endParaRPr sz="21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01692" y="2494026"/>
            <a:ext cx="716915" cy="6750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545"/>
              </a:lnSpc>
              <a:spcBef>
                <a:spcPts val="120"/>
              </a:spcBef>
            </a:pPr>
            <a:r>
              <a:rPr sz="2150" b="1" spc="15" dirty="0">
                <a:latin typeface="Arial"/>
                <a:cs typeface="Arial"/>
              </a:rPr>
              <a:t>C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ts val="2545"/>
              </a:lnSpc>
            </a:pPr>
            <a:r>
              <a:rPr sz="2150" b="1" spc="15" dirty="0">
                <a:latin typeface="Arial"/>
                <a:cs typeface="Arial"/>
              </a:rPr>
              <a:t>Co</a:t>
            </a:r>
            <a:r>
              <a:rPr sz="2150" b="1" spc="20" dirty="0">
                <a:latin typeface="Arial"/>
                <a:cs typeface="Arial"/>
              </a:rPr>
              <a:t>d</a:t>
            </a:r>
            <a:r>
              <a:rPr sz="2150" b="1" spc="10" dirty="0">
                <a:latin typeface="Arial"/>
                <a:cs typeface="Arial"/>
              </a:rPr>
              <a:t>e</a:t>
            </a:r>
            <a:endParaRPr sz="21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16673" y="2101977"/>
            <a:ext cx="716915" cy="99250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ct val="97000"/>
              </a:lnSpc>
              <a:spcBef>
                <a:spcPts val="200"/>
              </a:spcBef>
            </a:pPr>
            <a:r>
              <a:rPr sz="2150" b="1" spc="10" dirty="0">
                <a:latin typeface="Arial"/>
                <a:cs typeface="Arial"/>
              </a:rPr>
              <a:t>m/c </a:t>
            </a:r>
            <a:r>
              <a:rPr sz="2150" b="1" spc="15" dirty="0">
                <a:latin typeface="Arial"/>
                <a:cs typeface="Arial"/>
              </a:rPr>
              <a:t> Co</a:t>
            </a:r>
            <a:r>
              <a:rPr sz="2150" b="1" spc="20" dirty="0">
                <a:latin typeface="Arial"/>
                <a:cs typeface="Arial"/>
              </a:rPr>
              <a:t>d</a:t>
            </a:r>
            <a:r>
              <a:rPr sz="2150" b="1" spc="5" dirty="0">
                <a:latin typeface="Arial"/>
                <a:cs typeface="Arial"/>
              </a:rPr>
              <a:t>e  </a:t>
            </a:r>
            <a:r>
              <a:rPr sz="2150" b="1" dirty="0">
                <a:solidFill>
                  <a:srgbClr val="800000"/>
                </a:solidFill>
                <a:latin typeface="Arial"/>
                <a:cs typeface="Arial"/>
              </a:rPr>
              <a:t>try.o</a:t>
            </a:r>
            <a:endParaRPr sz="21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62338" y="1514094"/>
            <a:ext cx="839469" cy="131127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ct val="97100"/>
              </a:lnSpc>
              <a:spcBef>
                <a:spcPts val="195"/>
              </a:spcBef>
            </a:pPr>
            <a:r>
              <a:rPr sz="2150" b="1" spc="10" dirty="0">
                <a:latin typeface="Arial"/>
                <a:cs typeface="Arial"/>
              </a:rPr>
              <a:t>Exec- </a:t>
            </a:r>
            <a:r>
              <a:rPr sz="2150" b="1" spc="-585" dirty="0">
                <a:latin typeface="Arial"/>
                <a:cs typeface="Arial"/>
              </a:rPr>
              <a:t> </a:t>
            </a:r>
            <a:r>
              <a:rPr sz="2150" b="1" spc="10" dirty="0">
                <a:latin typeface="Arial"/>
                <a:cs typeface="Arial"/>
              </a:rPr>
              <a:t>uta</a:t>
            </a:r>
            <a:r>
              <a:rPr sz="2150" b="1" spc="15" dirty="0">
                <a:latin typeface="Arial"/>
                <a:cs typeface="Arial"/>
              </a:rPr>
              <a:t>b</a:t>
            </a:r>
            <a:r>
              <a:rPr sz="2150" b="1" spc="5" dirty="0">
                <a:latin typeface="Arial"/>
                <a:cs typeface="Arial"/>
              </a:rPr>
              <a:t>le  </a:t>
            </a:r>
            <a:r>
              <a:rPr sz="2150" b="1" spc="10" dirty="0">
                <a:latin typeface="Arial"/>
                <a:cs typeface="Arial"/>
              </a:rPr>
              <a:t>m/c </a:t>
            </a:r>
            <a:r>
              <a:rPr sz="2150" b="1" spc="15" dirty="0">
                <a:latin typeface="Arial"/>
                <a:cs typeface="Arial"/>
              </a:rPr>
              <a:t> Code</a:t>
            </a:r>
            <a:endParaRPr sz="21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62338" y="2786888"/>
            <a:ext cx="377190" cy="356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50" b="1" spc="5" dirty="0">
                <a:latin typeface="Arial"/>
                <a:cs typeface="Arial"/>
              </a:rPr>
              <a:t>t</a:t>
            </a:r>
            <a:r>
              <a:rPr sz="2150" b="1" spc="-5" dirty="0">
                <a:latin typeface="Arial"/>
                <a:cs typeface="Arial"/>
              </a:rPr>
              <a:t>r</a:t>
            </a:r>
            <a:r>
              <a:rPr sz="2150" b="1" spc="10" dirty="0">
                <a:latin typeface="Arial"/>
                <a:cs typeface="Arial"/>
              </a:rPr>
              <a:t>y</a:t>
            </a:r>
            <a:endParaRPr sz="21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72150" y="5823000"/>
            <a:ext cx="582295" cy="4133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50" b="1" spc="-5" dirty="0">
                <a:latin typeface="Arial"/>
                <a:cs typeface="Arial"/>
              </a:rPr>
              <a:t>gcc</a:t>
            </a:r>
            <a:endParaRPr sz="2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587" y="0"/>
            <a:ext cx="8632190" cy="6861175"/>
            <a:chOff x="-1587" y="0"/>
            <a:chExt cx="8632190" cy="6861175"/>
          </a:xfrm>
        </p:grpSpPr>
        <p:sp>
          <p:nvSpPr>
            <p:cNvPr id="3" name="object 3"/>
            <p:cNvSpPr/>
            <p:nvPr/>
          </p:nvSpPr>
          <p:spPr>
            <a:xfrm>
              <a:off x="4198620" y="0"/>
              <a:ext cx="4430395" cy="6858000"/>
            </a:xfrm>
            <a:custGeom>
              <a:avLst/>
              <a:gdLst/>
              <a:ahLst/>
              <a:cxnLst/>
              <a:rect l="l" t="t" r="r" b="b"/>
              <a:pathLst>
                <a:path w="4430395" h="6858000">
                  <a:moveTo>
                    <a:pt x="4430268" y="0"/>
                  </a:moveTo>
                  <a:lnTo>
                    <a:pt x="0" y="0"/>
                  </a:lnTo>
                  <a:lnTo>
                    <a:pt x="0" y="6857998"/>
                  </a:lnTo>
                  <a:lnTo>
                    <a:pt x="4430268" y="6857998"/>
                  </a:lnTo>
                  <a:lnTo>
                    <a:pt x="4430268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98620" y="0"/>
              <a:ext cx="4430395" cy="6858000"/>
            </a:xfrm>
            <a:custGeom>
              <a:avLst/>
              <a:gdLst/>
              <a:ahLst/>
              <a:cxnLst/>
              <a:rect l="l" t="t" r="r" b="b"/>
              <a:pathLst>
                <a:path w="4430395" h="6858000">
                  <a:moveTo>
                    <a:pt x="4430268" y="6857998"/>
                  </a:moveTo>
                  <a:lnTo>
                    <a:pt x="4430268" y="0"/>
                  </a:lnTo>
                  <a:lnTo>
                    <a:pt x="0" y="0"/>
                  </a:lnTo>
                  <a:lnTo>
                    <a:pt x="0" y="6857998"/>
                  </a:lnTo>
                </a:path>
              </a:pathLst>
            </a:custGeom>
            <a:ln w="31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174490" cy="6858000"/>
            </a:xfrm>
            <a:custGeom>
              <a:avLst/>
              <a:gdLst/>
              <a:ahLst/>
              <a:cxnLst/>
              <a:rect l="l" t="t" r="r" b="b"/>
              <a:pathLst>
                <a:path w="4174490" h="6858000">
                  <a:moveTo>
                    <a:pt x="4174236" y="0"/>
                  </a:moveTo>
                  <a:lnTo>
                    <a:pt x="0" y="0"/>
                  </a:lnTo>
                  <a:lnTo>
                    <a:pt x="0" y="6857998"/>
                  </a:lnTo>
                  <a:lnTo>
                    <a:pt x="4174236" y="6857998"/>
                  </a:lnTo>
                  <a:lnTo>
                    <a:pt x="417423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4174490" cy="6858000"/>
            </a:xfrm>
            <a:custGeom>
              <a:avLst/>
              <a:gdLst/>
              <a:ahLst/>
              <a:cxnLst/>
              <a:rect l="l" t="t" r="r" b="b"/>
              <a:pathLst>
                <a:path w="4174490" h="6858000">
                  <a:moveTo>
                    <a:pt x="4174236" y="6857998"/>
                  </a:moveTo>
                  <a:lnTo>
                    <a:pt x="4174236" y="0"/>
                  </a:lnTo>
                  <a:lnTo>
                    <a:pt x="0" y="0"/>
                  </a:lnTo>
                  <a:lnTo>
                    <a:pt x="0" y="6857998"/>
                  </a:lnTo>
                </a:path>
              </a:pathLst>
            </a:custGeom>
            <a:ln w="31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026181" cy="38893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27810" y="104394"/>
            <a:ext cx="2118360" cy="3785870"/>
          </a:xfrm>
          <a:prstGeom prst="rect">
            <a:avLst/>
          </a:prstGeom>
          <a:solidFill>
            <a:srgbClr val="FAE4D5"/>
          </a:solidFill>
          <a:ln w="1905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170" marR="668020">
              <a:lnSpc>
                <a:spcPct val="100000"/>
              </a:lnSpc>
              <a:spcBef>
                <a:spcPts val="200"/>
              </a:spcBef>
            </a:pPr>
            <a:r>
              <a:rPr sz="2400" spc="-10" dirty="0">
                <a:latin typeface="Calibri"/>
                <a:cs typeface="Calibri"/>
              </a:rPr>
              <a:t>switch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switch </a:t>
            </a:r>
            <a:r>
              <a:rPr sz="2400" spc="-5" dirty="0">
                <a:latin typeface="Calibri"/>
                <a:cs typeface="Calibri"/>
              </a:rPr>
              <a:t>OFF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channel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++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channel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vol </a:t>
            </a:r>
            <a:r>
              <a:rPr sz="2400" spc="5" dirty="0">
                <a:latin typeface="Calibri"/>
                <a:cs typeface="Calibri"/>
              </a:rPr>
              <a:t>++</a:t>
            </a:r>
            <a:endParaRPr sz="2400">
              <a:latin typeface="Calibri"/>
              <a:cs typeface="Calibri"/>
            </a:endParaRPr>
          </a:p>
          <a:p>
            <a:pPr marL="90170" marR="1042669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vol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record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jump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nnel  </a:t>
            </a:r>
            <a:r>
              <a:rPr sz="2400" spc="-15" dirty="0">
                <a:latin typeface="Calibri"/>
                <a:cs typeface="Calibri"/>
              </a:rPr>
              <a:t>etc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664965" y="2816098"/>
            <a:ext cx="1017269" cy="467359"/>
            <a:chOff x="3664965" y="2816098"/>
            <a:chExt cx="1017269" cy="467359"/>
          </a:xfrm>
        </p:grpSpPr>
        <p:sp>
          <p:nvSpPr>
            <p:cNvPr id="10" name="object 10"/>
            <p:cNvSpPr/>
            <p:nvPr/>
          </p:nvSpPr>
          <p:spPr>
            <a:xfrm>
              <a:off x="3671315" y="2822448"/>
              <a:ext cx="1004569" cy="454659"/>
            </a:xfrm>
            <a:custGeom>
              <a:avLst/>
              <a:gdLst/>
              <a:ahLst/>
              <a:cxnLst/>
              <a:rect l="l" t="t" r="r" b="b"/>
              <a:pathLst>
                <a:path w="1004570" h="454660">
                  <a:moveTo>
                    <a:pt x="777239" y="0"/>
                  </a:moveTo>
                  <a:lnTo>
                    <a:pt x="777239" y="113537"/>
                  </a:lnTo>
                  <a:lnTo>
                    <a:pt x="0" y="113537"/>
                  </a:lnTo>
                  <a:lnTo>
                    <a:pt x="0" y="340613"/>
                  </a:lnTo>
                  <a:lnTo>
                    <a:pt x="777239" y="340613"/>
                  </a:lnTo>
                  <a:lnTo>
                    <a:pt x="777239" y="454151"/>
                  </a:lnTo>
                  <a:lnTo>
                    <a:pt x="1004316" y="227075"/>
                  </a:lnTo>
                  <a:lnTo>
                    <a:pt x="77723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71315" y="2822448"/>
              <a:ext cx="1004569" cy="454659"/>
            </a:xfrm>
            <a:custGeom>
              <a:avLst/>
              <a:gdLst/>
              <a:ahLst/>
              <a:cxnLst/>
              <a:rect l="l" t="t" r="r" b="b"/>
              <a:pathLst>
                <a:path w="1004570" h="454660">
                  <a:moveTo>
                    <a:pt x="0" y="113537"/>
                  </a:moveTo>
                  <a:lnTo>
                    <a:pt x="777239" y="113537"/>
                  </a:lnTo>
                  <a:lnTo>
                    <a:pt x="777239" y="0"/>
                  </a:lnTo>
                  <a:lnTo>
                    <a:pt x="1004316" y="227075"/>
                  </a:lnTo>
                  <a:lnTo>
                    <a:pt x="777239" y="454151"/>
                  </a:lnTo>
                  <a:lnTo>
                    <a:pt x="777239" y="340613"/>
                  </a:lnTo>
                  <a:lnTo>
                    <a:pt x="0" y="340613"/>
                  </a:lnTo>
                  <a:lnTo>
                    <a:pt x="0" y="11353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728971" y="2414016"/>
            <a:ext cx="1702435" cy="954405"/>
          </a:xfrm>
          <a:prstGeom prst="rect">
            <a:avLst/>
          </a:prstGeom>
          <a:solidFill>
            <a:srgbClr val="FFF1CC"/>
          </a:solidFill>
          <a:ln w="12700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2800" spc="-15" dirty="0">
                <a:latin typeface="Calibri"/>
                <a:cs typeface="Calibri"/>
              </a:rPr>
              <a:t>Interface</a:t>
            </a:r>
            <a:endParaRPr sz="2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.h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file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677158" y="307593"/>
            <a:ext cx="3845560" cy="1398270"/>
            <a:chOff x="3677158" y="307593"/>
            <a:chExt cx="3845560" cy="1398270"/>
          </a:xfrm>
        </p:grpSpPr>
        <p:sp>
          <p:nvSpPr>
            <p:cNvPr id="14" name="object 14"/>
            <p:cNvSpPr/>
            <p:nvPr/>
          </p:nvSpPr>
          <p:spPr>
            <a:xfrm>
              <a:off x="3683508" y="691895"/>
              <a:ext cx="1005840" cy="429895"/>
            </a:xfrm>
            <a:custGeom>
              <a:avLst/>
              <a:gdLst/>
              <a:ahLst/>
              <a:cxnLst/>
              <a:rect l="l" t="t" r="r" b="b"/>
              <a:pathLst>
                <a:path w="1005839" h="429894">
                  <a:moveTo>
                    <a:pt x="790955" y="0"/>
                  </a:moveTo>
                  <a:lnTo>
                    <a:pt x="790955" y="107441"/>
                  </a:lnTo>
                  <a:lnTo>
                    <a:pt x="0" y="107441"/>
                  </a:lnTo>
                  <a:lnTo>
                    <a:pt x="0" y="322325"/>
                  </a:lnTo>
                  <a:lnTo>
                    <a:pt x="790955" y="322325"/>
                  </a:lnTo>
                  <a:lnTo>
                    <a:pt x="790955" y="429767"/>
                  </a:lnTo>
                  <a:lnTo>
                    <a:pt x="1005839" y="214883"/>
                  </a:lnTo>
                  <a:lnTo>
                    <a:pt x="79095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83508" y="691895"/>
              <a:ext cx="1005840" cy="429895"/>
            </a:xfrm>
            <a:custGeom>
              <a:avLst/>
              <a:gdLst/>
              <a:ahLst/>
              <a:cxnLst/>
              <a:rect l="l" t="t" r="r" b="b"/>
              <a:pathLst>
                <a:path w="1005839" h="429894">
                  <a:moveTo>
                    <a:pt x="0" y="107441"/>
                  </a:moveTo>
                  <a:lnTo>
                    <a:pt x="790955" y="107441"/>
                  </a:lnTo>
                  <a:lnTo>
                    <a:pt x="790955" y="0"/>
                  </a:lnTo>
                  <a:lnTo>
                    <a:pt x="1005839" y="214883"/>
                  </a:lnTo>
                  <a:lnTo>
                    <a:pt x="790955" y="429767"/>
                  </a:lnTo>
                  <a:lnTo>
                    <a:pt x="790955" y="322325"/>
                  </a:lnTo>
                  <a:lnTo>
                    <a:pt x="0" y="322325"/>
                  </a:lnTo>
                  <a:lnTo>
                    <a:pt x="0" y="10744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32020" y="313943"/>
              <a:ext cx="2784475" cy="1385570"/>
            </a:xfrm>
            <a:custGeom>
              <a:avLst/>
              <a:gdLst/>
              <a:ahLst/>
              <a:cxnLst/>
              <a:rect l="l" t="t" r="r" b="b"/>
              <a:pathLst>
                <a:path w="2784475" h="1385570">
                  <a:moveTo>
                    <a:pt x="2784348" y="0"/>
                  </a:moveTo>
                  <a:lnTo>
                    <a:pt x="0" y="0"/>
                  </a:lnTo>
                  <a:lnTo>
                    <a:pt x="0" y="1385315"/>
                  </a:lnTo>
                  <a:lnTo>
                    <a:pt x="2784348" y="1385315"/>
                  </a:lnTo>
                  <a:lnTo>
                    <a:pt x="2784348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32020" y="313943"/>
              <a:ext cx="2784475" cy="1385570"/>
            </a:xfrm>
            <a:custGeom>
              <a:avLst/>
              <a:gdLst/>
              <a:ahLst/>
              <a:cxnLst/>
              <a:rect l="l" t="t" r="r" b="b"/>
              <a:pathLst>
                <a:path w="2784475" h="1385570">
                  <a:moveTo>
                    <a:pt x="0" y="1385315"/>
                  </a:moveTo>
                  <a:lnTo>
                    <a:pt x="2784348" y="1385315"/>
                  </a:lnTo>
                  <a:lnTo>
                    <a:pt x="2784348" y="0"/>
                  </a:lnTo>
                  <a:lnTo>
                    <a:pt x="0" y="0"/>
                  </a:lnTo>
                  <a:lnTo>
                    <a:pt x="0" y="138531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4811648" y="323849"/>
            <a:ext cx="247142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function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m</a:t>
            </a:r>
            <a:r>
              <a:rPr sz="2800" spc="-10" dirty="0">
                <a:latin typeface="Calibri"/>
                <a:cs typeface="Calibri"/>
              </a:rPr>
              <a:t>p</a:t>
            </a:r>
            <a:r>
              <a:rPr sz="2800" spc="-25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eme</a:t>
            </a:r>
            <a:r>
              <a:rPr sz="2800" spc="-45" dirty="0">
                <a:latin typeface="Calibri"/>
                <a:cs typeface="Calibri"/>
              </a:rPr>
              <a:t>nt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ons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.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775450" y="1115313"/>
            <a:ext cx="2152650" cy="561340"/>
            <a:chOff x="6775450" y="1115313"/>
            <a:chExt cx="2152650" cy="561340"/>
          </a:xfrm>
        </p:grpSpPr>
        <p:sp>
          <p:nvSpPr>
            <p:cNvPr id="20" name="object 20"/>
            <p:cNvSpPr/>
            <p:nvPr/>
          </p:nvSpPr>
          <p:spPr>
            <a:xfrm>
              <a:off x="6781800" y="1121663"/>
              <a:ext cx="2139950" cy="548640"/>
            </a:xfrm>
            <a:custGeom>
              <a:avLst/>
              <a:gdLst/>
              <a:ahLst/>
              <a:cxnLst/>
              <a:rect l="l" t="t" r="r" b="b"/>
              <a:pathLst>
                <a:path w="2139950" h="548639">
                  <a:moveTo>
                    <a:pt x="1865376" y="0"/>
                  </a:moveTo>
                  <a:lnTo>
                    <a:pt x="1865376" y="137160"/>
                  </a:lnTo>
                  <a:lnTo>
                    <a:pt x="0" y="137160"/>
                  </a:lnTo>
                  <a:lnTo>
                    <a:pt x="0" y="411480"/>
                  </a:lnTo>
                  <a:lnTo>
                    <a:pt x="1865376" y="411480"/>
                  </a:lnTo>
                  <a:lnTo>
                    <a:pt x="1865376" y="548639"/>
                  </a:lnTo>
                  <a:lnTo>
                    <a:pt x="2139696" y="274320"/>
                  </a:lnTo>
                  <a:lnTo>
                    <a:pt x="186537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81800" y="1121663"/>
              <a:ext cx="2139950" cy="548640"/>
            </a:xfrm>
            <a:custGeom>
              <a:avLst/>
              <a:gdLst/>
              <a:ahLst/>
              <a:cxnLst/>
              <a:rect l="l" t="t" r="r" b="b"/>
              <a:pathLst>
                <a:path w="2139950" h="548639">
                  <a:moveTo>
                    <a:pt x="0" y="137160"/>
                  </a:moveTo>
                  <a:lnTo>
                    <a:pt x="1865376" y="137160"/>
                  </a:lnTo>
                  <a:lnTo>
                    <a:pt x="1865376" y="0"/>
                  </a:lnTo>
                  <a:lnTo>
                    <a:pt x="2139696" y="274320"/>
                  </a:lnTo>
                  <a:lnTo>
                    <a:pt x="1865376" y="548639"/>
                  </a:lnTo>
                  <a:lnTo>
                    <a:pt x="1865376" y="411480"/>
                  </a:lnTo>
                  <a:lnTo>
                    <a:pt x="0" y="411480"/>
                  </a:lnTo>
                  <a:lnTo>
                    <a:pt x="0" y="13716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390256" y="1230629"/>
            <a:ext cx="788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Compi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921495" y="1043939"/>
            <a:ext cx="1592580" cy="52451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2286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80"/>
              </a:spcBef>
            </a:pPr>
            <a:r>
              <a:rPr sz="2800" spc="-5" dirty="0">
                <a:latin typeface="Calibri"/>
                <a:cs typeface="Calibri"/>
              </a:rPr>
              <a:t>.o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file(1)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00100" y="4125467"/>
            <a:ext cx="6541770" cy="1710689"/>
            <a:chOff x="800100" y="4125467"/>
            <a:chExt cx="6541770" cy="1710689"/>
          </a:xfrm>
        </p:grpSpPr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00" y="4125467"/>
              <a:ext cx="2249424" cy="136855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552188" y="4443983"/>
              <a:ext cx="2783205" cy="1385570"/>
            </a:xfrm>
            <a:custGeom>
              <a:avLst/>
              <a:gdLst/>
              <a:ahLst/>
              <a:cxnLst/>
              <a:rect l="l" t="t" r="r" b="b"/>
              <a:pathLst>
                <a:path w="2783204" h="1385570">
                  <a:moveTo>
                    <a:pt x="2782823" y="0"/>
                  </a:moveTo>
                  <a:lnTo>
                    <a:pt x="0" y="0"/>
                  </a:lnTo>
                  <a:lnTo>
                    <a:pt x="0" y="1385315"/>
                  </a:lnTo>
                  <a:lnTo>
                    <a:pt x="2782823" y="1385315"/>
                  </a:lnTo>
                  <a:lnTo>
                    <a:pt x="2782823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52188" y="4443983"/>
              <a:ext cx="2783205" cy="1385570"/>
            </a:xfrm>
            <a:custGeom>
              <a:avLst/>
              <a:gdLst/>
              <a:ahLst/>
              <a:cxnLst/>
              <a:rect l="l" t="t" r="r" b="b"/>
              <a:pathLst>
                <a:path w="2783204" h="1385570">
                  <a:moveTo>
                    <a:pt x="0" y="1385315"/>
                  </a:moveTo>
                  <a:lnTo>
                    <a:pt x="2782823" y="1385315"/>
                  </a:lnTo>
                  <a:lnTo>
                    <a:pt x="2782823" y="0"/>
                  </a:lnTo>
                  <a:lnTo>
                    <a:pt x="0" y="0"/>
                  </a:lnTo>
                  <a:lnTo>
                    <a:pt x="0" y="138531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630928" y="4455414"/>
            <a:ext cx="254571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Some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program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.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912110" y="3379978"/>
            <a:ext cx="6015990" cy="2214880"/>
            <a:chOff x="2912110" y="3379978"/>
            <a:chExt cx="6015990" cy="2214880"/>
          </a:xfrm>
        </p:grpSpPr>
        <p:sp>
          <p:nvSpPr>
            <p:cNvPr id="30" name="object 30"/>
            <p:cNvSpPr/>
            <p:nvPr/>
          </p:nvSpPr>
          <p:spPr>
            <a:xfrm>
              <a:off x="2918460" y="5039868"/>
              <a:ext cx="1615440" cy="454659"/>
            </a:xfrm>
            <a:custGeom>
              <a:avLst/>
              <a:gdLst/>
              <a:ahLst/>
              <a:cxnLst/>
              <a:rect l="l" t="t" r="r" b="b"/>
              <a:pathLst>
                <a:path w="1615439" h="454660">
                  <a:moveTo>
                    <a:pt x="1388364" y="0"/>
                  </a:moveTo>
                  <a:lnTo>
                    <a:pt x="1388364" y="113537"/>
                  </a:lnTo>
                  <a:lnTo>
                    <a:pt x="0" y="113537"/>
                  </a:lnTo>
                  <a:lnTo>
                    <a:pt x="0" y="340613"/>
                  </a:lnTo>
                  <a:lnTo>
                    <a:pt x="1388364" y="340613"/>
                  </a:lnTo>
                  <a:lnTo>
                    <a:pt x="1388364" y="454151"/>
                  </a:lnTo>
                  <a:lnTo>
                    <a:pt x="1615439" y="227075"/>
                  </a:lnTo>
                  <a:lnTo>
                    <a:pt x="138836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18460" y="5039868"/>
              <a:ext cx="1615440" cy="454659"/>
            </a:xfrm>
            <a:custGeom>
              <a:avLst/>
              <a:gdLst/>
              <a:ahLst/>
              <a:cxnLst/>
              <a:rect l="l" t="t" r="r" b="b"/>
              <a:pathLst>
                <a:path w="1615439" h="454660">
                  <a:moveTo>
                    <a:pt x="0" y="113537"/>
                  </a:moveTo>
                  <a:lnTo>
                    <a:pt x="1388364" y="113537"/>
                  </a:lnTo>
                  <a:lnTo>
                    <a:pt x="1388364" y="0"/>
                  </a:lnTo>
                  <a:lnTo>
                    <a:pt x="1615439" y="227075"/>
                  </a:lnTo>
                  <a:lnTo>
                    <a:pt x="1388364" y="454151"/>
                  </a:lnTo>
                  <a:lnTo>
                    <a:pt x="1388364" y="340613"/>
                  </a:lnTo>
                  <a:lnTo>
                    <a:pt x="0" y="340613"/>
                  </a:lnTo>
                  <a:lnTo>
                    <a:pt x="0" y="113537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67527" y="3386328"/>
              <a:ext cx="454659" cy="1005840"/>
            </a:xfrm>
            <a:custGeom>
              <a:avLst/>
              <a:gdLst/>
              <a:ahLst/>
              <a:cxnLst/>
              <a:rect l="l" t="t" r="r" b="b"/>
              <a:pathLst>
                <a:path w="454660" h="1005839">
                  <a:moveTo>
                    <a:pt x="340613" y="0"/>
                  </a:moveTo>
                  <a:lnTo>
                    <a:pt x="113537" y="0"/>
                  </a:lnTo>
                  <a:lnTo>
                    <a:pt x="113537" y="778764"/>
                  </a:lnTo>
                  <a:lnTo>
                    <a:pt x="0" y="778764"/>
                  </a:lnTo>
                  <a:lnTo>
                    <a:pt x="227075" y="1005840"/>
                  </a:lnTo>
                  <a:lnTo>
                    <a:pt x="454151" y="778764"/>
                  </a:lnTo>
                  <a:lnTo>
                    <a:pt x="340613" y="778764"/>
                  </a:lnTo>
                  <a:lnTo>
                    <a:pt x="34061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67527" y="3386328"/>
              <a:ext cx="454659" cy="1005840"/>
            </a:xfrm>
            <a:custGeom>
              <a:avLst/>
              <a:gdLst/>
              <a:ahLst/>
              <a:cxnLst/>
              <a:rect l="l" t="t" r="r" b="b"/>
              <a:pathLst>
                <a:path w="454660" h="1005839">
                  <a:moveTo>
                    <a:pt x="340613" y="0"/>
                  </a:moveTo>
                  <a:lnTo>
                    <a:pt x="340613" y="778764"/>
                  </a:lnTo>
                  <a:lnTo>
                    <a:pt x="454151" y="778764"/>
                  </a:lnTo>
                  <a:lnTo>
                    <a:pt x="227075" y="1005840"/>
                  </a:lnTo>
                  <a:lnTo>
                    <a:pt x="0" y="778764"/>
                  </a:lnTo>
                  <a:lnTo>
                    <a:pt x="113537" y="778764"/>
                  </a:lnTo>
                  <a:lnTo>
                    <a:pt x="113537" y="0"/>
                  </a:lnTo>
                  <a:lnTo>
                    <a:pt x="340613" y="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781800" y="5039868"/>
              <a:ext cx="2139950" cy="548640"/>
            </a:xfrm>
            <a:custGeom>
              <a:avLst/>
              <a:gdLst/>
              <a:ahLst/>
              <a:cxnLst/>
              <a:rect l="l" t="t" r="r" b="b"/>
              <a:pathLst>
                <a:path w="2139950" h="548639">
                  <a:moveTo>
                    <a:pt x="1865376" y="0"/>
                  </a:moveTo>
                  <a:lnTo>
                    <a:pt x="1865376" y="137159"/>
                  </a:lnTo>
                  <a:lnTo>
                    <a:pt x="0" y="137159"/>
                  </a:lnTo>
                  <a:lnTo>
                    <a:pt x="0" y="411479"/>
                  </a:lnTo>
                  <a:lnTo>
                    <a:pt x="1865376" y="411479"/>
                  </a:lnTo>
                  <a:lnTo>
                    <a:pt x="1865376" y="548639"/>
                  </a:lnTo>
                  <a:lnTo>
                    <a:pt x="2139696" y="274319"/>
                  </a:lnTo>
                  <a:lnTo>
                    <a:pt x="186537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781800" y="5039868"/>
              <a:ext cx="2139950" cy="548640"/>
            </a:xfrm>
            <a:custGeom>
              <a:avLst/>
              <a:gdLst/>
              <a:ahLst/>
              <a:cxnLst/>
              <a:rect l="l" t="t" r="r" b="b"/>
              <a:pathLst>
                <a:path w="2139950" h="548639">
                  <a:moveTo>
                    <a:pt x="0" y="137159"/>
                  </a:moveTo>
                  <a:lnTo>
                    <a:pt x="1865376" y="137159"/>
                  </a:lnTo>
                  <a:lnTo>
                    <a:pt x="1865376" y="0"/>
                  </a:lnTo>
                  <a:lnTo>
                    <a:pt x="2139696" y="274319"/>
                  </a:lnTo>
                  <a:lnTo>
                    <a:pt x="1865376" y="548639"/>
                  </a:lnTo>
                  <a:lnTo>
                    <a:pt x="1865376" y="411479"/>
                  </a:lnTo>
                  <a:lnTo>
                    <a:pt x="0" y="411479"/>
                  </a:lnTo>
                  <a:lnTo>
                    <a:pt x="0" y="13715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390256" y="5150866"/>
            <a:ext cx="788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Compi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968740" y="5039867"/>
            <a:ext cx="1592580" cy="52324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2349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85"/>
              </a:spcBef>
            </a:pPr>
            <a:r>
              <a:rPr sz="2800" spc="-5" dirty="0">
                <a:latin typeface="Calibri"/>
                <a:cs typeface="Calibri"/>
              </a:rPr>
              <a:t>.o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file(2)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8645397" y="2810001"/>
            <a:ext cx="1279525" cy="967105"/>
            <a:chOff x="8645397" y="2810001"/>
            <a:chExt cx="1279525" cy="967105"/>
          </a:xfrm>
        </p:grpSpPr>
        <p:sp>
          <p:nvSpPr>
            <p:cNvPr id="39" name="object 39"/>
            <p:cNvSpPr/>
            <p:nvPr/>
          </p:nvSpPr>
          <p:spPr>
            <a:xfrm>
              <a:off x="8651747" y="2816351"/>
              <a:ext cx="1266825" cy="954405"/>
            </a:xfrm>
            <a:custGeom>
              <a:avLst/>
              <a:gdLst/>
              <a:ahLst/>
              <a:cxnLst/>
              <a:rect l="l" t="t" r="r" b="b"/>
              <a:pathLst>
                <a:path w="1266825" h="954404">
                  <a:moveTo>
                    <a:pt x="633222" y="0"/>
                  </a:moveTo>
                  <a:lnTo>
                    <a:pt x="578579" y="1751"/>
                  </a:lnTo>
                  <a:lnTo>
                    <a:pt x="525229" y="6909"/>
                  </a:lnTo>
                  <a:lnTo>
                    <a:pt x="473360" y="15331"/>
                  </a:lnTo>
                  <a:lnTo>
                    <a:pt x="423163" y="26874"/>
                  </a:lnTo>
                  <a:lnTo>
                    <a:pt x="374828" y="41393"/>
                  </a:lnTo>
                  <a:lnTo>
                    <a:pt x="328544" y="58747"/>
                  </a:lnTo>
                  <a:lnTo>
                    <a:pt x="284502" y="78791"/>
                  </a:lnTo>
                  <a:lnTo>
                    <a:pt x="242892" y="101382"/>
                  </a:lnTo>
                  <a:lnTo>
                    <a:pt x="203903" y="126377"/>
                  </a:lnTo>
                  <a:lnTo>
                    <a:pt x="167726" y="153633"/>
                  </a:lnTo>
                  <a:lnTo>
                    <a:pt x="134551" y="183005"/>
                  </a:lnTo>
                  <a:lnTo>
                    <a:pt x="104567" y="214352"/>
                  </a:lnTo>
                  <a:lnTo>
                    <a:pt x="77964" y="247530"/>
                  </a:lnTo>
                  <a:lnTo>
                    <a:pt x="54933" y="282394"/>
                  </a:lnTo>
                  <a:lnTo>
                    <a:pt x="35664" y="318803"/>
                  </a:lnTo>
                  <a:lnTo>
                    <a:pt x="20346" y="356612"/>
                  </a:lnTo>
                  <a:lnTo>
                    <a:pt x="9169" y="395679"/>
                  </a:lnTo>
                  <a:lnTo>
                    <a:pt x="2323" y="435860"/>
                  </a:lnTo>
                  <a:lnTo>
                    <a:pt x="0" y="477012"/>
                  </a:lnTo>
                  <a:lnTo>
                    <a:pt x="2323" y="518163"/>
                  </a:lnTo>
                  <a:lnTo>
                    <a:pt x="9169" y="558344"/>
                  </a:lnTo>
                  <a:lnTo>
                    <a:pt x="20346" y="597411"/>
                  </a:lnTo>
                  <a:lnTo>
                    <a:pt x="35664" y="635220"/>
                  </a:lnTo>
                  <a:lnTo>
                    <a:pt x="54933" y="671629"/>
                  </a:lnTo>
                  <a:lnTo>
                    <a:pt x="77964" y="706493"/>
                  </a:lnTo>
                  <a:lnTo>
                    <a:pt x="104567" y="739671"/>
                  </a:lnTo>
                  <a:lnTo>
                    <a:pt x="134551" y="771018"/>
                  </a:lnTo>
                  <a:lnTo>
                    <a:pt x="167726" y="800390"/>
                  </a:lnTo>
                  <a:lnTo>
                    <a:pt x="203903" y="827646"/>
                  </a:lnTo>
                  <a:lnTo>
                    <a:pt x="242892" y="852641"/>
                  </a:lnTo>
                  <a:lnTo>
                    <a:pt x="284502" y="875232"/>
                  </a:lnTo>
                  <a:lnTo>
                    <a:pt x="328544" y="895276"/>
                  </a:lnTo>
                  <a:lnTo>
                    <a:pt x="374828" y="912630"/>
                  </a:lnTo>
                  <a:lnTo>
                    <a:pt x="423163" y="927149"/>
                  </a:lnTo>
                  <a:lnTo>
                    <a:pt x="473360" y="938692"/>
                  </a:lnTo>
                  <a:lnTo>
                    <a:pt x="525229" y="947114"/>
                  </a:lnTo>
                  <a:lnTo>
                    <a:pt x="578579" y="952272"/>
                  </a:lnTo>
                  <a:lnTo>
                    <a:pt x="633222" y="954024"/>
                  </a:lnTo>
                  <a:lnTo>
                    <a:pt x="687864" y="952272"/>
                  </a:lnTo>
                  <a:lnTo>
                    <a:pt x="741214" y="947114"/>
                  </a:lnTo>
                  <a:lnTo>
                    <a:pt x="793083" y="938692"/>
                  </a:lnTo>
                  <a:lnTo>
                    <a:pt x="843280" y="927149"/>
                  </a:lnTo>
                  <a:lnTo>
                    <a:pt x="891615" y="912630"/>
                  </a:lnTo>
                  <a:lnTo>
                    <a:pt x="937899" y="895276"/>
                  </a:lnTo>
                  <a:lnTo>
                    <a:pt x="981941" y="875232"/>
                  </a:lnTo>
                  <a:lnTo>
                    <a:pt x="1023551" y="852641"/>
                  </a:lnTo>
                  <a:lnTo>
                    <a:pt x="1062540" y="827646"/>
                  </a:lnTo>
                  <a:lnTo>
                    <a:pt x="1098717" y="800390"/>
                  </a:lnTo>
                  <a:lnTo>
                    <a:pt x="1131892" y="771018"/>
                  </a:lnTo>
                  <a:lnTo>
                    <a:pt x="1161876" y="739671"/>
                  </a:lnTo>
                  <a:lnTo>
                    <a:pt x="1188479" y="706493"/>
                  </a:lnTo>
                  <a:lnTo>
                    <a:pt x="1211510" y="671629"/>
                  </a:lnTo>
                  <a:lnTo>
                    <a:pt x="1230779" y="635220"/>
                  </a:lnTo>
                  <a:lnTo>
                    <a:pt x="1246097" y="597411"/>
                  </a:lnTo>
                  <a:lnTo>
                    <a:pt x="1257274" y="558344"/>
                  </a:lnTo>
                  <a:lnTo>
                    <a:pt x="1264120" y="518163"/>
                  </a:lnTo>
                  <a:lnTo>
                    <a:pt x="1266444" y="477012"/>
                  </a:lnTo>
                  <a:lnTo>
                    <a:pt x="1264120" y="435860"/>
                  </a:lnTo>
                  <a:lnTo>
                    <a:pt x="1257274" y="395679"/>
                  </a:lnTo>
                  <a:lnTo>
                    <a:pt x="1246097" y="356612"/>
                  </a:lnTo>
                  <a:lnTo>
                    <a:pt x="1230779" y="318803"/>
                  </a:lnTo>
                  <a:lnTo>
                    <a:pt x="1211510" y="282394"/>
                  </a:lnTo>
                  <a:lnTo>
                    <a:pt x="1188479" y="247530"/>
                  </a:lnTo>
                  <a:lnTo>
                    <a:pt x="1161876" y="214352"/>
                  </a:lnTo>
                  <a:lnTo>
                    <a:pt x="1131892" y="183005"/>
                  </a:lnTo>
                  <a:lnTo>
                    <a:pt x="1098717" y="153633"/>
                  </a:lnTo>
                  <a:lnTo>
                    <a:pt x="1062540" y="126377"/>
                  </a:lnTo>
                  <a:lnTo>
                    <a:pt x="1023551" y="101382"/>
                  </a:lnTo>
                  <a:lnTo>
                    <a:pt x="981941" y="78791"/>
                  </a:lnTo>
                  <a:lnTo>
                    <a:pt x="937899" y="58747"/>
                  </a:lnTo>
                  <a:lnTo>
                    <a:pt x="891615" y="41393"/>
                  </a:lnTo>
                  <a:lnTo>
                    <a:pt x="843280" y="26874"/>
                  </a:lnTo>
                  <a:lnTo>
                    <a:pt x="793083" y="15331"/>
                  </a:lnTo>
                  <a:lnTo>
                    <a:pt x="741214" y="6909"/>
                  </a:lnTo>
                  <a:lnTo>
                    <a:pt x="687864" y="1751"/>
                  </a:lnTo>
                  <a:lnTo>
                    <a:pt x="63322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651747" y="2816351"/>
              <a:ext cx="1266825" cy="954405"/>
            </a:xfrm>
            <a:custGeom>
              <a:avLst/>
              <a:gdLst/>
              <a:ahLst/>
              <a:cxnLst/>
              <a:rect l="l" t="t" r="r" b="b"/>
              <a:pathLst>
                <a:path w="1266825" h="954404">
                  <a:moveTo>
                    <a:pt x="0" y="477012"/>
                  </a:moveTo>
                  <a:lnTo>
                    <a:pt x="2323" y="435860"/>
                  </a:lnTo>
                  <a:lnTo>
                    <a:pt x="9169" y="395679"/>
                  </a:lnTo>
                  <a:lnTo>
                    <a:pt x="20346" y="356612"/>
                  </a:lnTo>
                  <a:lnTo>
                    <a:pt x="35664" y="318803"/>
                  </a:lnTo>
                  <a:lnTo>
                    <a:pt x="54933" y="282394"/>
                  </a:lnTo>
                  <a:lnTo>
                    <a:pt x="77964" y="247530"/>
                  </a:lnTo>
                  <a:lnTo>
                    <a:pt x="104567" y="214352"/>
                  </a:lnTo>
                  <a:lnTo>
                    <a:pt x="134551" y="183005"/>
                  </a:lnTo>
                  <a:lnTo>
                    <a:pt x="167726" y="153633"/>
                  </a:lnTo>
                  <a:lnTo>
                    <a:pt x="203903" y="126377"/>
                  </a:lnTo>
                  <a:lnTo>
                    <a:pt x="242892" y="101382"/>
                  </a:lnTo>
                  <a:lnTo>
                    <a:pt x="284502" y="78791"/>
                  </a:lnTo>
                  <a:lnTo>
                    <a:pt x="328544" y="58747"/>
                  </a:lnTo>
                  <a:lnTo>
                    <a:pt x="374828" y="41393"/>
                  </a:lnTo>
                  <a:lnTo>
                    <a:pt x="423163" y="26874"/>
                  </a:lnTo>
                  <a:lnTo>
                    <a:pt x="473360" y="15331"/>
                  </a:lnTo>
                  <a:lnTo>
                    <a:pt x="525229" y="6909"/>
                  </a:lnTo>
                  <a:lnTo>
                    <a:pt x="578579" y="1751"/>
                  </a:lnTo>
                  <a:lnTo>
                    <a:pt x="633222" y="0"/>
                  </a:lnTo>
                  <a:lnTo>
                    <a:pt x="687864" y="1751"/>
                  </a:lnTo>
                  <a:lnTo>
                    <a:pt x="741214" y="6909"/>
                  </a:lnTo>
                  <a:lnTo>
                    <a:pt x="793083" y="15331"/>
                  </a:lnTo>
                  <a:lnTo>
                    <a:pt x="843280" y="26874"/>
                  </a:lnTo>
                  <a:lnTo>
                    <a:pt x="891615" y="41393"/>
                  </a:lnTo>
                  <a:lnTo>
                    <a:pt x="937899" y="58747"/>
                  </a:lnTo>
                  <a:lnTo>
                    <a:pt x="981941" y="78791"/>
                  </a:lnTo>
                  <a:lnTo>
                    <a:pt x="1023551" y="101382"/>
                  </a:lnTo>
                  <a:lnTo>
                    <a:pt x="1062540" y="126377"/>
                  </a:lnTo>
                  <a:lnTo>
                    <a:pt x="1098717" y="153633"/>
                  </a:lnTo>
                  <a:lnTo>
                    <a:pt x="1131892" y="183005"/>
                  </a:lnTo>
                  <a:lnTo>
                    <a:pt x="1161876" y="214352"/>
                  </a:lnTo>
                  <a:lnTo>
                    <a:pt x="1188479" y="247530"/>
                  </a:lnTo>
                  <a:lnTo>
                    <a:pt x="1211510" y="282394"/>
                  </a:lnTo>
                  <a:lnTo>
                    <a:pt x="1230779" y="318803"/>
                  </a:lnTo>
                  <a:lnTo>
                    <a:pt x="1246097" y="356612"/>
                  </a:lnTo>
                  <a:lnTo>
                    <a:pt x="1257274" y="395679"/>
                  </a:lnTo>
                  <a:lnTo>
                    <a:pt x="1264120" y="435860"/>
                  </a:lnTo>
                  <a:lnTo>
                    <a:pt x="1266444" y="477012"/>
                  </a:lnTo>
                  <a:lnTo>
                    <a:pt x="1264120" y="518163"/>
                  </a:lnTo>
                  <a:lnTo>
                    <a:pt x="1257274" y="558344"/>
                  </a:lnTo>
                  <a:lnTo>
                    <a:pt x="1246097" y="597411"/>
                  </a:lnTo>
                  <a:lnTo>
                    <a:pt x="1230779" y="635220"/>
                  </a:lnTo>
                  <a:lnTo>
                    <a:pt x="1211510" y="671629"/>
                  </a:lnTo>
                  <a:lnTo>
                    <a:pt x="1188479" y="706493"/>
                  </a:lnTo>
                  <a:lnTo>
                    <a:pt x="1161876" y="739671"/>
                  </a:lnTo>
                  <a:lnTo>
                    <a:pt x="1131892" y="771018"/>
                  </a:lnTo>
                  <a:lnTo>
                    <a:pt x="1098717" y="800390"/>
                  </a:lnTo>
                  <a:lnTo>
                    <a:pt x="1062540" y="827646"/>
                  </a:lnTo>
                  <a:lnTo>
                    <a:pt x="1023551" y="852641"/>
                  </a:lnTo>
                  <a:lnTo>
                    <a:pt x="981941" y="875232"/>
                  </a:lnTo>
                  <a:lnTo>
                    <a:pt x="937899" y="895276"/>
                  </a:lnTo>
                  <a:lnTo>
                    <a:pt x="891615" y="912630"/>
                  </a:lnTo>
                  <a:lnTo>
                    <a:pt x="843280" y="927149"/>
                  </a:lnTo>
                  <a:lnTo>
                    <a:pt x="793083" y="938692"/>
                  </a:lnTo>
                  <a:lnTo>
                    <a:pt x="741214" y="947114"/>
                  </a:lnTo>
                  <a:lnTo>
                    <a:pt x="687864" y="952272"/>
                  </a:lnTo>
                  <a:lnTo>
                    <a:pt x="633222" y="954024"/>
                  </a:lnTo>
                  <a:lnTo>
                    <a:pt x="578579" y="952272"/>
                  </a:lnTo>
                  <a:lnTo>
                    <a:pt x="525229" y="947114"/>
                  </a:lnTo>
                  <a:lnTo>
                    <a:pt x="473360" y="938692"/>
                  </a:lnTo>
                  <a:lnTo>
                    <a:pt x="423163" y="927149"/>
                  </a:lnTo>
                  <a:lnTo>
                    <a:pt x="374828" y="912630"/>
                  </a:lnTo>
                  <a:lnTo>
                    <a:pt x="328544" y="895276"/>
                  </a:lnTo>
                  <a:lnTo>
                    <a:pt x="284502" y="875232"/>
                  </a:lnTo>
                  <a:lnTo>
                    <a:pt x="242892" y="852641"/>
                  </a:lnTo>
                  <a:lnTo>
                    <a:pt x="203903" y="827646"/>
                  </a:lnTo>
                  <a:lnTo>
                    <a:pt x="167726" y="800390"/>
                  </a:lnTo>
                  <a:lnTo>
                    <a:pt x="134551" y="771018"/>
                  </a:lnTo>
                  <a:lnTo>
                    <a:pt x="104567" y="739671"/>
                  </a:lnTo>
                  <a:lnTo>
                    <a:pt x="77964" y="706493"/>
                  </a:lnTo>
                  <a:lnTo>
                    <a:pt x="54933" y="671629"/>
                  </a:lnTo>
                  <a:lnTo>
                    <a:pt x="35664" y="635220"/>
                  </a:lnTo>
                  <a:lnTo>
                    <a:pt x="20346" y="597411"/>
                  </a:lnTo>
                  <a:lnTo>
                    <a:pt x="9169" y="558344"/>
                  </a:lnTo>
                  <a:lnTo>
                    <a:pt x="2323" y="518163"/>
                  </a:lnTo>
                  <a:lnTo>
                    <a:pt x="0" y="47701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9062719" y="3128898"/>
            <a:ext cx="4451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LINK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030969" y="1663954"/>
            <a:ext cx="3161030" cy="3205480"/>
            <a:chOff x="9030969" y="1663954"/>
            <a:chExt cx="3161030" cy="3205480"/>
          </a:xfrm>
        </p:grpSpPr>
        <p:sp>
          <p:nvSpPr>
            <p:cNvPr id="43" name="object 43"/>
            <p:cNvSpPr/>
            <p:nvPr/>
          </p:nvSpPr>
          <p:spPr>
            <a:xfrm>
              <a:off x="9037319" y="1670304"/>
              <a:ext cx="454659" cy="1004569"/>
            </a:xfrm>
            <a:custGeom>
              <a:avLst/>
              <a:gdLst/>
              <a:ahLst/>
              <a:cxnLst/>
              <a:rect l="l" t="t" r="r" b="b"/>
              <a:pathLst>
                <a:path w="454659" h="1004569">
                  <a:moveTo>
                    <a:pt x="340613" y="0"/>
                  </a:moveTo>
                  <a:lnTo>
                    <a:pt x="113537" y="0"/>
                  </a:lnTo>
                  <a:lnTo>
                    <a:pt x="113537" y="777240"/>
                  </a:lnTo>
                  <a:lnTo>
                    <a:pt x="0" y="777240"/>
                  </a:lnTo>
                  <a:lnTo>
                    <a:pt x="227075" y="1004316"/>
                  </a:lnTo>
                  <a:lnTo>
                    <a:pt x="454151" y="777240"/>
                  </a:lnTo>
                  <a:lnTo>
                    <a:pt x="340613" y="777240"/>
                  </a:lnTo>
                  <a:lnTo>
                    <a:pt x="34061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037319" y="1670304"/>
              <a:ext cx="454659" cy="1004569"/>
            </a:xfrm>
            <a:custGeom>
              <a:avLst/>
              <a:gdLst/>
              <a:ahLst/>
              <a:cxnLst/>
              <a:rect l="l" t="t" r="r" b="b"/>
              <a:pathLst>
                <a:path w="454659" h="1004569">
                  <a:moveTo>
                    <a:pt x="340613" y="0"/>
                  </a:moveTo>
                  <a:lnTo>
                    <a:pt x="340613" y="777240"/>
                  </a:lnTo>
                  <a:lnTo>
                    <a:pt x="454151" y="777240"/>
                  </a:lnTo>
                  <a:lnTo>
                    <a:pt x="227075" y="1004316"/>
                  </a:lnTo>
                  <a:lnTo>
                    <a:pt x="0" y="777240"/>
                  </a:lnTo>
                  <a:lnTo>
                    <a:pt x="113537" y="777240"/>
                  </a:lnTo>
                  <a:lnTo>
                    <a:pt x="113537" y="0"/>
                  </a:lnTo>
                  <a:lnTo>
                    <a:pt x="340613" y="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058655" y="3857244"/>
              <a:ext cx="452755" cy="1005840"/>
            </a:xfrm>
            <a:custGeom>
              <a:avLst/>
              <a:gdLst/>
              <a:ahLst/>
              <a:cxnLst/>
              <a:rect l="l" t="t" r="r" b="b"/>
              <a:pathLst>
                <a:path w="452754" h="1005839">
                  <a:moveTo>
                    <a:pt x="226314" y="0"/>
                  </a:moveTo>
                  <a:lnTo>
                    <a:pt x="0" y="226313"/>
                  </a:lnTo>
                  <a:lnTo>
                    <a:pt x="113157" y="226313"/>
                  </a:lnTo>
                  <a:lnTo>
                    <a:pt x="113157" y="1005839"/>
                  </a:lnTo>
                  <a:lnTo>
                    <a:pt x="339471" y="1005839"/>
                  </a:lnTo>
                  <a:lnTo>
                    <a:pt x="339471" y="226313"/>
                  </a:lnTo>
                  <a:lnTo>
                    <a:pt x="452627" y="226313"/>
                  </a:lnTo>
                  <a:lnTo>
                    <a:pt x="22631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058655" y="3857244"/>
              <a:ext cx="452755" cy="1005840"/>
            </a:xfrm>
            <a:custGeom>
              <a:avLst/>
              <a:gdLst/>
              <a:ahLst/>
              <a:cxnLst/>
              <a:rect l="l" t="t" r="r" b="b"/>
              <a:pathLst>
                <a:path w="452754" h="1005839">
                  <a:moveTo>
                    <a:pt x="113157" y="1005839"/>
                  </a:moveTo>
                  <a:lnTo>
                    <a:pt x="113157" y="226313"/>
                  </a:lnTo>
                  <a:lnTo>
                    <a:pt x="0" y="226313"/>
                  </a:lnTo>
                  <a:lnTo>
                    <a:pt x="226314" y="0"/>
                  </a:lnTo>
                  <a:lnTo>
                    <a:pt x="452627" y="226313"/>
                  </a:lnTo>
                  <a:lnTo>
                    <a:pt x="339471" y="226313"/>
                  </a:lnTo>
                  <a:lnTo>
                    <a:pt x="339471" y="1005839"/>
                  </a:lnTo>
                  <a:lnTo>
                    <a:pt x="113157" y="1005839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921239" y="3049524"/>
              <a:ext cx="1005840" cy="454659"/>
            </a:xfrm>
            <a:custGeom>
              <a:avLst/>
              <a:gdLst/>
              <a:ahLst/>
              <a:cxnLst/>
              <a:rect l="l" t="t" r="r" b="b"/>
              <a:pathLst>
                <a:path w="1005840" h="454660">
                  <a:moveTo>
                    <a:pt x="778763" y="0"/>
                  </a:moveTo>
                  <a:lnTo>
                    <a:pt x="778763" y="113537"/>
                  </a:lnTo>
                  <a:lnTo>
                    <a:pt x="0" y="113537"/>
                  </a:lnTo>
                  <a:lnTo>
                    <a:pt x="0" y="340613"/>
                  </a:lnTo>
                  <a:lnTo>
                    <a:pt x="778763" y="340613"/>
                  </a:lnTo>
                  <a:lnTo>
                    <a:pt x="778763" y="454151"/>
                  </a:lnTo>
                  <a:lnTo>
                    <a:pt x="1005839" y="227075"/>
                  </a:lnTo>
                  <a:lnTo>
                    <a:pt x="77876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921239" y="3049524"/>
              <a:ext cx="1005840" cy="454659"/>
            </a:xfrm>
            <a:custGeom>
              <a:avLst/>
              <a:gdLst/>
              <a:ahLst/>
              <a:cxnLst/>
              <a:rect l="l" t="t" r="r" b="b"/>
              <a:pathLst>
                <a:path w="1005840" h="454660">
                  <a:moveTo>
                    <a:pt x="0" y="113537"/>
                  </a:moveTo>
                  <a:lnTo>
                    <a:pt x="778763" y="113537"/>
                  </a:lnTo>
                  <a:lnTo>
                    <a:pt x="778763" y="0"/>
                  </a:lnTo>
                  <a:lnTo>
                    <a:pt x="1005839" y="227075"/>
                  </a:lnTo>
                  <a:lnTo>
                    <a:pt x="778763" y="454151"/>
                  </a:lnTo>
                  <a:lnTo>
                    <a:pt x="778763" y="340613"/>
                  </a:lnTo>
                  <a:lnTo>
                    <a:pt x="0" y="340613"/>
                  </a:lnTo>
                  <a:lnTo>
                    <a:pt x="0" y="11353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927079" y="2823972"/>
              <a:ext cx="1264920" cy="954405"/>
            </a:xfrm>
            <a:custGeom>
              <a:avLst/>
              <a:gdLst/>
              <a:ahLst/>
              <a:cxnLst/>
              <a:rect l="l" t="t" r="r" b="b"/>
              <a:pathLst>
                <a:path w="1264920" h="954404">
                  <a:moveTo>
                    <a:pt x="1264920" y="0"/>
                  </a:moveTo>
                  <a:lnTo>
                    <a:pt x="0" y="0"/>
                  </a:lnTo>
                  <a:lnTo>
                    <a:pt x="0" y="954023"/>
                  </a:lnTo>
                  <a:lnTo>
                    <a:pt x="1264920" y="954023"/>
                  </a:lnTo>
                  <a:lnTo>
                    <a:pt x="1264920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1006708" y="2834081"/>
            <a:ext cx="867410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latin typeface="Calibri"/>
                <a:cs typeface="Calibri"/>
              </a:rPr>
              <a:t>.exe 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e(3)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1" name="object 5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359" y="5266944"/>
            <a:ext cx="2238756" cy="145846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587" y="0"/>
            <a:ext cx="8632190" cy="6861175"/>
            <a:chOff x="-1587" y="0"/>
            <a:chExt cx="8632190" cy="6861175"/>
          </a:xfrm>
        </p:grpSpPr>
        <p:sp>
          <p:nvSpPr>
            <p:cNvPr id="3" name="object 3"/>
            <p:cNvSpPr/>
            <p:nvPr/>
          </p:nvSpPr>
          <p:spPr>
            <a:xfrm>
              <a:off x="4198620" y="0"/>
              <a:ext cx="4430395" cy="6858000"/>
            </a:xfrm>
            <a:custGeom>
              <a:avLst/>
              <a:gdLst/>
              <a:ahLst/>
              <a:cxnLst/>
              <a:rect l="l" t="t" r="r" b="b"/>
              <a:pathLst>
                <a:path w="4430395" h="6858000">
                  <a:moveTo>
                    <a:pt x="4430268" y="0"/>
                  </a:moveTo>
                  <a:lnTo>
                    <a:pt x="0" y="0"/>
                  </a:lnTo>
                  <a:lnTo>
                    <a:pt x="0" y="6857998"/>
                  </a:lnTo>
                  <a:lnTo>
                    <a:pt x="4430268" y="6857998"/>
                  </a:lnTo>
                  <a:lnTo>
                    <a:pt x="4430268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98620" y="0"/>
              <a:ext cx="4430395" cy="6858000"/>
            </a:xfrm>
            <a:custGeom>
              <a:avLst/>
              <a:gdLst/>
              <a:ahLst/>
              <a:cxnLst/>
              <a:rect l="l" t="t" r="r" b="b"/>
              <a:pathLst>
                <a:path w="4430395" h="6858000">
                  <a:moveTo>
                    <a:pt x="4430268" y="6857998"/>
                  </a:moveTo>
                  <a:lnTo>
                    <a:pt x="4430268" y="0"/>
                  </a:lnTo>
                  <a:lnTo>
                    <a:pt x="0" y="0"/>
                  </a:lnTo>
                  <a:lnTo>
                    <a:pt x="0" y="6857998"/>
                  </a:lnTo>
                </a:path>
              </a:pathLst>
            </a:custGeom>
            <a:ln w="31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174490" cy="6858000"/>
            </a:xfrm>
            <a:custGeom>
              <a:avLst/>
              <a:gdLst/>
              <a:ahLst/>
              <a:cxnLst/>
              <a:rect l="l" t="t" r="r" b="b"/>
              <a:pathLst>
                <a:path w="4174490" h="6858000">
                  <a:moveTo>
                    <a:pt x="4174236" y="0"/>
                  </a:moveTo>
                  <a:lnTo>
                    <a:pt x="0" y="0"/>
                  </a:lnTo>
                  <a:lnTo>
                    <a:pt x="0" y="6857998"/>
                  </a:lnTo>
                  <a:lnTo>
                    <a:pt x="4174236" y="6857998"/>
                  </a:lnTo>
                  <a:lnTo>
                    <a:pt x="417423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4174490" cy="6858000"/>
            </a:xfrm>
            <a:custGeom>
              <a:avLst/>
              <a:gdLst/>
              <a:ahLst/>
              <a:cxnLst/>
              <a:rect l="l" t="t" r="r" b="b"/>
              <a:pathLst>
                <a:path w="4174490" h="6858000">
                  <a:moveTo>
                    <a:pt x="4174236" y="6857998"/>
                  </a:moveTo>
                  <a:lnTo>
                    <a:pt x="4174236" y="0"/>
                  </a:lnTo>
                  <a:lnTo>
                    <a:pt x="0" y="0"/>
                  </a:lnTo>
                  <a:lnTo>
                    <a:pt x="0" y="6857998"/>
                  </a:lnTo>
                </a:path>
              </a:pathLst>
            </a:custGeom>
            <a:ln w="31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27810" y="104394"/>
            <a:ext cx="2118360" cy="3416935"/>
          </a:xfrm>
          <a:prstGeom prst="rect">
            <a:avLst/>
          </a:prstGeom>
          <a:solidFill>
            <a:srgbClr val="FAE4D5"/>
          </a:solidFill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Times New Roman"/>
              <a:cs typeface="Times New Roman"/>
            </a:endParaRPr>
          </a:p>
          <a:p>
            <a:pPr marL="90170" marR="941069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PUSH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POP </a:t>
            </a:r>
            <a:r>
              <a:rPr sz="2400" dirty="0">
                <a:latin typeface="Calibri"/>
                <a:cs typeface="Calibri"/>
              </a:rPr>
              <a:t> ISEM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TY  </a:t>
            </a:r>
            <a:r>
              <a:rPr sz="2400" dirty="0">
                <a:latin typeface="Calibri"/>
                <a:cs typeface="Calibri"/>
              </a:rPr>
              <a:t>ISFULL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PEEK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64965" y="2816098"/>
            <a:ext cx="1017269" cy="467359"/>
            <a:chOff x="3664965" y="2816098"/>
            <a:chExt cx="1017269" cy="467359"/>
          </a:xfrm>
        </p:grpSpPr>
        <p:sp>
          <p:nvSpPr>
            <p:cNvPr id="9" name="object 9"/>
            <p:cNvSpPr/>
            <p:nvPr/>
          </p:nvSpPr>
          <p:spPr>
            <a:xfrm>
              <a:off x="3671315" y="2822448"/>
              <a:ext cx="1004569" cy="454659"/>
            </a:xfrm>
            <a:custGeom>
              <a:avLst/>
              <a:gdLst/>
              <a:ahLst/>
              <a:cxnLst/>
              <a:rect l="l" t="t" r="r" b="b"/>
              <a:pathLst>
                <a:path w="1004570" h="454660">
                  <a:moveTo>
                    <a:pt x="777239" y="0"/>
                  </a:moveTo>
                  <a:lnTo>
                    <a:pt x="777239" y="113537"/>
                  </a:lnTo>
                  <a:lnTo>
                    <a:pt x="0" y="113537"/>
                  </a:lnTo>
                  <a:lnTo>
                    <a:pt x="0" y="340613"/>
                  </a:lnTo>
                  <a:lnTo>
                    <a:pt x="777239" y="340613"/>
                  </a:lnTo>
                  <a:lnTo>
                    <a:pt x="777239" y="454151"/>
                  </a:lnTo>
                  <a:lnTo>
                    <a:pt x="1004316" y="227075"/>
                  </a:lnTo>
                  <a:lnTo>
                    <a:pt x="77723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71315" y="2822448"/>
              <a:ext cx="1004569" cy="454659"/>
            </a:xfrm>
            <a:custGeom>
              <a:avLst/>
              <a:gdLst/>
              <a:ahLst/>
              <a:cxnLst/>
              <a:rect l="l" t="t" r="r" b="b"/>
              <a:pathLst>
                <a:path w="1004570" h="454660">
                  <a:moveTo>
                    <a:pt x="0" y="113537"/>
                  </a:moveTo>
                  <a:lnTo>
                    <a:pt x="777239" y="113537"/>
                  </a:lnTo>
                  <a:lnTo>
                    <a:pt x="777239" y="0"/>
                  </a:lnTo>
                  <a:lnTo>
                    <a:pt x="1004316" y="227075"/>
                  </a:lnTo>
                  <a:lnTo>
                    <a:pt x="777239" y="454151"/>
                  </a:lnTo>
                  <a:lnTo>
                    <a:pt x="777239" y="340613"/>
                  </a:lnTo>
                  <a:lnTo>
                    <a:pt x="0" y="340613"/>
                  </a:lnTo>
                  <a:lnTo>
                    <a:pt x="0" y="11353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728971" y="2414016"/>
            <a:ext cx="1702435" cy="954405"/>
          </a:xfrm>
          <a:prstGeom prst="rect">
            <a:avLst/>
          </a:prstGeom>
          <a:solidFill>
            <a:srgbClr val="FFF1CC"/>
          </a:solidFill>
          <a:ln w="12700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2800" spc="-15" dirty="0">
                <a:latin typeface="Calibri"/>
                <a:cs typeface="Calibri"/>
              </a:rPr>
              <a:t>Interface</a:t>
            </a:r>
            <a:endParaRPr sz="2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.h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file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677158" y="307593"/>
            <a:ext cx="3845560" cy="1398270"/>
            <a:chOff x="3677158" y="307593"/>
            <a:chExt cx="3845560" cy="1398270"/>
          </a:xfrm>
        </p:grpSpPr>
        <p:sp>
          <p:nvSpPr>
            <p:cNvPr id="13" name="object 13"/>
            <p:cNvSpPr/>
            <p:nvPr/>
          </p:nvSpPr>
          <p:spPr>
            <a:xfrm>
              <a:off x="3683508" y="691895"/>
              <a:ext cx="1005840" cy="429895"/>
            </a:xfrm>
            <a:custGeom>
              <a:avLst/>
              <a:gdLst/>
              <a:ahLst/>
              <a:cxnLst/>
              <a:rect l="l" t="t" r="r" b="b"/>
              <a:pathLst>
                <a:path w="1005839" h="429894">
                  <a:moveTo>
                    <a:pt x="790955" y="0"/>
                  </a:moveTo>
                  <a:lnTo>
                    <a:pt x="790955" y="107441"/>
                  </a:lnTo>
                  <a:lnTo>
                    <a:pt x="0" y="107441"/>
                  </a:lnTo>
                  <a:lnTo>
                    <a:pt x="0" y="322325"/>
                  </a:lnTo>
                  <a:lnTo>
                    <a:pt x="790955" y="322325"/>
                  </a:lnTo>
                  <a:lnTo>
                    <a:pt x="790955" y="429767"/>
                  </a:lnTo>
                  <a:lnTo>
                    <a:pt x="1005839" y="214883"/>
                  </a:lnTo>
                  <a:lnTo>
                    <a:pt x="79095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83508" y="691895"/>
              <a:ext cx="1005840" cy="429895"/>
            </a:xfrm>
            <a:custGeom>
              <a:avLst/>
              <a:gdLst/>
              <a:ahLst/>
              <a:cxnLst/>
              <a:rect l="l" t="t" r="r" b="b"/>
              <a:pathLst>
                <a:path w="1005839" h="429894">
                  <a:moveTo>
                    <a:pt x="0" y="107441"/>
                  </a:moveTo>
                  <a:lnTo>
                    <a:pt x="790955" y="107441"/>
                  </a:lnTo>
                  <a:lnTo>
                    <a:pt x="790955" y="0"/>
                  </a:lnTo>
                  <a:lnTo>
                    <a:pt x="1005839" y="214883"/>
                  </a:lnTo>
                  <a:lnTo>
                    <a:pt x="790955" y="429767"/>
                  </a:lnTo>
                  <a:lnTo>
                    <a:pt x="790955" y="322325"/>
                  </a:lnTo>
                  <a:lnTo>
                    <a:pt x="0" y="322325"/>
                  </a:lnTo>
                  <a:lnTo>
                    <a:pt x="0" y="10744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32020" y="313943"/>
              <a:ext cx="2784475" cy="1385570"/>
            </a:xfrm>
            <a:custGeom>
              <a:avLst/>
              <a:gdLst/>
              <a:ahLst/>
              <a:cxnLst/>
              <a:rect l="l" t="t" r="r" b="b"/>
              <a:pathLst>
                <a:path w="2784475" h="1385570">
                  <a:moveTo>
                    <a:pt x="2784348" y="0"/>
                  </a:moveTo>
                  <a:lnTo>
                    <a:pt x="0" y="0"/>
                  </a:lnTo>
                  <a:lnTo>
                    <a:pt x="0" y="1385315"/>
                  </a:lnTo>
                  <a:lnTo>
                    <a:pt x="2784348" y="1385315"/>
                  </a:lnTo>
                  <a:lnTo>
                    <a:pt x="2784348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32020" y="313943"/>
              <a:ext cx="2784475" cy="1385570"/>
            </a:xfrm>
            <a:custGeom>
              <a:avLst/>
              <a:gdLst/>
              <a:ahLst/>
              <a:cxnLst/>
              <a:rect l="l" t="t" r="r" b="b"/>
              <a:pathLst>
                <a:path w="2784475" h="1385570">
                  <a:moveTo>
                    <a:pt x="0" y="1385315"/>
                  </a:moveTo>
                  <a:lnTo>
                    <a:pt x="2784348" y="1385315"/>
                  </a:lnTo>
                  <a:lnTo>
                    <a:pt x="2784348" y="0"/>
                  </a:lnTo>
                  <a:lnTo>
                    <a:pt x="0" y="0"/>
                  </a:lnTo>
                  <a:lnTo>
                    <a:pt x="0" y="138531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811648" y="323849"/>
            <a:ext cx="247142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function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m</a:t>
            </a:r>
            <a:r>
              <a:rPr sz="2800" spc="-10" dirty="0">
                <a:latin typeface="Calibri"/>
                <a:cs typeface="Calibri"/>
              </a:rPr>
              <a:t>p</a:t>
            </a:r>
            <a:r>
              <a:rPr sz="2800" spc="-25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eme</a:t>
            </a:r>
            <a:r>
              <a:rPr sz="2800" spc="-45" dirty="0">
                <a:latin typeface="Calibri"/>
                <a:cs typeface="Calibri"/>
              </a:rPr>
              <a:t>nt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ons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.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775450" y="1115313"/>
            <a:ext cx="2152650" cy="561340"/>
            <a:chOff x="6775450" y="1115313"/>
            <a:chExt cx="2152650" cy="561340"/>
          </a:xfrm>
        </p:grpSpPr>
        <p:sp>
          <p:nvSpPr>
            <p:cNvPr id="19" name="object 19"/>
            <p:cNvSpPr/>
            <p:nvPr/>
          </p:nvSpPr>
          <p:spPr>
            <a:xfrm>
              <a:off x="6781800" y="1121663"/>
              <a:ext cx="2139950" cy="548640"/>
            </a:xfrm>
            <a:custGeom>
              <a:avLst/>
              <a:gdLst/>
              <a:ahLst/>
              <a:cxnLst/>
              <a:rect l="l" t="t" r="r" b="b"/>
              <a:pathLst>
                <a:path w="2139950" h="548639">
                  <a:moveTo>
                    <a:pt x="1865376" y="0"/>
                  </a:moveTo>
                  <a:lnTo>
                    <a:pt x="1865376" y="137160"/>
                  </a:lnTo>
                  <a:lnTo>
                    <a:pt x="0" y="137160"/>
                  </a:lnTo>
                  <a:lnTo>
                    <a:pt x="0" y="411480"/>
                  </a:lnTo>
                  <a:lnTo>
                    <a:pt x="1865376" y="411480"/>
                  </a:lnTo>
                  <a:lnTo>
                    <a:pt x="1865376" y="548639"/>
                  </a:lnTo>
                  <a:lnTo>
                    <a:pt x="2139696" y="274320"/>
                  </a:lnTo>
                  <a:lnTo>
                    <a:pt x="186537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81800" y="1121663"/>
              <a:ext cx="2139950" cy="548640"/>
            </a:xfrm>
            <a:custGeom>
              <a:avLst/>
              <a:gdLst/>
              <a:ahLst/>
              <a:cxnLst/>
              <a:rect l="l" t="t" r="r" b="b"/>
              <a:pathLst>
                <a:path w="2139950" h="548639">
                  <a:moveTo>
                    <a:pt x="0" y="137160"/>
                  </a:moveTo>
                  <a:lnTo>
                    <a:pt x="1865376" y="137160"/>
                  </a:lnTo>
                  <a:lnTo>
                    <a:pt x="1865376" y="0"/>
                  </a:lnTo>
                  <a:lnTo>
                    <a:pt x="2139696" y="274320"/>
                  </a:lnTo>
                  <a:lnTo>
                    <a:pt x="1865376" y="548639"/>
                  </a:lnTo>
                  <a:lnTo>
                    <a:pt x="1865376" y="411480"/>
                  </a:lnTo>
                  <a:lnTo>
                    <a:pt x="0" y="411480"/>
                  </a:lnTo>
                  <a:lnTo>
                    <a:pt x="0" y="13716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390256" y="1230629"/>
            <a:ext cx="788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Compi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921495" y="1043939"/>
            <a:ext cx="1592580" cy="52451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2286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80"/>
              </a:spcBef>
            </a:pPr>
            <a:r>
              <a:rPr sz="2800" spc="-5" dirty="0">
                <a:latin typeface="Calibri"/>
                <a:cs typeface="Calibri"/>
              </a:rPr>
              <a:t>.o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file(1)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545838" y="4437634"/>
            <a:ext cx="2795905" cy="1398270"/>
            <a:chOff x="4545838" y="4437634"/>
            <a:chExt cx="2795905" cy="1398270"/>
          </a:xfrm>
        </p:grpSpPr>
        <p:sp>
          <p:nvSpPr>
            <p:cNvPr id="24" name="object 24"/>
            <p:cNvSpPr/>
            <p:nvPr/>
          </p:nvSpPr>
          <p:spPr>
            <a:xfrm>
              <a:off x="4552188" y="4443984"/>
              <a:ext cx="2783205" cy="1385570"/>
            </a:xfrm>
            <a:custGeom>
              <a:avLst/>
              <a:gdLst/>
              <a:ahLst/>
              <a:cxnLst/>
              <a:rect l="l" t="t" r="r" b="b"/>
              <a:pathLst>
                <a:path w="2783204" h="1385570">
                  <a:moveTo>
                    <a:pt x="2782823" y="0"/>
                  </a:moveTo>
                  <a:lnTo>
                    <a:pt x="0" y="0"/>
                  </a:lnTo>
                  <a:lnTo>
                    <a:pt x="0" y="1385315"/>
                  </a:lnTo>
                  <a:lnTo>
                    <a:pt x="2782823" y="1385315"/>
                  </a:lnTo>
                  <a:lnTo>
                    <a:pt x="2782823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52188" y="4443984"/>
              <a:ext cx="2783205" cy="1385570"/>
            </a:xfrm>
            <a:custGeom>
              <a:avLst/>
              <a:gdLst/>
              <a:ahLst/>
              <a:cxnLst/>
              <a:rect l="l" t="t" r="r" b="b"/>
              <a:pathLst>
                <a:path w="2783204" h="1385570">
                  <a:moveTo>
                    <a:pt x="0" y="1385315"/>
                  </a:moveTo>
                  <a:lnTo>
                    <a:pt x="2782823" y="1385315"/>
                  </a:lnTo>
                  <a:lnTo>
                    <a:pt x="2782823" y="0"/>
                  </a:lnTo>
                  <a:lnTo>
                    <a:pt x="0" y="0"/>
                  </a:lnTo>
                  <a:lnTo>
                    <a:pt x="0" y="138531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630928" y="4455414"/>
            <a:ext cx="254571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Some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program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.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912110" y="3379978"/>
            <a:ext cx="6015990" cy="2214880"/>
            <a:chOff x="2912110" y="3379978"/>
            <a:chExt cx="6015990" cy="2214880"/>
          </a:xfrm>
        </p:grpSpPr>
        <p:sp>
          <p:nvSpPr>
            <p:cNvPr id="28" name="object 28"/>
            <p:cNvSpPr/>
            <p:nvPr/>
          </p:nvSpPr>
          <p:spPr>
            <a:xfrm>
              <a:off x="2918460" y="5039868"/>
              <a:ext cx="1615440" cy="454659"/>
            </a:xfrm>
            <a:custGeom>
              <a:avLst/>
              <a:gdLst/>
              <a:ahLst/>
              <a:cxnLst/>
              <a:rect l="l" t="t" r="r" b="b"/>
              <a:pathLst>
                <a:path w="1615439" h="454660">
                  <a:moveTo>
                    <a:pt x="1388364" y="0"/>
                  </a:moveTo>
                  <a:lnTo>
                    <a:pt x="1388364" y="113537"/>
                  </a:lnTo>
                  <a:lnTo>
                    <a:pt x="0" y="113537"/>
                  </a:lnTo>
                  <a:lnTo>
                    <a:pt x="0" y="340613"/>
                  </a:lnTo>
                  <a:lnTo>
                    <a:pt x="1388364" y="340613"/>
                  </a:lnTo>
                  <a:lnTo>
                    <a:pt x="1388364" y="454151"/>
                  </a:lnTo>
                  <a:lnTo>
                    <a:pt x="1615439" y="227075"/>
                  </a:lnTo>
                  <a:lnTo>
                    <a:pt x="138836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18460" y="5039868"/>
              <a:ext cx="1615440" cy="454659"/>
            </a:xfrm>
            <a:custGeom>
              <a:avLst/>
              <a:gdLst/>
              <a:ahLst/>
              <a:cxnLst/>
              <a:rect l="l" t="t" r="r" b="b"/>
              <a:pathLst>
                <a:path w="1615439" h="454660">
                  <a:moveTo>
                    <a:pt x="0" y="113537"/>
                  </a:moveTo>
                  <a:lnTo>
                    <a:pt x="1388364" y="113537"/>
                  </a:lnTo>
                  <a:lnTo>
                    <a:pt x="1388364" y="0"/>
                  </a:lnTo>
                  <a:lnTo>
                    <a:pt x="1615439" y="227075"/>
                  </a:lnTo>
                  <a:lnTo>
                    <a:pt x="1388364" y="454151"/>
                  </a:lnTo>
                  <a:lnTo>
                    <a:pt x="1388364" y="340613"/>
                  </a:lnTo>
                  <a:lnTo>
                    <a:pt x="0" y="340613"/>
                  </a:lnTo>
                  <a:lnTo>
                    <a:pt x="0" y="113537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67527" y="3386328"/>
              <a:ext cx="454659" cy="1005840"/>
            </a:xfrm>
            <a:custGeom>
              <a:avLst/>
              <a:gdLst/>
              <a:ahLst/>
              <a:cxnLst/>
              <a:rect l="l" t="t" r="r" b="b"/>
              <a:pathLst>
                <a:path w="454660" h="1005839">
                  <a:moveTo>
                    <a:pt x="340613" y="0"/>
                  </a:moveTo>
                  <a:lnTo>
                    <a:pt x="113537" y="0"/>
                  </a:lnTo>
                  <a:lnTo>
                    <a:pt x="113537" y="778764"/>
                  </a:lnTo>
                  <a:lnTo>
                    <a:pt x="0" y="778764"/>
                  </a:lnTo>
                  <a:lnTo>
                    <a:pt x="227075" y="1005840"/>
                  </a:lnTo>
                  <a:lnTo>
                    <a:pt x="454151" y="778764"/>
                  </a:lnTo>
                  <a:lnTo>
                    <a:pt x="340613" y="778764"/>
                  </a:lnTo>
                  <a:lnTo>
                    <a:pt x="34061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367527" y="3386328"/>
              <a:ext cx="454659" cy="1005840"/>
            </a:xfrm>
            <a:custGeom>
              <a:avLst/>
              <a:gdLst/>
              <a:ahLst/>
              <a:cxnLst/>
              <a:rect l="l" t="t" r="r" b="b"/>
              <a:pathLst>
                <a:path w="454660" h="1005839">
                  <a:moveTo>
                    <a:pt x="340613" y="0"/>
                  </a:moveTo>
                  <a:lnTo>
                    <a:pt x="340613" y="778764"/>
                  </a:lnTo>
                  <a:lnTo>
                    <a:pt x="454151" y="778764"/>
                  </a:lnTo>
                  <a:lnTo>
                    <a:pt x="227075" y="1005840"/>
                  </a:lnTo>
                  <a:lnTo>
                    <a:pt x="0" y="778764"/>
                  </a:lnTo>
                  <a:lnTo>
                    <a:pt x="113537" y="778764"/>
                  </a:lnTo>
                  <a:lnTo>
                    <a:pt x="113537" y="0"/>
                  </a:lnTo>
                  <a:lnTo>
                    <a:pt x="340613" y="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781800" y="5039868"/>
              <a:ext cx="2139950" cy="548640"/>
            </a:xfrm>
            <a:custGeom>
              <a:avLst/>
              <a:gdLst/>
              <a:ahLst/>
              <a:cxnLst/>
              <a:rect l="l" t="t" r="r" b="b"/>
              <a:pathLst>
                <a:path w="2139950" h="548639">
                  <a:moveTo>
                    <a:pt x="1865376" y="0"/>
                  </a:moveTo>
                  <a:lnTo>
                    <a:pt x="1865376" y="137159"/>
                  </a:lnTo>
                  <a:lnTo>
                    <a:pt x="0" y="137159"/>
                  </a:lnTo>
                  <a:lnTo>
                    <a:pt x="0" y="411479"/>
                  </a:lnTo>
                  <a:lnTo>
                    <a:pt x="1865376" y="411479"/>
                  </a:lnTo>
                  <a:lnTo>
                    <a:pt x="1865376" y="548639"/>
                  </a:lnTo>
                  <a:lnTo>
                    <a:pt x="2139696" y="274319"/>
                  </a:lnTo>
                  <a:lnTo>
                    <a:pt x="186537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781800" y="5039868"/>
              <a:ext cx="2139950" cy="548640"/>
            </a:xfrm>
            <a:custGeom>
              <a:avLst/>
              <a:gdLst/>
              <a:ahLst/>
              <a:cxnLst/>
              <a:rect l="l" t="t" r="r" b="b"/>
              <a:pathLst>
                <a:path w="2139950" h="548639">
                  <a:moveTo>
                    <a:pt x="0" y="137159"/>
                  </a:moveTo>
                  <a:lnTo>
                    <a:pt x="1865376" y="137159"/>
                  </a:lnTo>
                  <a:lnTo>
                    <a:pt x="1865376" y="0"/>
                  </a:lnTo>
                  <a:lnTo>
                    <a:pt x="2139696" y="274319"/>
                  </a:lnTo>
                  <a:lnTo>
                    <a:pt x="1865376" y="548639"/>
                  </a:lnTo>
                  <a:lnTo>
                    <a:pt x="1865376" y="411479"/>
                  </a:lnTo>
                  <a:lnTo>
                    <a:pt x="0" y="411479"/>
                  </a:lnTo>
                  <a:lnTo>
                    <a:pt x="0" y="13715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390256" y="5150866"/>
            <a:ext cx="788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Compi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968740" y="5039867"/>
            <a:ext cx="1592580" cy="52324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2349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85"/>
              </a:spcBef>
            </a:pPr>
            <a:r>
              <a:rPr sz="2800" spc="-5" dirty="0">
                <a:latin typeface="Calibri"/>
                <a:cs typeface="Calibri"/>
              </a:rPr>
              <a:t>.o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file(2)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645397" y="2810001"/>
            <a:ext cx="1279525" cy="967105"/>
            <a:chOff x="8645397" y="2810001"/>
            <a:chExt cx="1279525" cy="967105"/>
          </a:xfrm>
        </p:grpSpPr>
        <p:sp>
          <p:nvSpPr>
            <p:cNvPr id="37" name="object 37"/>
            <p:cNvSpPr/>
            <p:nvPr/>
          </p:nvSpPr>
          <p:spPr>
            <a:xfrm>
              <a:off x="8651747" y="2816351"/>
              <a:ext cx="1266825" cy="954405"/>
            </a:xfrm>
            <a:custGeom>
              <a:avLst/>
              <a:gdLst/>
              <a:ahLst/>
              <a:cxnLst/>
              <a:rect l="l" t="t" r="r" b="b"/>
              <a:pathLst>
                <a:path w="1266825" h="954404">
                  <a:moveTo>
                    <a:pt x="633222" y="0"/>
                  </a:moveTo>
                  <a:lnTo>
                    <a:pt x="578579" y="1751"/>
                  </a:lnTo>
                  <a:lnTo>
                    <a:pt x="525229" y="6909"/>
                  </a:lnTo>
                  <a:lnTo>
                    <a:pt x="473360" y="15331"/>
                  </a:lnTo>
                  <a:lnTo>
                    <a:pt x="423163" y="26874"/>
                  </a:lnTo>
                  <a:lnTo>
                    <a:pt x="374828" y="41393"/>
                  </a:lnTo>
                  <a:lnTo>
                    <a:pt x="328544" y="58747"/>
                  </a:lnTo>
                  <a:lnTo>
                    <a:pt x="284502" y="78791"/>
                  </a:lnTo>
                  <a:lnTo>
                    <a:pt x="242892" y="101382"/>
                  </a:lnTo>
                  <a:lnTo>
                    <a:pt x="203903" y="126377"/>
                  </a:lnTo>
                  <a:lnTo>
                    <a:pt x="167726" y="153633"/>
                  </a:lnTo>
                  <a:lnTo>
                    <a:pt x="134551" y="183005"/>
                  </a:lnTo>
                  <a:lnTo>
                    <a:pt x="104567" y="214352"/>
                  </a:lnTo>
                  <a:lnTo>
                    <a:pt x="77964" y="247530"/>
                  </a:lnTo>
                  <a:lnTo>
                    <a:pt x="54933" y="282394"/>
                  </a:lnTo>
                  <a:lnTo>
                    <a:pt x="35664" y="318803"/>
                  </a:lnTo>
                  <a:lnTo>
                    <a:pt x="20346" y="356612"/>
                  </a:lnTo>
                  <a:lnTo>
                    <a:pt x="9169" y="395679"/>
                  </a:lnTo>
                  <a:lnTo>
                    <a:pt x="2323" y="435860"/>
                  </a:lnTo>
                  <a:lnTo>
                    <a:pt x="0" y="477012"/>
                  </a:lnTo>
                  <a:lnTo>
                    <a:pt x="2323" y="518163"/>
                  </a:lnTo>
                  <a:lnTo>
                    <a:pt x="9169" y="558344"/>
                  </a:lnTo>
                  <a:lnTo>
                    <a:pt x="20346" y="597411"/>
                  </a:lnTo>
                  <a:lnTo>
                    <a:pt x="35664" y="635220"/>
                  </a:lnTo>
                  <a:lnTo>
                    <a:pt x="54933" y="671629"/>
                  </a:lnTo>
                  <a:lnTo>
                    <a:pt x="77964" y="706493"/>
                  </a:lnTo>
                  <a:lnTo>
                    <a:pt x="104567" y="739671"/>
                  </a:lnTo>
                  <a:lnTo>
                    <a:pt x="134551" y="771018"/>
                  </a:lnTo>
                  <a:lnTo>
                    <a:pt x="167726" y="800390"/>
                  </a:lnTo>
                  <a:lnTo>
                    <a:pt x="203903" y="827646"/>
                  </a:lnTo>
                  <a:lnTo>
                    <a:pt x="242892" y="852641"/>
                  </a:lnTo>
                  <a:lnTo>
                    <a:pt x="284502" y="875232"/>
                  </a:lnTo>
                  <a:lnTo>
                    <a:pt x="328544" y="895276"/>
                  </a:lnTo>
                  <a:lnTo>
                    <a:pt x="374828" y="912630"/>
                  </a:lnTo>
                  <a:lnTo>
                    <a:pt x="423163" y="927149"/>
                  </a:lnTo>
                  <a:lnTo>
                    <a:pt x="473360" y="938692"/>
                  </a:lnTo>
                  <a:lnTo>
                    <a:pt x="525229" y="947114"/>
                  </a:lnTo>
                  <a:lnTo>
                    <a:pt x="578579" y="952272"/>
                  </a:lnTo>
                  <a:lnTo>
                    <a:pt x="633222" y="954024"/>
                  </a:lnTo>
                  <a:lnTo>
                    <a:pt x="687864" y="952272"/>
                  </a:lnTo>
                  <a:lnTo>
                    <a:pt x="741214" y="947114"/>
                  </a:lnTo>
                  <a:lnTo>
                    <a:pt x="793083" y="938692"/>
                  </a:lnTo>
                  <a:lnTo>
                    <a:pt x="843280" y="927149"/>
                  </a:lnTo>
                  <a:lnTo>
                    <a:pt x="891615" y="912630"/>
                  </a:lnTo>
                  <a:lnTo>
                    <a:pt x="937899" y="895276"/>
                  </a:lnTo>
                  <a:lnTo>
                    <a:pt x="981941" y="875232"/>
                  </a:lnTo>
                  <a:lnTo>
                    <a:pt x="1023551" y="852641"/>
                  </a:lnTo>
                  <a:lnTo>
                    <a:pt x="1062540" y="827646"/>
                  </a:lnTo>
                  <a:lnTo>
                    <a:pt x="1098717" y="800390"/>
                  </a:lnTo>
                  <a:lnTo>
                    <a:pt x="1131892" y="771018"/>
                  </a:lnTo>
                  <a:lnTo>
                    <a:pt x="1161876" y="739671"/>
                  </a:lnTo>
                  <a:lnTo>
                    <a:pt x="1188479" y="706493"/>
                  </a:lnTo>
                  <a:lnTo>
                    <a:pt x="1211510" y="671629"/>
                  </a:lnTo>
                  <a:lnTo>
                    <a:pt x="1230779" y="635220"/>
                  </a:lnTo>
                  <a:lnTo>
                    <a:pt x="1246097" y="597411"/>
                  </a:lnTo>
                  <a:lnTo>
                    <a:pt x="1257274" y="558344"/>
                  </a:lnTo>
                  <a:lnTo>
                    <a:pt x="1264120" y="518163"/>
                  </a:lnTo>
                  <a:lnTo>
                    <a:pt x="1266444" y="477012"/>
                  </a:lnTo>
                  <a:lnTo>
                    <a:pt x="1264120" y="435860"/>
                  </a:lnTo>
                  <a:lnTo>
                    <a:pt x="1257274" y="395679"/>
                  </a:lnTo>
                  <a:lnTo>
                    <a:pt x="1246097" y="356612"/>
                  </a:lnTo>
                  <a:lnTo>
                    <a:pt x="1230779" y="318803"/>
                  </a:lnTo>
                  <a:lnTo>
                    <a:pt x="1211510" y="282394"/>
                  </a:lnTo>
                  <a:lnTo>
                    <a:pt x="1188479" y="247530"/>
                  </a:lnTo>
                  <a:lnTo>
                    <a:pt x="1161876" y="214352"/>
                  </a:lnTo>
                  <a:lnTo>
                    <a:pt x="1131892" y="183005"/>
                  </a:lnTo>
                  <a:lnTo>
                    <a:pt x="1098717" y="153633"/>
                  </a:lnTo>
                  <a:lnTo>
                    <a:pt x="1062540" y="126377"/>
                  </a:lnTo>
                  <a:lnTo>
                    <a:pt x="1023551" y="101382"/>
                  </a:lnTo>
                  <a:lnTo>
                    <a:pt x="981941" y="78791"/>
                  </a:lnTo>
                  <a:lnTo>
                    <a:pt x="937899" y="58747"/>
                  </a:lnTo>
                  <a:lnTo>
                    <a:pt x="891615" y="41393"/>
                  </a:lnTo>
                  <a:lnTo>
                    <a:pt x="843280" y="26874"/>
                  </a:lnTo>
                  <a:lnTo>
                    <a:pt x="793083" y="15331"/>
                  </a:lnTo>
                  <a:lnTo>
                    <a:pt x="741214" y="6909"/>
                  </a:lnTo>
                  <a:lnTo>
                    <a:pt x="687864" y="1751"/>
                  </a:lnTo>
                  <a:lnTo>
                    <a:pt x="63322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1747" y="2816351"/>
              <a:ext cx="1266825" cy="954405"/>
            </a:xfrm>
            <a:custGeom>
              <a:avLst/>
              <a:gdLst/>
              <a:ahLst/>
              <a:cxnLst/>
              <a:rect l="l" t="t" r="r" b="b"/>
              <a:pathLst>
                <a:path w="1266825" h="954404">
                  <a:moveTo>
                    <a:pt x="0" y="477012"/>
                  </a:moveTo>
                  <a:lnTo>
                    <a:pt x="2323" y="435860"/>
                  </a:lnTo>
                  <a:lnTo>
                    <a:pt x="9169" y="395679"/>
                  </a:lnTo>
                  <a:lnTo>
                    <a:pt x="20346" y="356612"/>
                  </a:lnTo>
                  <a:lnTo>
                    <a:pt x="35664" y="318803"/>
                  </a:lnTo>
                  <a:lnTo>
                    <a:pt x="54933" y="282394"/>
                  </a:lnTo>
                  <a:lnTo>
                    <a:pt x="77964" y="247530"/>
                  </a:lnTo>
                  <a:lnTo>
                    <a:pt x="104567" y="214352"/>
                  </a:lnTo>
                  <a:lnTo>
                    <a:pt x="134551" y="183005"/>
                  </a:lnTo>
                  <a:lnTo>
                    <a:pt x="167726" y="153633"/>
                  </a:lnTo>
                  <a:lnTo>
                    <a:pt x="203903" y="126377"/>
                  </a:lnTo>
                  <a:lnTo>
                    <a:pt x="242892" y="101382"/>
                  </a:lnTo>
                  <a:lnTo>
                    <a:pt x="284502" y="78791"/>
                  </a:lnTo>
                  <a:lnTo>
                    <a:pt x="328544" y="58747"/>
                  </a:lnTo>
                  <a:lnTo>
                    <a:pt x="374828" y="41393"/>
                  </a:lnTo>
                  <a:lnTo>
                    <a:pt x="423163" y="26874"/>
                  </a:lnTo>
                  <a:lnTo>
                    <a:pt x="473360" y="15331"/>
                  </a:lnTo>
                  <a:lnTo>
                    <a:pt x="525229" y="6909"/>
                  </a:lnTo>
                  <a:lnTo>
                    <a:pt x="578579" y="1751"/>
                  </a:lnTo>
                  <a:lnTo>
                    <a:pt x="633222" y="0"/>
                  </a:lnTo>
                  <a:lnTo>
                    <a:pt x="687864" y="1751"/>
                  </a:lnTo>
                  <a:lnTo>
                    <a:pt x="741214" y="6909"/>
                  </a:lnTo>
                  <a:lnTo>
                    <a:pt x="793083" y="15331"/>
                  </a:lnTo>
                  <a:lnTo>
                    <a:pt x="843280" y="26874"/>
                  </a:lnTo>
                  <a:lnTo>
                    <a:pt x="891615" y="41393"/>
                  </a:lnTo>
                  <a:lnTo>
                    <a:pt x="937899" y="58747"/>
                  </a:lnTo>
                  <a:lnTo>
                    <a:pt x="981941" y="78791"/>
                  </a:lnTo>
                  <a:lnTo>
                    <a:pt x="1023551" y="101382"/>
                  </a:lnTo>
                  <a:lnTo>
                    <a:pt x="1062540" y="126377"/>
                  </a:lnTo>
                  <a:lnTo>
                    <a:pt x="1098717" y="153633"/>
                  </a:lnTo>
                  <a:lnTo>
                    <a:pt x="1131892" y="183005"/>
                  </a:lnTo>
                  <a:lnTo>
                    <a:pt x="1161876" y="214352"/>
                  </a:lnTo>
                  <a:lnTo>
                    <a:pt x="1188479" y="247530"/>
                  </a:lnTo>
                  <a:lnTo>
                    <a:pt x="1211510" y="282394"/>
                  </a:lnTo>
                  <a:lnTo>
                    <a:pt x="1230779" y="318803"/>
                  </a:lnTo>
                  <a:lnTo>
                    <a:pt x="1246097" y="356612"/>
                  </a:lnTo>
                  <a:lnTo>
                    <a:pt x="1257274" y="395679"/>
                  </a:lnTo>
                  <a:lnTo>
                    <a:pt x="1264120" y="435860"/>
                  </a:lnTo>
                  <a:lnTo>
                    <a:pt x="1266444" y="477012"/>
                  </a:lnTo>
                  <a:lnTo>
                    <a:pt x="1264120" y="518163"/>
                  </a:lnTo>
                  <a:lnTo>
                    <a:pt x="1257274" y="558344"/>
                  </a:lnTo>
                  <a:lnTo>
                    <a:pt x="1246097" y="597411"/>
                  </a:lnTo>
                  <a:lnTo>
                    <a:pt x="1230779" y="635220"/>
                  </a:lnTo>
                  <a:lnTo>
                    <a:pt x="1211510" y="671629"/>
                  </a:lnTo>
                  <a:lnTo>
                    <a:pt x="1188479" y="706493"/>
                  </a:lnTo>
                  <a:lnTo>
                    <a:pt x="1161876" y="739671"/>
                  </a:lnTo>
                  <a:lnTo>
                    <a:pt x="1131892" y="771018"/>
                  </a:lnTo>
                  <a:lnTo>
                    <a:pt x="1098717" y="800390"/>
                  </a:lnTo>
                  <a:lnTo>
                    <a:pt x="1062540" y="827646"/>
                  </a:lnTo>
                  <a:lnTo>
                    <a:pt x="1023551" y="852641"/>
                  </a:lnTo>
                  <a:lnTo>
                    <a:pt x="981941" y="875232"/>
                  </a:lnTo>
                  <a:lnTo>
                    <a:pt x="937899" y="895276"/>
                  </a:lnTo>
                  <a:lnTo>
                    <a:pt x="891615" y="912630"/>
                  </a:lnTo>
                  <a:lnTo>
                    <a:pt x="843280" y="927149"/>
                  </a:lnTo>
                  <a:lnTo>
                    <a:pt x="793083" y="938692"/>
                  </a:lnTo>
                  <a:lnTo>
                    <a:pt x="741214" y="947114"/>
                  </a:lnTo>
                  <a:lnTo>
                    <a:pt x="687864" y="952272"/>
                  </a:lnTo>
                  <a:lnTo>
                    <a:pt x="633222" y="954024"/>
                  </a:lnTo>
                  <a:lnTo>
                    <a:pt x="578579" y="952272"/>
                  </a:lnTo>
                  <a:lnTo>
                    <a:pt x="525229" y="947114"/>
                  </a:lnTo>
                  <a:lnTo>
                    <a:pt x="473360" y="938692"/>
                  </a:lnTo>
                  <a:lnTo>
                    <a:pt x="423163" y="927149"/>
                  </a:lnTo>
                  <a:lnTo>
                    <a:pt x="374828" y="912630"/>
                  </a:lnTo>
                  <a:lnTo>
                    <a:pt x="328544" y="895276"/>
                  </a:lnTo>
                  <a:lnTo>
                    <a:pt x="284502" y="875232"/>
                  </a:lnTo>
                  <a:lnTo>
                    <a:pt x="242892" y="852641"/>
                  </a:lnTo>
                  <a:lnTo>
                    <a:pt x="203903" y="827646"/>
                  </a:lnTo>
                  <a:lnTo>
                    <a:pt x="167726" y="800390"/>
                  </a:lnTo>
                  <a:lnTo>
                    <a:pt x="134551" y="771018"/>
                  </a:lnTo>
                  <a:lnTo>
                    <a:pt x="104567" y="739671"/>
                  </a:lnTo>
                  <a:lnTo>
                    <a:pt x="77964" y="706493"/>
                  </a:lnTo>
                  <a:lnTo>
                    <a:pt x="54933" y="671629"/>
                  </a:lnTo>
                  <a:lnTo>
                    <a:pt x="35664" y="635220"/>
                  </a:lnTo>
                  <a:lnTo>
                    <a:pt x="20346" y="597411"/>
                  </a:lnTo>
                  <a:lnTo>
                    <a:pt x="9169" y="558344"/>
                  </a:lnTo>
                  <a:lnTo>
                    <a:pt x="2323" y="518163"/>
                  </a:lnTo>
                  <a:lnTo>
                    <a:pt x="0" y="47701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9062719" y="3128898"/>
            <a:ext cx="4451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LINK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9030969" y="1663954"/>
            <a:ext cx="3161030" cy="3205480"/>
            <a:chOff x="9030969" y="1663954"/>
            <a:chExt cx="3161030" cy="3205480"/>
          </a:xfrm>
        </p:grpSpPr>
        <p:sp>
          <p:nvSpPr>
            <p:cNvPr id="41" name="object 41"/>
            <p:cNvSpPr/>
            <p:nvPr/>
          </p:nvSpPr>
          <p:spPr>
            <a:xfrm>
              <a:off x="9037319" y="1670304"/>
              <a:ext cx="454659" cy="1004569"/>
            </a:xfrm>
            <a:custGeom>
              <a:avLst/>
              <a:gdLst/>
              <a:ahLst/>
              <a:cxnLst/>
              <a:rect l="l" t="t" r="r" b="b"/>
              <a:pathLst>
                <a:path w="454659" h="1004569">
                  <a:moveTo>
                    <a:pt x="340613" y="0"/>
                  </a:moveTo>
                  <a:lnTo>
                    <a:pt x="113537" y="0"/>
                  </a:lnTo>
                  <a:lnTo>
                    <a:pt x="113537" y="777240"/>
                  </a:lnTo>
                  <a:lnTo>
                    <a:pt x="0" y="777240"/>
                  </a:lnTo>
                  <a:lnTo>
                    <a:pt x="227075" y="1004316"/>
                  </a:lnTo>
                  <a:lnTo>
                    <a:pt x="454151" y="777240"/>
                  </a:lnTo>
                  <a:lnTo>
                    <a:pt x="340613" y="777240"/>
                  </a:lnTo>
                  <a:lnTo>
                    <a:pt x="34061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037319" y="1670304"/>
              <a:ext cx="454659" cy="1004569"/>
            </a:xfrm>
            <a:custGeom>
              <a:avLst/>
              <a:gdLst/>
              <a:ahLst/>
              <a:cxnLst/>
              <a:rect l="l" t="t" r="r" b="b"/>
              <a:pathLst>
                <a:path w="454659" h="1004569">
                  <a:moveTo>
                    <a:pt x="340613" y="0"/>
                  </a:moveTo>
                  <a:lnTo>
                    <a:pt x="340613" y="777240"/>
                  </a:lnTo>
                  <a:lnTo>
                    <a:pt x="454151" y="777240"/>
                  </a:lnTo>
                  <a:lnTo>
                    <a:pt x="227075" y="1004316"/>
                  </a:lnTo>
                  <a:lnTo>
                    <a:pt x="0" y="777240"/>
                  </a:lnTo>
                  <a:lnTo>
                    <a:pt x="113537" y="777240"/>
                  </a:lnTo>
                  <a:lnTo>
                    <a:pt x="113537" y="0"/>
                  </a:lnTo>
                  <a:lnTo>
                    <a:pt x="340613" y="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058655" y="3857244"/>
              <a:ext cx="452755" cy="1005840"/>
            </a:xfrm>
            <a:custGeom>
              <a:avLst/>
              <a:gdLst/>
              <a:ahLst/>
              <a:cxnLst/>
              <a:rect l="l" t="t" r="r" b="b"/>
              <a:pathLst>
                <a:path w="452754" h="1005839">
                  <a:moveTo>
                    <a:pt x="226314" y="0"/>
                  </a:moveTo>
                  <a:lnTo>
                    <a:pt x="0" y="226313"/>
                  </a:lnTo>
                  <a:lnTo>
                    <a:pt x="113157" y="226313"/>
                  </a:lnTo>
                  <a:lnTo>
                    <a:pt x="113157" y="1005839"/>
                  </a:lnTo>
                  <a:lnTo>
                    <a:pt x="339471" y="1005839"/>
                  </a:lnTo>
                  <a:lnTo>
                    <a:pt x="339471" y="226313"/>
                  </a:lnTo>
                  <a:lnTo>
                    <a:pt x="452627" y="226313"/>
                  </a:lnTo>
                  <a:lnTo>
                    <a:pt x="22631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058655" y="3857244"/>
              <a:ext cx="452755" cy="1005840"/>
            </a:xfrm>
            <a:custGeom>
              <a:avLst/>
              <a:gdLst/>
              <a:ahLst/>
              <a:cxnLst/>
              <a:rect l="l" t="t" r="r" b="b"/>
              <a:pathLst>
                <a:path w="452754" h="1005839">
                  <a:moveTo>
                    <a:pt x="113157" y="1005839"/>
                  </a:moveTo>
                  <a:lnTo>
                    <a:pt x="113157" y="226313"/>
                  </a:lnTo>
                  <a:lnTo>
                    <a:pt x="0" y="226313"/>
                  </a:lnTo>
                  <a:lnTo>
                    <a:pt x="226314" y="0"/>
                  </a:lnTo>
                  <a:lnTo>
                    <a:pt x="452627" y="226313"/>
                  </a:lnTo>
                  <a:lnTo>
                    <a:pt x="339471" y="226313"/>
                  </a:lnTo>
                  <a:lnTo>
                    <a:pt x="339471" y="1005839"/>
                  </a:lnTo>
                  <a:lnTo>
                    <a:pt x="113157" y="1005839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921239" y="3049524"/>
              <a:ext cx="1005840" cy="454659"/>
            </a:xfrm>
            <a:custGeom>
              <a:avLst/>
              <a:gdLst/>
              <a:ahLst/>
              <a:cxnLst/>
              <a:rect l="l" t="t" r="r" b="b"/>
              <a:pathLst>
                <a:path w="1005840" h="454660">
                  <a:moveTo>
                    <a:pt x="778763" y="0"/>
                  </a:moveTo>
                  <a:lnTo>
                    <a:pt x="778763" y="113537"/>
                  </a:lnTo>
                  <a:lnTo>
                    <a:pt x="0" y="113537"/>
                  </a:lnTo>
                  <a:lnTo>
                    <a:pt x="0" y="340613"/>
                  </a:lnTo>
                  <a:lnTo>
                    <a:pt x="778763" y="340613"/>
                  </a:lnTo>
                  <a:lnTo>
                    <a:pt x="778763" y="454151"/>
                  </a:lnTo>
                  <a:lnTo>
                    <a:pt x="1005839" y="227075"/>
                  </a:lnTo>
                  <a:lnTo>
                    <a:pt x="77876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921239" y="3049524"/>
              <a:ext cx="1005840" cy="454659"/>
            </a:xfrm>
            <a:custGeom>
              <a:avLst/>
              <a:gdLst/>
              <a:ahLst/>
              <a:cxnLst/>
              <a:rect l="l" t="t" r="r" b="b"/>
              <a:pathLst>
                <a:path w="1005840" h="454660">
                  <a:moveTo>
                    <a:pt x="0" y="113537"/>
                  </a:moveTo>
                  <a:lnTo>
                    <a:pt x="778763" y="113537"/>
                  </a:lnTo>
                  <a:lnTo>
                    <a:pt x="778763" y="0"/>
                  </a:lnTo>
                  <a:lnTo>
                    <a:pt x="1005839" y="227075"/>
                  </a:lnTo>
                  <a:lnTo>
                    <a:pt x="778763" y="454151"/>
                  </a:lnTo>
                  <a:lnTo>
                    <a:pt x="778763" y="340613"/>
                  </a:lnTo>
                  <a:lnTo>
                    <a:pt x="0" y="340613"/>
                  </a:lnTo>
                  <a:lnTo>
                    <a:pt x="0" y="11353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927079" y="2823972"/>
              <a:ext cx="1264920" cy="954405"/>
            </a:xfrm>
            <a:custGeom>
              <a:avLst/>
              <a:gdLst/>
              <a:ahLst/>
              <a:cxnLst/>
              <a:rect l="l" t="t" r="r" b="b"/>
              <a:pathLst>
                <a:path w="1264920" h="954404">
                  <a:moveTo>
                    <a:pt x="1264920" y="0"/>
                  </a:moveTo>
                  <a:lnTo>
                    <a:pt x="0" y="0"/>
                  </a:lnTo>
                  <a:lnTo>
                    <a:pt x="0" y="954023"/>
                  </a:lnTo>
                  <a:lnTo>
                    <a:pt x="1264920" y="954023"/>
                  </a:lnTo>
                  <a:lnTo>
                    <a:pt x="1264920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1006708" y="2834081"/>
            <a:ext cx="867410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latin typeface="Calibri"/>
                <a:cs typeface="Calibri"/>
              </a:rPr>
              <a:t>.exe 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e(3)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12013" y="1044702"/>
            <a:ext cx="1303020" cy="832485"/>
          </a:xfrm>
          <a:prstGeom prst="rect">
            <a:avLst/>
          </a:prstGeom>
          <a:solidFill>
            <a:srgbClr val="FAE4D5"/>
          </a:solidFill>
          <a:ln w="1905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4"/>
              </a:spcBef>
            </a:pPr>
            <a:r>
              <a:rPr sz="2400" spc="-15" dirty="0">
                <a:latin typeface="Calibri"/>
                <a:cs typeface="Calibri"/>
              </a:rPr>
              <a:t>integer</a:t>
            </a:r>
            <a:endParaRPr sz="2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2400" spc="-50" dirty="0">
                <a:latin typeface="Calibri"/>
                <a:cs typeface="Calibri"/>
              </a:rPr>
              <a:t>STACK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17372" y="4299584"/>
            <a:ext cx="2009775" cy="849630"/>
            <a:chOff x="317372" y="4299584"/>
            <a:chExt cx="2009775" cy="849630"/>
          </a:xfrm>
        </p:grpSpPr>
        <p:sp>
          <p:nvSpPr>
            <p:cNvPr id="51" name="object 51"/>
            <p:cNvSpPr/>
            <p:nvPr/>
          </p:nvSpPr>
          <p:spPr>
            <a:xfrm>
              <a:off x="326897" y="4309109"/>
              <a:ext cx="1990725" cy="830580"/>
            </a:xfrm>
            <a:custGeom>
              <a:avLst/>
              <a:gdLst/>
              <a:ahLst/>
              <a:cxnLst/>
              <a:rect l="l" t="t" r="r" b="b"/>
              <a:pathLst>
                <a:path w="1990725" h="830579">
                  <a:moveTo>
                    <a:pt x="1990344" y="0"/>
                  </a:moveTo>
                  <a:lnTo>
                    <a:pt x="0" y="0"/>
                  </a:lnTo>
                  <a:lnTo>
                    <a:pt x="0" y="830580"/>
                  </a:lnTo>
                  <a:lnTo>
                    <a:pt x="1990344" y="830580"/>
                  </a:lnTo>
                  <a:lnTo>
                    <a:pt x="1990344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26897" y="4309109"/>
              <a:ext cx="1990725" cy="830580"/>
            </a:xfrm>
            <a:custGeom>
              <a:avLst/>
              <a:gdLst/>
              <a:ahLst/>
              <a:cxnLst/>
              <a:rect l="l" t="t" r="r" b="b"/>
              <a:pathLst>
                <a:path w="1990725" h="830579">
                  <a:moveTo>
                    <a:pt x="0" y="830580"/>
                  </a:moveTo>
                  <a:lnTo>
                    <a:pt x="1990344" y="830580"/>
                  </a:lnTo>
                  <a:lnTo>
                    <a:pt x="1990344" y="0"/>
                  </a:lnTo>
                  <a:lnTo>
                    <a:pt x="0" y="0"/>
                  </a:lnTo>
                  <a:lnTo>
                    <a:pt x="0" y="83058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05180" y="4322191"/>
            <a:ext cx="177418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Infix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Postfix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conversion.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-8763" y="5137784"/>
            <a:ext cx="2009775" cy="481330"/>
            <a:chOff x="-8763" y="5137784"/>
            <a:chExt cx="2009775" cy="481330"/>
          </a:xfrm>
        </p:grpSpPr>
        <p:sp>
          <p:nvSpPr>
            <p:cNvPr id="55" name="object 55"/>
            <p:cNvSpPr/>
            <p:nvPr/>
          </p:nvSpPr>
          <p:spPr>
            <a:xfrm>
              <a:off x="761" y="5147309"/>
              <a:ext cx="1990725" cy="462280"/>
            </a:xfrm>
            <a:custGeom>
              <a:avLst/>
              <a:gdLst/>
              <a:ahLst/>
              <a:cxnLst/>
              <a:rect l="l" t="t" r="r" b="b"/>
              <a:pathLst>
                <a:path w="1990725" h="462279">
                  <a:moveTo>
                    <a:pt x="1990344" y="0"/>
                  </a:moveTo>
                  <a:lnTo>
                    <a:pt x="0" y="0"/>
                  </a:lnTo>
                  <a:lnTo>
                    <a:pt x="0" y="461771"/>
                  </a:lnTo>
                  <a:lnTo>
                    <a:pt x="1990344" y="461771"/>
                  </a:lnTo>
                  <a:lnTo>
                    <a:pt x="1990344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61" y="5147309"/>
              <a:ext cx="1990725" cy="462280"/>
            </a:xfrm>
            <a:custGeom>
              <a:avLst/>
              <a:gdLst/>
              <a:ahLst/>
              <a:cxnLst/>
              <a:rect l="l" t="t" r="r" b="b"/>
              <a:pathLst>
                <a:path w="1990725" h="462279">
                  <a:moveTo>
                    <a:pt x="0" y="461771"/>
                  </a:moveTo>
                  <a:lnTo>
                    <a:pt x="1990344" y="461771"/>
                  </a:lnTo>
                  <a:lnTo>
                    <a:pt x="1990344" y="0"/>
                  </a:lnTo>
                  <a:lnTo>
                    <a:pt x="0" y="0"/>
                  </a:lnTo>
                  <a:lnTo>
                    <a:pt x="0" y="461771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78739" y="5161533"/>
            <a:ext cx="1813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Maze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problem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05537" y="5623940"/>
            <a:ext cx="2426970" cy="1243965"/>
            <a:chOff x="105537" y="5623940"/>
            <a:chExt cx="2426970" cy="1243965"/>
          </a:xfrm>
        </p:grpSpPr>
        <p:sp>
          <p:nvSpPr>
            <p:cNvPr id="59" name="object 59"/>
            <p:cNvSpPr/>
            <p:nvPr/>
          </p:nvSpPr>
          <p:spPr>
            <a:xfrm>
              <a:off x="532638" y="5633465"/>
              <a:ext cx="1990725" cy="830580"/>
            </a:xfrm>
            <a:custGeom>
              <a:avLst/>
              <a:gdLst/>
              <a:ahLst/>
              <a:cxnLst/>
              <a:rect l="l" t="t" r="r" b="b"/>
              <a:pathLst>
                <a:path w="1990725" h="830579">
                  <a:moveTo>
                    <a:pt x="1990344" y="0"/>
                  </a:moveTo>
                  <a:lnTo>
                    <a:pt x="0" y="0"/>
                  </a:lnTo>
                  <a:lnTo>
                    <a:pt x="0" y="830580"/>
                  </a:lnTo>
                  <a:lnTo>
                    <a:pt x="1990344" y="830580"/>
                  </a:lnTo>
                  <a:lnTo>
                    <a:pt x="1990344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32638" y="5633465"/>
              <a:ext cx="1990725" cy="830580"/>
            </a:xfrm>
            <a:custGeom>
              <a:avLst/>
              <a:gdLst/>
              <a:ahLst/>
              <a:cxnLst/>
              <a:rect l="l" t="t" r="r" b="b"/>
              <a:pathLst>
                <a:path w="1990725" h="830579">
                  <a:moveTo>
                    <a:pt x="0" y="830580"/>
                  </a:moveTo>
                  <a:lnTo>
                    <a:pt x="1990344" y="830580"/>
                  </a:lnTo>
                  <a:lnTo>
                    <a:pt x="1990344" y="0"/>
                  </a:lnTo>
                  <a:lnTo>
                    <a:pt x="0" y="0"/>
                  </a:lnTo>
                  <a:lnTo>
                    <a:pt x="0" y="83058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15062" y="6476237"/>
              <a:ext cx="1990725" cy="382270"/>
            </a:xfrm>
            <a:custGeom>
              <a:avLst/>
              <a:gdLst/>
              <a:ahLst/>
              <a:cxnLst/>
              <a:rect l="l" t="t" r="r" b="b"/>
              <a:pathLst>
                <a:path w="1990725" h="382270">
                  <a:moveTo>
                    <a:pt x="1990344" y="0"/>
                  </a:moveTo>
                  <a:lnTo>
                    <a:pt x="0" y="0"/>
                  </a:lnTo>
                  <a:lnTo>
                    <a:pt x="0" y="381759"/>
                  </a:lnTo>
                  <a:lnTo>
                    <a:pt x="1990344" y="381759"/>
                  </a:lnTo>
                  <a:lnTo>
                    <a:pt x="1990344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15062" y="6476237"/>
              <a:ext cx="1990725" cy="382270"/>
            </a:xfrm>
            <a:custGeom>
              <a:avLst/>
              <a:gdLst/>
              <a:ahLst/>
              <a:cxnLst/>
              <a:rect l="l" t="t" r="r" b="b"/>
              <a:pathLst>
                <a:path w="1990725" h="382270">
                  <a:moveTo>
                    <a:pt x="1990344" y="381759"/>
                  </a:moveTo>
                  <a:lnTo>
                    <a:pt x="1990344" y="0"/>
                  </a:lnTo>
                  <a:lnTo>
                    <a:pt x="0" y="0"/>
                  </a:lnTo>
                  <a:lnTo>
                    <a:pt x="0" y="38175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92735" y="5647435"/>
            <a:ext cx="1874520" cy="1234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895" marR="508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thesis  </a:t>
            </a:r>
            <a:r>
              <a:rPr sz="2400" spc="-5" dirty="0">
                <a:latin typeface="Calibri"/>
                <a:cs typeface="Calibri"/>
              </a:rPr>
              <a:t>Checking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400" spc="-5" dirty="0">
                <a:latin typeface="Calibri"/>
                <a:cs typeface="Calibri"/>
              </a:rPr>
              <a:t>String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reversal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813815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Using </a:t>
            </a:r>
            <a:r>
              <a:rPr spc="-15" dirty="0"/>
              <a:t>gcc</a:t>
            </a:r>
            <a:r>
              <a:rPr spc="-5" dirty="0"/>
              <a:t> </a:t>
            </a:r>
            <a:r>
              <a:rPr spc="-15" dirty="0"/>
              <a:t>to</a:t>
            </a:r>
            <a:r>
              <a:rPr spc="-5" dirty="0"/>
              <a:t> </a:t>
            </a:r>
            <a:r>
              <a:rPr spc="-20" dirty="0"/>
              <a:t>understand</a:t>
            </a:r>
            <a:r>
              <a:rPr spc="-45" dirty="0"/>
              <a:t> </a:t>
            </a:r>
            <a:r>
              <a:rPr dirty="0"/>
              <a:t>the </a:t>
            </a:r>
            <a:r>
              <a:rPr spc="-15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6555105" cy="41389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24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Run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only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preprocessor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ts val="3360"/>
              </a:lnSpc>
            </a:pPr>
            <a:r>
              <a:rPr sz="2900" dirty="0">
                <a:solidFill>
                  <a:srgbClr val="000080"/>
                </a:solidFill>
                <a:latin typeface="Arial MT"/>
                <a:cs typeface="Arial MT"/>
              </a:rPr>
              <a:t>cc</a:t>
            </a:r>
            <a:r>
              <a:rPr sz="2900" spc="-30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000080"/>
                </a:solidFill>
                <a:latin typeface="Arial MT"/>
                <a:cs typeface="Arial MT"/>
              </a:rPr>
              <a:t>-E</a:t>
            </a:r>
            <a:r>
              <a:rPr sz="2900" spc="-20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000080"/>
                </a:solidFill>
                <a:latin typeface="Arial MT"/>
                <a:cs typeface="Arial MT"/>
              </a:rPr>
              <a:t>test.c</a:t>
            </a:r>
            <a:endParaRPr sz="2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900" dirty="0">
                <a:solidFill>
                  <a:srgbClr val="800000"/>
                </a:solidFill>
                <a:latin typeface="Arial MT"/>
                <a:cs typeface="Arial MT"/>
              </a:rPr>
              <a:t>Shows</a:t>
            </a:r>
            <a:r>
              <a:rPr sz="29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900" spc="-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800000"/>
                </a:solidFill>
                <a:latin typeface="Arial MT"/>
                <a:cs typeface="Arial MT"/>
              </a:rPr>
              <a:t>output</a:t>
            </a:r>
            <a:r>
              <a:rPr sz="29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800000"/>
                </a:solidFill>
                <a:latin typeface="Arial MT"/>
                <a:cs typeface="Arial MT"/>
              </a:rPr>
              <a:t>on</a:t>
            </a:r>
            <a:r>
              <a:rPr sz="29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900" spc="-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800000"/>
                </a:solidFill>
                <a:latin typeface="Arial MT"/>
                <a:cs typeface="Arial MT"/>
              </a:rPr>
              <a:t>screen</a:t>
            </a:r>
            <a:endParaRPr sz="2900">
              <a:latin typeface="Arial MT"/>
              <a:cs typeface="Arial MT"/>
            </a:endParaRPr>
          </a:p>
          <a:p>
            <a:pPr marL="12700">
              <a:lnSpc>
                <a:spcPts val="3240"/>
              </a:lnSpc>
              <a:spcBef>
                <a:spcPts val="1864"/>
              </a:spcBef>
            </a:pPr>
            <a:r>
              <a:rPr sz="2800" spc="-5" dirty="0">
                <a:latin typeface="Calibri"/>
                <a:cs typeface="Calibri"/>
              </a:rPr>
              <a:t>Run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only </a:t>
            </a:r>
            <a:r>
              <a:rPr sz="2800" spc="-5" dirty="0">
                <a:latin typeface="Calibri"/>
                <a:cs typeface="Calibri"/>
              </a:rPr>
              <a:t>till </a:t>
            </a:r>
            <a:r>
              <a:rPr sz="2800" spc="-10" dirty="0">
                <a:latin typeface="Calibri"/>
                <a:cs typeface="Calibri"/>
              </a:rPr>
              <a:t>compilation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(no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linking)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ts val="3360"/>
              </a:lnSpc>
            </a:pPr>
            <a:r>
              <a:rPr sz="2900" dirty="0">
                <a:solidFill>
                  <a:srgbClr val="000080"/>
                </a:solidFill>
                <a:latin typeface="Arial MT"/>
                <a:cs typeface="Arial MT"/>
              </a:rPr>
              <a:t>cc</a:t>
            </a:r>
            <a:r>
              <a:rPr sz="2900" spc="-30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000080"/>
                </a:solidFill>
                <a:latin typeface="Arial MT"/>
                <a:cs typeface="Arial MT"/>
              </a:rPr>
              <a:t>-c</a:t>
            </a:r>
            <a:r>
              <a:rPr sz="2900" spc="-30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000080"/>
                </a:solidFill>
                <a:latin typeface="Arial MT"/>
                <a:cs typeface="Arial MT"/>
              </a:rPr>
              <a:t>test.c</a:t>
            </a:r>
            <a:endParaRPr sz="2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900" dirty="0">
                <a:solidFill>
                  <a:srgbClr val="800000"/>
                </a:solidFill>
                <a:latin typeface="Arial MT"/>
                <a:cs typeface="Arial MT"/>
              </a:rPr>
              <a:t>Generates</a:t>
            </a:r>
            <a:r>
              <a:rPr sz="29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9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800000"/>
                </a:solidFill>
                <a:latin typeface="Arial MT"/>
                <a:cs typeface="Arial MT"/>
              </a:rPr>
              <a:t>“test.o”</a:t>
            </a:r>
            <a:r>
              <a:rPr sz="29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800000"/>
                </a:solidFill>
                <a:latin typeface="Arial MT"/>
                <a:cs typeface="Arial MT"/>
              </a:rPr>
              <a:t>file</a:t>
            </a:r>
            <a:endParaRPr sz="2900">
              <a:latin typeface="Arial MT"/>
              <a:cs typeface="Arial MT"/>
            </a:endParaRPr>
          </a:p>
          <a:p>
            <a:pPr marL="12700">
              <a:lnSpc>
                <a:spcPts val="3240"/>
              </a:lnSpc>
              <a:spcBef>
                <a:spcPts val="1870"/>
              </a:spcBef>
            </a:pPr>
            <a:r>
              <a:rPr sz="2800" spc="-10" dirty="0">
                <a:latin typeface="Calibri"/>
                <a:cs typeface="Calibri"/>
              </a:rPr>
              <a:t>Combine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multiple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.o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(only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linking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part)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ts val="3360"/>
              </a:lnSpc>
            </a:pPr>
            <a:r>
              <a:rPr sz="2900" dirty="0">
                <a:solidFill>
                  <a:srgbClr val="000080"/>
                </a:solidFill>
                <a:latin typeface="Arial MT"/>
                <a:cs typeface="Arial MT"/>
              </a:rPr>
              <a:t>cc</a:t>
            </a:r>
            <a:r>
              <a:rPr sz="2900" spc="-10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000080"/>
                </a:solidFill>
                <a:latin typeface="Arial MT"/>
                <a:cs typeface="Arial MT"/>
              </a:rPr>
              <a:t>test.o</a:t>
            </a:r>
            <a:r>
              <a:rPr sz="2900" spc="15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000080"/>
                </a:solidFill>
                <a:latin typeface="Arial MT"/>
                <a:cs typeface="Arial MT"/>
              </a:rPr>
              <a:t>main.o </a:t>
            </a:r>
            <a:r>
              <a:rPr sz="2900" spc="-45" dirty="0">
                <a:solidFill>
                  <a:srgbClr val="000080"/>
                </a:solidFill>
                <a:latin typeface="Arial MT"/>
                <a:cs typeface="Arial MT"/>
              </a:rPr>
              <a:t>try.o</a:t>
            </a:r>
            <a:r>
              <a:rPr sz="2900" spc="-5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000080"/>
                </a:solidFill>
                <a:latin typeface="Arial MT"/>
                <a:cs typeface="Arial MT"/>
              </a:rPr>
              <a:t>-o</a:t>
            </a:r>
            <a:r>
              <a:rPr sz="2900" spc="-15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000080"/>
                </a:solidFill>
                <a:latin typeface="Arial MT"/>
                <a:cs typeface="Arial MT"/>
              </a:rPr>
              <a:t>something</a:t>
            </a:r>
            <a:endParaRPr sz="2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62445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rial MT"/>
                <a:cs typeface="Arial MT"/>
              </a:rPr>
              <a:t>What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is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data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structure?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49349"/>
            <a:ext cx="9982200" cy="3958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 MT"/>
                <a:cs typeface="Arial MT"/>
              </a:rPr>
              <a:t>Data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structures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collections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data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organized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 specific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way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memory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991235" algn="l"/>
              </a:tabLst>
            </a:pPr>
            <a:r>
              <a:rPr sz="2200" spc="-5" dirty="0">
                <a:latin typeface="Arial MT"/>
                <a:cs typeface="Arial MT"/>
              </a:rPr>
              <a:t>having	defined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operations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behaviors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 marL="12700" marR="5269865">
              <a:lnSpc>
                <a:spcPct val="216000"/>
              </a:lnSpc>
              <a:spcBef>
                <a:spcPts val="35"/>
              </a:spcBef>
            </a:pPr>
            <a:r>
              <a:rPr sz="2200" spc="-10" dirty="0">
                <a:latin typeface="Arial MT"/>
                <a:cs typeface="Arial MT"/>
              </a:rPr>
              <a:t>Different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types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data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structures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are:-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Array</a:t>
            </a:r>
            <a:endParaRPr sz="2200">
              <a:latin typeface="Arial MT"/>
              <a:cs typeface="Arial MT"/>
            </a:endParaRPr>
          </a:p>
          <a:p>
            <a:pPr marL="12700" marR="8624570">
              <a:lnSpc>
                <a:spcPts val="2860"/>
              </a:lnSpc>
              <a:spcBef>
                <a:spcPts val="114"/>
              </a:spcBef>
            </a:pPr>
            <a:r>
              <a:rPr sz="2200" spc="-5" dirty="0">
                <a:latin typeface="Arial MT"/>
                <a:cs typeface="Arial MT"/>
              </a:rPr>
              <a:t>Linked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List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Stack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200" spc="-5" dirty="0">
                <a:latin typeface="Calibri"/>
                <a:cs typeface="Calibri"/>
              </a:rPr>
              <a:t>Queue</a:t>
            </a:r>
            <a:endParaRPr sz="2200">
              <a:latin typeface="Calibri"/>
              <a:cs typeface="Calibri"/>
            </a:endParaRPr>
          </a:p>
          <a:p>
            <a:pPr marL="12700" marR="9268460">
              <a:lnSpc>
                <a:spcPts val="2860"/>
              </a:lnSpc>
              <a:spcBef>
                <a:spcPts val="80"/>
              </a:spcBef>
            </a:pPr>
            <a:r>
              <a:rPr sz="2200" spc="-35" dirty="0">
                <a:latin typeface="Calibri"/>
                <a:cs typeface="Calibri"/>
              </a:rPr>
              <a:t>Trees 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aph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4607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Data</a:t>
            </a:r>
            <a:r>
              <a:rPr spc="-80" dirty="0"/>
              <a:t> </a:t>
            </a:r>
            <a:r>
              <a:rPr spc="-10" dirty="0"/>
              <a:t>structures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090933"/>
            <a:ext cx="10266680" cy="3546475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2200" spc="-5" dirty="0">
                <a:latin typeface="Arial MT"/>
                <a:cs typeface="Arial MT"/>
              </a:rPr>
              <a:t>List-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sequential </a:t>
            </a:r>
            <a:r>
              <a:rPr sz="2200" dirty="0">
                <a:latin typeface="Arial MT"/>
                <a:cs typeface="Arial MT"/>
              </a:rPr>
              <a:t>collection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elements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 </a:t>
            </a:r>
            <a:r>
              <a:rPr sz="2200" dirty="0">
                <a:latin typeface="Arial MT"/>
                <a:cs typeface="Arial MT"/>
              </a:rPr>
              <a:t>same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type.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spc="-5" dirty="0">
                <a:latin typeface="Arial MT"/>
                <a:cs typeface="Arial MT"/>
              </a:rPr>
              <a:t>Having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insert/delete/traverse/search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etc.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250">
              <a:latin typeface="Arial MT"/>
              <a:cs typeface="Arial MT"/>
            </a:endParaRPr>
          </a:p>
          <a:p>
            <a:pPr marL="12700" marR="5080">
              <a:lnSpc>
                <a:spcPts val="2580"/>
              </a:lnSpc>
            </a:pPr>
            <a:r>
              <a:rPr sz="2200" dirty="0">
                <a:latin typeface="Arial MT"/>
                <a:cs typeface="Arial MT"/>
              </a:rPr>
              <a:t>Stack-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Works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first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dirty="0">
                <a:latin typeface="Arial MT"/>
                <a:cs typeface="Arial MT"/>
              </a:rPr>
              <a:t> last</a:t>
            </a:r>
            <a:r>
              <a:rPr sz="2200" spc="-5" dirty="0">
                <a:latin typeface="Arial MT"/>
                <a:cs typeface="Arial MT"/>
              </a:rPr>
              <a:t> out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order.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element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inserted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first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dirty="0">
                <a:latin typeface="Arial MT"/>
                <a:cs typeface="Arial MT"/>
              </a:rPr>
              <a:t> stack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removed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last.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Arial MT"/>
                <a:cs typeface="Arial MT"/>
              </a:rPr>
              <a:t>Queue-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First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First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out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order.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element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inserted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first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removed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first.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spc="-20" dirty="0">
                <a:latin typeface="Arial MT"/>
                <a:cs typeface="Arial MT"/>
              </a:rPr>
              <a:t>Trees-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Stores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data</a:t>
            </a:r>
            <a:r>
              <a:rPr sz="2200" dirty="0">
                <a:latin typeface="Arial MT"/>
                <a:cs typeface="Arial MT"/>
              </a:rPr>
              <a:t> in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non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linear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fashion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with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root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node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sub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nodes.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42830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rial MT"/>
                <a:cs typeface="Arial MT"/>
              </a:rPr>
              <a:t>Basic</a:t>
            </a:r>
            <a:r>
              <a:rPr spc="-8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70773"/>
            <a:ext cx="10358120" cy="190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0000"/>
              </a:lnSpc>
              <a:spcBef>
                <a:spcPts val="95"/>
              </a:spcBef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data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data</a:t>
            </a:r>
            <a:r>
              <a:rPr sz="2800" dirty="0">
                <a:latin typeface="Arial MT"/>
                <a:cs typeface="Arial MT"/>
              </a:rPr>
              <a:t> structures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are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processed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certain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operations.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particular data </a:t>
            </a:r>
            <a:r>
              <a:rPr sz="2800" spc="-5" dirty="0">
                <a:latin typeface="Arial MT"/>
                <a:cs typeface="Arial MT"/>
              </a:rPr>
              <a:t>structure chosen </a:t>
            </a:r>
            <a:r>
              <a:rPr sz="2800" dirty="0">
                <a:latin typeface="Arial MT"/>
                <a:cs typeface="Arial MT"/>
              </a:rPr>
              <a:t>largely </a:t>
            </a:r>
            <a:r>
              <a:rPr sz="2800" spc="-5" dirty="0">
                <a:latin typeface="Arial MT"/>
                <a:cs typeface="Arial MT"/>
              </a:rPr>
              <a:t>depends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on the frequency </a:t>
            </a:r>
            <a:r>
              <a:rPr sz="2800" dirty="0">
                <a:latin typeface="Arial MT"/>
                <a:cs typeface="Arial MT"/>
              </a:rPr>
              <a:t>of </a:t>
            </a:r>
            <a:r>
              <a:rPr sz="2800" spc="-5" dirty="0">
                <a:latin typeface="Arial MT"/>
                <a:cs typeface="Arial MT"/>
              </a:rPr>
              <a:t>the operation </a:t>
            </a:r>
            <a:r>
              <a:rPr sz="2800" dirty="0">
                <a:latin typeface="Arial MT"/>
                <a:cs typeface="Arial MT"/>
              </a:rPr>
              <a:t>that needs </a:t>
            </a:r>
            <a:r>
              <a:rPr sz="2800" spc="-5" dirty="0">
                <a:latin typeface="Arial MT"/>
                <a:cs typeface="Arial MT"/>
              </a:rPr>
              <a:t>to be performed </a:t>
            </a:r>
            <a:r>
              <a:rPr sz="2800" dirty="0">
                <a:latin typeface="Arial MT"/>
                <a:cs typeface="Arial MT"/>
              </a:rPr>
              <a:t>on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data</a:t>
            </a:r>
            <a:r>
              <a:rPr sz="2800" dirty="0">
                <a:latin typeface="Arial MT"/>
                <a:cs typeface="Arial MT"/>
              </a:rPr>
              <a:t> structure.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3467" y="3017672"/>
            <a:ext cx="3777615" cy="29673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5" dirty="0">
                <a:latin typeface="Calibri"/>
                <a:cs typeface="Calibri"/>
              </a:rPr>
              <a:t>Size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SzPct val="44642"/>
              <a:buChar char="●"/>
              <a:tabLst>
                <a:tab pos="240665" algn="l"/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int: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4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bytes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SzPct val="44642"/>
              <a:buChar char="●"/>
              <a:tabLst>
                <a:tab pos="240665" algn="l"/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char: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bytes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SzPct val="44642"/>
              <a:buChar char="●"/>
              <a:tabLst>
                <a:tab pos="240665" algn="l"/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Storage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“capacity”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30"/>
              </a:lnSpc>
              <a:spcBef>
                <a:spcPts val="1050"/>
              </a:spcBef>
              <a:buSzPct val="44642"/>
              <a:buChar char="●"/>
              <a:tabLst>
                <a:tab pos="240665" algn="l"/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Amount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stored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77483" y="1498828"/>
            <a:ext cx="3724275" cy="122936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spc="-10" dirty="0">
                <a:latin typeface="Calibri"/>
                <a:cs typeface="Calibri"/>
              </a:rPr>
              <a:t>Defined </a:t>
            </a:r>
            <a:r>
              <a:rPr sz="2600" b="1" spc="-5" dirty="0">
                <a:latin typeface="Calibri"/>
                <a:cs typeface="Calibri"/>
              </a:rPr>
              <a:t>set</a:t>
            </a:r>
            <a:r>
              <a:rPr sz="2600" b="1" spc="-2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of</a:t>
            </a:r>
            <a:r>
              <a:rPr sz="2600" b="1" spc="-2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operations</a:t>
            </a:r>
            <a:endParaRPr sz="2600">
              <a:latin typeface="Calibri"/>
              <a:cs typeface="Calibri"/>
            </a:endParaRPr>
          </a:p>
          <a:p>
            <a:pPr marL="240665" marR="196850" indent="-228600">
              <a:lnSpc>
                <a:spcPct val="80000"/>
              </a:lnSpc>
              <a:spcBef>
                <a:spcPts val="994"/>
              </a:spcBef>
              <a:buSzPct val="44230"/>
              <a:buChar char="●"/>
              <a:tabLst>
                <a:tab pos="240665" algn="l"/>
                <a:tab pos="241300" algn="l"/>
              </a:tabLst>
            </a:pPr>
            <a:r>
              <a:rPr sz="2600" spc="-65" dirty="0">
                <a:latin typeface="Calibri"/>
                <a:cs typeface="Calibri"/>
              </a:rPr>
              <a:t>You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5" dirty="0">
                <a:latin typeface="Calibri"/>
                <a:cs typeface="Calibri"/>
              </a:rPr>
              <a:t>do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following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between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b="1" i="1" spc="-10" dirty="0">
                <a:latin typeface="Calibri"/>
                <a:cs typeface="Calibri"/>
              </a:rPr>
              <a:t>ints</a:t>
            </a:r>
            <a:r>
              <a:rPr sz="2600" b="1" i="1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77483" y="2751201"/>
            <a:ext cx="3622675" cy="739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5"/>
              </a:spcBef>
              <a:tabLst>
                <a:tab pos="240665" algn="l"/>
                <a:tab pos="554990" algn="l"/>
                <a:tab pos="880744" algn="l"/>
                <a:tab pos="1195070" algn="l"/>
                <a:tab pos="1470660" algn="l"/>
                <a:tab pos="1931670" algn="l"/>
                <a:tab pos="2485390" algn="l"/>
                <a:tab pos="2965450" algn="l"/>
                <a:tab pos="3279775" algn="l"/>
              </a:tabLst>
            </a:pPr>
            <a:r>
              <a:rPr sz="1150" spc="5" dirty="0">
                <a:solidFill>
                  <a:srgbClr val="800000"/>
                </a:solidFill>
                <a:latin typeface="Calibri"/>
                <a:cs typeface="Calibri"/>
              </a:rPr>
              <a:t>●	</a:t>
            </a:r>
            <a:r>
              <a:rPr sz="2600" dirty="0">
                <a:solidFill>
                  <a:srgbClr val="800000"/>
                </a:solidFill>
                <a:latin typeface="Calibri"/>
                <a:cs typeface="Calibri"/>
              </a:rPr>
              <a:t>+	-	*	/	%	</a:t>
            </a:r>
            <a:r>
              <a:rPr sz="2600" spc="-5" dirty="0">
                <a:solidFill>
                  <a:srgbClr val="800000"/>
                </a:solidFill>
                <a:latin typeface="Calibri"/>
                <a:cs typeface="Calibri"/>
              </a:rPr>
              <a:t>&lt;</a:t>
            </a:r>
            <a:r>
              <a:rPr sz="2600" dirty="0">
                <a:solidFill>
                  <a:srgbClr val="800000"/>
                </a:solidFill>
                <a:latin typeface="Calibri"/>
                <a:cs typeface="Calibri"/>
              </a:rPr>
              <a:t>&lt;	</a:t>
            </a:r>
            <a:r>
              <a:rPr sz="2600" spc="-5" dirty="0">
                <a:solidFill>
                  <a:srgbClr val="800000"/>
                </a:solidFill>
                <a:latin typeface="Calibri"/>
                <a:cs typeface="Calibri"/>
              </a:rPr>
              <a:t>&gt;</a:t>
            </a:r>
            <a:r>
              <a:rPr sz="2600" dirty="0">
                <a:solidFill>
                  <a:srgbClr val="800000"/>
                </a:solidFill>
                <a:latin typeface="Calibri"/>
                <a:cs typeface="Calibri"/>
              </a:rPr>
              <a:t>&gt;	=	</a:t>
            </a:r>
            <a:r>
              <a:rPr sz="2600" spc="-5" dirty="0">
                <a:solidFill>
                  <a:srgbClr val="800000"/>
                </a:solidFill>
                <a:latin typeface="Calibri"/>
                <a:cs typeface="Calibri"/>
              </a:rPr>
              <a:t>==</a:t>
            </a:r>
            <a:endParaRPr sz="2600">
              <a:latin typeface="Calibri"/>
              <a:cs typeface="Calibri"/>
            </a:endParaRPr>
          </a:p>
          <a:p>
            <a:pPr marL="240665">
              <a:lnSpc>
                <a:spcPts val="2810"/>
              </a:lnSpc>
              <a:tabLst>
                <a:tab pos="868680" algn="l"/>
              </a:tabLst>
            </a:pPr>
            <a:r>
              <a:rPr sz="2600" spc="-5" dirty="0">
                <a:solidFill>
                  <a:srgbClr val="800000"/>
                </a:solidFill>
                <a:latin typeface="Calibri"/>
                <a:cs typeface="Calibri"/>
              </a:rPr>
              <a:t>&lt;=	</a:t>
            </a:r>
            <a:r>
              <a:rPr sz="2600" spc="-15" dirty="0">
                <a:solidFill>
                  <a:srgbClr val="800000"/>
                </a:solidFill>
                <a:latin typeface="Calibri"/>
                <a:cs typeface="Calibri"/>
              </a:rPr>
              <a:t>etc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77483" y="3511677"/>
            <a:ext cx="3532504" cy="7397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0665" marR="5080" indent="-228600">
              <a:lnSpc>
                <a:spcPct val="80000"/>
              </a:lnSpc>
              <a:spcBef>
                <a:spcPts val="725"/>
              </a:spcBef>
              <a:buSzPct val="44230"/>
              <a:buChar char="●"/>
              <a:tabLst>
                <a:tab pos="240665" algn="l"/>
                <a:tab pos="241300" algn="l"/>
              </a:tabLst>
            </a:pPr>
            <a:r>
              <a:rPr sz="2600" spc="-65" dirty="0">
                <a:latin typeface="Calibri"/>
                <a:cs typeface="Calibri"/>
              </a:rPr>
              <a:t>You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5" dirty="0">
                <a:latin typeface="Calibri"/>
                <a:cs typeface="Calibri"/>
              </a:rPr>
              <a:t>do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following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array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elements: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77483" y="4224375"/>
            <a:ext cx="3750310" cy="16764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80"/>
              </a:spcBef>
              <a:buSzPct val="44230"/>
              <a:buChar char="●"/>
              <a:tabLst>
                <a:tab pos="240665" algn="l"/>
                <a:tab pos="241300" algn="l"/>
                <a:tab pos="742315" algn="l"/>
              </a:tabLst>
            </a:pPr>
            <a:r>
              <a:rPr sz="2600" dirty="0">
                <a:solidFill>
                  <a:srgbClr val="800000"/>
                </a:solidFill>
                <a:latin typeface="Calibri"/>
                <a:cs typeface="Calibri"/>
              </a:rPr>
              <a:t>[ ]	=</a:t>
            </a:r>
            <a:endParaRPr sz="2600">
              <a:latin typeface="Calibri"/>
              <a:cs typeface="Calibri"/>
            </a:endParaRPr>
          </a:p>
          <a:p>
            <a:pPr marL="240665" marR="5080" indent="-228600">
              <a:lnSpc>
                <a:spcPct val="80000"/>
              </a:lnSpc>
              <a:spcBef>
                <a:spcPts val="1010"/>
              </a:spcBef>
              <a:buSzPct val="44230"/>
              <a:buFont typeface="Calibri"/>
              <a:buChar char="●"/>
              <a:tabLst>
                <a:tab pos="240665" algn="l"/>
                <a:tab pos="241300" algn="l"/>
              </a:tabLst>
            </a:pPr>
            <a:r>
              <a:rPr sz="2600" b="1" spc="-70" dirty="0">
                <a:latin typeface="Calibri"/>
                <a:cs typeface="Calibri"/>
              </a:rPr>
              <a:t>You </a:t>
            </a:r>
            <a:r>
              <a:rPr sz="2600" b="1" spc="-5" dirty="0">
                <a:latin typeface="Calibri"/>
                <a:cs typeface="Calibri"/>
              </a:rPr>
              <a:t>can't </a:t>
            </a:r>
            <a:r>
              <a:rPr sz="2600" spc="-5" dirty="0">
                <a:latin typeface="Calibri"/>
                <a:cs typeface="Calibri"/>
              </a:rPr>
              <a:t>do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following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5" dirty="0">
                <a:latin typeface="Calibri"/>
                <a:cs typeface="Calibri"/>
              </a:rPr>
              <a:t> two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arrays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75"/>
              </a:spcBef>
              <a:buSzPct val="44230"/>
              <a:buChar char="●"/>
              <a:tabLst>
                <a:tab pos="240665" algn="l"/>
                <a:tab pos="241300" algn="l"/>
              </a:tabLst>
            </a:pPr>
            <a:r>
              <a:rPr sz="2600" dirty="0">
                <a:solidFill>
                  <a:srgbClr val="800000"/>
                </a:solidFill>
                <a:latin typeface="Calibri"/>
                <a:cs typeface="Calibri"/>
              </a:rPr>
              <a:t>a</a:t>
            </a:r>
            <a:r>
              <a:rPr sz="2600" spc="-30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00000"/>
                </a:solidFill>
                <a:latin typeface="Calibri"/>
                <a:cs typeface="Calibri"/>
              </a:rPr>
              <a:t>+</a:t>
            </a:r>
            <a:r>
              <a:rPr sz="2600" spc="-25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00000"/>
                </a:solidFill>
                <a:latin typeface="Calibri"/>
                <a:cs typeface="Calibri"/>
              </a:rPr>
              <a:t>b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9713" y="712469"/>
            <a:ext cx="4982210" cy="2270760"/>
          </a:xfrm>
          <a:prstGeom prst="rect">
            <a:avLst/>
          </a:prstGeom>
          <a:solidFill>
            <a:srgbClr val="719FCF"/>
          </a:solidFill>
          <a:ln w="3175">
            <a:solidFill>
              <a:srgbClr val="3464A3"/>
            </a:solidFill>
          </a:ln>
        </p:spPr>
        <p:txBody>
          <a:bodyPr vert="horz" wrap="square" lIns="0" tIns="312420" rIns="0" bIns="0" rtlCol="0">
            <a:spAutoFit/>
          </a:bodyPr>
          <a:lstStyle/>
          <a:p>
            <a:pPr marL="942975" marR="938530" indent="1270" algn="ctr">
              <a:lnSpc>
                <a:spcPct val="95900"/>
              </a:lnSpc>
              <a:spcBef>
                <a:spcPts val="2460"/>
              </a:spcBef>
              <a:tabLst>
                <a:tab pos="3431540" algn="l"/>
              </a:tabLst>
            </a:pPr>
            <a:r>
              <a:rPr sz="2800" b="1" spc="-5" dirty="0">
                <a:latin typeface="Arial"/>
                <a:cs typeface="Arial"/>
              </a:rPr>
              <a:t>Data </a:t>
            </a:r>
            <a:r>
              <a:rPr sz="2800" b="1" spc="-10" dirty="0">
                <a:latin typeface="Arial"/>
                <a:cs typeface="Arial"/>
              </a:rPr>
              <a:t>Type: </a:t>
            </a:r>
            <a:r>
              <a:rPr sz="2800" b="1" spc="-5" dirty="0">
                <a:latin typeface="Arial"/>
                <a:cs typeface="Arial"/>
              </a:rPr>
              <a:t> Memory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Storage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+ </a:t>
            </a:r>
            <a:r>
              <a:rPr sz="2800" b="1" spc="-76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Interpretation	+</a:t>
            </a:r>
            <a:endParaRPr sz="2800">
              <a:latin typeface="Arial"/>
              <a:cs typeface="Arial"/>
            </a:endParaRPr>
          </a:p>
          <a:p>
            <a:pPr marL="97155" algn="ctr">
              <a:lnSpc>
                <a:spcPts val="3215"/>
              </a:lnSpc>
            </a:pPr>
            <a:r>
              <a:rPr sz="2800" b="1" spc="-5" dirty="0">
                <a:latin typeface="Arial"/>
                <a:cs typeface="Arial"/>
              </a:rPr>
              <a:t>Defined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Operations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463" y="681227"/>
            <a:ext cx="11625072" cy="52730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07159"/>
            <a:ext cx="3088005" cy="156083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20" dirty="0">
                <a:latin typeface="Calibri"/>
                <a:cs typeface="Calibri"/>
              </a:rPr>
              <a:t>List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15" dirty="0">
                <a:latin typeface="Calibri"/>
                <a:cs typeface="Calibri"/>
              </a:rPr>
              <a:t> structure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eg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0" dirty="0">
                <a:latin typeface="Calibri"/>
                <a:cs typeface="Calibri"/>
              </a:rPr>
              <a:t>Arrays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Linked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List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8736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Data</a:t>
            </a:r>
            <a:r>
              <a:rPr spc="-30" dirty="0"/>
              <a:t> </a:t>
            </a:r>
            <a:r>
              <a:rPr spc="-5" dirty="0"/>
              <a:t>Structure</a:t>
            </a:r>
            <a:r>
              <a:rPr spc="-50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5"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12519"/>
            <a:ext cx="5359400" cy="40627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250" indent="-33718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49885" algn="l"/>
              </a:tabLst>
            </a:pPr>
            <a:r>
              <a:rPr sz="2600" spc="-10" dirty="0">
                <a:latin typeface="Calibri"/>
                <a:cs typeface="Calibri"/>
              </a:rPr>
              <a:t>&lt;index,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value&gt;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pairs</a:t>
            </a:r>
            <a:endParaRPr sz="2600">
              <a:latin typeface="Calibri"/>
              <a:cs typeface="Calibri"/>
            </a:endParaRPr>
          </a:p>
          <a:p>
            <a:pPr marL="275590" indent="-263525">
              <a:lnSpc>
                <a:spcPct val="100000"/>
              </a:lnSpc>
              <a:spcBef>
                <a:spcPts val="55"/>
              </a:spcBef>
              <a:buFont typeface="Wingdings"/>
              <a:buChar char=""/>
              <a:tabLst>
                <a:tab pos="276225" algn="l"/>
              </a:tabLst>
            </a:pPr>
            <a:r>
              <a:rPr sz="2600" spc="-5" dirty="0">
                <a:latin typeface="Calibri"/>
                <a:cs typeface="Calibri"/>
              </a:rPr>
              <a:t>sequential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mapping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array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elements</a:t>
            </a:r>
            <a:endParaRPr sz="2600">
              <a:latin typeface="Calibri"/>
              <a:cs typeface="Calibri"/>
            </a:endParaRPr>
          </a:p>
          <a:p>
            <a:pPr marL="275590" indent="-263525">
              <a:lnSpc>
                <a:spcPct val="100000"/>
              </a:lnSpc>
              <a:spcBef>
                <a:spcPts val="60"/>
              </a:spcBef>
              <a:buFont typeface="Wingdings"/>
              <a:buChar char=""/>
              <a:tabLst>
                <a:tab pos="276225" algn="l"/>
              </a:tabLst>
            </a:pPr>
            <a:r>
              <a:rPr sz="2600" spc="-5" dirty="0">
                <a:latin typeface="Calibri"/>
                <a:cs typeface="Calibri"/>
              </a:rPr>
              <a:t>Set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elements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same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</a:t>
            </a:r>
            <a:endParaRPr sz="2600">
              <a:latin typeface="Calibri"/>
              <a:cs typeface="Calibri"/>
            </a:endParaRPr>
          </a:p>
          <a:p>
            <a:pPr marL="275590" indent="-263525">
              <a:lnSpc>
                <a:spcPct val="100000"/>
              </a:lnSpc>
              <a:spcBef>
                <a:spcPts val="75"/>
              </a:spcBef>
              <a:buFont typeface="Wingdings"/>
              <a:buChar char=""/>
              <a:tabLst>
                <a:tab pos="276225" algn="l"/>
              </a:tabLst>
            </a:pPr>
            <a:r>
              <a:rPr sz="2600" spc="-5" dirty="0">
                <a:latin typeface="Calibri"/>
                <a:cs typeface="Calibri"/>
              </a:rPr>
              <a:t>Consecutive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memory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allocation</a:t>
            </a:r>
            <a:endParaRPr sz="2600">
              <a:latin typeface="Calibri"/>
              <a:cs typeface="Calibri"/>
            </a:endParaRPr>
          </a:p>
          <a:p>
            <a:pPr marL="275590" indent="-263525">
              <a:lnSpc>
                <a:spcPct val="100000"/>
              </a:lnSpc>
              <a:spcBef>
                <a:spcPts val="60"/>
              </a:spcBef>
              <a:buFont typeface="Wingdings"/>
              <a:buChar char=""/>
              <a:tabLst>
                <a:tab pos="276225" algn="l"/>
              </a:tabLst>
            </a:pPr>
            <a:r>
              <a:rPr sz="2600" spc="-15" dirty="0">
                <a:latin typeface="Calibri"/>
                <a:cs typeface="Calibri"/>
              </a:rPr>
              <a:t>Static/fixed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size</a:t>
            </a:r>
            <a:endParaRPr sz="2600">
              <a:latin typeface="Calibri"/>
              <a:cs typeface="Calibri"/>
            </a:endParaRPr>
          </a:p>
          <a:p>
            <a:pPr marL="275590" indent="-263525">
              <a:lnSpc>
                <a:spcPct val="100000"/>
              </a:lnSpc>
              <a:spcBef>
                <a:spcPts val="60"/>
              </a:spcBef>
              <a:buFont typeface="Wingdings"/>
              <a:buChar char=""/>
              <a:tabLst>
                <a:tab pos="276225" algn="l"/>
              </a:tabLst>
            </a:pPr>
            <a:r>
              <a:rPr sz="2600" spc="-10" dirty="0">
                <a:latin typeface="Calibri"/>
                <a:cs typeface="Calibri"/>
              </a:rPr>
              <a:t>Search</a:t>
            </a:r>
            <a:endParaRPr sz="2600">
              <a:latin typeface="Calibri"/>
              <a:cs typeface="Calibri"/>
            </a:endParaRPr>
          </a:p>
          <a:p>
            <a:pPr marL="276225" indent="-264160">
              <a:lnSpc>
                <a:spcPct val="100000"/>
              </a:lnSpc>
              <a:spcBef>
                <a:spcPts val="75"/>
              </a:spcBef>
              <a:buFont typeface="Wingdings"/>
              <a:buChar char=""/>
              <a:tabLst>
                <a:tab pos="276860" algn="l"/>
              </a:tabLst>
            </a:pPr>
            <a:r>
              <a:rPr sz="2600" spc="-5" dirty="0">
                <a:latin typeface="Calibri"/>
                <a:cs typeface="Calibri"/>
              </a:rPr>
              <a:t>Sort</a:t>
            </a:r>
            <a:endParaRPr sz="2600">
              <a:latin typeface="Calibri"/>
              <a:cs typeface="Calibri"/>
            </a:endParaRPr>
          </a:p>
          <a:p>
            <a:pPr marL="275590" indent="-263525">
              <a:lnSpc>
                <a:spcPct val="100000"/>
              </a:lnSpc>
              <a:spcBef>
                <a:spcPts val="60"/>
              </a:spcBef>
              <a:buFont typeface="Wingdings"/>
              <a:buChar char=""/>
              <a:tabLst>
                <a:tab pos="276225" algn="l"/>
              </a:tabLst>
            </a:pPr>
            <a:r>
              <a:rPr sz="2600" dirty="0">
                <a:latin typeface="Calibri"/>
                <a:cs typeface="Calibri"/>
              </a:rPr>
              <a:t>Insert</a:t>
            </a:r>
            <a:endParaRPr sz="2600">
              <a:latin typeface="Calibri"/>
              <a:cs typeface="Calibri"/>
            </a:endParaRPr>
          </a:p>
          <a:p>
            <a:pPr marL="275590" indent="-263525">
              <a:lnSpc>
                <a:spcPct val="100000"/>
              </a:lnSpc>
              <a:spcBef>
                <a:spcPts val="60"/>
              </a:spcBef>
              <a:buFont typeface="Wingdings"/>
              <a:buChar char=""/>
              <a:tabLst>
                <a:tab pos="276225" algn="l"/>
              </a:tabLst>
            </a:pPr>
            <a:r>
              <a:rPr sz="2600" spc="-45" dirty="0">
                <a:latin typeface="Calibri"/>
                <a:cs typeface="Calibri"/>
              </a:rPr>
              <a:t>Traverse</a:t>
            </a:r>
            <a:endParaRPr sz="2600">
              <a:latin typeface="Calibri"/>
              <a:cs typeface="Calibri"/>
            </a:endParaRPr>
          </a:p>
          <a:p>
            <a:pPr marL="276225" indent="-264160">
              <a:lnSpc>
                <a:spcPct val="100000"/>
              </a:lnSpc>
              <a:spcBef>
                <a:spcPts val="75"/>
              </a:spcBef>
              <a:buFont typeface="Wingdings"/>
              <a:buChar char=""/>
              <a:tabLst>
                <a:tab pos="276860" algn="l"/>
              </a:tabLst>
            </a:pPr>
            <a:r>
              <a:rPr sz="2600" spc="-10" dirty="0">
                <a:latin typeface="Calibri"/>
                <a:cs typeface="Calibri"/>
              </a:rPr>
              <a:t>Delete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24268" y="3443096"/>
            <a:ext cx="45497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Easy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implement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Expensive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perform operations </a:t>
            </a:r>
            <a:r>
              <a:rPr sz="2400" spc="-20" dirty="0">
                <a:latin typeface="Calibri"/>
                <a:cs typeface="Calibri"/>
              </a:rPr>
              <a:t>like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insert(beginning/middle),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delete </a:t>
            </a:r>
            <a:r>
              <a:rPr sz="2400" spc="-15" dirty="0">
                <a:latin typeface="Calibri"/>
                <a:cs typeface="Calibri"/>
              </a:rPr>
              <a:t>etc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2217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Practice</a:t>
            </a:r>
            <a:r>
              <a:rPr spc="-25" dirty="0"/>
              <a:t> </a:t>
            </a:r>
            <a:r>
              <a:rPr spc="-5" dirty="0"/>
              <a:t>Questions</a:t>
            </a:r>
            <a:r>
              <a:rPr spc="-40" dirty="0"/>
              <a:t> </a:t>
            </a:r>
            <a:r>
              <a:rPr dirty="0"/>
              <a:t>on</a:t>
            </a:r>
            <a:r>
              <a:rPr spc="-30" dirty="0"/>
              <a:t> 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159"/>
            <a:ext cx="10260965" cy="347852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Find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max/min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avg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array</a:t>
            </a:r>
            <a:r>
              <a:rPr sz="2800" spc="-5" dirty="0">
                <a:latin typeface="Calibri"/>
                <a:cs typeface="Calibri"/>
              </a:rPr>
              <a:t> elements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Declare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array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structure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student: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having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MIS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Name.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Populate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5" dirty="0">
                <a:latin typeface="Calibri"/>
                <a:cs typeface="Calibri"/>
              </a:rPr>
              <a:t>integer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array</a:t>
            </a:r>
            <a:r>
              <a:rPr sz="2800" spc="-20" dirty="0">
                <a:latin typeface="Calibri"/>
                <a:cs typeface="Calibri"/>
              </a:rPr>
              <a:t> from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Search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5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Sort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array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using: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Bubble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sort/Selection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Sort/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Insertion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Sort/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Merge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Sort/Quick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Sort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analyze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these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sorting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algorithms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Search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sorted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array.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Linked</a:t>
            </a:r>
            <a:r>
              <a:rPr spc="-95" dirty="0"/>
              <a:t> </a:t>
            </a:r>
            <a:r>
              <a:rPr spc="-15" dirty="0"/>
              <a:t>list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pc="-20" dirty="0"/>
              <a:t>Linked</a:t>
            </a:r>
            <a:r>
              <a:rPr spc="10" dirty="0"/>
              <a:t> </a:t>
            </a:r>
            <a:r>
              <a:rPr spc="-15" dirty="0"/>
              <a:t>list</a:t>
            </a:r>
            <a:r>
              <a:rPr spc="30" dirty="0"/>
              <a:t> </a:t>
            </a:r>
            <a:r>
              <a:rPr spc="-5" dirty="0"/>
              <a:t>is</a:t>
            </a:r>
            <a:r>
              <a:rPr spc="5" dirty="0"/>
              <a:t> </a:t>
            </a:r>
            <a:r>
              <a:rPr spc="-10" dirty="0"/>
              <a:t>sequential</a:t>
            </a:r>
            <a:r>
              <a:rPr spc="25" dirty="0"/>
              <a:t> </a:t>
            </a:r>
            <a:r>
              <a:rPr spc="-10" dirty="0"/>
              <a:t>collection</a:t>
            </a:r>
            <a:r>
              <a:rPr spc="10"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10" dirty="0"/>
              <a:t>elements</a:t>
            </a:r>
            <a:r>
              <a:rPr spc="15" dirty="0"/>
              <a:t> </a:t>
            </a:r>
            <a:r>
              <a:rPr spc="-15" dirty="0"/>
              <a:t>(generally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5" dirty="0"/>
              <a:t>same</a:t>
            </a:r>
            <a:r>
              <a:rPr spc="10" dirty="0"/>
              <a:t> </a:t>
            </a:r>
            <a:r>
              <a:rPr spc="-10" dirty="0"/>
              <a:t>type)</a:t>
            </a:r>
          </a:p>
          <a:p>
            <a:pPr marL="12700" marR="6111240">
              <a:lnSpc>
                <a:spcPct val="119600"/>
              </a:lnSpc>
              <a:spcBef>
                <a:spcPts val="20"/>
              </a:spcBef>
            </a:pPr>
            <a:r>
              <a:rPr b="1" spc="-15" dirty="0">
                <a:latin typeface="Calibri"/>
                <a:cs typeface="Calibri"/>
              </a:rPr>
              <a:t>Most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general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collection 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spc="-10" dirty="0"/>
              <a:t>Dynamic</a:t>
            </a:r>
            <a:r>
              <a:rPr spc="-5" dirty="0"/>
              <a:t> memory</a:t>
            </a:r>
            <a:r>
              <a:rPr spc="-10" dirty="0"/>
              <a:t> allocation </a:t>
            </a:r>
            <a:r>
              <a:rPr spc="-620" dirty="0"/>
              <a:t> </a:t>
            </a:r>
            <a:r>
              <a:rPr spc="-50" dirty="0"/>
              <a:t>Traverse</a:t>
            </a: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pc="-10" dirty="0"/>
              <a:t>Insert/Delete</a:t>
            </a:r>
            <a:r>
              <a:rPr spc="10" dirty="0"/>
              <a:t> </a:t>
            </a:r>
            <a:r>
              <a:rPr spc="-10" dirty="0"/>
              <a:t>elements</a:t>
            </a:r>
            <a:r>
              <a:rPr spc="10" dirty="0"/>
              <a:t> </a:t>
            </a:r>
            <a:r>
              <a:rPr spc="-15" dirty="0"/>
              <a:t>at</a:t>
            </a:r>
            <a:r>
              <a:rPr spc="-10" dirty="0"/>
              <a:t> </a:t>
            </a:r>
            <a:r>
              <a:rPr spc="-5" dirty="0"/>
              <a:t>run</a:t>
            </a:r>
            <a:r>
              <a:rPr spc="20" dirty="0"/>
              <a:t> </a:t>
            </a:r>
            <a:r>
              <a:rPr spc="-5" dirty="0"/>
              <a:t>time</a:t>
            </a: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pc="-5" dirty="0"/>
              <a:t>and</a:t>
            </a:r>
            <a:r>
              <a:rPr spc="-10" dirty="0"/>
              <a:t> </a:t>
            </a:r>
            <a:r>
              <a:rPr spc="-15" dirty="0"/>
              <a:t>many more…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09676"/>
            <a:ext cx="40519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 Light"/>
                <a:cs typeface="Calibri Light"/>
              </a:rPr>
              <a:t>types</a:t>
            </a:r>
            <a:r>
              <a:rPr sz="4400" spc="-3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of</a:t>
            </a:r>
            <a:r>
              <a:rPr sz="4400" spc="-30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linked </a:t>
            </a:r>
            <a:r>
              <a:rPr sz="4400" spc="-15" dirty="0">
                <a:latin typeface="Calibri Light"/>
                <a:cs typeface="Calibri Light"/>
              </a:rPr>
              <a:t>list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07159"/>
            <a:ext cx="2488565" cy="1560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5"/>
              </a:spcBef>
            </a:pPr>
            <a:r>
              <a:rPr sz="2800" spc="-10" dirty="0">
                <a:latin typeface="Calibri"/>
                <a:cs typeface="Calibri"/>
              </a:rPr>
              <a:t>Singly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linked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 </a:t>
            </a:r>
            <a:r>
              <a:rPr sz="2800" spc="-10" dirty="0">
                <a:latin typeface="Calibri"/>
                <a:cs typeface="Calibri"/>
              </a:rPr>
              <a:t> Doubly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linked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Circular </a:t>
            </a:r>
            <a:r>
              <a:rPr sz="2800" spc="-15" dirty="0">
                <a:latin typeface="Calibri"/>
                <a:cs typeface="Calibri"/>
              </a:rPr>
              <a:t>list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etc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0295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List</a:t>
            </a:r>
            <a:r>
              <a:rPr spc="-25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spc="-10"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159"/>
            <a:ext cx="6563995" cy="309435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5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[1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, 2,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3, 4]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2147570" algn="l"/>
              </a:tabLst>
            </a:pPr>
            <a:r>
              <a:rPr sz="2800" spc="-10" dirty="0">
                <a:latin typeface="Calibri"/>
                <a:cs typeface="Calibri"/>
              </a:rPr>
              <a:t>L.append(5)	</a:t>
            </a:r>
            <a:r>
              <a:rPr sz="2800" spc="-5" dirty="0">
                <a:latin typeface="Calibri"/>
                <a:cs typeface="Calibri"/>
              </a:rPr>
              <a:t>//[1,2,3,4,5]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1987550" algn="l"/>
              </a:tabLst>
            </a:pPr>
            <a:r>
              <a:rPr sz="2800" spc="-10" dirty="0">
                <a:latin typeface="Calibri"/>
                <a:cs typeface="Calibri"/>
              </a:rPr>
              <a:t>L.insert(2,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6)	//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insert(index,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 </a:t>
            </a:r>
            <a:r>
              <a:rPr sz="2800" spc="-5" dirty="0">
                <a:latin typeface="Calibri"/>
                <a:cs typeface="Calibri"/>
              </a:rPr>
              <a:t>[1,2,6,3,4]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1988820" algn="l"/>
              </a:tabLst>
            </a:pPr>
            <a:r>
              <a:rPr sz="2800" spc="-15" dirty="0">
                <a:latin typeface="Calibri"/>
                <a:cs typeface="Calibri"/>
              </a:rPr>
              <a:t>L.remove(3)	</a:t>
            </a:r>
            <a:r>
              <a:rPr sz="2800" spc="-5" dirty="0">
                <a:latin typeface="Calibri"/>
                <a:cs typeface="Calibri"/>
              </a:rPr>
              <a:t>//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[1,2,6,4]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1190625" algn="l"/>
              </a:tabLst>
            </a:pPr>
            <a:r>
              <a:rPr sz="2800" spc="-10" dirty="0">
                <a:latin typeface="Calibri"/>
                <a:cs typeface="Calibri"/>
              </a:rPr>
              <a:t>L.pop()	</a:t>
            </a:r>
            <a:r>
              <a:rPr sz="2800" spc="-5" dirty="0">
                <a:latin typeface="Calibri"/>
                <a:cs typeface="Calibri"/>
              </a:rPr>
              <a:t>//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[1,2,6]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Calibri"/>
                <a:cs typeface="Calibri"/>
              </a:rPr>
              <a:t>del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L1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//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deletes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entire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8230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ADT</a:t>
            </a:r>
            <a:r>
              <a:rPr spc="-80" dirty="0"/>
              <a:t> </a:t>
            </a:r>
            <a:r>
              <a:rPr spc="-15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159"/>
            <a:ext cx="7924800" cy="2583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  <a:tabLst>
                <a:tab pos="1607820" algn="l"/>
                <a:tab pos="1642745" algn="l"/>
              </a:tabLst>
            </a:pPr>
            <a:r>
              <a:rPr sz="2800" spc="-20" dirty="0">
                <a:latin typeface="Calibri"/>
                <a:cs typeface="Calibri"/>
              </a:rPr>
              <a:t>List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l1,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l2;	</a:t>
            </a:r>
            <a:r>
              <a:rPr sz="2800" spc="-15" dirty="0">
                <a:latin typeface="Calibri"/>
                <a:cs typeface="Calibri"/>
              </a:rPr>
              <a:t>//allow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declare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List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type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add(l1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,1);		//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ADT</a:t>
            </a:r>
            <a:endParaRPr sz="2800">
              <a:latin typeface="Calibri"/>
              <a:cs typeface="Calibri"/>
            </a:endParaRPr>
          </a:p>
          <a:p>
            <a:pPr marL="12700" marR="6438265">
              <a:lnSpc>
                <a:spcPct val="119600"/>
              </a:lnSpc>
            </a:pPr>
            <a:r>
              <a:rPr sz="2800" spc="-5" dirty="0">
                <a:latin typeface="Calibri"/>
                <a:cs typeface="Calibri"/>
              </a:rPr>
              <a:t>l3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l1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+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l2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print(l1)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latin typeface="Calibri"/>
                <a:cs typeface="Calibri"/>
              </a:rPr>
              <a:t>sort(l1)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7731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Singly</a:t>
            </a:r>
            <a:r>
              <a:rPr spc="-55" dirty="0"/>
              <a:t> </a:t>
            </a:r>
            <a:r>
              <a:rPr spc="-25" dirty="0"/>
              <a:t>Linked</a:t>
            </a:r>
            <a:r>
              <a:rPr spc="-35" dirty="0"/>
              <a:t> </a:t>
            </a:r>
            <a:r>
              <a:rPr spc="-15" dirty="0"/>
              <a:t>List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416" y="1853183"/>
            <a:ext cx="11193780" cy="311048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0551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Doubly</a:t>
            </a:r>
            <a:r>
              <a:rPr spc="-30" dirty="0"/>
              <a:t> </a:t>
            </a:r>
            <a:r>
              <a:rPr spc="-25" dirty="0"/>
              <a:t>Linked</a:t>
            </a:r>
            <a:r>
              <a:rPr spc="-45" dirty="0"/>
              <a:t> </a:t>
            </a:r>
            <a:r>
              <a:rPr spc="-15" dirty="0"/>
              <a:t>List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" y="2641092"/>
            <a:ext cx="11806428" cy="21854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4277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Data </a:t>
            </a:r>
            <a:r>
              <a:rPr spc="-50" dirty="0"/>
              <a:t>Types</a:t>
            </a:r>
            <a:r>
              <a:rPr spc="-20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843405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3240"/>
              </a:lnSpc>
              <a:spcBef>
                <a:spcPts val="95"/>
              </a:spcBef>
              <a:buSzPct val="44642"/>
              <a:buChar char="●"/>
              <a:tabLst>
                <a:tab pos="240665" algn="l"/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There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</a:t>
            </a:r>
            <a:endParaRPr sz="2800">
              <a:latin typeface="Calibri"/>
              <a:cs typeface="Calibri"/>
            </a:endParaRPr>
          </a:p>
          <a:p>
            <a:pPr marL="113664" indent="-100965">
              <a:lnSpc>
                <a:spcPts val="3360"/>
              </a:lnSpc>
              <a:buSzPct val="41379"/>
              <a:buFont typeface="Calibri"/>
              <a:buChar char="●"/>
              <a:tabLst>
                <a:tab pos="113664" algn="l"/>
              </a:tabLst>
            </a:pPr>
            <a:r>
              <a:rPr sz="2900" dirty="0">
                <a:solidFill>
                  <a:srgbClr val="000080"/>
                </a:solidFill>
                <a:latin typeface="Arial MT"/>
                <a:cs typeface="Arial MT"/>
              </a:rPr>
              <a:t>String</a:t>
            </a:r>
            <a:endParaRPr sz="2900">
              <a:latin typeface="Arial MT"/>
              <a:cs typeface="Arial MT"/>
            </a:endParaRPr>
          </a:p>
          <a:p>
            <a:pPr marL="113664" indent="-100965">
              <a:lnSpc>
                <a:spcPct val="100000"/>
              </a:lnSpc>
              <a:spcBef>
                <a:spcPts val="960"/>
              </a:spcBef>
              <a:buSzPct val="41379"/>
              <a:buFont typeface="Calibri"/>
              <a:buChar char="●"/>
              <a:tabLst>
                <a:tab pos="113664" algn="l"/>
              </a:tabLst>
            </a:pPr>
            <a:r>
              <a:rPr sz="2900" dirty="0">
                <a:solidFill>
                  <a:srgbClr val="000080"/>
                </a:solidFill>
                <a:latin typeface="Arial MT"/>
                <a:cs typeface="Arial MT"/>
              </a:rPr>
              <a:t>Boolean</a:t>
            </a:r>
            <a:endParaRPr sz="2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1833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Circular</a:t>
            </a:r>
            <a:r>
              <a:rPr spc="-60" dirty="0"/>
              <a:t> </a:t>
            </a:r>
            <a:r>
              <a:rPr spc="-25" dirty="0"/>
              <a:t>Linked</a:t>
            </a:r>
            <a:r>
              <a:rPr spc="-55" dirty="0"/>
              <a:t> </a:t>
            </a:r>
            <a:r>
              <a:rPr spc="-15" dirty="0"/>
              <a:t>List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164079"/>
            <a:ext cx="10315956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80816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Implementation</a:t>
            </a:r>
            <a:r>
              <a:rPr spc="-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Singly</a:t>
            </a:r>
            <a:r>
              <a:rPr spc="-30" dirty="0"/>
              <a:t> </a:t>
            </a:r>
            <a:r>
              <a:rPr spc="-25" dirty="0"/>
              <a:t>Linked</a:t>
            </a:r>
            <a:r>
              <a:rPr spc="-10" dirty="0"/>
              <a:t> </a:t>
            </a:r>
            <a:r>
              <a:rPr spc="-15" dirty="0"/>
              <a:t>List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16939" y="1306906"/>
            <a:ext cx="6520180" cy="5203190"/>
            <a:chOff x="838200" y="1243583"/>
            <a:chExt cx="6520180" cy="52031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8591" y="1243583"/>
              <a:ext cx="5669280" cy="15758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200" y="2569463"/>
              <a:ext cx="5163312" cy="387705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023861" y="3440048"/>
            <a:ext cx="362902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499109" indent="-915035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typedef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struct</a:t>
            </a:r>
            <a:r>
              <a:rPr sz="2800" b="1" spc="-5" dirty="0">
                <a:latin typeface="Calibri"/>
                <a:cs typeface="Calibri"/>
              </a:rPr>
              <a:t> node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{ </a:t>
            </a:r>
            <a:r>
              <a:rPr sz="2800" b="1" spc="-61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int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data;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struct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node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*next;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latin typeface="Calibri"/>
                <a:cs typeface="Calibri"/>
              </a:rPr>
              <a:t>}node;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8486" y="1954479"/>
            <a:ext cx="7954009" cy="185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05025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105660" algn="l"/>
              </a:tabLst>
            </a:pPr>
            <a:r>
              <a:rPr sz="2800" spc="-15" dirty="0">
                <a:latin typeface="Calibri"/>
                <a:cs typeface="Calibri"/>
              </a:rPr>
              <a:t>Knowing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type means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ts val="319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Knowing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precisely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size,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 </a:t>
            </a:r>
            <a:r>
              <a:rPr sz="2800" spc="-15" dirty="0">
                <a:latin typeface="Calibri"/>
                <a:cs typeface="Calibri"/>
              </a:rPr>
              <a:t>defined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operations</a:t>
            </a:r>
            <a:endParaRPr sz="2800">
              <a:latin typeface="Calibri"/>
              <a:cs typeface="Calibri"/>
            </a:endParaRPr>
          </a:p>
          <a:p>
            <a:pPr marL="3719195">
              <a:lnSpc>
                <a:spcPts val="3190"/>
              </a:lnSpc>
            </a:pP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1911"/>
            <a:ext cx="4234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Semantics</a:t>
            </a:r>
            <a:r>
              <a:rPr sz="3600" spc="-25" dirty="0"/>
              <a:t> </a:t>
            </a:r>
            <a:r>
              <a:rPr sz="3600" dirty="0"/>
              <a:t>in</a:t>
            </a:r>
            <a:r>
              <a:rPr sz="3600" spc="-5" dirty="0"/>
              <a:t> </a:t>
            </a:r>
            <a:r>
              <a:rPr sz="3600" dirty="0"/>
              <a:t>a</a:t>
            </a:r>
            <a:r>
              <a:rPr sz="3600" spc="-30" dirty="0"/>
              <a:t> </a:t>
            </a:r>
            <a:r>
              <a:rPr sz="3200" spc="-5" dirty="0"/>
              <a:t>language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79780" y="846277"/>
            <a:ext cx="9609455" cy="5677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Semantics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meaning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  <a:tabLst>
                <a:tab pos="1917064" algn="l"/>
              </a:tabLst>
            </a:pP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What</a:t>
            </a:r>
            <a:r>
              <a:rPr sz="2000" spc="-3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does</a:t>
            </a:r>
            <a:r>
              <a:rPr sz="2000" spc="4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a</a:t>
            </a:r>
            <a:r>
              <a:rPr sz="2000" spc="-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+</a:t>
            </a:r>
            <a:r>
              <a:rPr sz="2000" spc="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b	</a:t>
            </a:r>
            <a:r>
              <a:rPr sz="2000" spc="-5" dirty="0">
                <a:solidFill>
                  <a:srgbClr val="000080"/>
                </a:solidFill>
                <a:latin typeface="Times New Roman"/>
                <a:cs typeface="Times New Roman"/>
              </a:rPr>
              <a:t>mean?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Addition</a:t>
            </a:r>
            <a:r>
              <a:rPr sz="2000" spc="-4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a</a:t>
            </a:r>
            <a:r>
              <a:rPr sz="2000" spc="-2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and</a:t>
            </a:r>
            <a:r>
              <a:rPr sz="2000" spc="-2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b?</a:t>
            </a:r>
            <a:r>
              <a:rPr sz="2000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00000"/>
                </a:solidFill>
                <a:latin typeface="Times New Roman"/>
                <a:cs typeface="Times New Roman"/>
              </a:rPr>
              <a:t>--&gt;</a:t>
            </a:r>
            <a:r>
              <a:rPr sz="2000" spc="-7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00000"/>
                </a:solidFill>
                <a:latin typeface="Times New Roman"/>
                <a:cs typeface="Times New Roman"/>
              </a:rPr>
              <a:t>Why?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000080"/>
                </a:solidFill>
                <a:latin typeface="Times New Roman"/>
                <a:cs typeface="Times New Roman"/>
              </a:rPr>
              <a:t> meaning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 is</a:t>
            </a:r>
            <a:r>
              <a:rPr sz="2000" spc="-2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“defined”,</a:t>
            </a:r>
            <a:r>
              <a:rPr sz="2000" spc="-4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it</a:t>
            </a:r>
            <a:r>
              <a:rPr sz="2000" spc="-2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80"/>
                </a:solidFill>
                <a:latin typeface="Times New Roman"/>
                <a:cs typeface="Times New Roman"/>
              </a:rPr>
              <a:t>was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taught</a:t>
            </a:r>
            <a:r>
              <a:rPr sz="2000" spc="-2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to</a:t>
            </a:r>
            <a:r>
              <a:rPr sz="2000" spc="-2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you</a:t>
            </a:r>
            <a:r>
              <a:rPr sz="2000" spc="-5" dirty="0">
                <a:solidFill>
                  <a:srgbClr val="000080"/>
                </a:solidFill>
                <a:latin typeface="Times New Roman"/>
                <a:cs typeface="Times New Roman"/>
              </a:rPr>
              <a:t> in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 school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ts val="2160"/>
              </a:lnSpc>
              <a:spcBef>
                <a:spcPts val="1330"/>
              </a:spcBef>
            </a:pPr>
            <a:r>
              <a:rPr sz="2000" spc="-5" dirty="0">
                <a:solidFill>
                  <a:srgbClr val="000080"/>
                </a:solidFill>
                <a:latin typeface="Times New Roman"/>
                <a:cs typeface="Times New Roman"/>
              </a:rPr>
              <a:t>Programming</a:t>
            </a:r>
            <a:r>
              <a:rPr sz="2000" spc="-2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languages</a:t>
            </a:r>
            <a:r>
              <a:rPr sz="2000" spc="-3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define</a:t>
            </a:r>
            <a:r>
              <a:rPr sz="2000" spc="-2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000080"/>
                </a:solidFill>
                <a:latin typeface="Times New Roman"/>
                <a:cs typeface="Times New Roman"/>
              </a:rPr>
              <a:t> meaning</a:t>
            </a:r>
            <a:r>
              <a:rPr sz="2000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of</a:t>
            </a:r>
            <a:r>
              <a:rPr sz="2000" spc="-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every</a:t>
            </a:r>
            <a:r>
              <a:rPr sz="2000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“syntax”,</a:t>
            </a:r>
            <a:r>
              <a:rPr sz="2000" spc="-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you</a:t>
            </a:r>
            <a:r>
              <a:rPr sz="2000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should</a:t>
            </a:r>
            <a:r>
              <a:rPr sz="2000" spc="-3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know</a:t>
            </a:r>
            <a:r>
              <a:rPr sz="2000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80"/>
                </a:solidFill>
                <a:latin typeface="Times New Roman"/>
                <a:cs typeface="Times New Roman"/>
              </a:rPr>
              <a:t>all</a:t>
            </a:r>
            <a:r>
              <a:rPr sz="2000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80"/>
                </a:solidFill>
                <a:latin typeface="Times New Roman"/>
                <a:cs typeface="Times New Roman"/>
              </a:rPr>
              <a:t>semantics </a:t>
            </a:r>
            <a:r>
              <a:rPr sz="2000" spc="-484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(meanings)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language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meaning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syntax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solidFill>
                  <a:srgbClr val="000080"/>
                </a:solidFill>
                <a:latin typeface="Times New Roman"/>
                <a:cs typeface="Times New Roman"/>
              </a:rPr>
              <a:t>Defined</a:t>
            </a:r>
            <a:r>
              <a:rPr sz="2000" spc="-3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by</a:t>
            </a:r>
            <a:r>
              <a:rPr sz="2000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“language”</a:t>
            </a:r>
            <a:r>
              <a:rPr sz="2000" spc="-4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(universal</a:t>
            </a:r>
            <a:r>
              <a:rPr sz="2000" spc="-5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80"/>
                </a:solidFill>
                <a:latin typeface="Times New Roman"/>
                <a:cs typeface="Times New Roman"/>
              </a:rPr>
              <a:t>meaning)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e.g.</a:t>
            </a:r>
            <a:r>
              <a:rPr sz="2000" spc="-2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i</a:t>
            </a:r>
            <a:r>
              <a:rPr sz="2000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=</a:t>
            </a:r>
            <a:r>
              <a:rPr sz="2000" spc="-2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10</a:t>
            </a:r>
            <a:r>
              <a:rPr sz="2000" spc="-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;</a:t>
            </a:r>
            <a:r>
              <a:rPr sz="2000" spc="47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80"/>
                </a:solidFill>
                <a:latin typeface="Times New Roman"/>
                <a:cs typeface="Times New Roman"/>
              </a:rPr>
              <a:t>means</a:t>
            </a:r>
            <a:r>
              <a:rPr sz="2000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store</a:t>
            </a:r>
            <a:r>
              <a:rPr sz="2000" spc="-2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10</a:t>
            </a:r>
            <a:r>
              <a:rPr sz="2000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in</a:t>
            </a:r>
            <a:r>
              <a:rPr sz="2000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Defined</a:t>
            </a:r>
            <a:r>
              <a:rPr sz="2000" spc="-3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by</a:t>
            </a:r>
            <a:r>
              <a:rPr sz="2000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80"/>
                </a:solidFill>
                <a:latin typeface="Times New Roman"/>
                <a:cs typeface="Times New Roman"/>
              </a:rPr>
              <a:t>“implementation”</a:t>
            </a:r>
            <a:r>
              <a:rPr sz="2000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(i.e.</a:t>
            </a:r>
            <a:r>
              <a:rPr sz="2000" spc="-2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80"/>
                </a:solidFill>
                <a:latin typeface="Times New Roman"/>
                <a:cs typeface="Times New Roman"/>
              </a:rPr>
              <a:t>compiler)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e.g.</a:t>
            </a:r>
            <a:r>
              <a:rPr sz="2000" spc="-3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sizeof(int)</a:t>
            </a:r>
            <a:r>
              <a:rPr sz="2000" spc="-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in</a:t>
            </a:r>
            <a:r>
              <a:rPr sz="2000" spc="-2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Undefined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000" spc="5" dirty="0">
                <a:solidFill>
                  <a:srgbClr val="000080"/>
                </a:solidFill>
                <a:latin typeface="Times New Roman"/>
                <a:cs typeface="Times New Roman"/>
              </a:rPr>
              <a:t>Not</a:t>
            </a:r>
            <a:r>
              <a:rPr sz="2000" spc="-2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defined</a:t>
            </a:r>
            <a:r>
              <a:rPr sz="2000" spc="-4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at</a:t>
            </a:r>
            <a:r>
              <a:rPr sz="2000" spc="-5" dirty="0">
                <a:solidFill>
                  <a:srgbClr val="000080"/>
                </a:solidFill>
                <a:latin typeface="Times New Roman"/>
                <a:cs typeface="Times New Roman"/>
              </a:rPr>
              <a:t> all,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 anything</a:t>
            </a:r>
            <a:r>
              <a:rPr sz="2000" spc="-3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is</a:t>
            </a:r>
            <a:r>
              <a:rPr sz="2000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possible.</a:t>
            </a:r>
            <a:r>
              <a:rPr sz="2000" spc="-5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Don't</a:t>
            </a:r>
            <a:r>
              <a:rPr sz="2000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write</a:t>
            </a:r>
            <a:r>
              <a:rPr sz="2000" spc="-2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this</a:t>
            </a:r>
            <a:r>
              <a:rPr sz="2000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code.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  <a:tabLst>
                <a:tab pos="443865" algn="l"/>
              </a:tabLst>
            </a:pP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e.g	i</a:t>
            </a:r>
            <a:r>
              <a:rPr sz="2000" spc="-3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=</a:t>
            </a:r>
            <a:r>
              <a:rPr sz="2000" spc="-2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80"/>
                </a:solidFill>
                <a:latin typeface="Times New Roman"/>
                <a:cs typeface="Times New Roman"/>
              </a:rPr>
              <a:t>i++</a:t>
            </a:r>
            <a:r>
              <a:rPr sz="2000" spc="-3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80"/>
                </a:solidFill>
                <a:latin typeface="Times New Roman"/>
                <a:cs typeface="Times New Roman"/>
              </a:rPr>
              <a:t>+</a:t>
            </a:r>
            <a:r>
              <a:rPr sz="2000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80"/>
                </a:solidFill>
                <a:latin typeface="Times New Roman"/>
                <a:cs typeface="Times New Roman"/>
              </a:rPr>
              <a:t>i--;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2139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Sizes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25" dirty="0"/>
              <a:t>Data</a:t>
            </a:r>
            <a:r>
              <a:rPr spc="-10" dirty="0"/>
              <a:t> </a:t>
            </a:r>
            <a:r>
              <a:rPr spc="-50" dirty="0"/>
              <a:t>Types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9046"/>
            <a:ext cx="9163050" cy="423481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75"/>
              </a:spcBef>
              <a:buSzPct val="44230"/>
              <a:buChar char="●"/>
              <a:tabLst>
                <a:tab pos="240665" algn="l"/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Language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does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define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75"/>
              </a:spcBef>
              <a:buSzPct val="44230"/>
              <a:buChar char="●"/>
              <a:tabLst>
                <a:tab pos="240665" algn="l"/>
                <a:tab pos="241300" algn="l"/>
              </a:tabLst>
            </a:pPr>
            <a:r>
              <a:rPr sz="2600" spc="-15" dirty="0">
                <a:latin typeface="Calibri"/>
                <a:cs typeface="Calibri"/>
              </a:rPr>
              <a:t>Leaves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compilers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determine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buSzPct val="44230"/>
              <a:buChar char="●"/>
              <a:tabLst>
                <a:tab pos="240665" algn="l"/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Ancient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compilers </a:t>
            </a:r>
            <a:r>
              <a:rPr sz="2600" spc="-20" dirty="0">
                <a:latin typeface="Calibri"/>
                <a:cs typeface="Calibri"/>
              </a:rPr>
              <a:t>like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Turbo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 </a:t>
            </a:r>
            <a:r>
              <a:rPr sz="2600" spc="-20" dirty="0">
                <a:latin typeface="Calibri"/>
                <a:cs typeface="Calibri"/>
              </a:rPr>
              <a:t>have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fixed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sizeof(int)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2</a:t>
            </a:r>
            <a:r>
              <a:rPr sz="2600" spc="-10" dirty="0">
                <a:latin typeface="Calibri"/>
                <a:cs typeface="Calibri"/>
              </a:rPr>
              <a:t> bytes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ct val="80000"/>
              </a:lnSpc>
              <a:spcBef>
                <a:spcPts val="1000"/>
              </a:spcBef>
              <a:buSzPct val="44230"/>
              <a:buChar char="●"/>
              <a:tabLst>
                <a:tab pos="240665" algn="l"/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Modern </a:t>
            </a:r>
            <a:r>
              <a:rPr sz="2600" spc="-10" dirty="0">
                <a:latin typeface="Calibri"/>
                <a:cs typeface="Calibri"/>
              </a:rPr>
              <a:t>compilers </a:t>
            </a:r>
            <a:r>
              <a:rPr sz="2600" spc="-5" dirty="0">
                <a:latin typeface="Calibri"/>
                <a:cs typeface="Calibri"/>
              </a:rPr>
              <a:t>decide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sizes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dirty="0">
                <a:latin typeface="Calibri"/>
                <a:cs typeface="Calibri"/>
              </a:rPr>
              <a:t>types depending </a:t>
            </a:r>
            <a:r>
              <a:rPr sz="2600" spc="-5" dirty="0">
                <a:latin typeface="Calibri"/>
                <a:cs typeface="Calibri"/>
              </a:rPr>
              <a:t>on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processors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●"/>
            </a:pPr>
            <a:endParaRPr sz="2350">
              <a:latin typeface="Calibri"/>
              <a:cs typeface="Calibri"/>
            </a:endParaRPr>
          </a:p>
          <a:p>
            <a:pPr marL="106045" indent="-93980">
              <a:lnSpc>
                <a:spcPct val="100000"/>
              </a:lnSpc>
              <a:buSzPct val="40740"/>
              <a:buFont typeface="Calibri"/>
              <a:buChar char="●"/>
              <a:tabLst>
                <a:tab pos="106680" algn="l"/>
              </a:tabLst>
            </a:pPr>
            <a:r>
              <a:rPr sz="2700" spc="-20" dirty="0">
                <a:solidFill>
                  <a:srgbClr val="000080"/>
                </a:solidFill>
                <a:latin typeface="Arial MT"/>
                <a:cs typeface="Arial MT"/>
              </a:rPr>
              <a:t>Typically </a:t>
            </a:r>
            <a:r>
              <a:rPr sz="2700" spc="-5" dirty="0">
                <a:solidFill>
                  <a:srgbClr val="000080"/>
                </a:solidFill>
                <a:latin typeface="Arial MT"/>
                <a:cs typeface="Arial MT"/>
              </a:rPr>
              <a:t>on</a:t>
            </a:r>
            <a:r>
              <a:rPr sz="2700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700" spc="-5" dirty="0">
                <a:solidFill>
                  <a:srgbClr val="000080"/>
                </a:solidFill>
                <a:latin typeface="Arial MT"/>
                <a:cs typeface="Arial MT"/>
              </a:rPr>
              <a:t>a</a:t>
            </a:r>
            <a:r>
              <a:rPr sz="2700" spc="5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700" spc="-5" dirty="0">
                <a:solidFill>
                  <a:srgbClr val="000080"/>
                </a:solidFill>
                <a:latin typeface="Arial MT"/>
                <a:cs typeface="Arial MT"/>
              </a:rPr>
              <a:t>32</a:t>
            </a:r>
            <a:r>
              <a:rPr sz="2700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700" spc="-5" dirty="0">
                <a:solidFill>
                  <a:srgbClr val="000080"/>
                </a:solidFill>
                <a:latin typeface="Arial MT"/>
                <a:cs typeface="Arial MT"/>
              </a:rPr>
              <a:t>bit</a:t>
            </a:r>
            <a:r>
              <a:rPr sz="2700" spc="5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700" spc="-15" dirty="0">
                <a:solidFill>
                  <a:srgbClr val="000080"/>
                </a:solidFill>
                <a:latin typeface="Arial MT"/>
                <a:cs typeface="Arial MT"/>
              </a:rPr>
              <a:t>processor,</a:t>
            </a:r>
            <a:endParaRPr sz="2700">
              <a:latin typeface="Arial MT"/>
              <a:cs typeface="Arial MT"/>
            </a:endParaRPr>
          </a:p>
          <a:p>
            <a:pPr marL="549910" lvl="1" indent="-80645">
              <a:lnSpc>
                <a:spcPct val="100000"/>
              </a:lnSpc>
              <a:spcBef>
                <a:spcPts val="760"/>
              </a:spcBef>
              <a:buSzPct val="39130"/>
              <a:buFont typeface="Calibri"/>
              <a:buChar char="●"/>
              <a:tabLst>
                <a:tab pos="550545" algn="l"/>
              </a:tabLst>
            </a:pPr>
            <a:r>
              <a:rPr sz="2300" dirty="0">
                <a:solidFill>
                  <a:srgbClr val="000080"/>
                </a:solidFill>
                <a:latin typeface="Arial MT"/>
                <a:cs typeface="Arial MT"/>
              </a:rPr>
              <a:t>sizeof(int)</a:t>
            </a:r>
            <a:r>
              <a:rPr sz="2300" spc="-70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000080"/>
                </a:solidFill>
                <a:latin typeface="Arial MT"/>
                <a:cs typeface="Arial MT"/>
              </a:rPr>
              <a:t>=</a:t>
            </a:r>
            <a:r>
              <a:rPr sz="2300" spc="-35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000080"/>
                </a:solidFill>
                <a:latin typeface="Arial MT"/>
                <a:cs typeface="Arial MT"/>
              </a:rPr>
              <a:t>4</a:t>
            </a:r>
            <a:endParaRPr sz="2300">
              <a:latin typeface="Arial MT"/>
              <a:cs typeface="Arial MT"/>
            </a:endParaRPr>
          </a:p>
          <a:p>
            <a:pPr marL="549910" lvl="1" indent="-80645">
              <a:lnSpc>
                <a:spcPct val="100000"/>
              </a:lnSpc>
              <a:spcBef>
                <a:spcPts val="750"/>
              </a:spcBef>
              <a:buSzPct val="39130"/>
              <a:buFont typeface="Calibri"/>
              <a:buChar char="●"/>
              <a:tabLst>
                <a:tab pos="550545" algn="l"/>
              </a:tabLst>
            </a:pPr>
            <a:r>
              <a:rPr sz="2300" dirty="0">
                <a:solidFill>
                  <a:srgbClr val="000080"/>
                </a:solidFill>
                <a:latin typeface="Arial MT"/>
                <a:cs typeface="Arial MT"/>
              </a:rPr>
              <a:t>sizeof(short)</a:t>
            </a:r>
            <a:r>
              <a:rPr sz="2300" spc="-75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000080"/>
                </a:solidFill>
                <a:latin typeface="Arial MT"/>
                <a:cs typeface="Arial MT"/>
              </a:rPr>
              <a:t>=</a:t>
            </a:r>
            <a:r>
              <a:rPr sz="2300" spc="-30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000080"/>
                </a:solidFill>
                <a:latin typeface="Arial MT"/>
                <a:cs typeface="Arial MT"/>
              </a:rPr>
              <a:t>2</a:t>
            </a:r>
            <a:endParaRPr sz="2300">
              <a:latin typeface="Arial MT"/>
              <a:cs typeface="Arial MT"/>
            </a:endParaRPr>
          </a:p>
          <a:p>
            <a:pPr marL="549910" lvl="1" indent="-80645">
              <a:lnSpc>
                <a:spcPct val="100000"/>
              </a:lnSpc>
              <a:spcBef>
                <a:spcPts val="755"/>
              </a:spcBef>
              <a:buSzPct val="39130"/>
              <a:buFont typeface="Calibri"/>
              <a:buChar char="●"/>
              <a:tabLst>
                <a:tab pos="550545" algn="l"/>
              </a:tabLst>
            </a:pPr>
            <a:r>
              <a:rPr sz="2300" dirty="0">
                <a:solidFill>
                  <a:srgbClr val="000080"/>
                </a:solidFill>
                <a:latin typeface="Arial MT"/>
                <a:cs typeface="Arial MT"/>
              </a:rPr>
              <a:t>sizeof(long)</a:t>
            </a:r>
            <a:r>
              <a:rPr sz="2300" spc="-70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000080"/>
                </a:solidFill>
                <a:latin typeface="Arial MT"/>
                <a:cs typeface="Arial MT"/>
              </a:rPr>
              <a:t>=</a:t>
            </a:r>
            <a:r>
              <a:rPr sz="2300" spc="-45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000080"/>
                </a:solidFill>
                <a:latin typeface="Arial MT"/>
                <a:cs typeface="Arial MT"/>
              </a:rPr>
              <a:t>8</a:t>
            </a:r>
            <a:endParaRPr sz="2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2139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Sizes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25" dirty="0"/>
              <a:t>Data</a:t>
            </a:r>
            <a:r>
              <a:rPr spc="-10" dirty="0"/>
              <a:t> </a:t>
            </a:r>
            <a:r>
              <a:rPr spc="-50" dirty="0"/>
              <a:t>Types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C</a:t>
            </a:r>
          </a:p>
        </p:txBody>
      </p:sp>
      <p:sp>
        <p:nvSpPr>
          <p:cNvPr id="3" name="object 3"/>
          <p:cNvSpPr/>
          <p:nvPr/>
        </p:nvSpPr>
        <p:spPr>
          <a:xfrm>
            <a:off x="929640" y="3949077"/>
            <a:ext cx="6492240" cy="565785"/>
          </a:xfrm>
          <a:custGeom>
            <a:avLst/>
            <a:gdLst/>
            <a:ahLst/>
            <a:cxnLst/>
            <a:rect l="l" t="t" r="r" b="b"/>
            <a:pathLst>
              <a:path w="6492240" h="565785">
                <a:moveTo>
                  <a:pt x="6492240" y="0"/>
                </a:moveTo>
                <a:lnTo>
                  <a:pt x="0" y="0"/>
                </a:lnTo>
                <a:lnTo>
                  <a:pt x="0" y="252971"/>
                </a:lnTo>
                <a:lnTo>
                  <a:pt x="0" y="339839"/>
                </a:lnTo>
                <a:lnTo>
                  <a:pt x="0" y="565391"/>
                </a:lnTo>
                <a:lnTo>
                  <a:pt x="713232" y="565391"/>
                </a:lnTo>
                <a:lnTo>
                  <a:pt x="713232" y="339839"/>
                </a:lnTo>
                <a:lnTo>
                  <a:pt x="6492240" y="339839"/>
                </a:lnTo>
                <a:lnTo>
                  <a:pt x="649224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564004"/>
            <a:ext cx="6343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Rul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1734083"/>
            <a:ext cx="5188585" cy="202374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200" spc="-5" dirty="0">
                <a:solidFill>
                  <a:srgbClr val="000080"/>
                </a:solidFill>
                <a:latin typeface="Arial MT"/>
                <a:cs typeface="Arial MT"/>
              </a:rPr>
              <a:t>char:</a:t>
            </a:r>
            <a:r>
              <a:rPr sz="2200" spc="-25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80"/>
                </a:solidFill>
                <a:latin typeface="Arial MT"/>
                <a:cs typeface="Arial MT"/>
              </a:rPr>
              <a:t>1</a:t>
            </a:r>
            <a:r>
              <a:rPr sz="2200" spc="-25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80"/>
                </a:solidFill>
                <a:latin typeface="Arial MT"/>
                <a:cs typeface="Arial MT"/>
              </a:rPr>
              <a:t>byte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200" dirty="0">
                <a:solidFill>
                  <a:srgbClr val="000080"/>
                </a:solidFill>
                <a:latin typeface="Arial MT"/>
                <a:cs typeface="Arial MT"/>
              </a:rPr>
              <a:t>sizeof(long)</a:t>
            </a:r>
            <a:r>
              <a:rPr sz="2200" spc="-10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80"/>
                </a:solidFill>
                <a:latin typeface="Arial MT"/>
                <a:cs typeface="Arial MT"/>
              </a:rPr>
              <a:t>&gt;=</a:t>
            </a:r>
            <a:r>
              <a:rPr sz="2200" spc="10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0080"/>
                </a:solidFill>
                <a:latin typeface="Arial MT"/>
                <a:cs typeface="Arial MT"/>
              </a:rPr>
              <a:t>sizeof(int)</a:t>
            </a:r>
            <a:r>
              <a:rPr sz="2200" spc="-10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0080"/>
                </a:solidFill>
                <a:latin typeface="Arial MT"/>
                <a:cs typeface="Arial MT"/>
              </a:rPr>
              <a:t>&gt;=</a:t>
            </a:r>
            <a:r>
              <a:rPr sz="2200" spc="-5" dirty="0">
                <a:solidFill>
                  <a:srgbClr val="000080"/>
                </a:solidFill>
                <a:latin typeface="Arial MT"/>
                <a:cs typeface="Arial MT"/>
              </a:rPr>
              <a:t> sizeof(short)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200" dirty="0">
                <a:solidFill>
                  <a:srgbClr val="000080"/>
                </a:solidFill>
                <a:latin typeface="Arial MT"/>
                <a:cs typeface="Arial MT"/>
              </a:rPr>
              <a:t>short</a:t>
            </a:r>
            <a:r>
              <a:rPr sz="2200" spc="-15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80"/>
                </a:solidFill>
                <a:latin typeface="Arial MT"/>
                <a:cs typeface="Arial MT"/>
              </a:rPr>
              <a:t>is at</a:t>
            </a:r>
            <a:r>
              <a:rPr sz="2200" spc="-10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0080"/>
                </a:solidFill>
                <a:latin typeface="Arial MT"/>
                <a:cs typeface="Arial MT"/>
              </a:rPr>
              <a:t>least</a:t>
            </a:r>
            <a:r>
              <a:rPr sz="2200" spc="-25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80"/>
                </a:solidFill>
                <a:latin typeface="Arial MT"/>
                <a:cs typeface="Arial MT"/>
              </a:rPr>
              <a:t>2</a:t>
            </a:r>
            <a:r>
              <a:rPr sz="2200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80"/>
                </a:solidFill>
                <a:latin typeface="Arial MT"/>
                <a:cs typeface="Arial MT"/>
              </a:rPr>
              <a:t>bytes</a:t>
            </a:r>
            <a:endParaRPr sz="2200">
              <a:latin typeface="Arial MT"/>
              <a:cs typeface="Arial MT"/>
            </a:endParaRPr>
          </a:p>
          <a:p>
            <a:pPr marL="12700" marR="1481455">
              <a:lnSpc>
                <a:spcPct val="119100"/>
              </a:lnSpc>
              <a:spcBef>
                <a:spcPts val="15"/>
              </a:spcBef>
            </a:pPr>
            <a:r>
              <a:rPr sz="2200" spc="-5" dirty="0">
                <a:solidFill>
                  <a:srgbClr val="000080"/>
                </a:solidFill>
                <a:latin typeface="Arial MT"/>
                <a:cs typeface="Arial MT"/>
              </a:rPr>
              <a:t>long is at </a:t>
            </a:r>
            <a:r>
              <a:rPr sz="2200" dirty="0">
                <a:solidFill>
                  <a:srgbClr val="000080"/>
                </a:solidFill>
                <a:latin typeface="Arial MT"/>
                <a:cs typeface="Arial MT"/>
              </a:rPr>
              <a:t>least </a:t>
            </a:r>
            <a:r>
              <a:rPr sz="2200" spc="-5" dirty="0">
                <a:solidFill>
                  <a:srgbClr val="000080"/>
                </a:solidFill>
                <a:latin typeface="Arial MT"/>
                <a:cs typeface="Arial MT"/>
              </a:rPr>
              <a:t>4 bytes </a:t>
            </a:r>
            <a:r>
              <a:rPr sz="2200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80"/>
                </a:solidFill>
                <a:latin typeface="Arial MT"/>
                <a:cs typeface="Arial MT"/>
              </a:rPr>
              <a:t>sizeof(double)</a:t>
            </a:r>
            <a:r>
              <a:rPr sz="2200" spc="10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80"/>
                </a:solidFill>
                <a:latin typeface="Arial MT"/>
                <a:cs typeface="Arial MT"/>
              </a:rPr>
              <a:t>&gt;=</a:t>
            </a:r>
            <a:r>
              <a:rPr sz="2200" spc="35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80"/>
                </a:solidFill>
                <a:latin typeface="Arial MT"/>
                <a:cs typeface="Arial MT"/>
              </a:rPr>
              <a:t>sizeof(float)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9639" y="3949065"/>
            <a:ext cx="6492240" cy="253365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2200" spc="-5" dirty="0">
                <a:latin typeface="Calibri"/>
                <a:cs typeface="Calibri"/>
              </a:rPr>
              <a:t>Find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out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sizes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various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data</a:t>
            </a:r>
            <a:r>
              <a:rPr sz="2200" spc="-5" dirty="0">
                <a:latin typeface="Calibri"/>
                <a:cs typeface="Calibri"/>
              </a:rPr>
              <a:t> types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 </a:t>
            </a:r>
            <a:r>
              <a:rPr sz="2200" spc="-15" dirty="0">
                <a:latin typeface="Calibri"/>
                <a:cs typeface="Calibri"/>
              </a:rPr>
              <a:t>your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computer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9639" y="4288916"/>
            <a:ext cx="713740" cy="22606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20"/>
              </a:lnSpc>
            </a:pPr>
            <a:r>
              <a:rPr sz="2200" spc="-5" dirty="0">
                <a:solidFill>
                  <a:srgbClr val="000080"/>
                </a:solidFill>
                <a:latin typeface="Arial MT"/>
                <a:cs typeface="Arial MT"/>
              </a:rPr>
              <a:t>How?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9639" y="4601336"/>
            <a:ext cx="5538470" cy="31242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5"/>
              </a:lnSpc>
            </a:pPr>
            <a:r>
              <a:rPr sz="2200" spc="-5" dirty="0">
                <a:solidFill>
                  <a:srgbClr val="000080"/>
                </a:solidFill>
                <a:latin typeface="Arial MT"/>
                <a:cs typeface="Arial MT"/>
              </a:rPr>
              <a:t>Use</a:t>
            </a:r>
            <a:r>
              <a:rPr sz="2200" spc="10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0080"/>
                </a:solidFill>
                <a:latin typeface="Arial MT"/>
                <a:cs typeface="Arial MT"/>
              </a:rPr>
              <a:t>sizeof(int) </a:t>
            </a:r>
            <a:r>
              <a:rPr sz="2200" spc="-5" dirty="0">
                <a:solidFill>
                  <a:srgbClr val="000080"/>
                </a:solidFill>
                <a:latin typeface="Arial MT"/>
                <a:cs typeface="Arial MT"/>
              </a:rPr>
              <a:t>type</a:t>
            </a:r>
            <a:r>
              <a:rPr sz="2200" spc="15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80"/>
                </a:solidFill>
                <a:latin typeface="Arial MT"/>
                <a:cs typeface="Arial MT"/>
              </a:rPr>
              <a:t>operators</a:t>
            </a:r>
            <a:r>
              <a:rPr sz="2200" spc="15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80"/>
                </a:solidFill>
                <a:latin typeface="Arial MT"/>
                <a:cs typeface="Arial MT"/>
              </a:rPr>
              <a:t>and</a:t>
            </a:r>
            <a:r>
              <a:rPr sz="2200" spc="10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80"/>
                </a:solidFill>
                <a:latin typeface="Arial MT"/>
                <a:cs typeface="Arial MT"/>
              </a:rPr>
              <a:t>print</a:t>
            </a:r>
            <a:r>
              <a:rPr sz="2200" spc="10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0080"/>
                </a:solidFill>
                <a:latin typeface="Arial MT"/>
                <a:cs typeface="Arial MT"/>
              </a:rPr>
              <a:t>sizes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9639" y="5000625"/>
            <a:ext cx="4986655" cy="31242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5"/>
              </a:lnSpc>
            </a:pPr>
            <a:r>
              <a:rPr sz="2200" spc="-5" dirty="0">
                <a:solidFill>
                  <a:srgbClr val="000080"/>
                </a:solidFill>
                <a:latin typeface="Arial MT"/>
                <a:cs typeface="Arial MT"/>
              </a:rPr>
              <a:t>Do</a:t>
            </a:r>
            <a:r>
              <a:rPr sz="2200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80"/>
                </a:solidFill>
                <a:latin typeface="Arial MT"/>
                <a:cs typeface="Arial MT"/>
              </a:rPr>
              <a:t>it</a:t>
            </a:r>
            <a:r>
              <a:rPr sz="2200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80"/>
                </a:solidFill>
                <a:latin typeface="Arial MT"/>
                <a:cs typeface="Arial MT"/>
              </a:rPr>
              <a:t>on</a:t>
            </a:r>
            <a:r>
              <a:rPr sz="2200" spc="15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80"/>
                </a:solidFill>
                <a:latin typeface="Arial MT"/>
                <a:cs typeface="Arial MT"/>
              </a:rPr>
              <a:t>at</a:t>
            </a:r>
            <a:r>
              <a:rPr sz="2200" spc="5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80"/>
                </a:solidFill>
                <a:latin typeface="Arial MT"/>
                <a:cs typeface="Arial MT"/>
              </a:rPr>
              <a:t>least</a:t>
            </a:r>
            <a:r>
              <a:rPr sz="2200" spc="5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80"/>
                </a:solidFill>
                <a:latin typeface="Arial MT"/>
                <a:cs typeface="Arial MT"/>
              </a:rPr>
              <a:t>two</a:t>
            </a:r>
            <a:r>
              <a:rPr sz="2200" spc="20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000080"/>
                </a:solidFill>
                <a:latin typeface="Arial MT"/>
                <a:cs typeface="Arial MT"/>
              </a:rPr>
              <a:t>different</a:t>
            </a:r>
            <a:r>
              <a:rPr sz="2200" spc="5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80"/>
                </a:solidFill>
                <a:latin typeface="Arial MT"/>
                <a:cs typeface="Arial MT"/>
              </a:rPr>
              <a:t>processors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9639" y="5401436"/>
            <a:ext cx="5893435" cy="31242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5"/>
              </a:lnSpc>
            </a:pPr>
            <a:r>
              <a:rPr sz="2200" spc="-5" dirty="0">
                <a:solidFill>
                  <a:srgbClr val="000080"/>
                </a:solidFill>
                <a:latin typeface="Arial MT"/>
                <a:cs typeface="Arial MT"/>
              </a:rPr>
              <a:t>Use</a:t>
            </a:r>
            <a:r>
              <a:rPr sz="2200" spc="5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80"/>
                </a:solidFill>
                <a:latin typeface="Arial MT"/>
                <a:cs typeface="Arial MT"/>
              </a:rPr>
              <a:t>GCC</a:t>
            </a:r>
            <a:r>
              <a:rPr sz="2200" spc="15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80"/>
                </a:solidFill>
                <a:latin typeface="Arial MT"/>
                <a:cs typeface="Arial MT"/>
              </a:rPr>
              <a:t>and</a:t>
            </a:r>
            <a:r>
              <a:rPr sz="2200" spc="25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80"/>
                </a:solidFill>
                <a:latin typeface="Arial MT"/>
                <a:cs typeface="Arial MT"/>
              </a:rPr>
              <a:t>any</a:t>
            </a:r>
            <a:r>
              <a:rPr sz="2200" spc="20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80"/>
                </a:solidFill>
                <a:latin typeface="Arial MT"/>
                <a:cs typeface="Arial MT"/>
              </a:rPr>
              <a:t>other</a:t>
            </a:r>
            <a:r>
              <a:rPr sz="2200" spc="15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80"/>
                </a:solidFill>
                <a:latin typeface="Arial MT"/>
                <a:cs typeface="Arial MT"/>
              </a:rPr>
              <a:t>compiler</a:t>
            </a:r>
            <a:r>
              <a:rPr sz="2200" spc="20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80"/>
                </a:solidFill>
                <a:latin typeface="Arial MT"/>
                <a:cs typeface="Arial MT"/>
              </a:rPr>
              <a:t>and</a:t>
            </a:r>
            <a:r>
              <a:rPr sz="2200" spc="10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80"/>
                </a:solidFill>
                <a:latin typeface="Arial MT"/>
                <a:cs typeface="Arial MT"/>
              </a:rPr>
              <a:t>try</a:t>
            </a:r>
            <a:r>
              <a:rPr sz="2200" spc="30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80"/>
                </a:solidFill>
                <a:latin typeface="Arial MT"/>
                <a:cs typeface="Arial MT"/>
              </a:rPr>
              <a:t>again!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7303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Implications </a:t>
            </a:r>
            <a:r>
              <a:rPr dirty="0"/>
              <a:t>of</a:t>
            </a:r>
            <a:r>
              <a:rPr spc="-15" dirty="0"/>
              <a:t> </a:t>
            </a:r>
            <a:r>
              <a:rPr spc="-25" dirty="0"/>
              <a:t>data</a:t>
            </a:r>
            <a:r>
              <a:rPr spc="-5" dirty="0"/>
              <a:t> </a:t>
            </a:r>
            <a:r>
              <a:rPr dirty="0"/>
              <a:t>type</a:t>
            </a:r>
            <a:r>
              <a:rPr spc="-10" dirty="0"/>
              <a:t> </a:t>
            </a:r>
            <a:r>
              <a:rPr spc="-30" dirty="0"/>
              <a:t>sizes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329545" cy="3463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3240"/>
              </a:lnSpc>
              <a:spcBef>
                <a:spcPts val="95"/>
              </a:spcBef>
              <a:buSzPct val="44642"/>
              <a:buChar char="●"/>
              <a:tabLst>
                <a:tab pos="240665" algn="l"/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portable</a:t>
            </a:r>
            <a:endParaRPr sz="2800">
              <a:latin typeface="Calibri"/>
              <a:cs typeface="Calibri"/>
            </a:endParaRPr>
          </a:p>
          <a:p>
            <a:pPr marL="113664" indent="-100965">
              <a:lnSpc>
                <a:spcPts val="3360"/>
              </a:lnSpc>
              <a:buSzPct val="41379"/>
              <a:buFont typeface="Calibri"/>
              <a:buChar char="●"/>
              <a:tabLst>
                <a:tab pos="113664" algn="l"/>
              </a:tabLst>
            </a:pPr>
            <a:r>
              <a:rPr sz="2900" dirty="0">
                <a:solidFill>
                  <a:srgbClr val="000080"/>
                </a:solidFill>
                <a:latin typeface="Arial MT"/>
                <a:cs typeface="Arial MT"/>
              </a:rPr>
              <a:t>sizeof(int)</a:t>
            </a:r>
            <a:r>
              <a:rPr sz="2900" spc="-15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000080"/>
                </a:solidFill>
                <a:latin typeface="Arial MT"/>
                <a:cs typeface="Arial MT"/>
              </a:rPr>
              <a:t>is 4</a:t>
            </a:r>
            <a:r>
              <a:rPr sz="2900" spc="15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000080"/>
                </a:solidFill>
                <a:latin typeface="Arial MT"/>
                <a:cs typeface="Arial MT"/>
              </a:rPr>
              <a:t>bytes on</a:t>
            </a:r>
            <a:r>
              <a:rPr sz="2900" spc="15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000080"/>
                </a:solidFill>
                <a:latin typeface="Arial MT"/>
                <a:cs typeface="Arial MT"/>
              </a:rPr>
              <a:t>some</a:t>
            </a:r>
            <a:r>
              <a:rPr sz="2900" spc="-20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000080"/>
                </a:solidFill>
                <a:latin typeface="Arial MT"/>
                <a:cs typeface="Arial MT"/>
              </a:rPr>
              <a:t>platforms</a:t>
            </a:r>
            <a:r>
              <a:rPr sz="2900" spc="-5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900" spc="5" dirty="0">
                <a:solidFill>
                  <a:srgbClr val="000080"/>
                </a:solidFill>
                <a:latin typeface="Arial MT"/>
                <a:cs typeface="Arial MT"/>
              </a:rPr>
              <a:t>and</a:t>
            </a:r>
            <a:r>
              <a:rPr sz="2900" spc="-20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000080"/>
                </a:solidFill>
                <a:latin typeface="Arial MT"/>
                <a:cs typeface="Arial MT"/>
              </a:rPr>
              <a:t>8</a:t>
            </a:r>
            <a:r>
              <a:rPr sz="2900" spc="20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000080"/>
                </a:solidFill>
                <a:latin typeface="Arial MT"/>
                <a:cs typeface="Arial MT"/>
              </a:rPr>
              <a:t>on</a:t>
            </a:r>
            <a:r>
              <a:rPr sz="2900" spc="-5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000080"/>
                </a:solidFill>
                <a:latin typeface="Arial MT"/>
                <a:cs typeface="Arial MT"/>
              </a:rPr>
              <a:t>some</a:t>
            </a:r>
            <a:endParaRPr sz="2900">
              <a:latin typeface="Arial MT"/>
              <a:cs typeface="Arial MT"/>
            </a:endParaRPr>
          </a:p>
          <a:p>
            <a:pPr marL="12700" marR="5080">
              <a:lnSpc>
                <a:spcPts val="3130"/>
              </a:lnSpc>
              <a:spcBef>
                <a:spcPts val="1355"/>
              </a:spcBef>
              <a:buSzPct val="41379"/>
              <a:buFont typeface="Calibri"/>
              <a:buChar char="●"/>
              <a:tabLst>
                <a:tab pos="113664" algn="l"/>
              </a:tabLst>
            </a:pPr>
            <a:r>
              <a:rPr sz="2900" dirty="0">
                <a:solidFill>
                  <a:srgbClr val="000080"/>
                </a:solidFill>
                <a:latin typeface="Arial MT"/>
                <a:cs typeface="Arial MT"/>
              </a:rPr>
              <a:t>Programs</a:t>
            </a:r>
            <a:r>
              <a:rPr sz="2900" spc="-15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000080"/>
                </a:solidFill>
                <a:latin typeface="Arial MT"/>
                <a:cs typeface="Arial MT"/>
              </a:rPr>
              <a:t>written</a:t>
            </a:r>
            <a:r>
              <a:rPr sz="2900" spc="15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000080"/>
                </a:solidFill>
                <a:latin typeface="Arial MT"/>
                <a:cs typeface="Arial MT"/>
              </a:rPr>
              <a:t>assuming</a:t>
            </a:r>
            <a:r>
              <a:rPr sz="2900" spc="5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000080"/>
                </a:solidFill>
                <a:latin typeface="Arial MT"/>
                <a:cs typeface="Arial MT"/>
              </a:rPr>
              <a:t>a</a:t>
            </a:r>
            <a:r>
              <a:rPr sz="2900" spc="-20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000080"/>
                </a:solidFill>
                <a:latin typeface="Arial MT"/>
                <a:cs typeface="Arial MT"/>
              </a:rPr>
              <a:t>certain</a:t>
            </a:r>
            <a:r>
              <a:rPr sz="2900" spc="5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000080"/>
                </a:solidFill>
                <a:latin typeface="Arial MT"/>
                <a:cs typeface="Arial MT"/>
              </a:rPr>
              <a:t>size</a:t>
            </a:r>
            <a:r>
              <a:rPr sz="2900" spc="15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000080"/>
                </a:solidFill>
                <a:latin typeface="Arial MT"/>
                <a:cs typeface="Arial MT"/>
              </a:rPr>
              <a:t>won't</a:t>
            </a:r>
            <a:r>
              <a:rPr sz="2900" spc="5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000080"/>
                </a:solidFill>
                <a:latin typeface="Arial MT"/>
                <a:cs typeface="Arial MT"/>
              </a:rPr>
              <a:t>work</a:t>
            </a:r>
            <a:r>
              <a:rPr sz="2900" spc="5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900" spc="-5" dirty="0">
                <a:solidFill>
                  <a:srgbClr val="000080"/>
                </a:solidFill>
                <a:latin typeface="Arial MT"/>
                <a:cs typeface="Arial MT"/>
              </a:rPr>
              <a:t>the</a:t>
            </a:r>
            <a:r>
              <a:rPr sz="2900" spc="15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000080"/>
                </a:solidFill>
                <a:latin typeface="Arial MT"/>
                <a:cs typeface="Arial MT"/>
              </a:rPr>
              <a:t>same </a:t>
            </a:r>
            <a:r>
              <a:rPr sz="2900" spc="-790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000080"/>
                </a:solidFill>
                <a:latin typeface="Arial MT"/>
                <a:cs typeface="Arial MT"/>
              </a:rPr>
              <a:t>way!</a:t>
            </a:r>
            <a:endParaRPr sz="2900">
              <a:latin typeface="Arial MT"/>
              <a:cs typeface="Arial MT"/>
            </a:endParaRPr>
          </a:p>
          <a:p>
            <a:pPr marL="241300" indent="-228600">
              <a:lnSpc>
                <a:spcPts val="3240"/>
              </a:lnSpc>
              <a:spcBef>
                <a:spcPts val="1825"/>
              </a:spcBef>
              <a:buSzPct val="44642"/>
              <a:buChar char="●"/>
              <a:tabLst>
                <a:tab pos="240665" algn="l"/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How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5" dirty="0">
                <a:latin typeface="Calibri"/>
                <a:cs typeface="Calibri"/>
              </a:rPr>
              <a:t> solve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problem?</a:t>
            </a:r>
            <a:endParaRPr sz="2800">
              <a:latin typeface="Calibri"/>
              <a:cs typeface="Calibri"/>
            </a:endParaRPr>
          </a:p>
          <a:p>
            <a:pPr marL="113664" indent="-100965">
              <a:lnSpc>
                <a:spcPts val="3360"/>
              </a:lnSpc>
              <a:buSzPct val="41379"/>
              <a:buFont typeface="Calibri"/>
              <a:buChar char="●"/>
              <a:tabLst>
                <a:tab pos="113664" algn="l"/>
              </a:tabLst>
            </a:pPr>
            <a:r>
              <a:rPr sz="2900" dirty="0">
                <a:solidFill>
                  <a:srgbClr val="000080"/>
                </a:solidFill>
                <a:latin typeface="Arial MT"/>
                <a:cs typeface="Arial MT"/>
              </a:rPr>
              <a:t>There</a:t>
            </a:r>
            <a:r>
              <a:rPr sz="2900" spc="-25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000080"/>
                </a:solidFill>
                <a:latin typeface="Arial MT"/>
                <a:cs typeface="Arial MT"/>
              </a:rPr>
              <a:t>are well </a:t>
            </a:r>
            <a:r>
              <a:rPr sz="2900" spc="5" dirty="0">
                <a:solidFill>
                  <a:srgbClr val="000080"/>
                </a:solidFill>
                <a:latin typeface="Arial MT"/>
                <a:cs typeface="Arial MT"/>
              </a:rPr>
              <a:t>known</a:t>
            </a:r>
            <a:r>
              <a:rPr sz="2900" dirty="0">
                <a:solidFill>
                  <a:srgbClr val="000080"/>
                </a:solidFill>
                <a:latin typeface="Arial MT"/>
                <a:cs typeface="Arial MT"/>
              </a:rPr>
              <a:t> engineering solutions</a:t>
            </a:r>
            <a:endParaRPr sz="2900">
              <a:latin typeface="Arial MT"/>
              <a:cs typeface="Arial MT"/>
            </a:endParaRPr>
          </a:p>
          <a:p>
            <a:pPr marL="113664" indent="-101600">
              <a:lnSpc>
                <a:spcPct val="100000"/>
              </a:lnSpc>
              <a:spcBef>
                <a:spcPts val="960"/>
              </a:spcBef>
              <a:buSzPct val="41379"/>
              <a:buFont typeface="Calibri"/>
              <a:buChar char="●"/>
              <a:tabLst>
                <a:tab pos="114300" algn="l"/>
              </a:tabLst>
            </a:pPr>
            <a:r>
              <a:rPr sz="2900" dirty="0">
                <a:solidFill>
                  <a:srgbClr val="000080"/>
                </a:solidFill>
                <a:latin typeface="Arial MT"/>
                <a:cs typeface="Arial MT"/>
              </a:rPr>
              <a:t>Find</a:t>
            </a:r>
            <a:r>
              <a:rPr sz="2900" spc="-25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000080"/>
                </a:solidFill>
                <a:latin typeface="Arial MT"/>
                <a:cs typeface="Arial MT"/>
              </a:rPr>
              <a:t>one</a:t>
            </a:r>
            <a:r>
              <a:rPr sz="2900" spc="-40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000080"/>
                </a:solidFill>
                <a:latin typeface="Arial MT"/>
                <a:cs typeface="Arial MT"/>
              </a:rPr>
              <a:t>!</a:t>
            </a:r>
            <a:endParaRPr sz="2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59966"/>
            <a:ext cx="7111365" cy="420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int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x,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10" dirty="0">
                <a:latin typeface="Calibri"/>
                <a:cs typeface="Calibri"/>
              </a:rPr>
              <a:t>y,</a:t>
            </a:r>
            <a:r>
              <a:rPr sz="2800" spc="-10" dirty="0">
                <a:latin typeface="Calibri"/>
                <a:cs typeface="Calibri"/>
              </a:rPr>
              <a:t> z;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50">
              <a:latin typeface="Calibri"/>
              <a:cs typeface="Calibri"/>
            </a:endParaRPr>
          </a:p>
          <a:p>
            <a:pPr marL="93345">
              <a:lnSpc>
                <a:spcPct val="100000"/>
              </a:lnSpc>
              <a:tabLst>
                <a:tab pos="393700" algn="l"/>
              </a:tabLst>
            </a:pPr>
            <a:r>
              <a:rPr sz="2800" spc="-5" dirty="0">
                <a:latin typeface="Calibri"/>
                <a:cs typeface="Calibri"/>
              </a:rPr>
              <a:t>z	= x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+ y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Calibri"/>
              <a:cs typeface="Calibri"/>
            </a:endParaRPr>
          </a:p>
          <a:p>
            <a:pPr marL="12700" marR="2296795">
              <a:lnSpc>
                <a:spcPct val="110000"/>
              </a:lnSpc>
            </a:pPr>
            <a:r>
              <a:rPr sz="2800" spc="-65" dirty="0">
                <a:latin typeface="Calibri"/>
                <a:cs typeface="Calibri"/>
              </a:rPr>
              <a:t>We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know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what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operator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‘+’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does.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We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don’t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know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how</a:t>
            </a:r>
            <a:r>
              <a:rPr sz="2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does!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‘ABSTRACTION’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latin typeface="Calibri"/>
                <a:cs typeface="Calibri"/>
              </a:rPr>
              <a:t>so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ABSTRACT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INT,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datatypes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abstract.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1321</Words>
  <Application>Microsoft Macintosh PowerPoint</Application>
  <PresentationFormat>Widescreen</PresentationFormat>
  <Paragraphs>217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Arial MT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Data Types in C</vt:lpstr>
      <vt:lpstr>PowerPoint Presentation</vt:lpstr>
      <vt:lpstr>Semantics in a language</vt:lpstr>
      <vt:lpstr>Sizes of Data Types in C</vt:lpstr>
      <vt:lpstr>Sizes of Data Types in C</vt:lpstr>
      <vt:lpstr>Implications of data type sizes</vt:lpstr>
      <vt:lpstr>PowerPoint Presentation</vt:lpstr>
      <vt:lpstr>PowerPoint Presentation</vt:lpstr>
      <vt:lpstr>The compilation process  In more detail</vt:lpstr>
      <vt:lpstr>The Compilation Process</vt:lpstr>
      <vt:lpstr>Compilation Process</vt:lpstr>
      <vt:lpstr>function  implementations .c file</vt:lpstr>
      <vt:lpstr>function  implementations .c file</vt:lpstr>
      <vt:lpstr>Using gcc to understand the process</vt:lpstr>
      <vt:lpstr>What is a data structure?</vt:lpstr>
      <vt:lpstr>Data structures</vt:lpstr>
      <vt:lpstr>Basic Operations</vt:lpstr>
      <vt:lpstr>PowerPoint Presentation</vt:lpstr>
      <vt:lpstr>PowerPoint Presentation</vt:lpstr>
      <vt:lpstr>Data Structure : Array</vt:lpstr>
      <vt:lpstr>Practice Questions on Array</vt:lpstr>
      <vt:lpstr>Linked list</vt:lpstr>
      <vt:lpstr>PowerPoint Presentation</vt:lpstr>
      <vt:lpstr>List in Python</vt:lpstr>
      <vt:lpstr>ADT List</vt:lpstr>
      <vt:lpstr>Singly Linked List</vt:lpstr>
      <vt:lpstr>Doubly Linked List</vt:lpstr>
      <vt:lpstr>Circular Linked List</vt:lpstr>
      <vt:lpstr>Implementation of Singly Linked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Data Structures and  Abstract Data Type</dc:title>
  <dc:creator>ashwini matange</dc:creator>
  <cp:lastModifiedBy>Shrida Kalamkar</cp:lastModifiedBy>
  <cp:revision>1</cp:revision>
  <dcterms:created xsi:type="dcterms:W3CDTF">2023-10-11T10:12:35Z</dcterms:created>
  <dcterms:modified xsi:type="dcterms:W3CDTF">2023-10-11T10:26:37Z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2023-10-11T00:00:00Z</vt:filetime>
  </property>
</Properties>
</file>