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69"/>
  </p:handoutMasterIdLst>
  <p:sldIdLst>
    <p:sldId id="256" r:id="rId4"/>
    <p:sldId id="872" r:id="rId6"/>
    <p:sldId id="974" r:id="rId7"/>
    <p:sldId id="975" r:id="rId8"/>
    <p:sldId id="976" r:id="rId9"/>
    <p:sldId id="977" r:id="rId10"/>
    <p:sldId id="978" r:id="rId11"/>
    <p:sldId id="979" r:id="rId12"/>
    <p:sldId id="980" r:id="rId13"/>
    <p:sldId id="981" r:id="rId14"/>
    <p:sldId id="982" r:id="rId15"/>
    <p:sldId id="983" r:id="rId16"/>
    <p:sldId id="984" r:id="rId17"/>
    <p:sldId id="985" r:id="rId18"/>
    <p:sldId id="986" r:id="rId19"/>
    <p:sldId id="987" r:id="rId20"/>
    <p:sldId id="988" r:id="rId21"/>
    <p:sldId id="989" r:id="rId22"/>
    <p:sldId id="990" r:id="rId23"/>
    <p:sldId id="991" r:id="rId24"/>
    <p:sldId id="992" r:id="rId25"/>
    <p:sldId id="993" r:id="rId26"/>
    <p:sldId id="994" r:id="rId27"/>
    <p:sldId id="995" r:id="rId28"/>
    <p:sldId id="996" r:id="rId29"/>
    <p:sldId id="997" r:id="rId30"/>
    <p:sldId id="998" r:id="rId31"/>
    <p:sldId id="999" r:id="rId32"/>
    <p:sldId id="1000" r:id="rId33"/>
    <p:sldId id="1001" r:id="rId34"/>
    <p:sldId id="1002" r:id="rId35"/>
    <p:sldId id="1003" r:id="rId36"/>
    <p:sldId id="1004" r:id="rId37"/>
    <p:sldId id="1005" r:id="rId38"/>
    <p:sldId id="1006" r:id="rId39"/>
    <p:sldId id="1007" r:id="rId40"/>
    <p:sldId id="1008" r:id="rId41"/>
    <p:sldId id="1009" r:id="rId42"/>
    <p:sldId id="1010" r:id="rId43"/>
    <p:sldId id="1011" r:id="rId44"/>
    <p:sldId id="1012" r:id="rId45"/>
    <p:sldId id="1014" r:id="rId46"/>
    <p:sldId id="1015" r:id="rId47"/>
    <p:sldId id="1016" r:id="rId48"/>
    <p:sldId id="1017" r:id="rId49"/>
    <p:sldId id="1018" r:id="rId50"/>
    <p:sldId id="1036" r:id="rId51"/>
    <p:sldId id="1019" r:id="rId52"/>
    <p:sldId id="1020" r:id="rId53"/>
    <p:sldId id="1021" r:id="rId54"/>
    <p:sldId id="1022" r:id="rId55"/>
    <p:sldId id="1023" r:id="rId56"/>
    <p:sldId id="1024" r:id="rId57"/>
    <p:sldId id="1025" r:id="rId58"/>
    <p:sldId id="1026" r:id="rId59"/>
    <p:sldId id="1027" r:id="rId60"/>
    <p:sldId id="1028" r:id="rId61"/>
    <p:sldId id="1029" r:id="rId62"/>
    <p:sldId id="1030" r:id="rId63"/>
    <p:sldId id="1031" r:id="rId64"/>
    <p:sldId id="1032" r:id="rId65"/>
    <p:sldId id="1033" r:id="rId66"/>
    <p:sldId id="1034" r:id="rId67"/>
    <p:sldId id="1035" r:id="rId68"/>
  </p:sldIdLst>
  <p:sldSz cx="9144000" cy="6858000" type="screen4x3"/>
  <p:notesSz cx="7315200" cy="9601200"/>
  <p:defaultTextStyle>
    <a:defPPr>
      <a:defRPr lang="en-GB"/>
    </a:defPPr>
    <a:lvl1pPr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1pPr>
    <a:lvl2pPr marL="742950" indent="-28575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2pPr>
    <a:lvl3pPr marL="11430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3pPr>
    <a:lvl4pPr marL="16002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4pPr>
    <a:lvl5pPr marL="20574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75" autoAdjust="0"/>
    <p:restoredTop sz="72051" autoAdjust="0"/>
  </p:normalViewPr>
  <p:slideViewPr>
    <p:cSldViewPr>
      <p:cViewPr>
        <p:scale>
          <a:sx n="50" d="100"/>
          <a:sy n="50" d="100"/>
        </p:scale>
        <p:origin x="-264" y="78"/>
      </p:cViewPr>
      <p:guideLst>
        <p:guide orient="horz" pos="2160"/>
        <p:guide pos="2884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91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3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t" anchorCtr="0" compatLnSpc="1"/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b" anchorCtr="0" compatLnSpc="1"/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MS PGothic" panose="020B0600070205080204" charset="-128"/>
              </a:rPr>
            </a:fld>
            <a:endParaRPr lang="en-US" smtClean="0">
              <a:ea typeface="MS PGothic" panose="020B0600070205080204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panose="020F0502020204030204" charset="0"/>
                <a:cs typeface="Arial Unicode MS" charset="0"/>
              </a:rPr>
              <a:t>Introduction to Information Retrieval</a:t>
            </a:r>
            <a:endParaRPr lang="en-US" sz="1600" i="1">
              <a:solidFill>
                <a:srgbClr val="FFFFFF"/>
              </a:solidFill>
              <a:latin typeface="Calibri" panose="020F0502020204030204" charset="0"/>
              <a:cs typeface="Arial Unicode MS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charset="0"/>
                <a:cs typeface="Arial Unicode MS" charset="0"/>
              </a:rPr>
              <a:t> </a:t>
            </a:r>
            <a:endParaRPr lang="en-US" sz="1600">
              <a:solidFill>
                <a:srgbClr val="FFFFFF"/>
              </a:solidFill>
              <a:latin typeface="Calibri" panose="020F0502020204030204" charset="0"/>
              <a:cs typeface="Arial Unicode MS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charset="0"/>
                <a:cs typeface="Arial Unicode MS" charset="0"/>
              </a:rPr>
              <a:t> </a:t>
            </a:r>
            <a:endParaRPr lang="en-US" sz="1600">
              <a:solidFill>
                <a:srgbClr val="FFFFFF"/>
              </a:solidFill>
              <a:latin typeface="Calibri" panose="020F0502020204030204" charset="0"/>
              <a:cs typeface="Arial Unicode MS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panose="020F0502020204030204" charset="0"/>
                <a:ea typeface="+mn-ea"/>
                <a:cs typeface="Arial Unicode MS" charset="0"/>
              </a:rPr>
              <a:t>Introduction to</a:t>
            </a:r>
            <a:endParaRPr lang="en-US" sz="3600">
              <a:solidFill>
                <a:srgbClr val="FBFCFF"/>
              </a:solidFill>
              <a:latin typeface="Calibri" panose="020F0502020204030204" charset="0"/>
              <a:ea typeface="+mn-ea"/>
              <a:cs typeface="Arial Unicode MS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panose="020F0502020204030204" charset="0"/>
                <a:ea typeface="+mn-ea"/>
                <a:cs typeface="Arial Unicode MS" charset="0"/>
              </a:rPr>
              <a:t>Information Retrieval</a:t>
            </a:r>
            <a:endParaRPr lang="en-US" sz="4800" b="1">
              <a:solidFill>
                <a:srgbClr val="139CB7"/>
              </a:solidFill>
              <a:latin typeface="Calibri" panose="020F0502020204030204" charset="0"/>
              <a:ea typeface="+mn-ea"/>
              <a:cs typeface="Arial Unicode MS" charset="0"/>
            </a:endParaRP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b" anchorCtr="0" compatLnSpc="1"/>
          <a:lstStyle/>
          <a:p>
            <a:pPr lvl="0"/>
            <a:r>
              <a:rPr lang="en-GB" smtClean="0"/>
              <a:t>Click to edit the title text format</a:t>
            </a:r>
            <a:endParaRPr lang="en-GB" smtClean="0"/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smtClean="0"/>
              <a:t>Click to edit the outline text format</a:t>
            </a:r>
            <a:endParaRPr lang="en-GB" smtClean="0"/>
          </a:p>
          <a:p>
            <a:pPr lvl="1"/>
            <a:r>
              <a:rPr lang="en-GB" smtClean="0"/>
              <a:t>Second Outline Level</a:t>
            </a:r>
            <a:endParaRPr lang="en-GB" smtClean="0"/>
          </a:p>
          <a:p>
            <a:pPr lvl="2"/>
            <a:r>
              <a:rPr lang="en-GB" smtClean="0"/>
              <a:t>Third Outline Level</a:t>
            </a:r>
            <a:endParaRPr lang="en-GB" smtClean="0"/>
          </a:p>
          <a:p>
            <a:pPr lvl="3"/>
            <a:r>
              <a:rPr lang="en-GB" smtClean="0"/>
              <a:t>Fourth Outline Level</a:t>
            </a:r>
            <a:endParaRPr lang="en-GB" smtClean="0"/>
          </a:p>
          <a:p>
            <a:pPr lvl="4"/>
            <a:r>
              <a:rPr lang="en-GB" smtClean="0"/>
              <a:t>Fifth Outline Level</a:t>
            </a:r>
            <a:endParaRPr lang="en-GB" smtClean="0"/>
          </a:p>
          <a:p>
            <a:pPr lvl="4"/>
            <a:r>
              <a:rPr lang="en-GB" smtClean="0"/>
              <a:t>Sixth Outline Level</a:t>
            </a:r>
            <a:endParaRPr lang="en-GB" smtClean="0"/>
          </a:p>
          <a:p>
            <a:pPr lvl="4"/>
            <a:r>
              <a:rPr lang="en-GB" smtClean="0"/>
              <a:t>Seventh Outline Level</a:t>
            </a:r>
            <a:endParaRPr lang="en-GB" smtClean="0"/>
          </a:p>
          <a:p>
            <a:pPr lvl="4"/>
            <a:r>
              <a:rPr lang="en-GB" smtClean="0"/>
              <a:t>Eighth Outline Level</a:t>
            </a:r>
            <a:endParaRPr lang="en-GB" smtClean="0"/>
          </a:p>
          <a:p>
            <a:pPr lvl="4"/>
            <a:r>
              <a:rPr lang="en-GB" smtClean="0"/>
              <a:t>Ninth Outline Level</a:t>
            </a:r>
            <a:endParaRPr lang="en-GB" smtClean="0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2pPr>
      <a:lvl3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3pPr>
      <a:lvl4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4pPr>
      <a:lvl5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9pPr>
    </p:titleStyle>
    <p:bodyStyle>
      <a:lvl1pPr marL="342900" indent="-342900" algn="l" defTabSz="44958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panose="020F0502020204030204" charset="0"/>
                <a:cs typeface="Arial Unicode MS" charset="0"/>
              </a:rPr>
              <a:t>Introduction to Information Retrieval</a:t>
            </a:r>
            <a:endParaRPr lang="en-US" sz="1600" i="1">
              <a:solidFill>
                <a:srgbClr val="FFFFFF"/>
              </a:solidFill>
              <a:latin typeface="Calibri" panose="020F0502020204030204" charset="0"/>
              <a:cs typeface="Arial Unicode MS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charset="0"/>
                <a:cs typeface="Arial Unicode MS" charset="0"/>
              </a:rPr>
              <a:t> </a:t>
            </a:r>
            <a:endParaRPr lang="en-US" sz="1600">
              <a:solidFill>
                <a:srgbClr val="FFFFFF"/>
              </a:solidFill>
              <a:latin typeface="Calibri" panose="020F0502020204030204" charset="0"/>
              <a:cs typeface="Arial Unicode MS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charset="0"/>
                <a:cs typeface="Arial Unicode MS" charset="0"/>
              </a:rPr>
              <a:t> </a:t>
            </a:r>
            <a:endParaRPr lang="en-US" sz="1600">
              <a:solidFill>
                <a:srgbClr val="FFFFFF"/>
              </a:solidFill>
              <a:latin typeface="Calibri" panose="020F0502020204030204" charset="0"/>
              <a:cs typeface="Arial Unicode MS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b" anchorCtr="0" compatLnSpc="1"/>
          <a:lstStyle/>
          <a:p>
            <a:pPr lvl="0"/>
            <a:r>
              <a:rPr lang="en-GB" smtClean="0"/>
              <a:t>Click to edit the title text format</a:t>
            </a:r>
            <a:endParaRPr lang="en-GB" smtClean="0"/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smtClean="0"/>
              <a:t>Click to edit the outline text format</a:t>
            </a:r>
            <a:endParaRPr lang="en-GB" smtClean="0"/>
          </a:p>
          <a:p>
            <a:pPr lvl="1"/>
            <a:r>
              <a:rPr lang="en-GB" smtClean="0"/>
              <a:t>Second Outline Level</a:t>
            </a:r>
            <a:endParaRPr lang="en-GB" smtClean="0"/>
          </a:p>
          <a:p>
            <a:pPr lvl="2"/>
            <a:r>
              <a:rPr lang="en-GB" smtClean="0"/>
              <a:t>Third Outline Level</a:t>
            </a:r>
            <a:endParaRPr lang="en-GB" smtClean="0"/>
          </a:p>
          <a:p>
            <a:pPr lvl="3"/>
            <a:r>
              <a:rPr lang="en-GB" smtClean="0"/>
              <a:t>Fourth Outline Level</a:t>
            </a:r>
            <a:endParaRPr lang="en-GB" smtClean="0"/>
          </a:p>
          <a:p>
            <a:pPr lvl="4"/>
            <a:r>
              <a:rPr lang="en-GB" smtClean="0"/>
              <a:t>Fifth Outline Level</a:t>
            </a:r>
            <a:endParaRPr lang="en-GB" smtClean="0"/>
          </a:p>
          <a:p>
            <a:pPr lvl="4"/>
            <a:r>
              <a:rPr lang="en-GB" smtClean="0"/>
              <a:t>Sixth Outline Level</a:t>
            </a:r>
            <a:endParaRPr lang="en-GB" smtClean="0"/>
          </a:p>
          <a:p>
            <a:pPr lvl="4"/>
            <a:r>
              <a:rPr lang="en-GB" smtClean="0"/>
              <a:t>Seventh Outline Level</a:t>
            </a:r>
            <a:endParaRPr lang="en-GB" smtClean="0"/>
          </a:p>
          <a:p>
            <a:pPr lvl="4"/>
            <a:r>
              <a:rPr lang="en-GB" smtClean="0"/>
              <a:t>Eighth Outline Level</a:t>
            </a:r>
            <a:endParaRPr lang="en-GB" smtClean="0"/>
          </a:p>
          <a:p>
            <a:pPr lvl="4"/>
            <a:r>
              <a:rPr lang="en-GB" smtClean="0"/>
              <a:t>Ninth Outline Level</a:t>
            </a:r>
            <a:endParaRPr lang="en-GB" smtClean="0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2pPr>
      <a:lvl3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3pPr>
      <a:lvl4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4pPr>
      <a:lvl5pPr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5pPr>
      <a:lvl6pPr marL="25146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6pPr>
      <a:lvl7pPr marL="29718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7pPr>
      <a:lvl8pPr marL="34290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8pPr>
      <a:lvl9pPr marL="3886200" indent="-228600" algn="l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0000"/>
          </a:solidFill>
          <a:latin typeface="Calibri" panose="020F0502020204030204" charset="0"/>
          <a:ea typeface="MS PGothic" panose="020B0600070205080204" charset="-128"/>
        </a:defRPr>
      </a:lvl9pPr>
    </p:titleStyle>
    <p:bodyStyle>
      <a:lvl1pPr marL="342900" indent="-342900" algn="l" defTabSz="44958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2800" dirty="0">
              <a:solidFill>
                <a:srgbClr val="437085"/>
              </a:solidFill>
              <a:latin typeface="Calibri" panose="020F0502020204030204" charset="0"/>
              <a:cs typeface="Times New Roman" panose="02020603050405020304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panose="020F0502020204030204" charset="0"/>
                <a:cs typeface="Times New Roman" panose="02020603050405020304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panose="020F0502020204030204" charset="0"/>
                <a:cs typeface="Times New Roman" panose="02020603050405020304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panose="020F0502020204030204" charset="0"/>
                <a:cs typeface="Times New Roman" panose="02020603050405020304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panose="020F0502020204030204" charset="0"/>
                <a:cs typeface="Times New Roman" panose="02020603050405020304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panose="020F0502020204030204" charset="0"/>
                <a:cs typeface="Times New Roman" panose="02020603050405020304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panose="020F0502020204030204" charset="0"/>
              <a:cs typeface="Times New Roman" panose="02020603050405020304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panose="020F0502020204030204" charset="0"/>
              </a:rPr>
              <a:t>Lecture 6: Scoring, Term Weighting, The Vector Space Model </a:t>
            </a:r>
            <a:endParaRPr lang="en-US" sz="2800" dirty="0">
              <a:solidFill>
                <a:srgbClr val="437085"/>
              </a:solidFill>
              <a:latin typeface="Calibri" panose="020F05020202040302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472" y="1687188"/>
          <a:ext cx="7286676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0367"/>
                <a:gridCol w="21663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/>
                        <a:t>data structure</a:t>
                      </a:r>
                      <a:endParaRPr lang="en-US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baseline="0" dirty="0" smtClean="0"/>
                        <a:t>size in MB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baseline="0" dirty="0" err="1" smtClean="0"/>
                        <a:t>dictionary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de-DE" sz="2400" kern="1200" baseline="0" dirty="0" err="1" smtClean="0"/>
                        <a:t>fixed-width</a:t>
                      </a:r>
                      <a:r>
                        <a:rPr lang="de-DE" sz="2400" kern="1200" baseline="0" dirty="0" smtClean="0"/>
                        <a:t> </a:t>
                      </a:r>
                      <a:endParaRPr lang="de-DE" sz="2400" kern="1200" baseline="0" dirty="0" smtClean="0"/>
                    </a:p>
                    <a:p>
                      <a:r>
                        <a:rPr lang="en-US" sz="2400" kern="1200" baseline="0" dirty="0" smtClean="0"/>
                        <a:t>dictionary, term pointers into string </a:t>
                      </a:r>
                      <a:endParaRPr lang="en-US" sz="2400" kern="1200" baseline="0" dirty="0" smtClean="0"/>
                    </a:p>
                    <a:p>
                      <a:r>
                        <a:rPr lang="en-US" sz="2400" kern="1200" baseline="0" dirty="0" smtClean="0"/>
                        <a:t>∼, with blocking, k = 4 </a:t>
                      </a:r>
                      <a:endParaRPr lang="en-US" sz="2400" kern="1200" baseline="0" dirty="0" smtClean="0"/>
                    </a:p>
                    <a:p>
                      <a:r>
                        <a:rPr lang="en-US" sz="2400" kern="1200" baseline="0" dirty="0" smtClean="0"/>
                        <a:t>∼, with blocking &amp; front coding </a:t>
                      </a:r>
                      <a:endParaRPr lang="en-US" sz="2400" kern="1200" baseline="0" dirty="0" smtClean="0"/>
                    </a:p>
                    <a:p>
                      <a:r>
                        <a:rPr lang="de-DE" sz="2400" kern="1200" baseline="0" dirty="0" err="1" smtClean="0"/>
                        <a:t>collection</a:t>
                      </a:r>
                      <a:r>
                        <a:rPr lang="de-DE" sz="2400" kern="1200" baseline="0" dirty="0" smtClean="0"/>
                        <a:t> (</a:t>
                      </a:r>
                      <a:r>
                        <a:rPr lang="de-DE" sz="2400" kern="1200" baseline="0" dirty="0" err="1" smtClean="0"/>
                        <a:t>text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de-DE" sz="2400" kern="1200" baseline="0" dirty="0" err="1" smtClean="0"/>
                        <a:t>xml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markup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etc</a:t>
                      </a:r>
                      <a:r>
                        <a:rPr lang="de-DE" sz="2400" kern="1200" baseline="0" dirty="0" smtClean="0"/>
                        <a:t>) </a:t>
                      </a:r>
                      <a:endParaRPr lang="de-DE" sz="2400" kern="1200" baseline="0" dirty="0" smtClean="0"/>
                    </a:p>
                    <a:p>
                      <a:r>
                        <a:rPr lang="de-DE" sz="2400" kern="1200" baseline="0" dirty="0" err="1" smtClean="0"/>
                        <a:t>collection</a:t>
                      </a:r>
                      <a:r>
                        <a:rPr lang="de-DE" sz="2400" kern="1200" baseline="0" dirty="0" smtClean="0"/>
                        <a:t> (</a:t>
                      </a:r>
                      <a:r>
                        <a:rPr lang="de-DE" sz="2400" kern="1200" baseline="0" dirty="0" err="1" smtClean="0"/>
                        <a:t>text</a:t>
                      </a:r>
                      <a:r>
                        <a:rPr lang="de-DE" sz="2400" kern="1200" baseline="0" dirty="0" smtClean="0"/>
                        <a:t>) </a:t>
                      </a:r>
                      <a:endParaRPr lang="de-DE" sz="2400" kern="1200" baseline="0" dirty="0" smtClean="0"/>
                    </a:p>
                    <a:p>
                      <a:r>
                        <a:rPr lang="de-DE" sz="2400" kern="1200" baseline="0" dirty="0" smtClean="0"/>
                        <a:t>T/D </a:t>
                      </a:r>
                      <a:r>
                        <a:rPr lang="de-DE" sz="2400" kern="1200" baseline="0" dirty="0" err="1" smtClean="0"/>
                        <a:t>incidence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matrix</a:t>
                      </a:r>
                      <a:r>
                        <a:rPr lang="de-DE" sz="2400" kern="1200" baseline="0" dirty="0" smtClean="0"/>
                        <a:t> </a:t>
                      </a:r>
                      <a:endParaRPr lang="de-DE" sz="2400" kern="1200" baseline="0" dirty="0" smtClean="0"/>
                    </a:p>
                    <a:p>
                      <a:r>
                        <a:rPr lang="en-US" sz="2400" kern="1200" baseline="0" dirty="0" smtClean="0"/>
                        <a:t>postings, uncompressed (32-bit words) </a:t>
                      </a:r>
                      <a:endParaRPr lang="en-US" sz="2400" kern="1200" baseline="0" dirty="0" smtClean="0"/>
                    </a:p>
                    <a:p>
                      <a:r>
                        <a:rPr lang="en-US" sz="2400" kern="1200" baseline="0" dirty="0" smtClean="0"/>
                        <a:t>postings, uncompressed (20 bits) </a:t>
                      </a:r>
                      <a:endParaRPr lang="en-US" sz="2400" kern="1200" baseline="0" dirty="0" smtClean="0"/>
                    </a:p>
                    <a:p>
                      <a:r>
                        <a:rPr lang="nb-NO" sz="2400" kern="1200" baseline="0" dirty="0" smtClean="0"/>
                        <a:t>postings, variable byte encoded </a:t>
                      </a:r>
                      <a:endParaRPr lang="nb-NO" sz="2400" kern="1200" baseline="0" dirty="0" smtClean="0"/>
                    </a:p>
                    <a:p>
                      <a:r>
                        <a:rPr lang="de-DE" sz="2400" kern="1200" baseline="0" dirty="0" err="1" smtClean="0"/>
                        <a:t>postings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el-GR" sz="2400" kern="1200" baseline="0" dirty="0" smtClean="0"/>
                        <a:t>γ </a:t>
                      </a:r>
                      <a:r>
                        <a:rPr lang="de-DE" sz="2400" kern="1200" baseline="0" dirty="0" err="1" smtClean="0"/>
                        <a:t>encoded</a:t>
                      </a:r>
                      <a:r>
                        <a:rPr lang="de-DE" sz="2400" kern="1200" baseline="0" dirty="0" smtClean="0"/>
                        <a:t> </a:t>
                      </a:r>
                      <a:endParaRPr lang="de-DE" sz="2400" dirty="0" smtClean="0"/>
                    </a:p>
                    <a:p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kern="1200" baseline="0" dirty="0" smtClean="0"/>
                        <a:t>11.2</a:t>
                      </a:r>
                      <a:endParaRPr lang="de-DE" sz="2400" kern="1200" baseline="0" dirty="0" smtClean="0"/>
                    </a:p>
                    <a:p>
                      <a:pPr algn="r"/>
                      <a:r>
                        <a:rPr lang="en-US" sz="2400" kern="1200" baseline="0" dirty="0" smtClean="0"/>
                        <a:t>7.6</a:t>
                      </a:r>
                      <a:endParaRPr lang="en-US" sz="2400" kern="1200" baseline="0" dirty="0" smtClean="0"/>
                    </a:p>
                    <a:p>
                      <a:pPr algn="r"/>
                      <a:r>
                        <a:rPr lang="en-US" sz="2400" kern="1200" baseline="0" dirty="0" smtClean="0"/>
                        <a:t>7.1</a:t>
                      </a:r>
                      <a:endParaRPr lang="en-US" sz="2400" kern="1200" baseline="0" dirty="0" smtClean="0"/>
                    </a:p>
                    <a:p>
                      <a:pPr algn="r"/>
                      <a:r>
                        <a:rPr lang="en-US" sz="2400" kern="1200" baseline="0" dirty="0" smtClean="0"/>
                        <a:t>5.9</a:t>
                      </a:r>
                      <a:endParaRPr lang="en-US" sz="2400" kern="1200" baseline="0" dirty="0" smtClean="0"/>
                    </a:p>
                    <a:p>
                      <a:pPr algn="r"/>
                      <a:r>
                        <a:rPr lang="de-DE" sz="2400" kern="1200" baseline="0" dirty="0" smtClean="0"/>
                        <a:t>3600.0</a:t>
                      </a:r>
                      <a:endParaRPr lang="de-DE" sz="2400" kern="1200" baseline="0" dirty="0" smtClean="0"/>
                    </a:p>
                    <a:p>
                      <a:pPr algn="r"/>
                      <a:r>
                        <a:rPr lang="de-DE" sz="2400" kern="1200" baseline="0" dirty="0" smtClean="0"/>
                        <a:t>960.0</a:t>
                      </a:r>
                      <a:endParaRPr lang="de-DE" sz="2400" kern="1200" baseline="0" dirty="0" smtClean="0"/>
                    </a:p>
                    <a:p>
                      <a:pPr algn="r"/>
                      <a:r>
                        <a:rPr lang="de-DE" sz="2400" kern="1200" baseline="0" dirty="0" smtClean="0"/>
                        <a:t>40,000.0</a:t>
                      </a:r>
                      <a:endParaRPr lang="de-DE" sz="2400" kern="1200" baseline="0" dirty="0" smtClean="0"/>
                    </a:p>
                    <a:p>
                      <a:pPr algn="r"/>
                      <a:r>
                        <a:rPr lang="en-US" sz="2400" kern="1200" baseline="0" dirty="0" smtClean="0"/>
                        <a:t>400.0</a:t>
                      </a:r>
                      <a:endParaRPr lang="en-US" sz="2400" kern="1200" baseline="0" dirty="0" smtClean="0"/>
                    </a:p>
                    <a:p>
                      <a:pPr algn="r"/>
                      <a:r>
                        <a:rPr lang="en-US" sz="2400" kern="1200" baseline="0" dirty="0" smtClean="0"/>
                        <a:t>250.0</a:t>
                      </a:r>
                      <a:endParaRPr lang="en-US" sz="2400" kern="1200" baseline="0" dirty="0" smtClean="0"/>
                    </a:p>
                    <a:p>
                      <a:pPr algn="r"/>
                      <a:r>
                        <a:rPr lang="nb-NO" sz="2400" kern="1200" baseline="0" dirty="0" smtClean="0"/>
                        <a:t>116.0</a:t>
                      </a:r>
                      <a:endParaRPr lang="de-DE" sz="2400" kern="1200" baseline="0" dirty="0" smtClean="0"/>
                    </a:p>
                    <a:p>
                      <a:pPr algn="r"/>
                      <a:r>
                        <a:rPr lang="de-DE" sz="2400" kern="1200" baseline="0" dirty="0" smtClean="0"/>
                        <a:t>101.0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frequency: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This is a key ingredient for ranking.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ranking: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traditional ranking scheme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model: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One of the most important formal models for information retrieval (along with Boolean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Why ranked retrieval? </a:t>
            </a:r>
            <a:endParaRPr lang="en-US" sz="3200" dirty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Term frequency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panose="020F0502020204030204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weighting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The vector space model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Ranked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 far, our queries have all been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Documents either match or don’t.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Good for expert users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 precise understanding of their needs and of the collection.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Also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good for applications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Applications can easily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consum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1000s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Not good for the majority of users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users are not capable of writing Boolean queries . . 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or they are, but they think it’s too much work.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users don’t want to wade through 1000s of results.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particularly true of web search.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Problem with Boolean search: Feast or famine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Boolean queries often result in either too few (=0) or too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(1000s)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1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650]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→ 200,000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feast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2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650 no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found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→ 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famine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Boolean retrieval, it takes a lot of skill to come up with a query that produces a manageable number of hits.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Feast or famine: No problem in ranked retrieval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ranking, large result sets are not an issue.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Just show the top 10 results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Doesn’t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overwhelm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Premise: the ranking algorithm works: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More relevant results are ranked higher than less relevant results.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Scoring as the basis of ranked retrieval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wish to rank documents that are more relevant higher than documents that are less relevant.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accomplish such a ranking of the documents in the collection with respect to a query?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a score to each query-document pair, say in [0, 1].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score measures how well document and query “match”.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Query-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scores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compute the score of a query-document pair?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Let’s start with a one-term query.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query term does not occur in the document: score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should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0.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more frequent the query term in the document,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a number of alternatives for doing this.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 1: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commonly used measure of overlap of two sets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 two sets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1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0 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and B don’t have to be the same size.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Always assigns a number between 0 and 1.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1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2928934"/>
            <a:ext cx="3351990" cy="837998"/>
          </a:xfrm>
          <a:prstGeom prst="rect">
            <a:avLst/>
          </a:prstGeom>
        </p:spPr>
      </p:pic>
      <p:pic>
        <p:nvPicPr>
          <p:cNvPr id="10" name="Picture 9" descr="61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857628"/>
            <a:ext cx="2209942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query-document match score that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ides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March”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 “Caesar died in March”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= 1/6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Why ranked retrieval? </a:t>
            </a:r>
            <a:endParaRPr lang="en-US" sz="3200" dirty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Term frequency</a:t>
            </a: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</a:t>
            </a:r>
            <a:r>
              <a:rPr lang="en-US" sz="3200" dirty="0" err="1" smtClean="0">
                <a:solidFill>
                  <a:srgbClr val="336699"/>
                </a:solidFill>
                <a:latin typeface="Calibri" panose="020F0502020204030204" charset="0"/>
              </a:rPr>
              <a:t>tf-idf</a:t>
            </a: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weighting</a:t>
            </a: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The vector space model</a:t>
            </a: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What’s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wrong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doesn’t consider term frequency (how many occurrences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terms are more informative than frequent terms.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does not consider this information.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a more sophisticated way of normalizing for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Later in this lecture, we’ll use                                  (cosine) . . 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instead of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|/|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∪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for length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2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7142" y="4572008"/>
            <a:ext cx="214087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Term frequency</a:t>
            </a: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panose="020F0502020204030204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weighting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The vector space model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represented as a binary vector ∈ {0, 1}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|V|.</a:t>
            </a:r>
            <a:endParaRPr lang="en-US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  <a:endParaRPr lang="en-US" sz="2200" b="0" kern="1200" baseline="0" dirty="0" smtClean="0"/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CAESAR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CALPURNIA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CLEOPATRA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MERCY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WORSER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Each document is now represented as a count vector ∈ 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  <a:endParaRPr lang="en-US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  <a:endParaRPr lang="en-US" sz="2200" b="0" kern="1200" baseline="0" dirty="0" smtClean="0"/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CAESAR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CALPURNIA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CLEOPATRA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MERCY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WORSER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57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model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do not consider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order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words in a document.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John is quicker than Mary and Mary is quicker than John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called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bag of words model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a sense, this is a step back: The positional index was able to distinguish these two documents.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“recovering” positional information later in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course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now: bag of words model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 frequency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defined as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number of times that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occurs in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.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use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when computing query-document match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scores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Raw term frequency is not what we want because: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with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= 10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occurrences of the term is more relevant than a document with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= 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occurrence of the term.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not 10 times more relevant.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does not increase proportionally with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Instead of raw frequency: Log frequency weighting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01122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log frequency weight of term t in d is defined as follows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:                                                                                         0 → 0, 1 → 1, 2 → 1.3, 10 → 2, 1000 → 4, etc.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Score for a document-query pair: sum over terms t in both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      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-matching-score(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    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∩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 + log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score is 0 if none of the query terms is present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2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779" y="2357430"/>
            <a:ext cx="5189999" cy="900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71934" y="4929198"/>
          <a:ext cx="5382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ergelijking" r:id="rId2" imgW="7010400" imgH="6096000" progId="Equation.3">
                  <p:embed/>
                </p:oleObj>
              </mc:Choice>
              <mc:Fallback>
                <p:oleObj name="Vergelijking" r:id="rId2" imgW="7010400" imgH="6096000" progId="Equation.3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1934" y="4929198"/>
                        <a:ext cx="538200" cy="46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the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matching score and the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matching score for the following query-document pairs.</a:t>
            </a:r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q: [information on cars] d: “all you’ve ever wanted to know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q: 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 d: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trucks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information on planes, information on trains”</a:t>
            </a:r>
            <a:endParaRPr lang="fr-FR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q: [red cars and red trucks] d: “cops stop red cars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Term frequency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</a:t>
            </a:r>
            <a:r>
              <a:rPr lang="en-US" sz="3200" dirty="0" err="1" smtClean="0">
                <a:solidFill>
                  <a:srgbClr val="336699"/>
                </a:solidFill>
                <a:latin typeface="Calibri" panose="020F0502020204030204" charset="0"/>
              </a:rPr>
              <a:t>tf-idf</a:t>
            </a: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weighting</a:t>
            </a: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The vector space model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Frequency in document vs. frequency in collection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addition, to term frequency (the frequency of the term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. . 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.we also want to use the frequency of the term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 the collection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weighting and ranking.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Term frequency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panose="020F0502020204030204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weighting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The vector space model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Desired weight for rare terms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terms are more informative than frequent terms.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a term in the query that is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collection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containing this term is very likely to be relevant.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Desired weight for frequent terms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Frequent terms are less informative than rare terms.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a term in the query that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frequent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collection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INCREASE, 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containing this term is more likely to be relevant than a document that doesn’t . . 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words 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not sure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indicators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For frequent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positive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lower weights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than for rare terms.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88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low (positive) weights for frequent words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use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 frequency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factor this into computing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document frequency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number of documents in the collection that the term occurs 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document frequency, the number of documents that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an inverse measure of the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t as follows: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 in the collection.)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i="1" baseline="-25000" dirty="0" err="1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measure of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term.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[log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] instead of [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] to “dampen” the effect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we use the log transformation for both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 dirty="0"/>
          </a:p>
        </p:txBody>
      </p:sp>
      <p:pic>
        <p:nvPicPr>
          <p:cNvPr id="8" name="Picture 7" descr="63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299" y="3315942"/>
            <a:ext cx="2155653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idf</a:t>
            </a:r>
            <a:r>
              <a:rPr lang="en-US" i="1" baseline="-25000" dirty="0" err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using the formula: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0100" y="2258692"/>
          <a:ext cx="5072098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/>
                <a:gridCol w="1754214"/>
                <a:gridCol w="128588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b="0" kern="1200" baseline="0" dirty="0" err="1" smtClean="0"/>
                        <a:t>term</a:t>
                      </a:r>
                      <a:endParaRPr lang="de-DE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idf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kern="1200" baseline="0" dirty="0" err="1" smtClean="0"/>
                        <a:t>calpurnia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animal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sunday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fly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under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the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1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100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1000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10,000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100,000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1,000,000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6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4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3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2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1</a:t>
                      </a:r>
                      <a:endParaRPr lang="de-DE" sz="2400" dirty="0" smtClean="0"/>
                    </a:p>
                    <a:p>
                      <a:pPr algn="r" rtl="0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63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5320" y="1571612"/>
            <a:ext cx="2558514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Effect of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on ranking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affects the ranking of documents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queries with at least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two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in the query “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line”,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weighting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decreases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little effect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 ranking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one-term queries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071810"/>
            <a:ext cx="8286808" cy="400052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Collection frequency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tokens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 frequency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documents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occurs in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numbers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Which word is a better search term (and should get a higher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)?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example suggests that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better for weighting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cf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icf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”).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615750"/>
          <a:ext cx="7643865" cy="14185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2727"/>
                <a:gridCol w="2547955"/>
                <a:gridCol w="3443183"/>
              </a:tblGrid>
              <a:tr h="656592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word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collection</a:t>
                      </a:r>
                      <a:r>
                        <a:rPr lang="de-DE" sz="2200" b="0" baseline="0" dirty="0" smtClean="0"/>
                        <a:t> </a:t>
                      </a:r>
                      <a:r>
                        <a:rPr lang="de-DE" sz="2200" b="0" baseline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document</a:t>
                      </a:r>
                      <a:r>
                        <a:rPr lang="de-DE" sz="2200" b="0" dirty="0" smtClean="0"/>
                        <a:t>  </a:t>
                      </a:r>
                      <a:r>
                        <a:rPr lang="de-DE" sz="2200" b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INSURANCE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TRY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10440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10422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3997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8760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a term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product of its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and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its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tf-weight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idf-weight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weighting scheme in information retrieval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the “-”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hyphen, not a minus sign!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names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tf.idf,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x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9" name="Picture 8" descr="63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072" y="2565562"/>
            <a:ext cx="3960002" cy="7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000240"/>
            <a:ext cx="828680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for each term t in each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increases with the number of occurrences within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increases with the rarity of the term in the collection.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(inverse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3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14" y="2424934"/>
            <a:ext cx="364736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85828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Exercise: Term, collection and document frequency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4857760"/>
            <a:ext cx="8286808" cy="242889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  <a:endParaRPr lang="en-US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1571612"/>
          <a:ext cx="7786742" cy="30718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1768"/>
                <a:gridCol w="1022112"/>
                <a:gridCol w="4192862"/>
              </a:tblGrid>
              <a:tr h="466294"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540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 frequency </a:t>
                      </a: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 frequency </a:t>
                      </a: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frequency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t,d</a:t>
                      </a:r>
                      <a:endParaRPr lang="en-US" sz="2200" i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200" i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2200" i="1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occurrences of </a:t>
                      </a:r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de-DE" sz="220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documents in the</a:t>
                      </a: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that</a:t>
                      </a:r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 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in</a:t>
                      </a: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occurrences of</a:t>
                      </a: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e-DE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de-DE" sz="2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Vocabulary size M as a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(number of tokens) for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Reuters-RCV1.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dashed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0.49 ∗ 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10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+ 1.64 is the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least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squares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fit.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10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0.49</a:t>
            </a:r>
            <a:endParaRPr lang="de-DE" baseline="300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44 and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0.49.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2000240"/>
            <a:ext cx="4458622" cy="40719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Term frequency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panose="020F0502020204030204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weighting</a:t>
            </a:r>
            <a:endParaRPr lang="en-US" sz="3200" dirty="0" smtClean="0">
              <a:solidFill>
                <a:srgbClr val="BDD3E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panose="020F0502020204030204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panose="020F0502020204030204" charset="0"/>
              </a:rPr>
              <a:t>The vector space model</a:t>
            </a: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anose="020F050202020403020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 smtClean="0">
              <a:solidFill>
                <a:srgbClr val="336699"/>
              </a:solidFill>
              <a:latin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represented as a binary vector ∈ {0, 1}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  <a:endParaRPr lang="en-US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  <a:endParaRPr lang="en-US" sz="2200" b="0" kern="1200" baseline="0" dirty="0" smtClean="0"/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CAESAR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CALPURNIA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CLEOPATRA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MERCY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WORSER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Count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Each document is now represented as a count vector ∈ 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  <a:endParaRPr lang="en-US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  <a:endParaRPr lang="en-US" sz="2200" b="0" kern="1200" baseline="0" dirty="0" smtClean="0"/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CAESAR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CALPURNIA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CLEOPATRA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MERCY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WORSER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57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count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now represented as a real-valued vector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	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∈ R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  <a:endParaRPr lang="en-US" baseline="30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  <a:endParaRPr lang="en-US" sz="2200" b="0" kern="1200" baseline="0" dirty="0" smtClean="0"/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CAESAR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CALPURNIA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CLEOPATRA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MERCY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WORSER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5.25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1.21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8.59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2.85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3.18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6.10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2.54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1.54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1.90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0.12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4.15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5.25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0.35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0.88</a:t>
                      </a:r>
                      <a:endParaRPr lang="de-DE" dirty="0" smtClean="0"/>
                    </a:p>
                    <a:p>
                      <a:pPr algn="r"/>
                      <a:r>
                        <a:rPr lang="de-DE" dirty="0" smtClean="0"/>
                        <a:t>1.95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857364"/>
            <a:ext cx="828680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document is now represented as a real-valued vector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∈ R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|.</a:t>
            </a:r>
            <a:endParaRPr lang="de-DE" baseline="300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we have a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|-dimensional real-valued vector space.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axes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space.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points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vectors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this space.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Very high-dimensional: tens of millions of dimensions when you apply this to web search engines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vector is very sparse - most entries are zero.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1: do the same for queries: represent them as vectors in the high-dimensional space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2: Rank documents according to their proximity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≈ negative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Recall: We’re doing this because we want to get away from the you’re-either-in-or-out, feast-or-famine Boolean model.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Instead: rank relevant documents higher than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do we formalize vector space similarity?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cut: (negative) distance between two points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 = distance between the end points of the two vectors)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Euclidean distance is a bad idea . . 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Euclidean distance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large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vectors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 different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lengths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distance is a bad idea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143512"/>
            <a:ext cx="8286808" cy="135732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      is large although the distribution of terms in the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q</a:t>
            </a:r>
            <a:endParaRPr lang="en-US" sz="2200" i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the distribution of terms in the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are very similar.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Questions about basic vector space setup?</a:t>
            </a:r>
            <a:endParaRPr lang="de-DE" sz="22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9" name="Picture 8" descr="Pictur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5" y="1500174"/>
            <a:ext cx="7215238" cy="3452691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69" y="5140140"/>
            <a:ext cx="302399" cy="432000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5140702"/>
            <a:ext cx="26999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Use angle instead of distance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 documents according to angle with query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Thought experiment: take a document d and append it to itself. Call this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twice as long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“Semantically”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have the same content.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angle between the two documents is 0, corresponding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maximal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even though the Euclidean distance between the two documents can be quite large.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angles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following two notions are equivalent.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Rank documents according to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angle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between query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decreasing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Rank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according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cosine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query,document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increasing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Cosine is a monotonically decreasing function of the angle for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[0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180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 lvl="1"/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occurs cf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times, the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second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9" name="Picture 8" descr="60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2000239"/>
            <a:ext cx="4572032" cy="4258383"/>
          </a:xfrm>
          <a:prstGeom prst="rect">
            <a:avLst/>
          </a:prstGeom>
        </p:spPr>
      </p:pic>
      <p:pic>
        <p:nvPicPr>
          <p:cNvPr id="10" name="Picture 9" descr="60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61" y="1928802"/>
            <a:ext cx="1022399" cy="432000"/>
          </a:xfrm>
          <a:prstGeom prst="rect">
            <a:avLst/>
          </a:prstGeom>
        </p:spPr>
      </p:pic>
      <p:pic>
        <p:nvPicPr>
          <p:cNvPr id="11" name="Picture 10" descr="60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67" y="3461628"/>
            <a:ext cx="1175229" cy="396000"/>
          </a:xfrm>
          <a:prstGeom prst="rect">
            <a:avLst/>
          </a:prstGeom>
        </p:spPr>
      </p:pic>
      <p:pic>
        <p:nvPicPr>
          <p:cNvPr id="12" name="Picture 11" descr="60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392" y="4532636"/>
            <a:ext cx="1280120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5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10" y="2000240"/>
            <a:ext cx="6274591" cy="3929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286808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compute the cosine?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vector can be (length-) normalized by dividing each of its components by its length – here we use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norm: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maps vectors onto the unit sphere . . 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since after normalization: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 result, longer documents and shorter documents have weights of the same order of magnitude.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Effect on the two documents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appended to itself) from earlier slide: they have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identical vectors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after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length-normalization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5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555" y="2714620"/>
            <a:ext cx="2294999" cy="612000"/>
          </a:xfrm>
          <a:prstGeom prst="rect">
            <a:avLst/>
          </a:prstGeom>
        </p:spPr>
      </p:pic>
      <p:pic>
        <p:nvPicPr>
          <p:cNvPr id="9" name="Picture 8" descr="6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3602818"/>
            <a:ext cx="3005602" cy="6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Cosine similarity between query and document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429000"/>
            <a:ext cx="8286808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query.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document.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|    | and |    | are the lengths of     and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cosine similarity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     and      . . . . . . or, equivalently, the cosine of the angle between      and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10" name="Picture 9" descr="65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00" y="1884934"/>
            <a:ext cx="6645180" cy="1080000"/>
          </a:xfrm>
          <a:prstGeom prst="rect">
            <a:avLst/>
          </a:prstGeom>
        </p:spPr>
      </p:pic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4357694"/>
            <a:ext cx="317031" cy="468000"/>
          </a:xfrm>
          <a:prstGeom prst="rect">
            <a:avLst/>
          </a:prstGeom>
        </p:spPr>
      </p:pic>
      <p:pic>
        <p:nvPicPr>
          <p:cNvPr id="13" name="Picture 12" descr="65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4286256"/>
            <a:ext cx="317031" cy="468000"/>
          </a:xfrm>
          <a:prstGeom prst="rect">
            <a:avLst/>
          </a:prstGeom>
        </p:spPr>
      </p:pic>
      <p:pic>
        <p:nvPicPr>
          <p:cNvPr id="14" name="Picture 13" descr="65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93" y="4746950"/>
            <a:ext cx="317031" cy="468000"/>
          </a:xfrm>
          <a:prstGeom prst="rect">
            <a:avLst/>
          </a:prstGeom>
        </p:spPr>
      </p:pic>
      <p:pic>
        <p:nvPicPr>
          <p:cNvPr id="15" name="Picture 14" descr="65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99" y="5175578"/>
            <a:ext cx="317031" cy="468000"/>
          </a:xfrm>
          <a:prstGeom prst="rect">
            <a:avLst/>
          </a:prstGeom>
        </p:spPr>
      </p:pic>
      <p:pic>
        <p:nvPicPr>
          <p:cNvPr id="16" name="Picture 15" descr="65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4710950"/>
            <a:ext cx="366547" cy="504000"/>
          </a:xfrm>
          <a:prstGeom prst="rect">
            <a:avLst/>
          </a:prstGeom>
        </p:spPr>
      </p:pic>
      <p:pic>
        <p:nvPicPr>
          <p:cNvPr id="17" name="Picture 16" descr="65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47" y="4286256"/>
            <a:ext cx="340365" cy="468000"/>
          </a:xfrm>
          <a:prstGeom prst="rect">
            <a:avLst/>
          </a:prstGeom>
        </p:spPr>
      </p:pic>
      <p:pic>
        <p:nvPicPr>
          <p:cNvPr id="18" name="Picture 17" descr="65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5072074"/>
            <a:ext cx="366547" cy="504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4286256"/>
            <a:ext cx="361031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normalized vectors, the cosine is equivalent to the dot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scalar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(if      and       are length-normalized).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515" y="4214818"/>
            <a:ext cx="317031" cy="468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4175446"/>
            <a:ext cx="388803" cy="504000"/>
          </a:xfrm>
          <a:prstGeom prst="rect">
            <a:avLst/>
          </a:prstGeom>
        </p:spPr>
      </p:pic>
      <p:pic>
        <p:nvPicPr>
          <p:cNvPr id="29" name="Picture 28" descr="6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460504"/>
            <a:ext cx="4367646" cy="5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538" y="1928802"/>
            <a:ext cx="5160694" cy="3895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novels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Sense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Sensibility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Pride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Prejudice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WH: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Wuthering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Heights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86182" y="2417452"/>
          <a:ext cx="464343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950"/>
                <a:gridCol w="928694"/>
                <a:gridCol w="1071570"/>
                <a:gridCol w="857224"/>
              </a:tblGrid>
              <a:tr h="356725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JEALOUS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GOSSIP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           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simplify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don</a:t>
            </a:r>
            <a:r>
              <a:rPr lang="de-DE" baseline="30000" dirty="0" err="1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'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2417452"/>
          <a:ext cx="4214841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928694"/>
                <a:gridCol w="785818"/>
                <a:gridCol w="85725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JEALOUS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GOSSIP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3.06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2.0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1.30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2.76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1.85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2.30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2.04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1.78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2.58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786" y="2428868"/>
          <a:ext cx="3714776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714380"/>
                <a:gridCol w="642942"/>
                <a:gridCol w="714380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JEALOUS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GOSSIP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  <a:endParaRPr lang="de-DE" sz="2400" dirty="0" smtClean="0"/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01122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&amp;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159" y="2417452"/>
          <a:ext cx="400052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714380"/>
                <a:gridCol w="857256"/>
                <a:gridCol w="785819"/>
              </a:tblGrid>
              <a:tr h="486697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8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JEALOUS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GOSSIP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3.06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2.0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1.30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  <a:endParaRPr lang="de-DE" sz="2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2.76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1.85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2.30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2.04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1.78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2.58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00563" y="2467934"/>
          <a:ext cx="4357718" cy="1889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928694"/>
                <a:gridCol w="857256"/>
                <a:gridCol w="92869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JEALOUS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GOSSIP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0.789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0.515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0.335</a:t>
                      </a:r>
                      <a:endParaRPr lang="de-DE" sz="2200" dirty="0" smtClean="0"/>
                    </a:p>
                    <a:p>
                      <a:pPr algn="r"/>
                      <a:r>
                        <a:rPr lang="de-DE" sz="2200" dirty="0" smtClean="0"/>
                        <a:t>0.0</a:t>
                      </a:r>
                      <a:endParaRPr lang="de-DE" sz="2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0.832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0.555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0.0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0.0</a:t>
                      </a:r>
                      <a:endParaRPr lang="de-DE" sz="2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0.524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0.465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0.405</a:t>
                      </a:r>
                      <a:endParaRPr lang="de-DE" sz="2200" dirty="0" smtClean="0"/>
                    </a:p>
                    <a:p>
                      <a:r>
                        <a:rPr lang="de-DE" sz="2200" dirty="0" smtClean="0"/>
                        <a:t>0.588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8596" y="4429132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SaS,PaP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                                                                            0.789 ∗ 0.832 + 0.515 ∗ 0.555 + 0.335 ∗ 0.0 + 0.0 ∗ 0.0 ≈ 0.94.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SaS,WH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0.79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PaP,WH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0.69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do we have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SaS,PaP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) &gt;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(SAS,WH)?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score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10" name="Picture 9" descr="65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3" y="1785926"/>
            <a:ext cx="6166419" cy="40005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Components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9" name="Picture 8" descr="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2143117"/>
            <a:ext cx="8728422" cy="34290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 lvl="1"/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1" y="1857364"/>
            <a:ext cx="648510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64399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often use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different weightings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queries and documents.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Notation: ddd.qqq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lnc.ltn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document: logarithmic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weighting, cosine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query: logarithmic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no normalization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Isn’t it bad to not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-weight the document?</a:t>
            </a:r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query: “best car insurance”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document: “car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auto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”</a:t>
            </a:r>
            <a:endParaRPr lang="fr-FR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Inc.Itn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4000" cy="71438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auto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6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4" y="1802405"/>
            <a:ext cx="8643966" cy="1698033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939242" cy="71438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Key to columns: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-raw: raw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unweighted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term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tf-wght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logarithmically weighted term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document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inverse document frequency, weight: the final weight of the term in the query or document,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n’lized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document weights after cosine normalization, product: the product of final query weight and final document weight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000636"/>
            <a:ext cx="3182402" cy="46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7158" y="5447758"/>
            <a:ext cx="8429684" cy="112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1/1.92 ≈ 0.52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1.3/1.92 ≈ 0.68 Final similarity score between query and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       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i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qi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·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di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0 + 0 + 1.04 + 2.04 = 3.08 </a:t>
            </a:r>
            <a:r>
              <a:rPr lang="de-DE" sz="2200" dirty="0" err="1" smtClean="0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sz="2200" dirty="0" smtClean="0">
                <a:solidFill>
                  <a:srgbClr val="00B050"/>
                </a:solidFill>
                <a:latin typeface="+mj-lt"/>
              </a:rPr>
              <a:t>?</a:t>
            </a:r>
            <a:endParaRPr lang="de-DE" sz="2200" dirty="0" smtClean="0">
              <a:solidFill>
                <a:srgbClr val="00B050"/>
              </a:solidFill>
              <a:latin typeface="+mj-lt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857356" y="6140834"/>
          <a:ext cx="41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ergelijking" r:id="rId3" imgW="7010400" imgH="6096000" progId="Equation.3">
                  <p:embed/>
                </p:oleObj>
              </mc:Choice>
              <mc:Fallback>
                <p:oleObj name="Vergelijking" r:id="rId3" imgW="7010400" imgH="6096000" progId="Equation.3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56" y="6140834"/>
                        <a:ext cx="414000" cy="36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Summary: Ranked retrieval in the vector space model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85992"/>
            <a:ext cx="864399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the query as a weighted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each document as a weighted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cosine similarity between the query vector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 documents with respect to the query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Return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10) to the user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frequency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This is a key ingredient for ranking.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best known traditional ranking scheme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model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One of the most important formal models for information retrieval (along with Boolean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Chapters 6 and 7 of IIR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dummies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Exploring the similarity space (Moffat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2005)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Okapi BM25 (a state-of-the-art weighting method, 11.4.3 of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IIR)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pPr lvl="1"/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  <p:pic>
        <p:nvPicPr>
          <p:cNvPr id="8" name="Picture 7" descr="60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1857364"/>
            <a:ext cx="8459794" cy="16430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byte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(VB)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Dedicate 1 bit (high bit) to be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continuation bit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fits within 7 bits, binary-encode it in the 7 available bits and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Else: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0, encode high-order 7 bits and then use one or more additional bytes to encode the lower order bits using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charset="0"/>
              </a:rPr>
            </a:fld>
            <a:endParaRPr lang="en-US" sz="1200">
              <a:solidFill>
                <a:srgbClr val="898989"/>
              </a:solidFill>
              <a:latin typeface="Calibri" panose="020F050202020403020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nn-NO" sz="3600" dirty="0" smtClean="0">
                <a:solidFill>
                  <a:schemeClr val="tx1"/>
                </a:solidFill>
              </a:rPr>
              <a:t>Gamma codes for gap encoding</a:t>
            </a:r>
            <a:endParaRPr lang="nn-NO" sz="3600" dirty="0" smtClean="0">
              <a:solidFill>
                <a:schemeClr val="tx1"/>
              </a:solidFill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a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a pair of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length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offset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Offset is the gap in binary, with the leading bit chopped off.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Length is the length of offset.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Encode length in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unary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Gamma code is the concatenation of length and offset.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anose="020B0602030504020204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anose="020B0602030504020204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anose="020B0602030504020204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panose="020B0602030504020204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17895</Words>
  <Application>WPS Presentation</Application>
  <PresentationFormat>On-screen Show (4:3)</PresentationFormat>
  <Paragraphs>1361</Paragraphs>
  <Slides>64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</vt:lpstr>
      <vt:lpstr>SimSun</vt:lpstr>
      <vt:lpstr>Wingdings</vt:lpstr>
      <vt:lpstr>Lucida Sans</vt:lpstr>
      <vt:lpstr>MS PGothic</vt:lpstr>
      <vt:lpstr>Times New Roman</vt:lpstr>
      <vt:lpstr>Arial Unicode MS</vt:lpstr>
      <vt:lpstr>Calibri</vt:lpstr>
      <vt:lpstr>Microsoft YaHei</vt:lpstr>
      <vt:lpstr>Calibri</vt:lpstr>
      <vt:lpstr>1_Office Theme</vt:lpstr>
      <vt:lpstr>2_Office Theme</vt:lpstr>
      <vt:lpstr>Equation.3</vt:lpstr>
      <vt:lpstr>Equation.3</vt:lpstr>
      <vt:lpstr>PowerPoint 演示文稿</vt:lpstr>
      <vt:lpstr>Overview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manka</cp:lastModifiedBy>
  <cp:revision>1155</cp:revision>
  <cp:lastPrinted>2009-09-22T15:48:00Z</cp:lastPrinted>
  <dcterms:created xsi:type="dcterms:W3CDTF">2009-09-21T23:46:00Z</dcterms:created>
  <dcterms:modified xsi:type="dcterms:W3CDTF">2024-03-14T19:40:50Z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2C66F2A852A04B7B84ED13E832F6EE91_12</vt:lpwstr>
  </property>
  <property fmtid="{D5CDD505-2E9C-101B-9397-08002B2CF9AE}" pid="3" name="KSOProductBuildVer">
    <vt:lpwstr>1033-12.2.0.13489</vt:lpwstr>
  </property>
</Properties>
</file>