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257" r:id="rId2"/>
    <p:sldId id="258" r:id="rId3"/>
    <p:sldId id="259" r:id="rId4"/>
    <p:sldId id="260" r:id="rId5"/>
    <p:sldId id="261" r:id="rId6"/>
    <p:sldId id="262" r:id="rId7"/>
    <p:sldId id="264" r:id="rId8"/>
    <p:sldId id="265" r:id="rId9"/>
    <p:sldId id="266" r:id="rId10"/>
    <p:sldId id="263"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67" r:id="rId24"/>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19" autoAdjust="0"/>
    <p:restoredTop sz="94709" autoAdjust="0"/>
  </p:normalViewPr>
  <p:slideViewPr>
    <p:cSldViewPr>
      <p:cViewPr varScale="1">
        <p:scale>
          <a:sx n="62" d="100"/>
          <a:sy n="62" d="100"/>
        </p:scale>
        <p:origin x="696"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7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67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6"/>
          </a:xfrm>
          <a:prstGeom prst="rect">
            <a:avLst/>
          </a:prstGeom>
        </p:spPr>
        <p:txBody>
          <a:bodyPr vert="horz" lIns="91440" tIns="45720" rIns="91440" bIns="45720" rtlCol="0"/>
          <a:lstStyle>
            <a:lvl1pPr algn="r">
              <a:defRPr sz="1200"/>
            </a:lvl1pPr>
          </a:lstStyle>
          <a:p>
            <a:fld id="{F02C3019-EFCB-4135-8BC5-835A581A0B6E}" type="datetimeFigureOut">
              <a:rPr lang="en-US" smtClean="0"/>
              <a:pPr/>
              <a:t>4/7/2022</a:t>
            </a:fld>
            <a:endParaRPr lang="en-US"/>
          </a:p>
        </p:txBody>
      </p:sp>
      <p:sp>
        <p:nvSpPr>
          <p:cNvPr id="4" name="Footer Placeholder 3"/>
          <p:cNvSpPr>
            <a:spLocks noGrp="1"/>
          </p:cNvSpPr>
          <p:nvPr>
            <p:ph type="ftr" sz="quarter" idx="2"/>
          </p:nvPr>
        </p:nvSpPr>
        <p:spPr>
          <a:xfrm>
            <a:off x="1" y="8829676"/>
            <a:ext cx="3038475" cy="46672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6"/>
            <a:ext cx="3038475" cy="466726"/>
          </a:xfrm>
          <a:prstGeom prst="rect">
            <a:avLst/>
          </a:prstGeom>
        </p:spPr>
        <p:txBody>
          <a:bodyPr vert="horz" lIns="91440" tIns="45720" rIns="91440" bIns="45720" rtlCol="0" anchor="b"/>
          <a:lstStyle>
            <a:lvl1pPr algn="r">
              <a:defRPr sz="1200"/>
            </a:lvl1pPr>
          </a:lstStyle>
          <a:p>
            <a:fld id="{7629145F-73CE-4604-A721-51C088F7BD8E}" type="slidenum">
              <a:rPr lang="en-US" smtClean="0"/>
              <a:pPr/>
              <a:t>‹#›</a:t>
            </a:fld>
            <a:endParaRPr lang="en-US"/>
          </a:p>
        </p:txBody>
      </p:sp>
    </p:spTree>
    <p:extLst>
      <p:ext uri="{BB962C8B-B14F-4D97-AF65-F5344CB8AC3E}">
        <p14:creationId xmlns:p14="http://schemas.microsoft.com/office/powerpoint/2010/main" val="2585327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a:latin typeface="+mn-lt"/>
                <a:cs typeface="+mn-cs"/>
              </a:defRPr>
            </a:lvl1pPr>
          </a:lstStyle>
          <a:p>
            <a:pPr>
              <a:defRPr/>
            </a:pPr>
            <a:fld id="{7E28737C-7778-418D-9569-9D20557AE90C}" type="datetimeFigureOut">
              <a:rPr lang="en-US"/>
              <a:pPr>
                <a:defRPr/>
              </a:pPr>
              <a:t>4/7/2022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a:latin typeface="+mn-lt"/>
                <a:cs typeface="+mn-cs"/>
              </a:defRPr>
            </a:lvl1pPr>
          </a:lstStyle>
          <a:p>
            <a:pPr>
              <a:defRPr/>
            </a:pPr>
            <a:fld id="{B59B9600-06BC-44DC-B145-6017B01F615C}" type="slidenum">
              <a:rPr lang="en-US"/>
              <a:pPr>
                <a:defRPr/>
              </a:pPr>
              <a:t>‹#›</a:t>
            </a:fld>
            <a:endParaRPr lang="en-US"/>
          </a:p>
        </p:txBody>
      </p:sp>
    </p:spTree>
    <p:extLst>
      <p:ext uri="{BB962C8B-B14F-4D97-AF65-F5344CB8AC3E}">
        <p14:creationId xmlns:p14="http://schemas.microsoft.com/office/powerpoint/2010/main" val="8113261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B4F5BA6-3173-4CC4-95AE-305AE920B06A}" type="slidenum">
              <a:rPr lang="en-US" smtClean="0">
                <a:cs typeface="Arial" charset="0"/>
              </a:rPr>
              <a:pPr fontAlgn="base">
                <a:spcBef>
                  <a:spcPct val="0"/>
                </a:spcBef>
                <a:spcAft>
                  <a:spcPct val="0"/>
                </a:spcAft>
                <a:defRPr/>
              </a:pPr>
              <a:t>1</a:t>
            </a:fld>
            <a:endParaRPr lang="en-US">
              <a:cs typeface="Arial" charset="0"/>
            </a:endParaRPr>
          </a:p>
        </p:txBody>
      </p:sp>
      <p:sp>
        <p:nvSpPr>
          <p:cNvPr id="675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75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608963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fld id="{24F51915-9BE0-4F1F-8E8E-623A93CEAEC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0" y="5638800"/>
            <a:ext cx="9144000" cy="152400"/>
          </a:xfrm>
          <a:prstGeom prst="rect">
            <a:avLst/>
          </a:prstGeom>
          <a:solidFill>
            <a:srgbClr val="00006C"/>
          </a:solidFill>
          <a:ln w="9525">
            <a:solidFill>
              <a:schemeClr val="tx1"/>
            </a:solidFill>
            <a:miter lim="800000"/>
            <a:headEnd/>
            <a:tailEnd/>
          </a:ln>
          <a:effectLst/>
        </p:spPr>
        <p:txBody>
          <a:bodyPr wrap="none" anchor="ctr"/>
          <a:lstStyle/>
          <a:p>
            <a:pPr fontAlgn="auto">
              <a:spcBef>
                <a:spcPts val="0"/>
              </a:spcBef>
              <a:spcAft>
                <a:spcPts val="0"/>
              </a:spcAft>
              <a:defRPr/>
            </a:pPr>
            <a:endParaRPr lang="en-US">
              <a:latin typeface="+mn-lt"/>
              <a:cs typeface="+mn-cs"/>
            </a:endParaRPr>
          </a:p>
        </p:txBody>
      </p:sp>
      <p:pic>
        <p:nvPicPr>
          <p:cNvPr id="5" name="Picture 2"/>
          <p:cNvPicPr>
            <a:picLocks noChangeAspect="1" noChangeArrowheads="1"/>
          </p:cNvPicPr>
          <p:nvPr userDrawn="1"/>
        </p:nvPicPr>
        <p:blipFill>
          <a:blip r:embed="rId2"/>
          <a:srcRect/>
          <a:stretch>
            <a:fillRect/>
          </a:stretch>
        </p:blipFill>
        <p:spPr bwMode="auto">
          <a:xfrm>
            <a:off x="304800" y="5791200"/>
            <a:ext cx="990600" cy="1066800"/>
          </a:xfrm>
          <a:prstGeom prst="rect">
            <a:avLst/>
          </a:prstGeom>
          <a:noFill/>
          <a:ln w="9525">
            <a:noFill/>
            <a:miter lim="800000"/>
            <a:headEnd/>
            <a:tailEnd/>
          </a:ln>
        </p:spPr>
      </p:pic>
      <p:sp>
        <p:nvSpPr>
          <p:cNvPr id="6" name="Rectangle 3"/>
          <p:cNvSpPr>
            <a:spLocks noChangeArrowheads="1"/>
          </p:cNvSpPr>
          <p:nvPr userDrawn="1"/>
        </p:nvSpPr>
        <p:spPr bwMode="auto">
          <a:xfrm>
            <a:off x="2455863" y="6003925"/>
            <a:ext cx="5773737" cy="854075"/>
          </a:xfrm>
          <a:prstGeom prst="rect">
            <a:avLst/>
          </a:prstGeom>
          <a:noFill/>
          <a:ln w="9525">
            <a:noFill/>
            <a:miter lim="800000"/>
            <a:headEnd/>
            <a:tailEnd/>
          </a:ln>
          <a:effectLst/>
        </p:spPr>
        <p:txBody>
          <a:bodyPr>
            <a:spAutoFit/>
          </a:bodyPr>
          <a:lstStyle/>
          <a:p>
            <a:pPr fontAlgn="auto">
              <a:spcBef>
                <a:spcPts val="0"/>
              </a:spcBef>
              <a:spcAft>
                <a:spcPts val="0"/>
              </a:spcAft>
              <a:defRPr/>
            </a:pPr>
            <a:r>
              <a:rPr lang="en-US" b="1" dirty="0">
                <a:solidFill>
                  <a:srgbClr val="00006C"/>
                </a:solidFill>
                <a:latin typeface="+mn-lt"/>
                <a:cs typeface="+mn-cs"/>
              </a:rPr>
              <a:t>        College of Engineering Pune (COEP) </a:t>
            </a:r>
          </a:p>
          <a:p>
            <a:pPr fontAlgn="auto">
              <a:spcBef>
                <a:spcPts val="0"/>
              </a:spcBef>
              <a:spcAft>
                <a:spcPts val="0"/>
              </a:spcAft>
              <a:defRPr/>
            </a:pPr>
            <a:r>
              <a:rPr lang="en-US" sz="1400" b="1" dirty="0">
                <a:solidFill>
                  <a:srgbClr val="00006C"/>
                </a:solidFill>
                <a:latin typeface="+mn-lt"/>
                <a:cs typeface="+mn-cs"/>
              </a:rPr>
              <a:t>                   Forerunners in Technical Education </a:t>
            </a:r>
          </a:p>
          <a:p>
            <a:pPr fontAlgn="auto">
              <a:spcBef>
                <a:spcPts val="0"/>
              </a:spcBef>
              <a:spcAft>
                <a:spcPts val="0"/>
              </a:spcAft>
              <a:defRPr/>
            </a:pPr>
            <a:r>
              <a:rPr lang="en-US" b="1" dirty="0">
                <a:solidFill>
                  <a:srgbClr val="00006C"/>
                </a:solidFill>
                <a:latin typeface="+mn-lt"/>
                <a:cs typeface="+mn-cs"/>
              </a:rPr>
              <a:t>                                      </a:t>
            </a:r>
          </a:p>
        </p:txBody>
      </p:sp>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r>
              <a:rPr lang="en-US" noProof="0"/>
              <a:t>Click icon to add table</a:t>
            </a:r>
          </a:p>
        </p:txBody>
      </p:sp>
      <p:sp>
        <p:nvSpPr>
          <p:cNvPr id="7" name="Date Placeholder 3"/>
          <p:cNvSpPr>
            <a:spLocks noGrp="1"/>
          </p:cNvSpPr>
          <p:nvPr>
            <p:ph type="dt" sz="half" idx="10"/>
          </p:nvPr>
        </p:nvSpPr>
        <p:spPr>
          <a:xfrm>
            <a:off x="457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Footer Placeholder 4"/>
          <p:cNvSpPr>
            <a:spLocks noGrp="1"/>
          </p:cNvSpPr>
          <p:nvPr>
            <p:ph type="ftr" sz="quarter" idx="11"/>
          </p:nvPr>
        </p:nvSpPr>
        <p:spPr>
          <a:xfrm>
            <a:off x="3124200" y="6245225"/>
            <a:ext cx="2895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9" name="Slide Number Placeholder 5"/>
          <p:cNvSpPr>
            <a:spLocks noGrp="1"/>
          </p:cNvSpPr>
          <p:nvPr>
            <p:ph type="sldNum" sz="quarter" idx="12"/>
          </p:nvPr>
        </p:nvSpPr>
        <p:spPr>
          <a:xfrm>
            <a:off x="6553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fld id="{E0B6841F-6D60-4BB5-AE4A-1A892F55F84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fld id="{21A8F804-BD07-4C21-B79F-954A9179BDC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a:xfrm>
            <a:off x="6553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fld id="{B3A4092E-ABE6-460B-8309-684C0628678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Footer Placeholder 7"/>
          <p:cNvSpPr>
            <a:spLocks noGrp="1"/>
          </p:cNvSpPr>
          <p:nvPr>
            <p:ph type="ftr" sz="quarter" idx="11"/>
          </p:nvPr>
        </p:nvSpPr>
        <p:spPr>
          <a:xfrm>
            <a:off x="3124200" y="6245225"/>
            <a:ext cx="2895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9" name="Slide Number Placeholder 8"/>
          <p:cNvSpPr>
            <a:spLocks noGrp="1"/>
          </p:cNvSpPr>
          <p:nvPr>
            <p:ph type="sldNum" sz="quarter" idx="12"/>
          </p:nvPr>
        </p:nvSpPr>
        <p:spPr>
          <a:xfrm>
            <a:off x="6553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fld id="{3AAD58AD-F131-4AE2-96B3-3329B13E5ED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4" name="Footer Placeholder 3"/>
          <p:cNvSpPr>
            <a:spLocks noGrp="1"/>
          </p:cNvSpPr>
          <p:nvPr>
            <p:ph type="ftr" sz="quarter" idx="11"/>
          </p:nvPr>
        </p:nvSpPr>
        <p:spPr>
          <a:xfrm>
            <a:off x="3124200" y="6245225"/>
            <a:ext cx="2895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Slide Number Placeholder 4"/>
          <p:cNvSpPr>
            <a:spLocks noGrp="1"/>
          </p:cNvSpPr>
          <p:nvPr>
            <p:ph type="sldNum" sz="quarter" idx="12"/>
          </p:nvPr>
        </p:nvSpPr>
        <p:spPr>
          <a:xfrm>
            <a:off x="6553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fld id="{CC2A3893-EA16-4E7B-AF8E-3CA7CA3F30F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a:xfrm>
            <a:off x="6553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fld id="{1B96531C-DD15-40E2-A287-3E83B9922CF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a:xfrm>
            <a:off x="6553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fld id="{5D1953B9-A753-4B76-ACD2-370CB578646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fld id="{80A45103-7C6E-4D2A-9FAE-2B0A058C7D6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fld id="{7D1AA051-472B-4854-A8AE-E85AA95A04C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3352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a:effectLst/>
        </p:spPr>
        <p:txBody>
          <a:bodyPr wrap="none" anchor="ctr"/>
          <a:lstStyle/>
          <a:p>
            <a:pPr fontAlgn="auto">
              <a:spcBef>
                <a:spcPts val="0"/>
              </a:spcBef>
              <a:spcAft>
                <a:spcPts val="0"/>
              </a:spcAft>
              <a:defRPr/>
            </a:pPr>
            <a:endParaRPr lang="en-US">
              <a:latin typeface="+mn-lt"/>
              <a:cs typeface="+mn-cs"/>
            </a:endParaRPr>
          </a:p>
        </p:txBody>
      </p:sp>
      <p:pic>
        <p:nvPicPr>
          <p:cNvPr id="1029" name="Picture 2"/>
          <p:cNvPicPr>
            <a:picLocks noChangeAspect="1" noChangeArrowheads="1"/>
          </p:cNvPicPr>
          <p:nvPr/>
        </p:nvPicPr>
        <p:blipFill>
          <a:blip r:embed="rId12"/>
          <a:srcRect/>
          <a:stretch>
            <a:fillRect/>
          </a:stretch>
        </p:blipFill>
        <p:spPr bwMode="auto">
          <a:xfrm>
            <a:off x="228600" y="5791200"/>
            <a:ext cx="800100" cy="1066800"/>
          </a:xfrm>
          <a:prstGeom prst="rect">
            <a:avLst/>
          </a:prstGeom>
          <a:noFill/>
          <a:ln w="9525">
            <a:noFill/>
            <a:miter lim="800000"/>
            <a:headEnd/>
            <a:tailEnd/>
          </a:ln>
        </p:spPr>
      </p:pic>
      <p:sp>
        <p:nvSpPr>
          <p:cNvPr id="9" name="Rectangle 3"/>
          <p:cNvSpPr>
            <a:spLocks noChangeArrowheads="1"/>
          </p:cNvSpPr>
          <p:nvPr/>
        </p:nvSpPr>
        <p:spPr bwMode="auto">
          <a:xfrm>
            <a:off x="2455863" y="6003925"/>
            <a:ext cx="5773737" cy="854075"/>
          </a:xfrm>
          <a:prstGeom prst="rect">
            <a:avLst/>
          </a:prstGeom>
          <a:noFill/>
          <a:ln w="9525">
            <a:noFill/>
            <a:miter lim="800000"/>
            <a:headEnd/>
            <a:tailEnd/>
          </a:ln>
          <a:effectLst/>
        </p:spPr>
        <p:txBody>
          <a:bodyPr>
            <a:spAutoFit/>
          </a:bodyPr>
          <a:lstStyle/>
          <a:p>
            <a:pPr fontAlgn="auto">
              <a:spcBef>
                <a:spcPts val="0"/>
              </a:spcBef>
              <a:spcAft>
                <a:spcPts val="0"/>
              </a:spcAft>
              <a:defRPr/>
            </a:pPr>
            <a:r>
              <a:rPr lang="en-US" b="1" dirty="0">
                <a:solidFill>
                  <a:srgbClr val="00006C"/>
                </a:solidFill>
                <a:latin typeface="+mn-lt"/>
                <a:cs typeface="+mn-cs"/>
              </a:rPr>
              <a:t>        College of Engineering Pune (COEP) </a:t>
            </a:r>
          </a:p>
          <a:p>
            <a:pPr fontAlgn="auto">
              <a:spcBef>
                <a:spcPts val="0"/>
              </a:spcBef>
              <a:spcAft>
                <a:spcPts val="0"/>
              </a:spcAft>
              <a:defRPr/>
            </a:pPr>
            <a:r>
              <a:rPr lang="en-US" sz="1400" b="1" dirty="0">
                <a:solidFill>
                  <a:srgbClr val="00006C"/>
                </a:solidFill>
                <a:latin typeface="+mn-lt"/>
                <a:cs typeface="+mn-cs"/>
              </a:rPr>
              <a:t>                   Forerunners in Technical Education </a:t>
            </a:r>
          </a:p>
          <a:p>
            <a:pPr fontAlgn="auto">
              <a:spcBef>
                <a:spcPts val="0"/>
              </a:spcBef>
              <a:spcAft>
                <a:spcPts val="0"/>
              </a:spcAft>
              <a:defRPr/>
            </a:pPr>
            <a:r>
              <a:rPr lang="en-US" b="1" dirty="0">
                <a:solidFill>
                  <a:srgbClr val="00006C"/>
                </a:solidFill>
                <a:latin typeface="+mn-lt"/>
                <a:cs typeface="+mn-cs"/>
              </a:rPr>
              <a:t>                                      </a:t>
            </a:r>
          </a:p>
        </p:txBody>
      </p:sp>
    </p:spTree>
  </p:cSld>
  <p:clrMap bg1="lt1" tx1="dk1" bg2="lt2" tx2="dk2" accent1="accent1" accent2="accent2" accent3="accent3" accent4="accent4" accent5="accent5" accent6="accent6" hlink="hlink" folHlink="folHlink"/>
  <p:sldLayoutIdLst>
    <p:sldLayoutId id="2147483991"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Lst>
  <p:txStyles>
    <p:titleStyle>
      <a:lvl1pPr algn="ctr" rtl="0" eaLnBrk="0" fontAlgn="base" hangingPunct="0">
        <a:spcBef>
          <a:spcPct val="0"/>
        </a:spcBef>
        <a:spcAft>
          <a:spcPct val="0"/>
        </a:spcAft>
        <a:defRPr sz="3600">
          <a:solidFill>
            <a:srgbClr val="0070C0"/>
          </a:solidFill>
          <a:latin typeface="+mj-lt"/>
          <a:ea typeface="+mj-ea"/>
          <a:cs typeface="+mj-cs"/>
        </a:defRPr>
      </a:lvl1pPr>
      <a:lvl2pPr algn="ctr" rtl="0" eaLnBrk="0" fontAlgn="base" hangingPunct="0">
        <a:spcBef>
          <a:spcPct val="0"/>
        </a:spcBef>
        <a:spcAft>
          <a:spcPct val="0"/>
        </a:spcAft>
        <a:defRPr sz="3600">
          <a:solidFill>
            <a:srgbClr val="0070C0"/>
          </a:solidFill>
          <a:latin typeface="Arial" charset="0"/>
          <a:cs typeface="Arial" charset="0"/>
        </a:defRPr>
      </a:lvl2pPr>
      <a:lvl3pPr algn="ctr" rtl="0" eaLnBrk="0" fontAlgn="base" hangingPunct="0">
        <a:spcBef>
          <a:spcPct val="0"/>
        </a:spcBef>
        <a:spcAft>
          <a:spcPct val="0"/>
        </a:spcAft>
        <a:defRPr sz="3600">
          <a:solidFill>
            <a:srgbClr val="0070C0"/>
          </a:solidFill>
          <a:latin typeface="Arial" charset="0"/>
          <a:cs typeface="Arial" charset="0"/>
        </a:defRPr>
      </a:lvl3pPr>
      <a:lvl4pPr algn="ctr" rtl="0" eaLnBrk="0" fontAlgn="base" hangingPunct="0">
        <a:spcBef>
          <a:spcPct val="0"/>
        </a:spcBef>
        <a:spcAft>
          <a:spcPct val="0"/>
        </a:spcAft>
        <a:defRPr sz="3600">
          <a:solidFill>
            <a:srgbClr val="0070C0"/>
          </a:solidFill>
          <a:latin typeface="Arial" charset="0"/>
          <a:cs typeface="Arial" charset="0"/>
        </a:defRPr>
      </a:lvl4pPr>
      <a:lvl5pPr algn="ctr" rtl="0" eaLnBrk="0" fontAlgn="base" hangingPunct="0">
        <a:spcBef>
          <a:spcPct val="0"/>
        </a:spcBef>
        <a:spcAft>
          <a:spcPct val="0"/>
        </a:spcAft>
        <a:defRPr sz="3600">
          <a:solidFill>
            <a:srgbClr val="0070C0"/>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rgbClr val="C00000"/>
          </a:solidFill>
          <a:latin typeface="+mn-lt"/>
          <a:ea typeface="+mn-ea"/>
          <a:cs typeface="+mn-cs"/>
        </a:defRPr>
      </a:lvl1pPr>
      <a:lvl2pPr marL="742950" indent="-285750" algn="l" rtl="0" eaLnBrk="0" fontAlgn="base" hangingPunct="0">
        <a:spcBef>
          <a:spcPct val="20000"/>
        </a:spcBef>
        <a:spcAft>
          <a:spcPct val="0"/>
        </a:spcAft>
        <a:buChar char="–"/>
        <a:defRPr sz="3200">
          <a:solidFill>
            <a:srgbClr val="C00000"/>
          </a:solidFill>
          <a:latin typeface="+mn-lt"/>
          <a:cs typeface="+mn-cs"/>
        </a:defRPr>
      </a:lvl2pPr>
      <a:lvl3pPr marL="1143000" indent="-228600" algn="l" rtl="0" eaLnBrk="0" fontAlgn="base" hangingPunct="0">
        <a:spcBef>
          <a:spcPct val="20000"/>
        </a:spcBef>
        <a:spcAft>
          <a:spcPct val="0"/>
        </a:spcAft>
        <a:buChar char="•"/>
        <a:defRPr sz="3200">
          <a:solidFill>
            <a:srgbClr val="C00000"/>
          </a:solidFill>
          <a:latin typeface="+mn-lt"/>
          <a:cs typeface="+mn-cs"/>
        </a:defRPr>
      </a:lvl3pPr>
      <a:lvl4pPr marL="1600200" indent="-228600" algn="l" rtl="0" eaLnBrk="0" fontAlgn="base" hangingPunct="0">
        <a:spcBef>
          <a:spcPct val="20000"/>
        </a:spcBef>
        <a:spcAft>
          <a:spcPct val="0"/>
        </a:spcAft>
        <a:buChar char="–"/>
        <a:defRPr sz="3200">
          <a:solidFill>
            <a:srgbClr val="C00000"/>
          </a:solidFill>
          <a:latin typeface="+mn-lt"/>
          <a:cs typeface="+mn-cs"/>
        </a:defRPr>
      </a:lvl4pPr>
      <a:lvl5pPr marL="2057400" indent="-228600" algn="l" rtl="0" eaLnBrk="0" fontAlgn="base" hangingPunct="0">
        <a:spcBef>
          <a:spcPct val="20000"/>
        </a:spcBef>
        <a:spcAft>
          <a:spcPct val="0"/>
        </a:spcAft>
        <a:buChar char="»"/>
        <a:defRPr sz="3200">
          <a:solidFill>
            <a:srgbClr val="C00000"/>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22313" y="571481"/>
            <a:ext cx="7772400" cy="4381520"/>
          </a:xfrm>
        </p:spPr>
        <p:txBody>
          <a:bodyPr/>
          <a:lstStyle/>
          <a:p>
            <a:pPr algn="ctr"/>
            <a:br>
              <a:rPr lang="en-US" sz="1600" i="1" cap="none" dirty="0">
                <a:solidFill>
                  <a:srgbClr val="002060"/>
                </a:solidFill>
                <a:latin typeface="+mn-lt"/>
              </a:rPr>
            </a:br>
            <a:br>
              <a:rPr lang="en-US" sz="1600" i="1" cap="none" dirty="0">
                <a:solidFill>
                  <a:srgbClr val="002060"/>
                </a:solidFill>
                <a:latin typeface="+mn-lt"/>
              </a:rPr>
            </a:br>
            <a:r>
              <a:rPr lang="en-US" i="1" cap="none" dirty="0" err="1">
                <a:latin typeface="Arial Rounded MT Bold" panose="020F0704030504030204" pitchFamily="34" charset="0"/>
              </a:rPr>
              <a:t>DeviceNet</a:t>
            </a:r>
            <a:r>
              <a:rPr lang="en-US" i="1" cap="none" dirty="0">
                <a:latin typeface="Arial Rounded MT Bold" panose="020F0704030504030204" pitchFamily="34" charset="0"/>
              </a:rPr>
              <a:t> &amp; ControlNet</a:t>
            </a:r>
            <a:br>
              <a:rPr lang="en-US" i="1" cap="none" dirty="0">
                <a:solidFill>
                  <a:srgbClr val="002060"/>
                </a:solidFill>
                <a:latin typeface="Arial Rounded MT Bold" panose="020F0704030504030204" pitchFamily="34" charset="0"/>
              </a:rPr>
            </a:br>
            <a:br>
              <a:rPr lang="en-US" sz="1600" i="1" cap="none" dirty="0">
                <a:solidFill>
                  <a:srgbClr val="002060"/>
                </a:solidFill>
                <a:latin typeface="Arial Rounded MT Bold" panose="020F0704030504030204" pitchFamily="34" charset="0"/>
              </a:rPr>
            </a:br>
            <a:br>
              <a:rPr lang="en-US" sz="1600" i="1" cap="none" dirty="0">
                <a:solidFill>
                  <a:srgbClr val="002060"/>
                </a:solidFill>
                <a:latin typeface="Arial Rounded MT Bold" panose="020F0704030504030204" pitchFamily="34" charset="0"/>
              </a:rPr>
            </a:br>
            <a:br>
              <a:rPr lang="en-US" sz="1600" i="1" cap="none" dirty="0">
                <a:solidFill>
                  <a:srgbClr val="002060"/>
                </a:solidFill>
                <a:latin typeface="Arial Rounded MT Bold" panose="020F0704030504030204" pitchFamily="34" charset="0"/>
              </a:rPr>
            </a:br>
            <a:br>
              <a:rPr lang="en-US" sz="1600" i="1" cap="none" dirty="0">
                <a:solidFill>
                  <a:srgbClr val="002060"/>
                </a:solidFill>
                <a:latin typeface="Arial Rounded MT Bold" panose="020F0704030504030204" pitchFamily="34" charset="0"/>
              </a:rPr>
            </a:br>
            <a:br>
              <a:rPr lang="en-US" sz="1600" i="1" cap="none" dirty="0">
                <a:solidFill>
                  <a:srgbClr val="002060"/>
                </a:solidFill>
                <a:latin typeface="Arial Rounded MT Bold" panose="020F0704030504030204" pitchFamily="34" charset="0"/>
              </a:rPr>
            </a:br>
            <a:br>
              <a:rPr lang="en-US" sz="1600" i="1" cap="none" dirty="0">
                <a:solidFill>
                  <a:srgbClr val="002060"/>
                </a:solidFill>
                <a:latin typeface="Arial Rounded MT Bold" panose="020F0704030504030204" pitchFamily="34" charset="0"/>
              </a:rPr>
            </a:br>
            <a:r>
              <a:rPr lang="en-US" sz="2000" b="0" i="1" cap="none" dirty="0">
                <a:latin typeface="Arial Rounded MT Bold" panose="020F0704030504030204" pitchFamily="34" charset="0"/>
              </a:rPr>
              <a:t>Mrs. </a:t>
            </a:r>
            <a:r>
              <a:rPr lang="en-US" sz="2000" b="0" i="1" cap="none" dirty="0" err="1">
                <a:latin typeface="Arial Rounded MT Bold" panose="020F0704030504030204" pitchFamily="34" charset="0"/>
              </a:rPr>
              <a:t>Meera</a:t>
            </a:r>
            <a:r>
              <a:rPr lang="en-US" sz="2000" b="0" i="1" cap="none" dirty="0">
                <a:latin typeface="Arial Rounded MT Bold" panose="020F0704030504030204" pitchFamily="34" charset="0"/>
              </a:rPr>
              <a:t> </a:t>
            </a:r>
            <a:r>
              <a:rPr lang="en-US" sz="2000" b="0" i="1" cap="none" dirty="0" err="1">
                <a:latin typeface="Arial Rounded MT Bold" panose="020F0704030504030204" pitchFamily="34" charset="0"/>
              </a:rPr>
              <a:t>Ajit</a:t>
            </a:r>
            <a:r>
              <a:rPr lang="en-US" sz="2000" b="0" i="1" cap="none" dirty="0">
                <a:latin typeface="Arial Rounded MT Bold" panose="020F0704030504030204" pitchFamily="34" charset="0"/>
              </a:rPr>
              <a:t> </a:t>
            </a:r>
            <a:r>
              <a:rPr lang="en-US" sz="2000" b="0" i="1" cap="none" dirty="0" err="1">
                <a:latin typeface="Arial Rounded MT Bold" panose="020F0704030504030204" pitchFamily="34" charset="0"/>
              </a:rPr>
              <a:t>Khandekar</a:t>
            </a:r>
            <a:br>
              <a:rPr lang="en-US" sz="1600" b="0" i="1" cap="none" dirty="0">
                <a:latin typeface="Arial Rounded MT Bold" panose="020F0704030504030204" pitchFamily="34" charset="0"/>
              </a:rPr>
            </a:br>
            <a:r>
              <a:rPr lang="en-US" sz="2000" b="0" i="1" cap="none" dirty="0">
                <a:latin typeface="Arial Rounded MT Bold" panose="020F0704030504030204" pitchFamily="34" charset="0"/>
              </a:rPr>
              <a:t>Department of Instrumentation &amp; Control</a:t>
            </a:r>
            <a:br>
              <a:rPr lang="en-US" sz="2000" b="0" i="1" cap="none" dirty="0">
                <a:latin typeface="Arial Rounded MT Bold" panose="020F0704030504030204" pitchFamily="34" charset="0"/>
              </a:rPr>
            </a:br>
            <a:r>
              <a:rPr lang="en-US" sz="2000" b="0" i="1" cap="none" dirty="0">
                <a:latin typeface="Arial Rounded MT Bold" panose="020F0704030504030204" pitchFamily="34" charset="0"/>
              </a:rPr>
              <a:t>College of Engineering, Pune</a:t>
            </a:r>
            <a:br>
              <a:rPr lang="en-US" sz="2000" b="0" i="1" cap="none" dirty="0">
                <a:latin typeface="Arial Rounded MT Bold" panose="020F0704030504030204" pitchFamily="34" charset="0"/>
              </a:rPr>
            </a:br>
            <a:endParaRPr lang="en-US" sz="2000" i="1" cap="none" dirty="0">
              <a:latin typeface="Arial Rounded MT Bold" panose="020F0704030504030204" pitchFamily="34" charset="0"/>
            </a:endParaRPr>
          </a:p>
        </p:txBody>
      </p:sp>
      <p:sp>
        <p:nvSpPr>
          <p:cNvPr id="5" name="Rectangle 4"/>
          <p:cNvSpPr/>
          <p:nvPr/>
        </p:nvSpPr>
        <p:spPr>
          <a:xfrm>
            <a:off x="457200" y="1143000"/>
            <a:ext cx="8229599" cy="1107996"/>
          </a:xfrm>
          <a:prstGeom prst="rect">
            <a:avLst/>
          </a:prstGeom>
        </p:spPr>
        <p:txBody>
          <a:bodyPr wrap="square">
            <a:spAutoFit/>
          </a:bodyPr>
          <a:lstStyle/>
          <a:p>
            <a:pPr algn="ctr"/>
            <a:endParaRPr lang="en-IN" sz="2400" dirty="0">
              <a:solidFill>
                <a:srgbClr val="002060"/>
              </a:solidFill>
            </a:endParaRPr>
          </a:p>
          <a:p>
            <a:pPr algn="ctr"/>
            <a:br>
              <a:rPr lang="en-US" sz="2400" dirty="0">
                <a:solidFill>
                  <a:srgbClr val="002060"/>
                </a:solidFill>
              </a:rPr>
            </a:br>
            <a:endParaRPr lang="en-US" b="1"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70AE4-07BB-4BDB-8C30-B9833E5E9760}"/>
              </a:ext>
            </a:extLst>
          </p:cNvPr>
          <p:cNvSpPr>
            <a:spLocks noGrp="1"/>
          </p:cNvSpPr>
          <p:nvPr>
            <p:ph type="title"/>
          </p:nvPr>
        </p:nvSpPr>
        <p:spPr>
          <a:xfrm>
            <a:off x="467544" y="116632"/>
            <a:ext cx="8568951" cy="5652343"/>
          </a:xfrm>
        </p:spPr>
        <p:txBody>
          <a:bodyPr/>
          <a:lstStyle/>
          <a:p>
            <a:r>
              <a:rPr lang="en-US" sz="2400" b="0" cap="none" dirty="0">
                <a:latin typeface="Arial Rounded MT Bold" panose="020F0704030504030204" pitchFamily="34" charset="0"/>
              </a:rPr>
              <a:t>The poll command is an I/O message, containing any amount of data sent by the master to a single slave. The latter with the poll response I/O message, may also return data.</a:t>
            </a:r>
            <a:br>
              <a:rPr lang="en-US" sz="2400" b="0" cap="none" dirty="0">
                <a:latin typeface="Arial Rounded MT Bold" panose="020F0704030504030204" pitchFamily="34" charset="0"/>
              </a:rPr>
            </a:br>
            <a:br>
              <a:rPr lang="en-US" sz="2400" b="0" cap="none" dirty="0">
                <a:latin typeface="Arial Rounded MT Bold" panose="020F0704030504030204" pitchFamily="34" charset="0"/>
              </a:rPr>
            </a:br>
            <a:r>
              <a:rPr lang="en-US" sz="2400" b="0" cap="none" dirty="0">
                <a:latin typeface="Arial Rounded MT Bold" panose="020F0704030504030204" pitchFamily="34" charset="0"/>
              </a:rPr>
              <a:t>The change od state/cyclic are I/O messages that can be transmitted either by the master or by a slave. They are normally triggered by specific events such as an alarm or the expiring of a timer. </a:t>
            </a:r>
            <a:br>
              <a:rPr lang="en-US" sz="2400" b="0" cap="none" dirty="0">
                <a:latin typeface="Arial Rounded MT Bold" panose="020F0704030504030204" pitchFamily="34" charset="0"/>
              </a:rPr>
            </a:br>
            <a:br>
              <a:rPr lang="en-US" sz="2400" b="0" cap="none" dirty="0">
                <a:latin typeface="Arial Rounded MT Bold" panose="020F0704030504030204" pitchFamily="34" charset="0"/>
              </a:rPr>
            </a:br>
            <a:r>
              <a:rPr lang="en-US" sz="2400" b="0" cap="none" dirty="0">
                <a:latin typeface="Arial Rounded MT Bold" panose="020F0704030504030204" pitchFamily="34" charset="0"/>
              </a:rPr>
              <a:t>The explicit response/requests are</a:t>
            </a:r>
            <a:br>
              <a:rPr lang="en-US" sz="2400" b="0" cap="none" dirty="0">
                <a:latin typeface="Arial Rounded MT Bold" panose="020F0704030504030204" pitchFamily="34" charset="0"/>
              </a:rPr>
            </a:br>
            <a:r>
              <a:rPr lang="en-US" sz="2400" b="0" cap="none" dirty="0">
                <a:latin typeface="Arial Rounded MT Bold" panose="020F0704030504030204" pitchFamily="34" charset="0"/>
              </a:rPr>
              <a:t> general purpose message used, to transfer the values of some attributes.</a:t>
            </a:r>
            <a:endParaRPr lang="en-IN" sz="2400" cap="none" dirty="0">
              <a:latin typeface="Arial Rounded MT Bold" panose="020F0704030504030204" pitchFamily="34" charset="0"/>
            </a:endParaRPr>
          </a:p>
        </p:txBody>
      </p:sp>
    </p:spTree>
    <p:extLst>
      <p:ext uri="{BB962C8B-B14F-4D97-AF65-F5344CB8AC3E}">
        <p14:creationId xmlns:p14="http://schemas.microsoft.com/office/powerpoint/2010/main" val="856142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B3FE8-4C50-444F-975C-8FCA26220CC4}"/>
              </a:ext>
            </a:extLst>
          </p:cNvPr>
          <p:cNvSpPr>
            <a:spLocks noGrp="1"/>
          </p:cNvSpPr>
          <p:nvPr>
            <p:ph type="title"/>
          </p:nvPr>
        </p:nvSpPr>
        <p:spPr>
          <a:xfrm>
            <a:off x="395536" y="188640"/>
            <a:ext cx="8424935" cy="5580335"/>
          </a:xfrm>
        </p:spPr>
        <p:txBody>
          <a:bodyPr/>
          <a:lstStyle/>
          <a:p>
            <a:r>
              <a:rPr lang="en-US" cap="none" dirty="0">
                <a:latin typeface="Arial Rounded MT Bold" panose="020F0704030504030204" pitchFamily="34" charset="0"/>
              </a:rPr>
              <a:t>ControlNet</a:t>
            </a:r>
            <a:br>
              <a:rPr lang="en-US" cap="none" dirty="0">
                <a:latin typeface="Arial Rounded MT Bold" panose="020F0704030504030204" pitchFamily="34" charset="0"/>
              </a:rPr>
            </a:br>
            <a:br>
              <a:rPr lang="en-US" dirty="0">
                <a:latin typeface="Arial Rounded MT Bold" panose="020F0704030504030204" pitchFamily="34" charset="0"/>
              </a:rPr>
            </a:br>
            <a:r>
              <a:rPr lang="en-US" sz="2400" b="0" cap="none" dirty="0">
                <a:latin typeface="Arial Rounded MT Bold" panose="020F0704030504030204" pitchFamily="34" charset="0"/>
              </a:rPr>
              <a:t>ControlNet is based on a producer/consumer model, exhibit good efficiency and provides deterministic response times.</a:t>
            </a:r>
            <a:br>
              <a:rPr lang="en-US" sz="2400" b="0" cap="none" dirty="0">
                <a:latin typeface="Arial Rounded MT Bold" panose="020F0704030504030204" pitchFamily="34" charset="0"/>
              </a:rPr>
            </a:br>
            <a:r>
              <a:rPr lang="en-US" sz="2400" b="0" cap="none" dirty="0">
                <a:latin typeface="Arial Rounded MT Bold" panose="020F0704030504030204" pitchFamily="34" charset="0"/>
              </a:rPr>
              <a:t> </a:t>
            </a:r>
            <a:br>
              <a:rPr lang="en-US" sz="2400" b="0" cap="none" dirty="0">
                <a:latin typeface="Arial Rounded MT Bold" panose="020F0704030504030204" pitchFamily="34" charset="0"/>
              </a:rPr>
            </a:br>
            <a:r>
              <a:rPr lang="en-US" sz="2400" b="0" cap="none" dirty="0">
                <a:latin typeface="Arial Rounded MT Bold" panose="020F0704030504030204" pitchFamily="34" charset="0"/>
              </a:rPr>
              <a:t>ControlNet is used in complex batch control systems, the process industry and the automotive industry.</a:t>
            </a:r>
            <a:br>
              <a:rPr lang="en-US" sz="2400" b="0" cap="none" dirty="0">
                <a:latin typeface="Arial Rounded MT Bold" panose="020F0704030504030204" pitchFamily="34" charset="0"/>
              </a:rPr>
            </a:br>
            <a:br>
              <a:rPr lang="en-US" sz="2400" b="0" cap="none" dirty="0"/>
            </a:br>
            <a:br>
              <a:rPr lang="en-US" sz="2400" b="0" cap="none" dirty="0"/>
            </a:br>
            <a:endParaRPr lang="en-IN" sz="2400" b="0" dirty="0"/>
          </a:p>
        </p:txBody>
      </p:sp>
    </p:spTree>
    <p:extLst>
      <p:ext uri="{BB962C8B-B14F-4D97-AF65-F5344CB8AC3E}">
        <p14:creationId xmlns:p14="http://schemas.microsoft.com/office/powerpoint/2010/main" val="1178918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E6B9-8470-4507-8B16-416CA2C6D7AE}"/>
              </a:ext>
            </a:extLst>
          </p:cNvPr>
          <p:cNvSpPr>
            <a:spLocks noGrp="1"/>
          </p:cNvSpPr>
          <p:nvPr>
            <p:ph type="title"/>
          </p:nvPr>
        </p:nvSpPr>
        <p:spPr>
          <a:xfrm>
            <a:off x="251520" y="188640"/>
            <a:ext cx="8784975" cy="5580335"/>
          </a:xfrm>
        </p:spPr>
        <p:txBody>
          <a:bodyPr/>
          <a:lstStyle/>
          <a:p>
            <a:r>
              <a:rPr lang="en-US" cap="none" dirty="0">
                <a:latin typeface="Arial Rounded MT Bold" panose="020F0704030504030204" pitchFamily="34" charset="0"/>
              </a:rPr>
              <a:t>Physical Layer: </a:t>
            </a:r>
            <a:br>
              <a:rPr lang="en-US" cap="none" dirty="0">
                <a:latin typeface="Arial Rounded MT Bold" panose="020F0704030504030204" pitchFamily="34" charset="0"/>
              </a:rPr>
            </a:br>
            <a:br>
              <a:rPr lang="en-US" cap="none" dirty="0">
                <a:latin typeface="Arial Rounded MT Bold" panose="020F0704030504030204" pitchFamily="34" charset="0"/>
              </a:rPr>
            </a:br>
            <a:r>
              <a:rPr lang="en-US" sz="2000" b="0" cap="none" dirty="0">
                <a:latin typeface="Arial Rounded MT Bold" panose="020F0704030504030204" pitchFamily="34" charset="0"/>
              </a:rPr>
              <a:t>Physical layer is split into two sublayers; the physical medium attachment (PMA) and the physical layer signaling(PLS) .</a:t>
            </a:r>
            <a:br>
              <a:rPr lang="en-US" sz="2000" b="0" cap="none" dirty="0">
                <a:latin typeface="Arial Rounded MT Bold" panose="020F0704030504030204" pitchFamily="34" charset="0"/>
              </a:rPr>
            </a:br>
            <a:br>
              <a:rPr lang="en-US" sz="2000" b="0" cap="none" dirty="0">
                <a:latin typeface="Arial Rounded MT Bold" panose="020F0704030504030204" pitchFamily="34" charset="0"/>
              </a:rPr>
            </a:br>
            <a:r>
              <a:rPr lang="en-US" sz="2000" b="0" cap="none" dirty="0">
                <a:latin typeface="Arial Rounded MT Bold" panose="020F0704030504030204" pitchFamily="34" charset="0"/>
              </a:rPr>
              <a:t>The PMA is responsible for the transmission/reception of signals to/from the bus and comprises all the necessary circuitry that is not part of the ControlNet stations. </a:t>
            </a:r>
            <a:br>
              <a:rPr lang="en-US" sz="2000" b="0" cap="none" dirty="0">
                <a:latin typeface="Arial Rounded MT Bold" panose="020F0704030504030204" pitchFamily="34" charset="0"/>
              </a:rPr>
            </a:br>
            <a:br>
              <a:rPr lang="en-US" sz="2000" b="0" cap="none" dirty="0">
                <a:latin typeface="Arial Rounded MT Bold" panose="020F0704030504030204" pitchFamily="34" charset="0"/>
              </a:rPr>
            </a:br>
            <a:r>
              <a:rPr lang="en-US" sz="2000" b="0" cap="none" dirty="0">
                <a:latin typeface="Arial Rounded MT Bold" panose="020F0704030504030204" pitchFamily="34" charset="0"/>
              </a:rPr>
              <a:t>The PLS implements the bit representation and timing functions required for the correct transmission of the signals on the network. The PLS realizes the interface to the data link layer. </a:t>
            </a:r>
            <a:br>
              <a:rPr lang="en-US" sz="2000" b="0" cap="none" dirty="0">
                <a:latin typeface="Arial Rounded MT Bold" panose="020F0704030504030204" pitchFamily="34" charset="0"/>
              </a:rPr>
            </a:br>
            <a:endParaRPr lang="en-IN" sz="2000" b="0" cap="none" dirty="0">
              <a:latin typeface="Arial Rounded MT Bold" panose="020F0704030504030204" pitchFamily="34" charset="0"/>
            </a:endParaRPr>
          </a:p>
        </p:txBody>
      </p:sp>
    </p:spTree>
    <p:extLst>
      <p:ext uri="{BB962C8B-B14F-4D97-AF65-F5344CB8AC3E}">
        <p14:creationId xmlns:p14="http://schemas.microsoft.com/office/powerpoint/2010/main" val="930100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54FEE-F12C-40E7-9DB4-C6706319B8D1}"/>
              </a:ext>
            </a:extLst>
          </p:cNvPr>
          <p:cNvSpPr>
            <a:spLocks noGrp="1"/>
          </p:cNvSpPr>
          <p:nvPr>
            <p:ph type="title"/>
          </p:nvPr>
        </p:nvSpPr>
        <p:spPr>
          <a:xfrm>
            <a:off x="323528" y="188640"/>
            <a:ext cx="8712968" cy="5184576"/>
          </a:xfrm>
        </p:spPr>
        <p:txBody>
          <a:bodyPr/>
          <a:lstStyle/>
          <a:p>
            <a:r>
              <a:rPr lang="en-US" sz="2000" b="0" cap="none" dirty="0">
                <a:latin typeface="Arial Rounded MT Bold" panose="020F0704030504030204" pitchFamily="34" charset="0"/>
              </a:rPr>
              <a:t>The </a:t>
            </a:r>
            <a:r>
              <a:rPr lang="en-US" sz="2000" b="0" cap="none" dirty="0" err="1">
                <a:latin typeface="Arial Rounded MT Bold" panose="020F0704030504030204" pitchFamily="34" charset="0"/>
              </a:rPr>
              <a:t>controlnet</a:t>
            </a:r>
            <a:r>
              <a:rPr lang="en-US" sz="2000" b="0" cap="none" dirty="0">
                <a:latin typeface="Arial Rounded MT Bold" panose="020F0704030504030204" pitchFamily="34" charset="0"/>
              </a:rPr>
              <a:t> standard basically recommends two types of physical media: coaxial cable and fiber optics. A third media type, network access port(nap), allows point-to-point temporary connection between two nodes. A NAP is often used for example, to realize a link between a programming unit and a station already connected to ControlNet. </a:t>
            </a:r>
            <a:br>
              <a:rPr lang="en-US" sz="2000" b="0" cap="none" dirty="0">
                <a:latin typeface="Arial Rounded MT Bold" panose="020F0704030504030204" pitchFamily="34" charset="0"/>
              </a:rPr>
            </a:br>
            <a:br>
              <a:rPr lang="en-US" sz="2000" b="0" cap="none" dirty="0">
                <a:latin typeface="Arial Rounded MT Bold" panose="020F0704030504030204" pitchFamily="34" charset="0"/>
              </a:rPr>
            </a:br>
            <a:r>
              <a:rPr lang="en-US" sz="2000" b="0" cap="none" dirty="0">
                <a:latin typeface="Arial Rounded MT Bold" panose="020F0704030504030204" pitchFamily="34" charset="0"/>
              </a:rPr>
              <a:t>The specified coaxial cable is a RG-6 quad shield, of the same type as that for the cable television industry. Several topologies may be realized with ControlNet e.g. bus, </a:t>
            </a:r>
            <a:r>
              <a:rPr lang="en-US" sz="2000" b="0" cap="none" dirty="0" err="1">
                <a:latin typeface="Arial Rounded MT Bold" panose="020F0704030504030204" pitchFamily="34" charset="0"/>
              </a:rPr>
              <a:t>tree,star</a:t>
            </a:r>
            <a:r>
              <a:rPr lang="en-US" sz="2000" b="0" cap="none" dirty="0">
                <a:latin typeface="Arial Rounded MT Bold" panose="020F0704030504030204" pitchFamily="34" charset="0"/>
              </a:rPr>
              <a:t> network</a:t>
            </a:r>
            <a:br>
              <a:rPr lang="en-US" sz="2000" b="0" cap="none" dirty="0">
                <a:latin typeface="Arial Rounded MT Bold" panose="020F0704030504030204" pitchFamily="34" charset="0"/>
              </a:rPr>
            </a:br>
            <a:br>
              <a:rPr lang="en-US" sz="2000" b="0" cap="none" dirty="0">
                <a:latin typeface="Arial Rounded MT Bold" panose="020F0704030504030204" pitchFamily="34" charset="0"/>
              </a:rPr>
            </a:br>
            <a:r>
              <a:rPr lang="en-US" sz="2000" b="0" cap="none" dirty="0">
                <a:latin typeface="Arial Rounded MT Bold" panose="020F0704030504030204" pitchFamily="34" charset="0"/>
              </a:rPr>
              <a:t>Repeaters can be used to link segments. Each station is connected to a segment by means of a tap to which it is linked via a drop cable.</a:t>
            </a:r>
            <a:br>
              <a:rPr lang="en-US" sz="2000" b="0" cap="none" dirty="0">
                <a:latin typeface="Arial Rounded MT Bold" panose="020F0704030504030204" pitchFamily="34" charset="0"/>
              </a:rPr>
            </a:br>
            <a:br>
              <a:rPr lang="en-US" sz="2000" b="0" cap="none" dirty="0">
                <a:latin typeface="Arial Rounded MT Bold" panose="020F0704030504030204" pitchFamily="34" charset="0"/>
              </a:rPr>
            </a:br>
            <a:r>
              <a:rPr lang="en-US" sz="2000" b="0" cap="none" dirty="0">
                <a:latin typeface="Arial Rounded MT Bold" panose="020F0704030504030204" pitchFamily="34" charset="0"/>
              </a:rPr>
              <a:t>The maximum segment length is related to the number of stations connected: 1000m with two stations, decreasing to 250m with 48 stations.</a:t>
            </a:r>
            <a:endParaRPr lang="en-IN" sz="2000" b="0" cap="none" dirty="0">
              <a:latin typeface="Arial Rounded MT Bold" panose="020F0704030504030204" pitchFamily="34" charset="0"/>
            </a:endParaRPr>
          </a:p>
        </p:txBody>
      </p:sp>
    </p:spTree>
    <p:extLst>
      <p:ext uri="{BB962C8B-B14F-4D97-AF65-F5344CB8AC3E}">
        <p14:creationId xmlns:p14="http://schemas.microsoft.com/office/powerpoint/2010/main" val="3035120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FA087-716E-463E-A8EA-5F35A5457386}"/>
              </a:ext>
            </a:extLst>
          </p:cNvPr>
          <p:cNvSpPr>
            <a:spLocks noGrp="1"/>
          </p:cNvSpPr>
          <p:nvPr>
            <p:ph type="title"/>
          </p:nvPr>
        </p:nvSpPr>
        <p:spPr>
          <a:xfrm>
            <a:off x="395536" y="332656"/>
            <a:ext cx="8640959" cy="5436319"/>
          </a:xfrm>
        </p:spPr>
        <p:txBody>
          <a:bodyPr/>
          <a:lstStyle/>
          <a:p>
            <a:r>
              <a:rPr lang="en-US" sz="3200" cap="none" dirty="0">
                <a:latin typeface="Arial Rounded MT Bold" panose="020F0704030504030204" pitchFamily="34" charset="0"/>
              </a:rPr>
              <a:t>Data Link Layer:</a:t>
            </a:r>
            <a:br>
              <a:rPr lang="en-US" sz="3200" cap="none" dirty="0">
                <a:latin typeface="Arial Rounded MT Bold" panose="020F0704030504030204" pitchFamily="34" charset="0"/>
              </a:rPr>
            </a:br>
            <a:br>
              <a:rPr lang="en-US" sz="3200" cap="none" dirty="0">
                <a:latin typeface="Arial Rounded MT Bold" panose="020F0704030504030204" pitchFamily="34" charset="0"/>
              </a:rPr>
            </a:br>
            <a:r>
              <a:rPr lang="en-US" sz="2000" b="0" cap="none" dirty="0">
                <a:latin typeface="Arial Rounded MT Bold" panose="020F0704030504030204" pitchFamily="34" charset="0"/>
              </a:rPr>
              <a:t>Datalink layer is split into two sublayers: medium access control(MAC) and the logical link control(LLC)</a:t>
            </a:r>
            <a:br>
              <a:rPr lang="en-US" sz="2000" b="0" cap="none" dirty="0">
                <a:latin typeface="Arial Rounded MT Bold" panose="020F0704030504030204" pitchFamily="34" charset="0"/>
              </a:rPr>
            </a:br>
            <a:r>
              <a:rPr lang="en-US" sz="2000" b="0" cap="none" dirty="0">
                <a:latin typeface="Arial Rounded MT Bold" panose="020F0704030504030204" pitchFamily="34" charset="0"/>
              </a:rPr>
              <a:t>A fixed period of time, the network update time(NTU) to which all the stations are strictly synchronized, is repeated indefinitely on the network.</a:t>
            </a:r>
            <a:br>
              <a:rPr lang="en-US" sz="2000" b="0" cap="none" dirty="0">
                <a:latin typeface="Arial Rounded MT Bold" panose="020F0704030504030204" pitchFamily="34" charset="0"/>
              </a:rPr>
            </a:br>
            <a:r>
              <a:rPr lang="en-US" sz="2000" b="0" cap="none" dirty="0">
                <a:latin typeface="Arial Rounded MT Bold" panose="020F0704030504030204" pitchFamily="34" charset="0"/>
              </a:rPr>
              <a:t>The NTU is divided into three intervals of time: scheduled, unscheduled and </a:t>
            </a:r>
            <a:r>
              <a:rPr lang="en-US" sz="2000" b="0" cap="none" dirty="0" err="1">
                <a:latin typeface="Arial Rounded MT Bold" panose="020F0704030504030204" pitchFamily="34" charset="0"/>
              </a:rPr>
              <a:t>guardband</a:t>
            </a:r>
            <a:r>
              <a:rPr lang="en-US" sz="2000" b="0" cap="none" dirty="0">
                <a:latin typeface="Arial Rounded MT Bold" panose="020F0704030504030204" pitchFamily="34" charset="0"/>
              </a:rPr>
              <a:t>. </a:t>
            </a:r>
            <a:br>
              <a:rPr lang="en-US" sz="2000" b="0" cap="none" dirty="0">
                <a:latin typeface="Arial Rounded MT Bold" panose="020F0704030504030204" pitchFamily="34" charset="0"/>
              </a:rPr>
            </a:br>
            <a:br>
              <a:rPr lang="en-US" sz="2000" b="0" cap="none" dirty="0">
                <a:latin typeface="Arial Rounded MT Bold" panose="020F0704030504030204" pitchFamily="34" charset="0"/>
              </a:rPr>
            </a:br>
            <a:r>
              <a:rPr lang="en-US" sz="2000" b="0" cap="none" dirty="0">
                <a:latin typeface="Arial Rounded MT Bold" panose="020F0704030504030204" pitchFamily="34" charset="0"/>
              </a:rPr>
              <a:t>The scheduled interval is typically reserved for the transmission of real-time data.</a:t>
            </a:r>
            <a:br>
              <a:rPr lang="en-US" sz="2000" b="0" cap="none" dirty="0">
                <a:latin typeface="Arial Rounded MT Bold" panose="020F0704030504030204" pitchFamily="34" charset="0"/>
              </a:rPr>
            </a:br>
            <a:r>
              <a:rPr lang="en-US" sz="2000" b="0" cap="none" dirty="0">
                <a:latin typeface="Arial Rounded MT Bold" panose="020F0704030504030204" pitchFamily="34" charset="0"/>
              </a:rPr>
              <a:t>The MAC grants each station the possibility of transmitting one and only one frame during the scheduled interval. This is accomplished by means of an implicit token-passing procedure.</a:t>
            </a:r>
            <a:br>
              <a:rPr lang="en-US" sz="2000" b="0" cap="none" dirty="0">
                <a:latin typeface="Arial Rounded MT Bold" panose="020F0704030504030204" pitchFamily="34" charset="0"/>
              </a:rPr>
            </a:br>
            <a:br>
              <a:rPr lang="en-US" sz="2000" b="0" cap="none" dirty="0"/>
            </a:br>
            <a:endParaRPr lang="en-IN" sz="2000" b="0" cap="none" dirty="0"/>
          </a:p>
        </p:txBody>
      </p:sp>
    </p:spTree>
    <p:extLst>
      <p:ext uri="{BB962C8B-B14F-4D97-AF65-F5344CB8AC3E}">
        <p14:creationId xmlns:p14="http://schemas.microsoft.com/office/powerpoint/2010/main" val="2520561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212D6-3BF2-4569-AFE2-57BB8E44A441}"/>
              </a:ext>
            </a:extLst>
          </p:cNvPr>
          <p:cNvSpPr>
            <a:spLocks noGrp="1"/>
          </p:cNvSpPr>
          <p:nvPr>
            <p:ph type="title"/>
          </p:nvPr>
        </p:nvSpPr>
        <p:spPr>
          <a:xfrm>
            <a:off x="722312" y="188640"/>
            <a:ext cx="8314184" cy="5580335"/>
          </a:xfrm>
        </p:spPr>
        <p:txBody>
          <a:bodyPr/>
          <a:lstStyle/>
          <a:p>
            <a:r>
              <a:rPr lang="en-US" sz="2000" b="0" cap="none" dirty="0">
                <a:latin typeface="Arial Rounded MT Bold" panose="020F0704030504030204" pitchFamily="34" charset="0"/>
              </a:rPr>
              <a:t>Token passing: </a:t>
            </a:r>
            <a:br>
              <a:rPr lang="en-US" sz="2000" b="0" cap="none" dirty="0">
                <a:latin typeface="Arial Rounded MT Bold" panose="020F0704030504030204" pitchFamily="34" charset="0"/>
              </a:rPr>
            </a:br>
            <a:r>
              <a:rPr lang="en-US" sz="2000" b="0" cap="none" dirty="0">
                <a:latin typeface="Arial Rounded MT Bold" panose="020F0704030504030204" pitchFamily="34" charset="0"/>
              </a:rPr>
              <a:t>1) each station is identified by an address called the MAC ID. </a:t>
            </a:r>
            <a:br>
              <a:rPr lang="en-US" sz="2000" b="0" cap="none" dirty="0">
                <a:latin typeface="Arial Rounded MT Bold" panose="020F0704030504030204" pitchFamily="34" charset="0"/>
              </a:rPr>
            </a:br>
            <a:r>
              <a:rPr lang="en-US" sz="2000" b="0" cap="none" dirty="0">
                <a:latin typeface="Arial Rounded MT Bold" panose="020F0704030504030204" pitchFamily="34" charset="0"/>
              </a:rPr>
              <a:t>2) every station connected to the network maintains an implicit token register that contains the MAC ID of the transmitting station. </a:t>
            </a:r>
            <a:br>
              <a:rPr lang="en-US" sz="2000" b="0" cap="none" dirty="0">
                <a:latin typeface="Arial Rounded MT Bold" panose="020F0704030504030204" pitchFamily="34" charset="0"/>
              </a:rPr>
            </a:br>
            <a:r>
              <a:rPr lang="en-US" sz="2000" b="0" cap="none" dirty="0">
                <a:latin typeface="Arial Rounded MT Bold" panose="020F0704030504030204" pitchFamily="34" charset="0"/>
              </a:rPr>
              <a:t>3) this value is incremented by one at the end of the frame transmission.</a:t>
            </a:r>
            <a:br>
              <a:rPr lang="en-US" sz="2000" b="0" cap="none" dirty="0">
                <a:latin typeface="Arial Rounded MT Bold" panose="020F0704030504030204" pitchFamily="34" charset="0"/>
              </a:rPr>
            </a:br>
            <a:r>
              <a:rPr lang="en-US" sz="2000" b="0" cap="none" dirty="0">
                <a:latin typeface="Arial Rounded MT Bold" panose="020F0704030504030204" pitchFamily="34" charset="0"/>
              </a:rPr>
              <a:t>4) Immediately after each station compares its MAC ID with that contained in the implicit token register and, if they match that station has right to transmit. </a:t>
            </a:r>
            <a:br>
              <a:rPr lang="en-US" sz="2000" b="0" cap="none" dirty="0">
                <a:latin typeface="Arial Rounded MT Bold" panose="020F0704030504030204" pitchFamily="34" charset="0"/>
              </a:rPr>
            </a:br>
            <a:r>
              <a:rPr lang="en-US" sz="2000" b="0" cap="none" dirty="0">
                <a:latin typeface="Arial Rounded MT Bold" panose="020F0704030504030204" pitchFamily="34" charset="0"/>
              </a:rPr>
              <a:t>5) If a station is not present, in the fraction of scheduled interval reserved to that station there will not be activity  on the network.</a:t>
            </a:r>
            <a:br>
              <a:rPr lang="en-US" sz="2000" b="0" cap="none" dirty="0">
                <a:latin typeface="Arial Rounded MT Bold" panose="020F0704030504030204" pitchFamily="34" charset="0"/>
              </a:rPr>
            </a:br>
            <a:r>
              <a:rPr lang="en-US" sz="2000" b="0" cap="none" dirty="0">
                <a:latin typeface="Arial Rounded MT Bold" panose="020F0704030504030204" pitchFamily="34" charset="0"/>
              </a:rPr>
              <a:t>6) in this case, after a time-out the MAC ID is newly incremented by all the stations and the implicit token is passed on.</a:t>
            </a:r>
            <a:br>
              <a:rPr lang="en-US" sz="2000" b="0" cap="none" dirty="0">
                <a:latin typeface="Arial Rounded MT Bold" panose="020F0704030504030204" pitchFamily="34" charset="0"/>
              </a:rPr>
            </a:br>
            <a:r>
              <a:rPr lang="en-US" sz="2000" b="0" cap="none" dirty="0">
                <a:latin typeface="Arial Rounded MT Bold" panose="020F0704030504030204" pitchFamily="34" charset="0"/>
              </a:rPr>
              <a:t>7) scheduled interval ends when the maximum value for the MAC ID is reached.</a:t>
            </a:r>
            <a:br>
              <a:rPr lang="en-US" sz="2000" b="0" cap="none" dirty="0">
                <a:latin typeface="Arial Rounded MT Bold" panose="020F0704030504030204" pitchFamily="34" charset="0"/>
              </a:rPr>
            </a:br>
            <a:endParaRPr lang="en-IN" sz="2000" b="0" cap="none" dirty="0">
              <a:latin typeface="Arial Rounded MT Bold" panose="020F0704030504030204" pitchFamily="34" charset="0"/>
            </a:endParaRPr>
          </a:p>
        </p:txBody>
      </p:sp>
    </p:spTree>
    <p:extLst>
      <p:ext uri="{BB962C8B-B14F-4D97-AF65-F5344CB8AC3E}">
        <p14:creationId xmlns:p14="http://schemas.microsoft.com/office/powerpoint/2010/main" val="2975472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2DB1C-B1D5-4F12-B7C8-5C69B1EAB9DF}"/>
              </a:ext>
            </a:extLst>
          </p:cNvPr>
          <p:cNvSpPr>
            <a:spLocks noGrp="1"/>
          </p:cNvSpPr>
          <p:nvPr>
            <p:ph type="title"/>
          </p:nvPr>
        </p:nvSpPr>
        <p:spPr>
          <a:xfrm>
            <a:off x="722312" y="260648"/>
            <a:ext cx="8242175" cy="5508327"/>
          </a:xfrm>
        </p:spPr>
        <p:txBody>
          <a:bodyPr/>
          <a:lstStyle/>
          <a:p>
            <a:br>
              <a:rPr lang="en-US" sz="2000" b="0" cap="none" dirty="0"/>
            </a:br>
            <a:r>
              <a:rPr lang="en-US" sz="2000" b="0" cap="none" dirty="0">
                <a:latin typeface="Arial Rounded MT Bold" panose="020F0704030504030204" pitchFamily="34" charset="0"/>
              </a:rPr>
              <a:t>Unscheduled interval: in this period the implicit token is still circulated among stations according to a round robin scheme. The duration of such an interval is variable and a station can be granted zero, one, or more times to access the network. Unscheduled interval does not allow for a deterministic access to the network and hence is used for transmission of  noncritical data.</a:t>
            </a:r>
            <a:br>
              <a:rPr lang="en-US" sz="2000" b="0" cap="none" dirty="0">
                <a:latin typeface="Arial Rounded MT Bold" panose="020F0704030504030204" pitchFamily="34" charset="0"/>
              </a:rPr>
            </a:br>
            <a:br>
              <a:rPr lang="en-US" sz="2000" b="0" cap="none" dirty="0">
                <a:latin typeface="Arial Rounded MT Bold" panose="020F0704030504030204" pitchFamily="34" charset="0"/>
              </a:rPr>
            </a:br>
            <a:br>
              <a:rPr lang="en-US" sz="2000" b="0" cap="none" dirty="0">
                <a:latin typeface="Arial Rounded MT Bold" panose="020F0704030504030204" pitchFamily="34" charset="0"/>
              </a:rPr>
            </a:br>
            <a:r>
              <a:rPr lang="en-US" sz="2000" b="0" cap="none" dirty="0">
                <a:latin typeface="Arial Rounded MT Bold" panose="020F0704030504030204" pitchFamily="34" charset="0"/>
              </a:rPr>
              <a:t>When the </a:t>
            </a:r>
            <a:r>
              <a:rPr lang="en-US" sz="2000" b="0" cap="none" dirty="0" err="1">
                <a:latin typeface="Arial Rounded MT Bold" panose="020F0704030504030204" pitchFamily="34" charset="0"/>
              </a:rPr>
              <a:t>guardband</a:t>
            </a:r>
            <a:r>
              <a:rPr lang="en-US" sz="2000" b="0" cap="none" dirty="0">
                <a:latin typeface="Arial Rounded MT Bold" panose="020F0704030504030204" pitchFamily="34" charset="0"/>
              </a:rPr>
              <a:t> interval is reached, the stations stop transmitting and access to the network is granted to the station with the lowest MAC ID, which is called the moderator. This station transmits a special message with which synchronizes all the stations for the beginning of a new cycle and dispatches a set of parameters necessary for correct network operation.</a:t>
            </a:r>
            <a:endParaRPr lang="en-IN" sz="2000" b="0" cap="none" dirty="0">
              <a:latin typeface="Arial Rounded MT Bold" panose="020F0704030504030204" pitchFamily="34" charset="0"/>
            </a:endParaRPr>
          </a:p>
        </p:txBody>
      </p:sp>
    </p:spTree>
    <p:extLst>
      <p:ext uri="{BB962C8B-B14F-4D97-AF65-F5344CB8AC3E}">
        <p14:creationId xmlns:p14="http://schemas.microsoft.com/office/powerpoint/2010/main" val="3527235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AF3BA4-B703-43C2-A403-2CF5AF1B8ACB}"/>
              </a:ext>
            </a:extLst>
          </p:cNvPr>
          <p:cNvPicPr>
            <a:picLocks noChangeAspect="1"/>
          </p:cNvPicPr>
          <p:nvPr/>
        </p:nvPicPr>
        <p:blipFill>
          <a:blip r:embed="rId2"/>
          <a:stretch>
            <a:fillRect/>
          </a:stretch>
        </p:blipFill>
        <p:spPr>
          <a:xfrm>
            <a:off x="2123728" y="188640"/>
            <a:ext cx="4581525" cy="4800600"/>
          </a:xfrm>
          <a:prstGeom prst="rect">
            <a:avLst/>
          </a:prstGeom>
        </p:spPr>
      </p:pic>
    </p:spTree>
    <p:extLst>
      <p:ext uri="{BB962C8B-B14F-4D97-AF65-F5344CB8AC3E}">
        <p14:creationId xmlns:p14="http://schemas.microsoft.com/office/powerpoint/2010/main" val="2544933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AA60F9-5826-44C1-B6FA-6BDDB79C8C4B}"/>
              </a:ext>
            </a:extLst>
          </p:cNvPr>
          <p:cNvPicPr>
            <a:picLocks noChangeAspect="1"/>
          </p:cNvPicPr>
          <p:nvPr/>
        </p:nvPicPr>
        <p:blipFill>
          <a:blip r:embed="rId2"/>
          <a:stretch>
            <a:fillRect/>
          </a:stretch>
        </p:blipFill>
        <p:spPr>
          <a:xfrm>
            <a:off x="295275" y="642938"/>
            <a:ext cx="8165157" cy="4709350"/>
          </a:xfrm>
          <a:prstGeom prst="rect">
            <a:avLst/>
          </a:prstGeom>
        </p:spPr>
      </p:pic>
    </p:spTree>
    <p:extLst>
      <p:ext uri="{BB962C8B-B14F-4D97-AF65-F5344CB8AC3E}">
        <p14:creationId xmlns:p14="http://schemas.microsoft.com/office/powerpoint/2010/main" val="4224886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3098A-5106-47B1-A261-5D702969AC8B}"/>
              </a:ext>
            </a:extLst>
          </p:cNvPr>
          <p:cNvSpPr>
            <a:spLocks noGrp="1"/>
          </p:cNvSpPr>
          <p:nvPr>
            <p:ph type="title"/>
          </p:nvPr>
        </p:nvSpPr>
        <p:spPr>
          <a:xfrm>
            <a:off x="251520" y="332656"/>
            <a:ext cx="8784975" cy="5436319"/>
          </a:xfrm>
        </p:spPr>
        <p:txBody>
          <a:bodyPr/>
          <a:lstStyle/>
          <a:p>
            <a:r>
              <a:rPr lang="en-US" sz="2000" b="0" cap="none" dirty="0">
                <a:latin typeface="Arial Rounded MT Bold" panose="020F0704030504030204" pitchFamily="34" charset="0"/>
              </a:rPr>
              <a:t>ControlNet Network and Transport layer:</a:t>
            </a:r>
            <a:br>
              <a:rPr lang="en-US" sz="2000" b="0" cap="none" dirty="0">
                <a:latin typeface="Arial Rounded MT Bold" panose="020F0704030504030204" pitchFamily="34" charset="0"/>
              </a:rPr>
            </a:br>
            <a:r>
              <a:rPr lang="en-US" sz="2000" b="0" cap="none" dirty="0">
                <a:latin typeface="Arial Rounded MT Bold" panose="020F0704030504030204" pitchFamily="34" charset="0"/>
              </a:rPr>
              <a:t>The and transport layers contain three basic modules: the unconnected message manager(UCMM), the message router, and the transport connection manager.</a:t>
            </a:r>
            <a:br>
              <a:rPr lang="en-US" sz="2000" b="0" cap="none" dirty="0">
                <a:latin typeface="Arial Rounded MT Bold" panose="020F0704030504030204" pitchFamily="34" charset="0"/>
              </a:rPr>
            </a:br>
            <a:br>
              <a:rPr lang="en-US" sz="2000" b="0" cap="none" dirty="0">
                <a:latin typeface="Arial Rounded MT Bold" panose="020F0704030504030204" pitchFamily="34" charset="0"/>
              </a:rPr>
            </a:br>
            <a:r>
              <a:rPr lang="en-US" sz="2000" b="0" cap="none" dirty="0">
                <a:latin typeface="Arial Rounded MT Bold" panose="020F0704030504030204" pitchFamily="34" charset="0"/>
              </a:rPr>
              <a:t>The UMCC provides a means for the execution of unconnected services; that is, it allows for the data exchange between applications that were not previously put in communication by  a connection. In this case, each data transfer is independent from the others and the messages have to carry the full details of the destination and source applications. </a:t>
            </a:r>
            <a:br>
              <a:rPr lang="en-US" sz="2000" b="0" cap="none" dirty="0">
                <a:latin typeface="Arial Rounded MT Bold" panose="020F0704030504030204" pitchFamily="34" charset="0"/>
              </a:rPr>
            </a:br>
            <a:br>
              <a:rPr lang="en-US" sz="2000" b="0" cap="none" dirty="0">
                <a:latin typeface="Arial Rounded MT Bold" panose="020F0704030504030204" pitchFamily="34" charset="0"/>
              </a:rPr>
            </a:br>
            <a:r>
              <a:rPr lang="en-US" sz="2000" b="0" cap="none" dirty="0">
                <a:latin typeface="Arial Rounded MT Bold" panose="020F0704030504030204" pitchFamily="34" charset="0"/>
              </a:rPr>
              <a:t>The UCMM is mainly used for handling noncritical traffic and one of its most important applications is given by the data exchange services necessary to set up connections.</a:t>
            </a:r>
            <a:endParaRPr lang="en-IN" sz="2000" b="0" cap="none" dirty="0">
              <a:latin typeface="Arial Rounded MT Bold" panose="020F0704030504030204" pitchFamily="34" charset="0"/>
            </a:endParaRPr>
          </a:p>
        </p:txBody>
      </p:sp>
    </p:spTree>
    <p:extLst>
      <p:ext uri="{BB962C8B-B14F-4D97-AF65-F5344CB8AC3E}">
        <p14:creationId xmlns:p14="http://schemas.microsoft.com/office/powerpoint/2010/main" val="3704856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60648"/>
            <a:ext cx="8229600" cy="4692352"/>
          </a:xfrm>
        </p:spPr>
        <p:txBody>
          <a:bodyPr/>
          <a:lstStyle/>
          <a:p>
            <a:pPr algn="just"/>
            <a:r>
              <a:rPr lang="en-US" sz="2000" dirty="0" err="1">
                <a:solidFill>
                  <a:srgbClr val="0070C0"/>
                </a:solidFill>
                <a:latin typeface="Arial Rounded MT Bold" panose="020F0704030504030204" pitchFamily="34" charset="0"/>
              </a:rPr>
              <a:t>DeviceNet</a:t>
            </a:r>
            <a:r>
              <a:rPr lang="en-US" sz="2000" dirty="0">
                <a:solidFill>
                  <a:srgbClr val="0070C0"/>
                </a:solidFill>
                <a:latin typeface="Arial Rounded MT Bold" panose="020F0704030504030204" pitchFamily="34" charset="0"/>
              </a:rPr>
              <a:t> is widely used in various applications, like electrical energy distribution plants, the food and beverage industry, chemical plants, oil and gas production and distribution systems.</a:t>
            </a:r>
          </a:p>
          <a:p>
            <a:pPr marL="0" indent="0" algn="just">
              <a:buNone/>
            </a:pPr>
            <a:endParaRPr lang="en-US" sz="2000" dirty="0">
              <a:solidFill>
                <a:srgbClr val="0070C0"/>
              </a:solidFill>
              <a:latin typeface="Arial Rounded MT Bold" panose="020F0704030504030204" pitchFamily="34" charset="0"/>
            </a:endParaRPr>
          </a:p>
          <a:p>
            <a:pPr algn="just"/>
            <a:r>
              <a:rPr lang="en-US" sz="2000" dirty="0">
                <a:solidFill>
                  <a:srgbClr val="0070C0"/>
                </a:solidFill>
                <a:latin typeface="Arial Rounded MT Bold" panose="020F0704030504030204" pitchFamily="34" charset="0"/>
              </a:rPr>
              <a:t>The </a:t>
            </a:r>
            <a:r>
              <a:rPr lang="en-US" sz="2000" dirty="0" err="1">
                <a:solidFill>
                  <a:srgbClr val="0070C0"/>
                </a:solidFill>
                <a:latin typeface="Arial Rounded MT Bold" panose="020F0704030504030204" pitchFamily="34" charset="0"/>
              </a:rPr>
              <a:t>DeviceNet</a:t>
            </a:r>
            <a:r>
              <a:rPr lang="en-US" sz="2000" dirty="0">
                <a:solidFill>
                  <a:srgbClr val="0070C0"/>
                </a:solidFill>
                <a:latin typeface="Arial Rounded MT Bold" panose="020F0704030504030204" pitchFamily="34" charset="0"/>
              </a:rPr>
              <a:t> refers to an application protocol that uses the controller area network protocol to access the physical medium</a:t>
            </a:r>
          </a:p>
          <a:p>
            <a:endParaRPr lang="en-US" dirty="0">
              <a:solidFill>
                <a:srgbClr val="0070C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CB512-2413-44C0-B3AA-F98E9B77FE33}"/>
              </a:ext>
            </a:extLst>
          </p:cNvPr>
          <p:cNvSpPr>
            <a:spLocks noGrp="1"/>
          </p:cNvSpPr>
          <p:nvPr>
            <p:ph type="title"/>
          </p:nvPr>
        </p:nvSpPr>
        <p:spPr>
          <a:xfrm>
            <a:off x="539552" y="260648"/>
            <a:ext cx="7955161" cy="5508327"/>
          </a:xfrm>
        </p:spPr>
        <p:txBody>
          <a:bodyPr/>
          <a:lstStyle/>
          <a:p>
            <a:br>
              <a:rPr lang="en-US" sz="2000" b="0" cap="none" dirty="0">
                <a:latin typeface="Arial Rounded MT Bold" panose="020F0704030504030204" pitchFamily="34" charset="0"/>
              </a:rPr>
            </a:br>
            <a:br>
              <a:rPr lang="en-US" sz="2000" b="0" cap="none" dirty="0">
                <a:latin typeface="Arial Rounded MT Bold" panose="020F0704030504030204" pitchFamily="34" charset="0"/>
              </a:rPr>
            </a:br>
            <a:r>
              <a:rPr lang="en-US" sz="2000" b="0" cap="none" dirty="0">
                <a:latin typeface="Arial Rounded MT Bold" panose="020F0704030504030204" pitchFamily="34" charset="0"/>
              </a:rPr>
              <a:t>The message router realizes the correct dispatching of services, inside a station, to the addressed applications.</a:t>
            </a:r>
            <a:br>
              <a:rPr lang="en-US" sz="2000" b="0" cap="none" dirty="0">
                <a:latin typeface="Arial Rounded MT Bold" panose="020F0704030504030204" pitchFamily="34" charset="0"/>
              </a:rPr>
            </a:br>
            <a:br>
              <a:rPr lang="en-US" sz="2000" b="0" cap="none" dirty="0">
                <a:latin typeface="Arial Rounded MT Bold" panose="020F0704030504030204" pitchFamily="34" charset="0"/>
              </a:rPr>
            </a:br>
            <a:r>
              <a:rPr lang="en-US" sz="2000" b="0" cap="none" dirty="0">
                <a:latin typeface="Arial Rounded MT Bold" panose="020F0704030504030204" pitchFamily="34" charset="0"/>
              </a:rPr>
              <a:t>The transport connection manager is actually responsible for the handling of connections. It has to make available the services necessary to create and delete connections and to exchange data over an established connections</a:t>
            </a:r>
            <a:r>
              <a:rPr lang="en-US" sz="2000" dirty="0">
                <a:latin typeface="Arial Rounded MT Bold" panose="020F0704030504030204" pitchFamily="34" charset="0"/>
              </a:rPr>
              <a:t>.</a:t>
            </a:r>
            <a:endParaRPr lang="en-IN" sz="2000" dirty="0">
              <a:latin typeface="Arial Rounded MT Bold" panose="020F0704030504030204" pitchFamily="34" charset="0"/>
            </a:endParaRPr>
          </a:p>
        </p:txBody>
      </p:sp>
    </p:spTree>
    <p:extLst>
      <p:ext uri="{BB962C8B-B14F-4D97-AF65-F5344CB8AC3E}">
        <p14:creationId xmlns:p14="http://schemas.microsoft.com/office/powerpoint/2010/main" val="384401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B6CD-BD47-4DBD-85C0-40FF1DD91574}"/>
              </a:ext>
            </a:extLst>
          </p:cNvPr>
          <p:cNvSpPr>
            <a:spLocks noGrp="1"/>
          </p:cNvSpPr>
          <p:nvPr>
            <p:ph type="title"/>
          </p:nvPr>
        </p:nvSpPr>
        <p:spPr>
          <a:xfrm>
            <a:off x="685800" y="764704"/>
            <a:ext cx="8350696" cy="4536504"/>
          </a:xfrm>
        </p:spPr>
        <p:txBody>
          <a:bodyPr/>
          <a:lstStyle/>
          <a:p>
            <a:r>
              <a:rPr lang="en-US" sz="2800" cap="none" dirty="0">
                <a:latin typeface="Arial Rounded MT Bold" panose="020F0704030504030204" pitchFamily="34" charset="0"/>
              </a:rPr>
              <a:t>Presentation Layer: </a:t>
            </a:r>
            <a:br>
              <a:rPr lang="en-US" sz="2800" cap="none" dirty="0">
                <a:latin typeface="Arial Rounded MT Bold" panose="020F0704030504030204" pitchFamily="34" charset="0"/>
              </a:rPr>
            </a:br>
            <a:br>
              <a:rPr lang="en-US" sz="2800" cap="none" dirty="0">
                <a:latin typeface="Arial Rounded MT Bold" panose="020F0704030504030204" pitchFamily="34" charset="0"/>
              </a:rPr>
            </a:br>
            <a:r>
              <a:rPr lang="en-US" sz="2000" b="0" cap="none" dirty="0">
                <a:latin typeface="Arial Rounded MT Bold" panose="020F0704030504030204" pitchFamily="34" charset="0"/>
              </a:rPr>
              <a:t>This layer is concerned with the data management. In particular, it defines a common means for specifying the format of the data handled by the application layer. The presentation layer defines elementary and derived data types. Example of elementary data types handled are Boolean, integer, floating point, character string and bit string.</a:t>
            </a:r>
            <a:endParaRPr lang="en-IN" sz="2000" b="0" cap="none" dirty="0">
              <a:latin typeface="Arial Rounded MT Bold" panose="020F0704030504030204" pitchFamily="34" charset="0"/>
            </a:endParaRPr>
          </a:p>
        </p:txBody>
      </p:sp>
    </p:spTree>
    <p:extLst>
      <p:ext uri="{BB962C8B-B14F-4D97-AF65-F5344CB8AC3E}">
        <p14:creationId xmlns:p14="http://schemas.microsoft.com/office/powerpoint/2010/main" val="2795384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221EE-5FBE-4B29-85B3-7C69EFE40E40}"/>
              </a:ext>
            </a:extLst>
          </p:cNvPr>
          <p:cNvSpPr>
            <a:spLocks noGrp="1"/>
          </p:cNvSpPr>
          <p:nvPr>
            <p:ph type="title"/>
          </p:nvPr>
        </p:nvSpPr>
        <p:spPr>
          <a:xfrm>
            <a:off x="722312" y="404664"/>
            <a:ext cx="8314183" cy="5364311"/>
          </a:xfrm>
        </p:spPr>
        <p:txBody>
          <a:bodyPr/>
          <a:lstStyle/>
          <a:p>
            <a:r>
              <a:rPr lang="en-US" sz="2400" cap="none" dirty="0">
                <a:latin typeface="Arial Rounded MT Bold" panose="020F0704030504030204" pitchFamily="34" charset="0"/>
              </a:rPr>
              <a:t>Application Layer: </a:t>
            </a:r>
            <a:r>
              <a:rPr lang="en-US" sz="2400" b="0" cap="none" dirty="0">
                <a:latin typeface="Arial Rounded MT Bold" panose="020F0704030504030204" pitchFamily="34" charset="0"/>
              </a:rPr>
              <a:t>is based on the object modeling. The definitions of object, class, instance, behavior and services. </a:t>
            </a:r>
            <a:br>
              <a:rPr lang="en-US" sz="2400" b="0" cap="none" dirty="0">
                <a:latin typeface="Arial Rounded MT Bold" panose="020F0704030504030204" pitchFamily="34" charset="0"/>
              </a:rPr>
            </a:br>
            <a:r>
              <a:rPr lang="en-US" sz="2400" b="0" cap="none" dirty="0">
                <a:latin typeface="Arial Rounded MT Bold" panose="020F0704030504030204" pitchFamily="34" charset="0"/>
              </a:rPr>
              <a:t>Objects represents an abstract description of the components of a station.</a:t>
            </a:r>
            <a:br>
              <a:rPr lang="en-US" sz="2400" b="0" cap="none" dirty="0">
                <a:latin typeface="Arial Rounded MT Bold" panose="020F0704030504030204" pitchFamily="34" charset="0"/>
              </a:rPr>
            </a:br>
            <a:r>
              <a:rPr lang="en-US" sz="2400" b="0" cap="none" dirty="0">
                <a:latin typeface="Arial Rounded MT Bold" panose="020F0704030504030204" pitchFamily="34" charset="0"/>
              </a:rPr>
              <a:t>A class is defined as a group of objects representing the same types of components.</a:t>
            </a:r>
            <a:br>
              <a:rPr lang="en-US" sz="2400" b="0" cap="none" dirty="0">
                <a:latin typeface="Arial Rounded MT Bold" panose="020F0704030504030204" pitchFamily="34" charset="0"/>
              </a:rPr>
            </a:br>
            <a:r>
              <a:rPr lang="en-US" sz="2400" b="0" cap="none" dirty="0">
                <a:latin typeface="Arial Rounded MT Bold" panose="020F0704030504030204" pitchFamily="34" charset="0"/>
              </a:rPr>
              <a:t>An instance is the real occurrence of an object and the attributes describe its characteristics.</a:t>
            </a:r>
            <a:br>
              <a:rPr lang="en-US" sz="2400" b="0" cap="none" dirty="0">
                <a:latin typeface="Arial Rounded MT Bold" panose="020F0704030504030204" pitchFamily="34" charset="0"/>
              </a:rPr>
            </a:br>
            <a:r>
              <a:rPr lang="en-US" sz="2400" b="0" cap="none" dirty="0">
                <a:latin typeface="Arial Rounded MT Bold" panose="020F0704030504030204" pitchFamily="34" charset="0"/>
              </a:rPr>
              <a:t>The behavior specifies how an object performs, and service identifies a function supported by an object.</a:t>
            </a:r>
            <a:br>
              <a:rPr lang="en-US" sz="2400" b="0" cap="none" dirty="0">
                <a:latin typeface="Arial Rounded MT Bold" panose="020F0704030504030204" pitchFamily="34" charset="0"/>
              </a:rPr>
            </a:br>
            <a:endParaRPr lang="en-IN" sz="2400" b="0" cap="none" dirty="0">
              <a:latin typeface="Arial Rounded MT Bold" panose="020F0704030504030204" pitchFamily="34" charset="0"/>
            </a:endParaRPr>
          </a:p>
        </p:txBody>
      </p:sp>
    </p:spTree>
    <p:extLst>
      <p:ext uri="{BB962C8B-B14F-4D97-AF65-F5344CB8AC3E}">
        <p14:creationId xmlns:p14="http://schemas.microsoft.com/office/powerpoint/2010/main" val="722985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AFB46-6CE3-490B-B0D3-E37F13711FBB}"/>
              </a:ext>
            </a:extLst>
          </p:cNvPr>
          <p:cNvSpPr>
            <a:spLocks noGrp="1"/>
          </p:cNvSpPr>
          <p:nvPr>
            <p:ph type="title"/>
          </p:nvPr>
        </p:nvSpPr>
        <p:spPr>
          <a:xfrm>
            <a:off x="722313" y="620688"/>
            <a:ext cx="7772400" cy="5148287"/>
          </a:xfrm>
        </p:spPr>
        <p:txBody>
          <a:bodyPr/>
          <a:lstStyle/>
          <a:p>
            <a:br>
              <a:rPr lang="en-US" dirty="0"/>
            </a:br>
            <a:br>
              <a:rPr lang="en-IN" dirty="0"/>
            </a:br>
            <a:br>
              <a:rPr lang="en-IN" dirty="0"/>
            </a:br>
            <a:br>
              <a:rPr lang="en-IN" dirty="0"/>
            </a:br>
            <a:r>
              <a:rPr lang="en-IN" dirty="0"/>
              <a:t>              </a:t>
            </a:r>
            <a:r>
              <a:rPr lang="en-IN" dirty="0">
                <a:latin typeface="Arial Rounded MT Bold" panose="020F0704030504030204" pitchFamily="34" charset="0"/>
              </a:rPr>
              <a:t>Thank you!!!</a:t>
            </a:r>
          </a:p>
        </p:txBody>
      </p:sp>
    </p:spTree>
    <p:extLst>
      <p:ext uri="{BB962C8B-B14F-4D97-AF65-F5344CB8AC3E}">
        <p14:creationId xmlns:p14="http://schemas.microsoft.com/office/powerpoint/2010/main" val="3966735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08A17-0CED-4FFE-95A0-0BB384D8F914}"/>
              </a:ext>
            </a:extLst>
          </p:cNvPr>
          <p:cNvSpPr>
            <a:spLocks noGrp="1"/>
          </p:cNvSpPr>
          <p:nvPr>
            <p:ph type="title"/>
          </p:nvPr>
        </p:nvSpPr>
        <p:spPr>
          <a:xfrm>
            <a:off x="722313" y="404664"/>
            <a:ext cx="7772400" cy="5364311"/>
          </a:xfrm>
        </p:spPr>
        <p:txBody>
          <a:bodyPr/>
          <a:lstStyle/>
          <a:p>
            <a:r>
              <a:rPr lang="en-US" sz="2800" cap="none" dirty="0" err="1">
                <a:latin typeface="Arial Rounded MT Bold" panose="020F0704030504030204" pitchFamily="34" charset="0"/>
              </a:rPr>
              <a:t>DeviceNet</a:t>
            </a:r>
            <a:r>
              <a:rPr lang="en-US" sz="2800" cap="none" dirty="0">
                <a:latin typeface="Arial Rounded MT Bold" panose="020F0704030504030204" pitchFamily="34" charset="0"/>
              </a:rPr>
              <a:t> communication profile</a:t>
            </a:r>
            <a:endParaRPr lang="en-IN" sz="2800" cap="none" dirty="0">
              <a:latin typeface="Arial Rounded MT Bold" panose="020F0704030504030204" pitchFamily="34" charset="0"/>
            </a:endParaRPr>
          </a:p>
        </p:txBody>
      </p:sp>
      <p:pic>
        <p:nvPicPr>
          <p:cNvPr id="5" name="Picture 4">
            <a:extLst>
              <a:ext uri="{FF2B5EF4-FFF2-40B4-BE49-F238E27FC236}">
                <a16:creationId xmlns:a16="http://schemas.microsoft.com/office/drawing/2014/main" id="{11E93699-0A9D-4AB5-9AD9-3D4FB622009F}"/>
              </a:ext>
            </a:extLst>
          </p:cNvPr>
          <p:cNvPicPr>
            <a:picLocks noChangeAspect="1"/>
          </p:cNvPicPr>
          <p:nvPr/>
        </p:nvPicPr>
        <p:blipFill>
          <a:blip r:embed="rId2"/>
          <a:stretch>
            <a:fillRect/>
          </a:stretch>
        </p:blipFill>
        <p:spPr>
          <a:xfrm>
            <a:off x="1907704" y="980728"/>
            <a:ext cx="5741814" cy="4508285"/>
          </a:xfrm>
          <a:prstGeom prst="rect">
            <a:avLst/>
          </a:prstGeom>
        </p:spPr>
      </p:pic>
    </p:spTree>
    <p:extLst>
      <p:ext uri="{BB962C8B-B14F-4D97-AF65-F5344CB8AC3E}">
        <p14:creationId xmlns:p14="http://schemas.microsoft.com/office/powerpoint/2010/main" val="3445740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EA8E7-E2E1-4585-AA5F-48AB31DBCC01}"/>
              </a:ext>
            </a:extLst>
          </p:cNvPr>
          <p:cNvSpPr>
            <a:spLocks noGrp="1"/>
          </p:cNvSpPr>
          <p:nvPr>
            <p:ph type="title"/>
          </p:nvPr>
        </p:nvSpPr>
        <p:spPr>
          <a:xfrm>
            <a:off x="251520" y="548680"/>
            <a:ext cx="8712968" cy="5220296"/>
          </a:xfrm>
        </p:spPr>
        <p:txBody>
          <a:bodyPr/>
          <a:lstStyle/>
          <a:p>
            <a:r>
              <a:rPr lang="en-US" sz="2800" cap="none" dirty="0" err="1">
                <a:latin typeface="Arial Rounded MT Bold" panose="020F0704030504030204" pitchFamily="34" charset="0"/>
              </a:rPr>
              <a:t>Devicenet</a:t>
            </a:r>
            <a:r>
              <a:rPr lang="en-US" sz="2800" cap="none" dirty="0">
                <a:latin typeface="Arial Rounded MT Bold" panose="020F0704030504030204" pitchFamily="34" charset="0"/>
              </a:rPr>
              <a:t> Physical Layer:</a:t>
            </a:r>
            <a:br>
              <a:rPr lang="en-US" sz="2800" cap="none" dirty="0">
                <a:latin typeface="Arial Rounded MT Bold" panose="020F0704030504030204" pitchFamily="34" charset="0"/>
              </a:rPr>
            </a:br>
            <a:r>
              <a:rPr lang="en-US" sz="2400" b="0" cap="none" dirty="0">
                <a:latin typeface="Arial Rounded MT Bold" panose="020F0704030504030204" pitchFamily="34" charset="0"/>
              </a:rPr>
              <a:t>Uses the CAN physical layer signaling. One of the advantage is great availability of chips implementing the CAN protocol from many suppliers.</a:t>
            </a:r>
            <a:br>
              <a:rPr lang="en-US" sz="2400" b="0" cap="none" dirty="0">
                <a:latin typeface="Arial Rounded MT Bold" panose="020F0704030504030204" pitchFamily="34" charset="0"/>
              </a:rPr>
            </a:br>
            <a:br>
              <a:rPr lang="en-US" sz="2400" b="0" cap="none" dirty="0">
                <a:latin typeface="Arial Rounded MT Bold" panose="020F0704030504030204" pitchFamily="34" charset="0"/>
              </a:rPr>
            </a:br>
            <a:r>
              <a:rPr lang="en-US" sz="2400" b="0" cap="none" dirty="0">
                <a:latin typeface="Arial Rounded MT Bold" panose="020F0704030504030204" pitchFamily="34" charset="0"/>
              </a:rPr>
              <a:t>Maximum 64 nodes can be connected to the network.</a:t>
            </a:r>
            <a:br>
              <a:rPr lang="en-US" sz="2400" b="0" cap="none" dirty="0">
                <a:latin typeface="Arial Rounded MT Bold" panose="020F0704030504030204" pitchFamily="34" charset="0"/>
              </a:rPr>
            </a:br>
            <a:r>
              <a:rPr lang="en-US" sz="2400" b="0" cap="none" dirty="0" err="1">
                <a:latin typeface="Arial Rounded MT Bold" panose="020F0704030504030204" pitchFamily="34" charset="0"/>
              </a:rPr>
              <a:t>DeviceNet</a:t>
            </a:r>
            <a:r>
              <a:rPr lang="en-US" sz="2400" b="0" cap="none" dirty="0">
                <a:latin typeface="Arial Rounded MT Bold" panose="020F0704030504030204" pitchFamily="34" charset="0"/>
              </a:rPr>
              <a:t> offers the possibility of powering the sensors directly from the network. </a:t>
            </a:r>
            <a:br>
              <a:rPr lang="en-US" sz="2400" b="0" cap="none" dirty="0">
                <a:latin typeface="Arial Rounded MT Bold" panose="020F0704030504030204" pitchFamily="34" charset="0"/>
              </a:rPr>
            </a:br>
            <a:br>
              <a:rPr lang="en-US" sz="2400" b="0" cap="none" dirty="0">
                <a:latin typeface="Arial Rounded MT Bold" panose="020F0704030504030204" pitchFamily="34" charset="0"/>
              </a:rPr>
            </a:br>
            <a:r>
              <a:rPr lang="en-US" sz="2400" b="0" cap="none" dirty="0">
                <a:latin typeface="Arial Rounded MT Bold" panose="020F0704030504030204" pitchFamily="34" charset="0"/>
              </a:rPr>
              <a:t>Trunk cable comprises two twisted pairs, one is used for the data transfer, the other for the power distribution.</a:t>
            </a:r>
            <a:br>
              <a:rPr lang="en-US" sz="2400" b="0" cap="none" dirty="0">
                <a:latin typeface="Arial Rounded MT Bold" panose="020F0704030504030204" pitchFamily="34" charset="0"/>
              </a:rPr>
            </a:br>
            <a:br>
              <a:rPr lang="en-US" sz="2400" b="0" cap="none" dirty="0">
                <a:latin typeface="Arial Rounded MT Bold" panose="020F0704030504030204" pitchFamily="34" charset="0"/>
              </a:rPr>
            </a:br>
            <a:endParaRPr lang="en-IN" sz="2400" b="0" cap="none" dirty="0">
              <a:latin typeface="Arial Rounded MT Bold" panose="020F0704030504030204" pitchFamily="34" charset="0"/>
            </a:endParaRPr>
          </a:p>
        </p:txBody>
      </p:sp>
    </p:spTree>
    <p:extLst>
      <p:ext uri="{BB962C8B-B14F-4D97-AF65-F5344CB8AC3E}">
        <p14:creationId xmlns:p14="http://schemas.microsoft.com/office/powerpoint/2010/main" val="3340048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ADD0-DE90-4528-BC18-CDB2F396462A}"/>
              </a:ext>
            </a:extLst>
          </p:cNvPr>
          <p:cNvSpPr>
            <a:spLocks noGrp="1"/>
          </p:cNvSpPr>
          <p:nvPr>
            <p:ph type="title"/>
          </p:nvPr>
        </p:nvSpPr>
        <p:spPr>
          <a:xfrm>
            <a:off x="323528" y="692696"/>
            <a:ext cx="8171185" cy="5076279"/>
          </a:xfrm>
        </p:spPr>
        <p:txBody>
          <a:bodyPr/>
          <a:lstStyle/>
          <a:p>
            <a:r>
              <a:rPr lang="en-US" sz="2400" b="0" cap="none" dirty="0">
                <a:latin typeface="Arial Rounded MT Bold" panose="020F0704030504030204" pitchFamily="34" charset="0"/>
              </a:rPr>
              <a:t>Three different data transfer speed are selectable: 125, 250 and 500kbits/s. </a:t>
            </a:r>
            <a:br>
              <a:rPr lang="en-US" sz="2400" b="0" cap="none" dirty="0">
                <a:latin typeface="Arial Rounded MT Bold" panose="020F0704030504030204" pitchFamily="34" charset="0"/>
              </a:rPr>
            </a:br>
            <a:br>
              <a:rPr lang="en-US" sz="2400" b="0" cap="none" dirty="0">
                <a:latin typeface="Arial Rounded MT Bold" panose="020F0704030504030204" pitchFamily="34" charset="0"/>
              </a:rPr>
            </a:br>
            <a:r>
              <a:rPr lang="en-US" sz="2400" b="0" cap="none" dirty="0">
                <a:latin typeface="Arial Rounded MT Bold" panose="020F0704030504030204" pitchFamily="34" charset="0"/>
              </a:rPr>
              <a:t>The corresponding maximum distance coverable by the trunk line are respectively 500, 250 and 100m</a:t>
            </a:r>
            <a:br>
              <a:rPr lang="en-US" sz="2400" b="0" cap="none" dirty="0">
                <a:latin typeface="Arial Rounded MT Bold" panose="020F0704030504030204" pitchFamily="34" charset="0"/>
              </a:rPr>
            </a:br>
            <a:endParaRPr lang="en-IN" sz="2400" b="0" cap="none" dirty="0">
              <a:latin typeface="Arial Rounded MT Bold" panose="020F0704030504030204" pitchFamily="34" charset="0"/>
            </a:endParaRPr>
          </a:p>
        </p:txBody>
      </p:sp>
    </p:spTree>
    <p:extLst>
      <p:ext uri="{BB962C8B-B14F-4D97-AF65-F5344CB8AC3E}">
        <p14:creationId xmlns:p14="http://schemas.microsoft.com/office/powerpoint/2010/main" val="1754559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50D2C-A55B-4877-8369-4174C855ADF6}"/>
              </a:ext>
            </a:extLst>
          </p:cNvPr>
          <p:cNvSpPr>
            <a:spLocks noGrp="1"/>
          </p:cNvSpPr>
          <p:nvPr>
            <p:ph type="title"/>
          </p:nvPr>
        </p:nvSpPr>
        <p:spPr>
          <a:xfrm>
            <a:off x="251520" y="332656"/>
            <a:ext cx="8784975" cy="5436319"/>
          </a:xfrm>
        </p:spPr>
        <p:txBody>
          <a:bodyPr/>
          <a:lstStyle/>
          <a:p>
            <a:r>
              <a:rPr lang="en-US" sz="2400" cap="none" dirty="0" err="1">
                <a:latin typeface="Arial Rounded MT Bold" panose="020F0704030504030204" pitchFamily="34" charset="0"/>
              </a:rPr>
              <a:t>DeviceNet</a:t>
            </a:r>
            <a:r>
              <a:rPr lang="en-US" sz="2400" cap="none" dirty="0">
                <a:latin typeface="Arial Rounded MT Bold" panose="020F0704030504030204" pitchFamily="34" charset="0"/>
              </a:rPr>
              <a:t> data link layer:</a:t>
            </a:r>
            <a:br>
              <a:rPr lang="en-US" sz="2400" cap="none" dirty="0">
                <a:latin typeface="Arial Rounded MT Bold" panose="020F0704030504030204" pitchFamily="34" charset="0"/>
              </a:rPr>
            </a:br>
            <a:r>
              <a:rPr lang="en-US" sz="2400" b="0" cap="none" dirty="0" err="1">
                <a:latin typeface="Arial Rounded MT Bold" panose="020F0704030504030204" pitchFamily="34" charset="0"/>
              </a:rPr>
              <a:t>Devicenet</a:t>
            </a:r>
            <a:r>
              <a:rPr lang="en-US" sz="2400" b="0" cap="none" dirty="0">
                <a:latin typeface="Arial Rounded MT Bold" panose="020F0704030504030204" pitchFamily="34" charset="0"/>
              </a:rPr>
              <a:t> data link layer uses the can medium access control (mac) and logical link control sublayer.</a:t>
            </a:r>
            <a:br>
              <a:rPr lang="en-US" sz="2400" b="0" cap="none" dirty="0">
                <a:latin typeface="Arial Rounded MT Bold" panose="020F0704030504030204" pitchFamily="34" charset="0"/>
              </a:rPr>
            </a:br>
            <a:br>
              <a:rPr lang="en-US" sz="2400" b="0" cap="none" dirty="0">
                <a:latin typeface="Arial Rounded MT Bold" panose="020F0704030504030204" pitchFamily="34" charset="0"/>
              </a:rPr>
            </a:br>
            <a:r>
              <a:rPr lang="en-US" sz="2400" b="0" cap="none" dirty="0">
                <a:latin typeface="Arial Rounded MT Bold" panose="020F0704030504030204" pitchFamily="34" charset="0"/>
              </a:rPr>
              <a:t>To access physical medium Carrier Sense Multiple Access with Collision Detection(CSMA/CD) technique is used.</a:t>
            </a:r>
            <a:br>
              <a:rPr lang="en-US" sz="2400" b="0" cap="none" dirty="0">
                <a:latin typeface="Arial Rounded MT Bold" panose="020F0704030504030204" pitchFamily="34" charset="0"/>
              </a:rPr>
            </a:br>
            <a:br>
              <a:rPr lang="en-US" sz="2400" b="0" cap="none" dirty="0">
                <a:latin typeface="Arial Rounded MT Bold" panose="020F0704030504030204" pitchFamily="34" charset="0"/>
              </a:rPr>
            </a:br>
            <a:r>
              <a:rPr lang="en-US" sz="2400" b="0" cap="none" dirty="0">
                <a:latin typeface="Arial Rounded MT Bold" panose="020F0704030504030204" pitchFamily="34" charset="0"/>
              </a:rPr>
              <a:t>Figure shows data frame transmitted on the network has an arbitration field composed of an 11-bit identifier field plus another bit called remote transmission request(RTR)</a:t>
            </a:r>
            <a:br>
              <a:rPr lang="en-US" sz="2400" b="0" cap="none" dirty="0">
                <a:latin typeface="Arial Rounded MT Bold" panose="020F0704030504030204" pitchFamily="34" charset="0"/>
              </a:rPr>
            </a:br>
            <a:br>
              <a:rPr lang="en-US" sz="2400" b="0" cap="none" dirty="0">
                <a:latin typeface="Arial Rounded MT Bold" panose="020F0704030504030204" pitchFamily="34" charset="0"/>
              </a:rPr>
            </a:br>
            <a:br>
              <a:rPr lang="en-US" sz="2800" cap="none" dirty="0"/>
            </a:br>
            <a:endParaRPr lang="en-IN" sz="2800" dirty="0"/>
          </a:p>
        </p:txBody>
      </p:sp>
    </p:spTree>
    <p:extLst>
      <p:ext uri="{BB962C8B-B14F-4D97-AF65-F5344CB8AC3E}">
        <p14:creationId xmlns:p14="http://schemas.microsoft.com/office/powerpoint/2010/main" val="1804704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0480A8-9F5B-4D91-A5E8-68C9DD4E13FF}"/>
              </a:ext>
            </a:extLst>
          </p:cNvPr>
          <p:cNvPicPr>
            <a:picLocks noChangeAspect="1"/>
          </p:cNvPicPr>
          <p:nvPr/>
        </p:nvPicPr>
        <p:blipFill>
          <a:blip r:embed="rId2"/>
          <a:stretch>
            <a:fillRect/>
          </a:stretch>
        </p:blipFill>
        <p:spPr>
          <a:xfrm>
            <a:off x="1303424" y="2132856"/>
            <a:ext cx="6537151" cy="1713533"/>
          </a:xfrm>
          <a:prstGeom prst="rect">
            <a:avLst/>
          </a:prstGeom>
        </p:spPr>
      </p:pic>
    </p:spTree>
    <p:extLst>
      <p:ext uri="{BB962C8B-B14F-4D97-AF65-F5344CB8AC3E}">
        <p14:creationId xmlns:p14="http://schemas.microsoft.com/office/powerpoint/2010/main" val="4024960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FF4D4-942B-4D8D-893D-0EBA5DAAF441}"/>
              </a:ext>
            </a:extLst>
          </p:cNvPr>
          <p:cNvSpPr>
            <a:spLocks noGrp="1"/>
          </p:cNvSpPr>
          <p:nvPr>
            <p:ph type="title"/>
          </p:nvPr>
        </p:nvSpPr>
        <p:spPr>
          <a:xfrm>
            <a:off x="685800" y="548680"/>
            <a:ext cx="8206680" cy="5178499"/>
          </a:xfrm>
        </p:spPr>
        <p:txBody>
          <a:bodyPr/>
          <a:lstStyle/>
          <a:p>
            <a:r>
              <a:rPr lang="en-US" sz="2400" cap="none" dirty="0" err="1">
                <a:latin typeface="Arial Rounded MT Bold" panose="020F0704030504030204" pitchFamily="34" charset="0"/>
              </a:rPr>
              <a:t>DeviceNet</a:t>
            </a:r>
            <a:r>
              <a:rPr lang="en-US" sz="2400" cap="none" dirty="0">
                <a:latin typeface="Arial Rounded MT Bold" panose="020F0704030504030204" pitchFamily="34" charset="0"/>
              </a:rPr>
              <a:t> Application Layer:</a:t>
            </a:r>
            <a:br>
              <a:rPr lang="en-US" sz="2400" cap="none" dirty="0">
                <a:latin typeface="Arial Rounded MT Bold" panose="020F0704030504030204" pitchFamily="34" charset="0"/>
              </a:rPr>
            </a:br>
            <a:br>
              <a:rPr lang="en-US" sz="2400" cap="none" dirty="0">
                <a:latin typeface="Arial Rounded MT Bold" panose="020F0704030504030204" pitchFamily="34" charset="0"/>
              </a:rPr>
            </a:br>
            <a:r>
              <a:rPr lang="en-US" sz="2400" b="0" cap="none" dirty="0">
                <a:latin typeface="Arial Rounded MT Bold" panose="020F0704030504030204" pitchFamily="34" charset="0"/>
              </a:rPr>
              <a:t>The protocol assigns to each station connected to the network an address is called media access control identifier(MAC ID)</a:t>
            </a:r>
            <a:br>
              <a:rPr lang="en-US" sz="2400" b="0" cap="none" dirty="0">
                <a:latin typeface="Arial Rounded MT Bold" panose="020F0704030504030204" pitchFamily="34" charset="0"/>
              </a:rPr>
            </a:br>
            <a:br>
              <a:rPr lang="en-US" sz="2400" b="0" cap="none" dirty="0">
                <a:latin typeface="Arial Rounded MT Bold" panose="020F0704030504030204" pitchFamily="34" charset="0"/>
              </a:rPr>
            </a:br>
            <a:r>
              <a:rPr lang="en-US" sz="2400" b="0" cap="none" dirty="0">
                <a:latin typeface="Arial Rounded MT Bold" panose="020F0704030504030204" pitchFamily="34" charset="0"/>
              </a:rPr>
              <a:t>11-bit CAN identifier field contains the information necessary to classify the frames: in particular, it includes a message ID and the MAC ID which, depending on the message group, can be either the source or destination MAC ID</a:t>
            </a:r>
            <a:br>
              <a:rPr lang="en-US" sz="2400" b="0" cap="none" dirty="0">
                <a:latin typeface="Arial Rounded MT Bold" panose="020F0704030504030204" pitchFamily="34" charset="0"/>
              </a:rPr>
            </a:br>
            <a:endParaRPr lang="en-IN" sz="2400" b="0" cap="none" dirty="0">
              <a:latin typeface="Arial Rounded MT Bold" panose="020F0704030504030204" pitchFamily="34" charset="0"/>
            </a:endParaRPr>
          </a:p>
        </p:txBody>
      </p:sp>
    </p:spTree>
    <p:extLst>
      <p:ext uri="{BB962C8B-B14F-4D97-AF65-F5344CB8AC3E}">
        <p14:creationId xmlns:p14="http://schemas.microsoft.com/office/powerpoint/2010/main" val="1151206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31A7C-D91F-43A1-81AF-A7A6590DE77F}"/>
              </a:ext>
            </a:extLst>
          </p:cNvPr>
          <p:cNvSpPr>
            <a:spLocks noGrp="1"/>
          </p:cNvSpPr>
          <p:nvPr>
            <p:ph type="title"/>
          </p:nvPr>
        </p:nvSpPr>
        <p:spPr>
          <a:xfrm>
            <a:off x="251520" y="116632"/>
            <a:ext cx="8784975" cy="5652344"/>
          </a:xfrm>
        </p:spPr>
        <p:txBody>
          <a:bodyPr/>
          <a:lstStyle/>
          <a:p>
            <a:br>
              <a:rPr lang="en-US" sz="2000" b="0" cap="none" dirty="0">
                <a:latin typeface="Arial Rounded MT Bold" panose="020F0704030504030204" pitchFamily="34" charset="0"/>
              </a:rPr>
            </a:br>
            <a:br>
              <a:rPr lang="en-US" sz="2000" b="0" cap="none" dirty="0">
                <a:latin typeface="Arial Rounded MT Bold" panose="020F0704030504030204" pitchFamily="34" charset="0"/>
              </a:rPr>
            </a:br>
            <a:br>
              <a:rPr lang="en-US" sz="2000" b="0" cap="none" dirty="0">
                <a:latin typeface="Arial Rounded MT Bold" panose="020F0704030504030204" pitchFamily="34" charset="0"/>
              </a:rPr>
            </a:br>
            <a:r>
              <a:rPr lang="en-US" sz="2000" b="0" cap="none" dirty="0">
                <a:latin typeface="Arial Rounded MT Bold" panose="020F0704030504030204" pitchFamily="34" charset="0"/>
              </a:rPr>
              <a:t>The 64-bit CAN data field is used to transmit the information related to the connection between devices. </a:t>
            </a:r>
            <a:br>
              <a:rPr lang="en-US" sz="2000" b="0" cap="none" dirty="0">
                <a:latin typeface="Arial Rounded MT Bold" panose="020F0704030504030204" pitchFamily="34" charset="0"/>
              </a:rPr>
            </a:br>
            <a:br>
              <a:rPr lang="en-US" sz="2000" b="0" cap="none" dirty="0">
                <a:latin typeface="Arial Rounded MT Bold" panose="020F0704030504030204" pitchFamily="34" charset="0"/>
              </a:rPr>
            </a:br>
            <a:r>
              <a:rPr lang="en-US" sz="2000" b="0" cap="none" dirty="0">
                <a:latin typeface="Arial Rounded MT Bold" panose="020F0704030504030204" pitchFamily="34" charset="0"/>
              </a:rPr>
              <a:t>With the predefined master/slave connection set the data exchange may take place using one of four different methods.</a:t>
            </a:r>
            <a:br>
              <a:rPr lang="en-US" sz="2000" b="0" cap="none" dirty="0">
                <a:latin typeface="Arial Rounded MT Bold" panose="020F0704030504030204" pitchFamily="34" charset="0"/>
              </a:rPr>
            </a:br>
            <a:br>
              <a:rPr lang="en-US" sz="2000" b="0" cap="none" dirty="0">
                <a:latin typeface="Arial Rounded MT Bold" panose="020F0704030504030204" pitchFamily="34" charset="0"/>
              </a:rPr>
            </a:br>
            <a:r>
              <a:rPr lang="en-US" sz="2000" b="0" cap="none" dirty="0">
                <a:latin typeface="Arial Rounded MT Bold" panose="020F0704030504030204" pitchFamily="34" charset="0"/>
              </a:rPr>
              <a:t>The bit strobe command/response messages, intended for the exchange of small amounts of data</a:t>
            </a:r>
            <a:br>
              <a:rPr lang="en-US" sz="2000" b="0" cap="none" dirty="0">
                <a:latin typeface="Arial Rounded MT Bold" panose="020F0704030504030204" pitchFamily="34" charset="0"/>
              </a:rPr>
            </a:br>
            <a:br>
              <a:rPr lang="en-US" sz="2000" b="0" cap="none" dirty="0">
                <a:latin typeface="Arial Rounded MT Bold" panose="020F0704030504030204" pitchFamily="34" charset="0"/>
              </a:rPr>
            </a:br>
            <a:r>
              <a:rPr lang="en-US" sz="2000" b="0" cap="none" dirty="0">
                <a:latin typeface="Arial Rounded MT Bold" panose="020F0704030504030204" pitchFamily="34" charset="0"/>
              </a:rPr>
              <a:t>The poll command is an I/O message, containing any amount of data sent by the master to a single slave.</a:t>
            </a:r>
            <a:br>
              <a:rPr lang="en-US" sz="2000" b="0" cap="none" dirty="0">
                <a:latin typeface="Arial Rounded MT Bold" panose="020F0704030504030204" pitchFamily="34" charset="0"/>
              </a:rPr>
            </a:br>
            <a:br>
              <a:rPr lang="en-US" sz="2800" b="0" cap="none" dirty="0"/>
            </a:br>
            <a:endParaRPr lang="en-IN" sz="2800" b="0" cap="none" dirty="0"/>
          </a:p>
        </p:txBody>
      </p:sp>
    </p:spTree>
    <p:extLst>
      <p:ext uri="{BB962C8B-B14F-4D97-AF65-F5344CB8AC3E}">
        <p14:creationId xmlns:p14="http://schemas.microsoft.com/office/powerpoint/2010/main" val="823693767"/>
      </p:ext>
    </p:extLst>
  </p:cSld>
  <p:clrMapOvr>
    <a:masterClrMapping/>
  </p:clrMapOvr>
</p:sld>
</file>

<file path=ppt/theme/theme1.xml><?xml version="1.0" encoding="utf-8"?>
<a:theme xmlns:a="http://schemas.openxmlformats.org/drawingml/2006/main" name="COEP-Ppt-Mentoring 14Nov">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COEP-Ppt-Mentoring 14Nov</Template>
  <TotalTime>8603</TotalTime>
  <Words>1628</Words>
  <Application>Microsoft Office PowerPoint</Application>
  <PresentationFormat>On-screen Show (4:3)</PresentationFormat>
  <Paragraphs>25</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Arial Rounded MT Bold</vt:lpstr>
      <vt:lpstr>Calibri</vt:lpstr>
      <vt:lpstr>COEP-Ppt-Mentoring 14Nov</vt:lpstr>
      <vt:lpstr>  DeviceNet &amp; ControlNet       Mrs. Meera Ajit Khandekar Department of Instrumentation &amp; Control College of Engineering, Pune </vt:lpstr>
      <vt:lpstr>PowerPoint Presentation</vt:lpstr>
      <vt:lpstr>DeviceNet communication profile</vt:lpstr>
      <vt:lpstr>Devicenet Physical Layer: Uses the CAN physical layer signaling. One of the advantage is great availability of chips implementing the CAN protocol from many suppliers.  Maximum 64 nodes can be connected to the network. DeviceNet offers the possibility of powering the sensors directly from the network.   Trunk cable comprises two twisted pairs, one is used for the data transfer, the other for the power distribution.  </vt:lpstr>
      <vt:lpstr>Three different data transfer speed are selectable: 125, 250 and 500kbits/s.   The corresponding maximum distance coverable by the trunk line are respectively 500, 250 and 100m </vt:lpstr>
      <vt:lpstr>DeviceNet data link layer: Devicenet data link layer uses the can medium access control (mac) and logical link control sublayer.  To access physical medium Carrier Sense Multiple Access with Collision Detection(CSMA/CD) technique is used.  Figure shows data frame transmitted on the network has an arbitration field composed of an 11-bit identifier field plus another bit called remote transmission request(RTR)   </vt:lpstr>
      <vt:lpstr>PowerPoint Presentation</vt:lpstr>
      <vt:lpstr>DeviceNet Application Layer:  The protocol assigns to each station connected to the network an address is called media access control identifier(MAC ID)  11-bit CAN identifier field contains the information necessary to classify the frames: in particular, it includes a message ID and the MAC ID which, depending on the message group, can be either the source or destination MAC ID </vt:lpstr>
      <vt:lpstr>   The 64-bit CAN data field is used to transmit the information related to the connection between devices.   With the predefined master/slave connection set the data exchange may take place using one of four different methods.  The bit strobe command/response messages, intended for the exchange of small amounts of data  The poll command is an I/O message, containing any amount of data sent by the master to a single slave.  </vt:lpstr>
      <vt:lpstr>The poll command is an I/O message, containing any amount of data sent by the master to a single slave. The latter with the poll response I/O message, may also return data.  The change od state/cyclic are I/O messages that can be transmitted either by the master or by a slave. They are normally triggered by specific events such as an alarm or the expiring of a timer.   The explicit response/requests are  general purpose message used, to transfer the values of some attributes.</vt:lpstr>
      <vt:lpstr>ControlNet  ControlNet is based on a producer/consumer model, exhibit good efficiency and provides deterministic response times.   ControlNet is used in complex batch control systems, the process industry and the automotive industry.   </vt:lpstr>
      <vt:lpstr>Physical Layer:   Physical layer is split into two sublayers; the physical medium attachment (PMA) and the physical layer signaling(PLS) .  The PMA is responsible for the transmission/reception of signals to/from the bus and comprises all the necessary circuitry that is not part of the ControlNet stations.   The PLS implements the bit representation and timing functions required for the correct transmission of the signals on the network. The PLS realizes the interface to the data link layer.  </vt:lpstr>
      <vt:lpstr>The controlnet standard basically recommends two types of physical media: coaxial cable and fiber optics. A third media type, network access port(nap), allows point-to-point temporary connection between two nodes. A NAP is often used for example, to realize a link between a programming unit and a station already connected to ControlNet.   The specified coaxial cable is a RG-6 quad shield, of the same type as that for the cable television industry. Several topologies may be realized with ControlNet e.g. bus, tree,star network  Repeaters can be used to link segments. Each station is connected to a segment by means of a tap to which it is linked via a drop cable.  The maximum segment length is related to the number of stations connected: 1000m with two stations, decreasing to 250m with 48 stations.</vt:lpstr>
      <vt:lpstr>Data Link Layer:  Datalink layer is split into two sublayers: medium access control(MAC) and the logical link control(LLC) A fixed period of time, the network update time(NTU) to which all the stations are strictly synchronized, is repeated indefinitely on the network. The NTU is divided into three intervals of time: scheduled, unscheduled and guardband.   The scheduled interval is typically reserved for the transmission of real-time data. The MAC grants each station the possibility of transmitting one and only one frame during the scheduled interval. This is accomplished by means of an implicit token-passing procedure.  </vt:lpstr>
      <vt:lpstr>Token passing:  1) each station is identified by an address called the MAC ID.  2) every station connected to the network maintains an implicit token register that contains the MAC ID of the transmitting station.  3) this value is incremented by one at the end of the frame transmission. 4) Immediately after each station compares its MAC ID with that contained in the implicit token register and, if they match that station has right to transmit.  5) If a station is not present, in the fraction of scheduled interval reserved to that station there will not be activity  on the network. 6) in this case, after a time-out the MAC ID is newly incremented by all the stations and the implicit token is passed on. 7) scheduled interval ends when the maximum value for the MAC ID is reached. </vt:lpstr>
      <vt:lpstr> Unscheduled interval: in this period the implicit token is still circulated among stations according to a round robin scheme. The duration of such an interval is variable and a station can be granted zero, one, or more times to access the network. Unscheduled interval does not allow for a deterministic access to the network and hence is used for transmission of  noncritical data.   When the guardband interval is reached, the stations stop transmitting and access to the network is granted to the station with the lowest MAC ID, which is called the moderator. This station transmits a special message with which synchronizes all the stations for the beginning of a new cycle and dispatches a set of parameters necessary for correct network operation.</vt:lpstr>
      <vt:lpstr>PowerPoint Presentation</vt:lpstr>
      <vt:lpstr>PowerPoint Presentation</vt:lpstr>
      <vt:lpstr>ControlNet Network and Transport layer: The and transport layers contain three basic modules: the unconnected message manager(UCMM), the message router, and the transport connection manager.  The UMCC provides a means for the execution of unconnected services; that is, it allows for the data exchange between applications that were not previously put in communication by  a connection. In this case, each data transfer is independent from the others and the messages have to carry the full details of the destination and source applications.   The UCMM is mainly used for handling noncritical traffic and one of its most important applications is given by the data exchange services necessary to set up connections.</vt:lpstr>
      <vt:lpstr>  The message router realizes the correct dispatching of services, inside a station, to the addressed applications.  The transport connection manager is actually responsible for the handling of connections. It has to make available the services necessary to create and delete connections and to exchange data over an established connections.</vt:lpstr>
      <vt:lpstr>Presentation Layer:   This layer is concerned with the data management. In particular, it defines a common means for specifying the format of the data handled by the application layer. The presentation layer defines elementary and derived data types. Example of elementary data types handled are Boolean, integer, floating point, character string and bit string.</vt:lpstr>
      <vt:lpstr>Application Layer: is based on the object modeling. The definitions of object, class, instance, behavior and services.  Objects represents an abstract description of the components of a station. A class is defined as a group of objects representing the same types of components. An instance is the real occurrence of an object and the attributes describe its characteristics. The behavior specifies how an object performs, and service identifies a function supported by an object.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IB Sons</dc:creator>
  <cp:lastModifiedBy>Meera Khandekar</cp:lastModifiedBy>
  <cp:revision>400</cp:revision>
  <cp:lastPrinted>2020-03-05T07:54:25Z</cp:lastPrinted>
  <dcterms:created xsi:type="dcterms:W3CDTF">2006-08-16T00:00:00Z</dcterms:created>
  <dcterms:modified xsi:type="dcterms:W3CDTF">2022-04-07T09:23:21Z</dcterms:modified>
</cp:coreProperties>
</file>