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59" r:id="rId4"/>
    <p:sldId id="281" r:id="rId5"/>
    <p:sldId id="260" r:id="rId6"/>
    <p:sldId id="269" r:id="rId7"/>
    <p:sldId id="280" r:id="rId8"/>
    <p:sldId id="261" r:id="rId9"/>
    <p:sldId id="275" r:id="rId10"/>
    <p:sldId id="273" r:id="rId11"/>
    <p:sldId id="265" r:id="rId12"/>
    <p:sldId id="266" r:id="rId13"/>
    <p:sldId id="267" r:id="rId14"/>
    <p:sldId id="282" r:id="rId15"/>
    <p:sldId id="277" r:id="rId16"/>
    <p:sldId id="278" r:id="rId17"/>
    <p:sldId id="279" r:id="rId18"/>
    <p:sldId id="283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19" autoAdjust="0"/>
    <p:restoredTop sz="94709" autoAdjust="0"/>
  </p:normalViewPr>
  <p:slideViewPr>
    <p:cSldViewPr>
      <p:cViewPr varScale="1">
        <p:scale>
          <a:sx n="62" d="100"/>
          <a:sy n="62" d="100"/>
        </p:scale>
        <p:origin x="69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C3019-EFCB-4135-8BC5-835A581A0B6E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9145F-73CE-4604-A721-51C088F7BD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7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E28737C-7778-418D-9569-9D20557AE90C}" type="datetimeFigureOut">
              <a:rPr lang="en-US"/>
              <a:pPr>
                <a:defRPr/>
              </a:pPr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9B9600-06BC-44DC-B145-6017B01F6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6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4F5BA6-3173-4CC4-95AE-305AE920B06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3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4F51915-9BE0-4F1F-8E8E-623A93CEA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99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2455863" y="6003925"/>
            <a:ext cx="57737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College of Engineering Pune (COEP)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6C"/>
                </a:solidFill>
                <a:latin typeface="+mn-lt"/>
                <a:cs typeface="+mn-cs"/>
              </a:rPr>
              <a:t>                   Forerunners in Technical Education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B6841F-6D60-4BB5-AE4A-1A892F55F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1A8F804-BD07-4C21-B79F-954A9179B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A4092E-ABE6-460B-8309-684C062867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AAD58AD-F131-4AE2-96B3-3329B13E5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C2A3893-EA16-4E7B-AF8E-3CA7CA3F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B96531C-DD15-40E2-A287-3E83B99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1953B9-A753-4B76-ACD2-370CB5786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A45103-7C6E-4D2A-9FAE-2B0A058C7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D1AA051-472B-4854-A8AE-E85AA95A0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638800"/>
            <a:ext cx="9144000" cy="152400"/>
          </a:xfrm>
          <a:prstGeom prst="rect">
            <a:avLst/>
          </a:prstGeom>
          <a:solidFill>
            <a:srgbClr val="00006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8600" y="5791200"/>
            <a:ext cx="8001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455863" y="6003925"/>
            <a:ext cx="57737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College of Engineering Pune (COEP)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6C"/>
                </a:solidFill>
                <a:latin typeface="+mn-lt"/>
                <a:cs typeface="+mn-cs"/>
              </a:rPr>
              <a:t>                   Forerunners in Technical Education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6C"/>
                </a:solidFill>
                <a:latin typeface="+mn-lt"/>
                <a:cs typeface="+mn-cs"/>
              </a:rPr>
              <a:t>                           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70C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C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C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rgbClr val="C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rgbClr val="C00000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551161"/>
            <a:ext cx="7772400" cy="4381520"/>
          </a:xfrm>
        </p:spPr>
        <p:txBody>
          <a:bodyPr/>
          <a:lstStyle/>
          <a:p>
            <a:pPr algn="ctr"/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r>
              <a:rPr lang="en-US" i="1" cap="none" dirty="0">
                <a:latin typeface="Arial Rounded MT Bold" panose="020F0704030504030204" pitchFamily="34" charset="0"/>
              </a:rPr>
              <a:t>Electropneumatic Systems</a:t>
            </a:r>
            <a:br>
              <a:rPr lang="en-US" i="1" cap="none" dirty="0"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br>
              <a:rPr lang="en-US" sz="1600" i="1" cap="none" dirty="0">
                <a:solidFill>
                  <a:srgbClr val="002060"/>
                </a:solidFill>
                <a:latin typeface="+mn-lt"/>
              </a:rPr>
            </a:br>
            <a:r>
              <a:rPr lang="en-US" sz="2000" b="0" i="1" cap="none" dirty="0">
                <a:latin typeface="Arial Rounded MT Bold" panose="020F0704030504030204" pitchFamily="34" charset="0"/>
              </a:rPr>
              <a:t>Mrs. </a:t>
            </a:r>
            <a:r>
              <a:rPr lang="en-US" sz="2000" b="0" i="1" cap="none" dirty="0" err="1">
                <a:latin typeface="Arial Rounded MT Bold" panose="020F0704030504030204" pitchFamily="34" charset="0"/>
              </a:rPr>
              <a:t>Meera</a:t>
            </a:r>
            <a:r>
              <a:rPr lang="en-US" sz="2000" b="0" i="1" cap="none" dirty="0">
                <a:latin typeface="Arial Rounded MT Bold" panose="020F0704030504030204" pitchFamily="34" charset="0"/>
              </a:rPr>
              <a:t> </a:t>
            </a:r>
            <a:r>
              <a:rPr lang="en-US" sz="2000" b="0" i="1" cap="none" dirty="0" err="1">
                <a:latin typeface="Arial Rounded MT Bold" panose="020F0704030504030204" pitchFamily="34" charset="0"/>
              </a:rPr>
              <a:t>Ajit</a:t>
            </a:r>
            <a:r>
              <a:rPr lang="en-US" sz="2000" b="0" i="1" cap="none" dirty="0">
                <a:latin typeface="Arial Rounded MT Bold" panose="020F0704030504030204" pitchFamily="34" charset="0"/>
              </a:rPr>
              <a:t> </a:t>
            </a:r>
            <a:r>
              <a:rPr lang="en-US" sz="2000" b="0" i="1" cap="none" dirty="0" err="1">
                <a:latin typeface="Arial Rounded MT Bold" panose="020F0704030504030204" pitchFamily="34" charset="0"/>
              </a:rPr>
              <a:t>Khandekar</a:t>
            </a:r>
            <a:br>
              <a:rPr lang="en-US" sz="1600" b="0" i="1" cap="none" dirty="0">
                <a:latin typeface="Arial Rounded MT Bold" panose="020F0704030504030204" pitchFamily="34" charset="0"/>
              </a:rPr>
            </a:br>
            <a:r>
              <a:rPr lang="en-US" sz="2000" b="0" i="1" cap="none" dirty="0">
                <a:latin typeface="Arial Rounded MT Bold" panose="020F0704030504030204" pitchFamily="34" charset="0"/>
              </a:rPr>
              <a:t>Department of Instrumentation &amp; Control</a:t>
            </a:r>
            <a:br>
              <a:rPr lang="en-US" sz="2000" b="0" i="1" cap="none" dirty="0">
                <a:latin typeface="Arial Rounded MT Bold" panose="020F0704030504030204" pitchFamily="34" charset="0"/>
              </a:rPr>
            </a:br>
            <a:r>
              <a:rPr lang="en-US" sz="2000" b="0" i="1" cap="none" dirty="0">
                <a:latin typeface="Arial Rounded MT Bold" panose="020F0704030504030204" pitchFamily="34" charset="0"/>
              </a:rPr>
              <a:t>College of Engineering, Pune</a:t>
            </a:r>
            <a:br>
              <a:rPr lang="en-US" sz="2000" b="0" i="1" cap="none" dirty="0">
                <a:latin typeface="Arial Rounded MT Bold" panose="020F0704030504030204" pitchFamily="34" charset="0"/>
              </a:rPr>
            </a:br>
            <a:endParaRPr lang="en-US" sz="2000" i="1" cap="none" dirty="0"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2295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sz="2400" dirty="0">
              <a:solidFill>
                <a:srgbClr val="002060"/>
              </a:solidFill>
            </a:endParaRPr>
          </a:p>
          <a:p>
            <a:pPr algn="ctr"/>
            <a:br>
              <a:rPr lang="en-US" sz="2400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atsApp Image 2022-02-21 at 7.32.56 PM">
            <a:extLst>
              <a:ext uri="{FF2B5EF4-FFF2-40B4-BE49-F238E27FC236}">
                <a16:creationId xmlns:a16="http://schemas.microsoft.com/office/drawing/2014/main" id="{0F6B9FC6-BB2A-456E-A411-46D29B92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22" y="1412776"/>
            <a:ext cx="5939155" cy="334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5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2-21 at 7.32.57 PM">
            <a:extLst>
              <a:ext uri="{FF2B5EF4-FFF2-40B4-BE49-F238E27FC236}">
                <a16:creationId xmlns:a16="http://schemas.microsoft.com/office/drawing/2014/main" id="{A43E0BEA-4C97-4063-9F6C-3BE089A50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0728"/>
            <a:ext cx="716794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2-02-21 at 7.32.58 PM">
            <a:extLst>
              <a:ext uri="{FF2B5EF4-FFF2-40B4-BE49-F238E27FC236}">
                <a16:creationId xmlns:a16="http://schemas.microsoft.com/office/drawing/2014/main" id="{E4EF773B-D719-4326-9CD9-FE936C7DE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96752"/>
            <a:ext cx="683203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3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920D461-E1B8-49F4-AE3E-72B7BCAF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8" y="692696"/>
            <a:ext cx="8028384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4A81738-BC8B-43AA-B2DF-E598724E5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1D344A8-6641-4D13-BB70-7F0CF0B898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WhatsApp Image 2022-02-21 at 7.30.51 PM (1)">
            <a:extLst>
              <a:ext uri="{FF2B5EF4-FFF2-40B4-BE49-F238E27FC236}">
                <a16:creationId xmlns:a16="http://schemas.microsoft.com/office/drawing/2014/main" id="{657FE884-A4EC-45AF-8212-19A523A1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05" y="908720"/>
            <a:ext cx="729618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8654788-8642-45B1-BD7A-A54A294ED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76672"/>
            <a:ext cx="6480720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5B95A-CFC2-408D-884E-46760713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0"/>
            <a:ext cx="7772400" cy="5768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cap="none" dirty="0">
                <a:latin typeface="Arial Rounded MT Bold" panose="020F0704030504030204" pitchFamily="34" charset="0"/>
              </a:rPr>
              <a:t>Components</a:t>
            </a:r>
            <a:br>
              <a:rPr lang="en-US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Cylinder 1 Double acting cylinder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 err="1">
                <a:latin typeface="Arial Rounded MT Bold" panose="020F0704030504030204" pitchFamily="34" charset="0"/>
              </a:rPr>
              <a:t>Cylinder</a:t>
            </a:r>
            <a:r>
              <a:rPr lang="en-US" sz="2000" cap="none" dirty="0">
                <a:latin typeface="Arial Rounded MT Bold" panose="020F0704030504030204" pitchFamily="34" charset="0"/>
              </a:rPr>
              <a:t>  2 single acting cylinder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Inputs: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Limit switch 1-DI8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Limit switch 2-DI9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Limit  switch 3-DI10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Outputs: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Solenoid coil –DO9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Solenoid coil-DO10</a:t>
            </a:r>
            <a:br>
              <a:rPr lang="en-US" sz="2000" cap="none" dirty="0">
                <a:latin typeface="Arial Rounded MT Bold" panose="020F0704030504030204" pitchFamily="34" charset="0"/>
              </a:rPr>
            </a:br>
            <a:r>
              <a:rPr lang="en-US" sz="2000" cap="none" dirty="0">
                <a:latin typeface="Arial Rounded MT Bold" panose="020F0704030504030204" pitchFamily="34" charset="0"/>
              </a:rPr>
              <a:t>Solenoid coil-DO11</a:t>
            </a:r>
            <a:endParaRPr lang="en-IN" sz="200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71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3509BE7C-C3E0-474B-8DA4-E563EC69D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92530"/>
            <a:ext cx="7596336" cy="4272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8A959-F1CD-4D56-8549-A17FBAF52A4D}"/>
              </a:ext>
            </a:extLst>
          </p:cNvPr>
          <p:cNvSpPr txBox="1"/>
          <p:nvPr/>
        </p:nvSpPr>
        <p:spPr>
          <a:xfrm flipH="1">
            <a:off x="1403648" y="620688"/>
            <a:ext cx="41044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Logic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591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130B3-166D-4ED9-80C2-DE2D83DAD2EF}"/>
              </a:ext>
            </a:extLst>
          </p:cNvPr>
          <p:cNvSpPr txBox="1"/>
          <p:nvPr/>
        </p:nvSpPr>
        <p:spPr>
          <a:xfrm>
            <a:off x="2843808" y="2060848"/>
            <a:ext cx="4078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Thank You!!!</a:t>
            </a:r>
            <a:endParaRPr lang="en-IN" sz="4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Pneumatic Components</a:t>
            </a:r>
          </a:p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Actuations Means</a:t>
            </a:r>
          </a:p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PLC Hardware</a:t>
            </a:r>
          </a:p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Application</a:t>
            </a:r>
          </a:p>
          <a:p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Logic Implementation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ADE-B045-4FA8-A799-F63407D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188640"/>
            <a:ext cx="8314183" cy="5580335"/>
          </a:xfrm>
        </p:spPr>
        <p:txBody>
          <a:bodyPr/>
          <a:lstStyle/>
          <a:p>
            <a:r>
              <a:rPr lang="en-US" sz="3200" cap="none" dirty="0">
                <a:latin typeface="Arial Rounded MT Bold" panose="020F0704030504030204" pitchFamily="34" charset="0"/>
              </a:rPr>
              <a:t>Actuation Means:</a:t>
            </a:r>
            <a:br>
              <a:rPr lang="en-US" sz="3200" cap="none" dirty="0">
                <a:latin typeface="Arial Rounded MT Bold" panose="020F0704030504030204" pitchFamily="34" charset="0"/>
              </a:rPr>
            </a:br>
            <a:r>
              <a:rPr lang="en-US" sz="2800" b="0" cap="none" dirty="0">
                <a:latin typeface="Arial Rounded MT Bold" panose="020F0704030504030204" pitchFamily="34" charset="0"/>
              </a:rPr>
              <a:t>Manual</a:t>
            </a:r>
            <a:br>
              <a:rPr lang="en-US" sz="2800" b="0" cap="none" dirty="0">
                <a:latin typeface="Arial Rounded MT Bold" panose="020F0704030504030204" pitchFamily="34" charset="0"/>
              </a:rPr>
            </a:br>
            <a:r>
              <a:rPr lang="en-US" sz="2800" b="0" cap="none" dirty="0">
                <a:latin typeface="Arial Rounded MT Bold" panose="020F0704030504030204" pitchFamily="34" charset="0"/>
              </a:rPr>
              <a:t>Mechanical</a:t>
            </a:r>
            <a:br>
              <a:rPr lang="en-US" sz="2800" b="0" cap="none" dirty="0">
                <a:latin typeface="Arial Rounded MT Bold" panose="020F0704030504030204" pitchFamily="34" charset="0"/>
              </a:rPr>
            </a:br>
            <a:r>
              <a:rPr lang="en-US" sz="2800" b="0" cap="none" dirty="0">
                <a:latin typeface="Arial Rounded MT Bold" panose="020F0704030504030204" pitchFamily="34" charset="0"/>
              </a:rPr>
              <a:t>Electrical</a:t>
            </a:r>
            <a:br>
              <a:rPr lang="en-US" sz="2800" b="0" cap="none" dirty="0">
                <a:latin typeface="Arial Rounded MT Bold" panose="020F0704030504030204" pitchFamily="34" charset="0"/>
              </a:rPr>
            </a:br>
            <a:br>
              <a:rPr lang="en-US" sz="2800" b="0" cap="none" dirty="0">
                <a:latin typeface="Arial Rounded MT Bold" panose="020F0704030504030204" pitchFamily="34" charset="0"/>
              </a:rPr>
            </a:br>
            <a:r>
              <a:rPr lang="en-US" sz="2800" cap="none" dirty="0">
                <a:latin typeface="Arial Rounded MT Bold" panose="020F0704030504030204" pitchFamily="34" charset="0"/>
              </a:rPr>
              <a:t>Direction Control Valves:</a:t>
            </a:r>
            <a:br>
              <a:rPr lang="en-US" sz="2800" cap="none" dirty="0">
                <a:latin typeface="Arial Rounded MT Bold" panose="020F0704030504030204" pitchFamily="34" charset="0"/>
              </a:rPr>
            </a:br>
            <a:r>
              <a:rPr lang="en-US" sz="2800" b="0" cap="none" dirty="0">
                <a:latin typeface="Arial Rounded MT Bold" panose="020F0704030504030204" pitchFamily="34" charset="0"/>
              </a:rPr>
              <a:t>3/2 DCV, 5/2 DCV, 4/2 DCV</a:t>
            </a:r>
            <a:br>
              <a:rPr lang="en-US" sz="2800" b="0" cap="none" dirty="0">
                <a:latin typeface="Arial Rounded MT Bold" panose="020F0704030504030204" pitchFamily="34" charset="0"/>
              </a:rPr>
            </a:br>
            <a:br>
              <a:rPr lang="en-US" sz="2800" b="0" cap="none" dirty="0">
                <a:latin typeface="Arial Rounded MT Bold" panose="020F0704030504030204" pitchFamily="34" charset="0"/>
              </a:rPr>
            </a:br>
            <a:r>
              <a:rPr lang="en-US" sz="2800" cap="none" dirty="0">
                <a:latin typeface="Arial Rounded MT Bold" panose="020F0704030504030204" pitchFamily="34" charset="0"/>
              </a:rPr>
              <a:t>Special Purpose Valves:</a:t>
            </a:r>
            <a:br>
              <a:rPr lang="en-US" sz="2800" cap="none" dirty="0">
                <a:latin typeface="Arial Rounded MT Bold" panose="020F0704030504030204" pitchFamily="34" charset="0"/>
              </a:rPr>
            </a:br>
            <a:r>
              <a:rPr lang="en-US" sz="2800" b="0" cap="none" dirty="0">
                <a:latin typeface="Arial Rounded MT Bold" panose="020F0704030504030204" pitchFamily="34" charset="0"/>
              </a:rPr>
              <a:t>Pressure regulator, pressure relief valves, Pressure sequencing valve, time-delay valve, flow control valve, two-pressure valve</a:t>
            </a:r>
            <a:endParaRPr lang="en-IN" sz="2800" b="0" cap="none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2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4D9CA1-25E4-4E3B-95FD-186B91F5CFEB}"/>
              </a:ext>
            </a:extLst>
          </p:cNvPr>
          <p:cNvSpPr txBox="1"/>
          <p:nvPr/>
        </p:nvSpPr>
        <p:spPr>
          <a:xfrm>
            <a:off x="755576" y="476672"/>
            <a:ext cx="77768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70C0"/>
                </a:solidFill>
                <a:latin typeface="Arial Rounded MT Bold" pitchFamily="34" charset="0"/>
              </a:rPr>
              <a:t>Directional air control valves are the building blocks of pneumatic control system. </a:t>
            </a:r>
          </a:p>
          <a:p>
            <a:pPr algn="just">
              <a:buNone/>
            </a:pPr>
            <a:endParaRPr lang="en-US" sz="1800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just"/>
            <a:r>
              <a:rPr lang="en-US" sz="1800" dirty="0">
                <a:solidFill>
                  <a:srgbClr val="0070C0"/>
                </a:solidFill>
                <a:latin typeface="Arial Rounded MT Bold" pitchFamily="34" charset="0"/>
              </a:rPr>
              <a:t>Symbols show the methods of actuation, the number of positions, the flow paths and the number of ports.</a:t>
            </a:r>
          </a:p>
          <a:p>
            <a:pPr algn="just">
              <a:buNone/>
            </a:pPr>
            <a:endParaRPr lang="en-US" sz="1800" dirty="0">
              <a:solidFill>
                <a:srgbClr val="0070C0"/>
              </a:solidFill>
              <a:latin typeface="Arial Rounded MT Bold" pitchFamily="34" charset="0"/>
            </a:endParaRPr>
          </a:p>
          <a:p>
            <a:pPr algn="just"/>
            <a:r>
              <a:rPr lang="en-US" sz="1800" dirty="0">
                <a:solidFill>
                  <a:srgbClr val="0070C0"/>
                </a:solidFill>
                <a:latin typeface="Arial Rounded MT Bold" pitchFamily="34" charset="0"/>
              </a:rPr>
              <a:t>Pneumatic symbols have been </a:t>
            </a:r>
            <a:r>
              <a:rPr lang="en-US" sz="1800" dirty="0" err="1">
                <a:solidFill>
                  <a:srgbClr val="0070C0"/>
                </a:solidFill>
                <a:latin typeface="Arial Rounded MT Bold" pitchFamily="34" charset="0"/>
              </a:rPr>
              <a:t>standardised</a:t>
            </a:r>
            <a:r>
              <a:rPr lang="en-US" sz="1800" dirty="0">
                <a:solidFill>
                  <a:srgbClr val="0070C0"/>
                </a:solidFill>
                <a:latin typeface="Arial Rounded MT Bold" pitchFamily="34" charset="0"/>
              </a:rPr>
              <a:t> in </a:t>
            </a:r>
            <a:r>
              <a:rPr lang="en-US" sz="1800" b="1" dirty="0">
                <a:solidFill>
                  <a:srgbClr val="0070C0"/>
                </a:solidFill>
                <a:latin typeface="Arial Rounded MT Bold" pitchFamily="34" charset="0"/>
              </a:rPr>
              <a:t>ISO 1219-1:2006</a:t>
            </a:r>
            <a:r>
              <a:rPr lang="en-US" sz="1800" dirty="0">
                <a:solidFill>
                  <a:srgbClr val="0070C0"/>
                </a:solidFill>
                <a:latin typeface="Arial Rounded MT Bold" pitchFamily="34" charset="0"/>
              </a:rPr>
              <a:t>. (Fluid power systems and components - Graphic symbols and circuit diagram)</a:t>
            </a:r>
          </a:p>
        </p:txBody>
      </p:sp>
    </p:spTree>
    <p:extLst>
      <p:ext uri="{BB962C8B-B14F-4D97-AF65-F5344CB8AC3E}">
        <p14:creationId xmlns:p14="http://schemas.microsoft.com/office/powerpoint/2010/main" val="32139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mit switch, electrical, actuated from the right 2 183345 - Limit switch -  Data sheets - Printed Media - Services - Festo Didactic">
            <a:extLst>
              <a:ext uri="{FF2B5EF4-FFF2-40B4-BE49-F238E27FC236}">
                <a16:creationId xmlns:a16="http://schemas.microsoft.com/office/drawing/2014/main" id="{408B7C15-B1E4-44E9-9F8C-F7214D6E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92696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neumatic Cylinder Reed Switch - SMC Festo Alif Reed Magnetic Sensor For  Cylinder Wholesale Distributor from Pune">
            <a:extLst>
              <a:ext uri="{FF2B5EF4-FFF2-40B4-BE49-F238E27FC236}">
                <a16:creationId xmlns:a16="http://schemas.microsoft.com/office/drawing/2014/main" id="{5BAE439E-8BB4-44F5-9259-4E39AA96B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367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5/2-way bistable valve, defective - Pneumatic components - Pneumatics -  Fluid power - Learning Systems - Festo Didactic">
            <a:extLst>
              <a:ext uri="{FF2B5EF4-FFF2-40B4-BE49-F238E27FC236}">
                <a16:creationId xmlns:a16="http://schemas.microsoft.com/office/drawing/2014/main" id="{10E556B6-6710-44C2-9A71-7B4DF755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1784044" cy="195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/2-way roller lever valve, normally closed - Pneumatic components -  Pneumatics - Fluid power - Learning Systems - Festo Didactic">
            <a:extLst>
              <a:ext uri="{FF2B5EF4-FFF2-40B4-BE49-F238E27FC236}">
                <a16:creationId xmlns:a16="http://schemas.microsoft.com/office/drawing/2014/main" id="{D7B49D02-1B4C-4FF5-943D-162866C7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8" y="3068960"/>
            <a:ext cx="2520280" cy="2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25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46D2-AD95-4A24-9AA1-68EEB811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6725"/>
            <a:ext cx="7772400" cy="1362075"/>
          </a:xfrm>
        </p:spPr>
        <p:txBody>
          <a:bodyPr/>
          <a:lstStyle/>
          <a:p>
            <a:r>
              <a:rPr lang="en-US" cap="none" dirty="0">
                <a:latin typeface="Arial Rounded MT Bold" panose="020F0704030504030204" pitchFamily="34" charset="0"/>
              </a:rPr>
              <a:t>Components…………</a:t>
            </a:r>
            <a:endParaRPr lang="en-IN" cap="none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Buy a 5/2 Single Solenoid Valve at best price in online|Xbotics">
            <a:extLst>
              <a:ext uri="{FF2B5EF4-FFF2-40B4-BE49-F238E27FC236}">
                <a16:creationId xmlns:a16="http://schemas.microsoft.com/office/drawing/2014/main" id="{61DC71A2-3BFA-4045-9E4E-A772E5804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47762"/>
            <a:ext cx="3093563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y a 5/2 Double Solenoid Valve at best price|Xbotics">
            <a:extLst>
              <a:ext uri="{FF2B5EF4-FFF2-40B4-BE49-F238E27FC236}">
                <a16:creationId xmlns:a16="http://schemas.microsoft.com/office/drawing/2014/main" id="{C4C3F7F0-7F2A-4E0F-88C9-8DFED80BE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448" y="3068960"/>
            <a:ext cx="436510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5/2-Way Panel Mounted Valve with Selector Switch - Pneumatic components -  Pneumatics - Fluid power - Learning Systems - Festo Didactic">
            <a:extLst>
              <a:ext uri="{FF2B5EF4-FFF2-40B4-BE49-F238E27FC236}">
                <a16:creationId xmlns:a16="http://schemas.microsoft.com/office/drawing/2014/main" id="{F3D35304-6BDD-4EE8-BED6-69F37E988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4825"/>
            <a:ext cx="26670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9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82982-C041-4A11-AEEF-EF3067E1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287" y="1308092"/>
            <a:ext cx="810393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902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9ABA-76BB-476B-B064-C2D72CED6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88641"/>
            <a:ext cx="7772400" cy="720080"/>
          </a:xfrm>
        </p:spPr>
        <p:txBody>
          <a:bodyPr/>
          <a:lstStyle/>
          <a:p>
            <a:r>
              <a:rPr lang="en-US" sz="28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Electropneumatic circuit for cylinders:</a:t>
            </a:r>
            <a:endParaRPr lang="en-IN" sz="28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3D8BD-2EBD-4274-B44C-F1AF673C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00" y="1196753"/>
            <a:ext cx="3876675" cy="4290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1318D0-48AA-4D59-B712-735D1755B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27" y="1196753"/>
            <a:ext cx="4391025" cy="42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2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D774-F80A-4A19-AE55-9EBE7306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620688"/>
            <a:ext cx="7772400" cy="1362075"/>
          </a:xfrm>
        </p:spPr>
        <p:txBody>
          <a:bodyPr/>
          <a:lstStyle/>
          <a:p>
            <a: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PLC Hardware:</a:t>
            </a:r>
            <a:b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Logix 5560</a:t>
            </a:r>
            <a:b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I/O configuration</a:t>
            </a:r>
            <a:br>
              <a:rPr lang="en-IN" sz="28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1756-CNBR/D ControlNet Bridge </a:t>
            </a:r>
            <a:b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</a:br>
            <a: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1788-CN2DN  Linking Device </a:t>
            </a:r>
            <a:b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</a:br>
            <a: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1794-ACNR15 adapter</a:t>
            </a:r>
            <a:b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</a:br>
            <a: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1794-IB16/A </a:t>
            </a:r>
            <a:b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</a:br>
            <a:r>
              <a:rPr lang="en-US" sz="2400" b="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1794-OB16/A</a:t>
            </a:r>
            <a:br>
              <a:rPr lang="en-IN" sz="2400" b="0" dirty="0">
                <a:latin typeface="Arial Rounded MT Bold" panose="020F0704030504030204" pitchFamily="34" charset="0"/>
              </a:rPr>
            </a:br>
            <a:endParaRPr lang="en-IN" sz="2400" b="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07070"/>
      </p:ext>
    </p:extLst>
  </p:cSld>
  <p:clrMapOvr>
    <a:masterClrMapping/>
  </p:clrMapOvr>
</p:sld>
</file>

<file path=ppt/theme/theme1.xml><?xml version="1.0" encoding="utf-8"?>
<a:theme xmlns:a="http://schemas.openxmlformats.org/drawingml/2006/main" name="COEP-Ppt-Mentoring 14Nov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COEP-Ppt-Mentoring 14Nov</Template>
  <TotalTime>4438</TotalTime>
  <Words>239</Words>
  <Application>Microsoft Office PowerPoint</Application>
  <PresentationFormat>On-screen Show (4:3)</PresentationFormat>
  <Paragraphs>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Rounded MT Bold</vt:lpstr>
      <vt:lpstr>Calibri</vt:lpstr>
      <vt:lpstr>COEP-Ppt-Mentoring 14Nov</vt:lpstr>
      <vt:lpstr>  Electropneumatic Systems        Mrs. Meera Ajit Khandekar Department of Instrumentation &amp; Control College of Engineering, Pune </vt:lpstr>
      <vt:lpstr>Outline</vt:lpstr>
      <vt:lpstr>Actuation Means: Manual Mechanical Electrical  Direction Control Valves: 3/2 DCV, 5/2 DCV, 4/2 DCV  Special Purpose Valves: Pressure regulator, pressure relief valves, Pressure sequencing valve, time-delay valve, flow control valve, two-pressure valve</vt:lpstr>
      <vt:lpstr>PowerPoint Presentation</vt:lpstr>
      <vt:lpstr>PowerPoint Presentation</vt:lpstr>
      <vt:lpstr>Components…………</vt:lpstr>
      <vt:lpstr>PowerPoint Presentation</vt:lpstr>
      <vt:lpstr>PowerPoint Presentation</vt:lpstr>
      <vt:lpstr>PLC Hardware:  Control Logix 5560  I/O configuration 1756-CNBR/D ControlNet Bridge  1788-CN2DN  Linking Device  1794-ACNR15 adapter 1794-IB16/A  1794-OB16/A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Cylinder 1 Double acting cylinder Cylinder  2 single acting cylinder Inputs: Limit switch 1-DI8 Limit switch 2-DI9 Limit  switch 3-DI10 Outputs: Solenoid coil –DO9 Solenoid coil-DO10 Solenoid coil-DO11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IB Sons</dc:creator>
  <cp:lastModifiedBy>Meera Khandekar</cp:lastModifiedBy>
  <cp:revision>392</cp:revision>
  <cp:lastPrinted>2020-03-05T07:54:25Z</cp:lastPrinted>
  <dcterms:created xsi:type="dcterms:W3CDTF">2006-08-16T00:00:00Z</dcterms:created>
  <dcterms:modified xsi:type="dcterms:W3CDTF">2022-03-21T09:42:11Z</dcterms:modified>
</cp:coreProperties>
</file>