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7" r:id="rId5"/>
    <p:sldId id="269" r:id="rId6"/>
    <p:sldId id="358" r:id="rId7"/>
    <p:sldId id="259" r:id="rId8"/>
    <p:sldId id="260" r:id="rId9"/>
    <p:sldId id="382" r:id="rId10"/>
    <p:sldId id="276" r:id="rId11"/>
    <p:sldId id="277" r:id="rId12"/>
    <p:sldId id="261" r:id="rId13"/>
    <p:sldId id="291" r:id="rId14"/>
    <p:sldId id="292" r:id="rId15"/>
    <p:sldId id="293" r:id="rId16"/>
    <p:sldId id="294" r:id="rId17"/>
    <p:sldId id="363" r:id="rId18"/>
    <p:sldId id="364" r:id="rId19"/>
    <p:sldId id="365" r:id="rId20"/>
    <p:sldId id="366" r:id="rId21"/>
    <p:sldId id="367" r:id="rId22"/>
    <p:sldId id="290" r:id="rId23"/>
    <p:sldId id="278" r:id="rId24"/>
    <p:sldId id="279" r:id="rId25"/>
    <p:sldId id="280" r:id="rId26"/>
    <p:sldId id="281" r:id="rId27"/>
    <p:sldId id="282" r:id="rId28"/>
    <p:sldId id="283" r:id="rId29"/>
    <p:sldId id="375" r:id="rId30"/>
    <p:sldId id="284" r:id="rId31"/>
    <p:sldId id="285" r:id="rId32"/>
    <p:sldId id="304" r:id="rId33"/>
    <p:sldId id="307" r:id="rId34"/>
    <p:sldId id="308" r:id="rId35"/>
    <p:sldId id="374"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44" autoAdjust="0"/>
    <p:restoredTop sz="94660"/>
  </p:normalViewPr>
  <p:slideViewPr>
    <p:cSldViewPr>
      <p:cViewPr varScale="1">
        <p:scale>
          <a:sx n="62" d="100"/>
          <a:sy n="62" d="100"/>
        </p:scale>
        <p:origin x="174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215EA8F-CBA7-49AB-BFEA-472EB0355559}" type="datetimeFigureOut">
              <a:rPr lang="en-US" smtClean="0"/>
              <a:pPr/>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9C631-947B-4646-B294-22C2545A6D2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15EA8F-CBA7-49AB-BFEA-472EB0355559}" type="datetimeFigureOut">
              <a:rPr lang="en-US" smtClean="0"/>
              <a:pPr/>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9C631-947B-4646-B294-22C2545A6D2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15EA8F-CBA7-49AB-BFEA-472EB0355559}" type="datetimeFigureOut">
              <a:rPr lang="en-US" smtClean="0"/>
              <a:pPr/>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9C631-947B-4646-B294-22C2545A6D2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15EA8F-CBA7-49AB-BFEA-472EB0355559}" type="datetimeFigureOut">
              <a:rPr lang="en-US" smtClean="0"/>
              <a:pPr/>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9C631-947B-4646-B294-22C2545A6D2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15EA8F-CBA7-49AB-BFEA-472EB0355559}" type="datetimeFigureOut">
              <a:rPr lang="en-US" smtClean="0"/>
              <a:pPr/>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9C631-947B-4646-B294-22C2545A6D2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15EA8F-CBA7-49AB-BFEA-472EB0355559}" type="datetimeFigureOut">
              <a:rPr lang="en-US" smtClean="0"/>
              <a:pPr/>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39C631-947B-4646-B294-22C2545A6D2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15EA8F-CBA7-49AB-BFEA-472EB0355559}" type="datetimeFigureOut">
              <a:rPr lang="en-US" smtClean="0"/>
              <a:pPr/>
              <a:t>4/4/2022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39C631-947B-4646-B294-22C2545A6D2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15EA8F-CBA7-49AB-BFEA-472EB0355559}" type="datetimeFigureOut">
              <a:rPr lang="en-US" smtClean="0"/>
              <a:pPr/>
              <a:t>4/4/2022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39C631-947B-4646-B294-22C2545A6D2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15EA8F-CBA7-49AB-BFEA-472EB0355559}" type="datetimeFigureOut">
              <a:rPr lang="en-US" smtClean="0"/>
              <a:pPr/>
              <a:t>4/4/2022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39C631-947B-4646-B294-22C2545A6D2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15EA8F-CBA7-49AB-BFEA-472EB0355559}" type="datetimeFigureOut">
              <a:rPr lang="en-US" smtClean="0"/>
              <a:pPr/>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39C631-947B-4646-B294-22C2545A6D2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15EA8F-CBA7-49AB-BFEA-472EB0355559}" type="datetimeFigureOut">
              <a:rPr lang="en-US" smtClean="0"/>
              <a:pPr/>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39C631-947B-4646-B294-22C2545A6D2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15EA8F-CBA7-49AB-BFEA-472EB0355559}" type="datetimeFigureOut">
              <a:rPr lang="en-US" smtClean="0"/>
              <a:pPr/>
              <a:t>4/4/2022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39C631-947B-4646-B294-22C2545A6D2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3600"/>
            <a:ext cx="7772400" cy="688975"/>
          </a:xfrm>
        </p:spPr>
        <p:txBody>
          <a:bodyPr>
            <a:normAutofit fontScale="90000"/>
          </a:bodyPr>
          <a:lstStyle/>
          <a:p>
            <a:r>
              <a:rPr lang="en-US" dirty="0">
                <a:solidFill>
                  <a:srgbClr val="002060"/>
                </a:solidFill>
              </a:rPr>
              <a:t>TRANSMITTERS</a:t>
            </a:r>
            <a:br>
              <a:rPr lang="en-US" dirty="0"/>
            </a:br>
            <a:endParaRPr lang="en-US" dirty="0"/>
          </a:p>
        </p:txBody>
      </p:sp>
      <p:sp>
        <p:nvSpPr>
          <p:cNvPr id="3" name="Rectangle 2"/>
          <p:cNvSpPr/>
          <p:nvPr/>
        </p:nvSpPr>
        <p:spPr>
          <a:xfrm>
            <a:off x="1752600" y="2828836"/>
            <a:ext cx="5943600" cy="1569660"/>
          </a:xfrm>
          <a:prstGeom prst="rect">
            <a:avLst/>
          </a:prstGeom>
        </p:spPr>
        <p:txBody>
          <a:bodyPr wrap="square">
            <a:spAutoFit/>
          </a:bodyPr>
          <a:lstStyle/>
          <a:p>
            <a:pPr algn="ctr"/>
            <a:r>
              <a:rPr lang="en-US" sz="2400" i="1" dirty="0">
                <a:solidFill>
                  <a:srgbClr val="002060"/>
                </a:solidFill>
              </a:rPr>
              <a:t>Mrs. </a:t>
            </a:r>
            <a:r>
              <a:rPr lang="en-US" sz="2400" i="1" dirty="0" err="1">
                <a:solidFill>
                  <a:srgbClr val="002060"/>
                </a:solidFill>
              </a:rPr>
              <a:t>Meera</a:t>
            </a:r>
            <a:r>
              <a:rPr lang="en-US" sz="2400" i="1" dirty="0">
                <a:solidFill>
                  <a:srgbClr val="002060"/>
                </a:solidFill>
              </a:rPr>
              <a:t> </a:t>
            </a:r>
            <a:r>
              <a:rPr lang="en-US" sz="2400" i="1" dirty="0" err="1">
                <a:solidFill>
                  <a:srgbClr val="002060"/>
                </a:solidFill>
              </a:rPr>
              <a:t>Ajit</a:t>
            </a:r>
            <a:r>
              <a:rPr lang="en-US" sz="2400" i="1" dirty="0">
                <a:solidFill>
                  <a:srgbClr val="002060"/>
                </a:solidFill>
              </a:rPr>
              <a:t> </a:t>
            </a:r>
            <a:r>
              <a:rPr lang="en-US" sz="2400" i="1" dirty="0" err="1">
                <a:solidFill>
                  <a:srgbClr val="002060"/>
                </a:solidFill>
              </a:rPr>
              <a:t>Khandekar</a:t>
            </a:r>
            <a:br>
              <a:rPr lang="en-US" sz="2400" i="1" dirty="0">
                <a:solidFill>
                  <a:srgbClr val="002060"/>
                </a:solidFill>
              </a:rPr>
            </a:br>
            <a:r>
              <a:rPr lang="en-US" sz="2400" i="1" dirty="0">
                <a:solidFill>
                  <a:srgbClr val="002060"/>
                </a:solidFill>
              </a:rPr>
              <a:t>Department of Instrumentation &amp; Control</a:t>
            </a:r>
            <a:br>
              <a:rPr lang="en-US" sz="2400" i="1" dirty="0">
                <a:solidFill>
                  <a:srgbClr val="002060"/>
                </a:solidFill>
              </a:rPr>
            </a:br>
            <a:r>
              <a:rPr lang="en-US" sz="2400" i="1" dirty="0">
                <a:solidFill>
                  <a:srgbClr val="002060"/>
                </a:solidFill>
              </a:rPr>
              <a:t>College of Engineering, </a:t>
            </a:r>
            <a:r>
              <a:rPr lang="en-US" sz="2400" i="1" dirty="0" err="1">
                <a:solidFill>
                  <a:srgbClr val="002060"/>
                </a:solidFill>
              </a:rPr>
              <a:t>Pune</a:t>
            </a:r>
            <a:br>
              <a:rPr lang="en-US" sz="2400" i="1" dirty="0">
                <a:solidFill>
                  <a:srgbClr val="002060"/>
                </a:solidFill>
              </a:rPr>
            </a:b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533400" y="2514600"/>
            <a:ext cx="8229600" cy="2528133"/>
          </a:xfrm>
          <a:prstGeom prst="rect">
            <a:avLst/>
          </a:prstGeom>
          <a:noFill/>
          <a:ln w="9525">
            <a:noFill/>
            <a:miter lim="800000"/>
            <a:headEnd/>
            <a:tailEnd/>
          </a:ln>
          <a:effectLst/>
        </p:spPr>
      </p:pic>
      <p:sp>
        <p:nvSpPr>
          <p:cNvPr id="3" name="TextBox 2"/>
          <p:cNvSpPr txBox="1"/>
          <p:nvPr/>
        </p:nvSpPr>
        <p:spPr>
          <a:xfrm>
            <a:off x="990600" y="914400"/>
            <a:ext cx="6681188" cy="830997"/>
          </a:xfrm>
          <a:prstGeom prst="rect">
            <a:avLst/>
          </a:prstGeom>
          <a:noFill/>
        </p:spPr>
        <p:txBody>
          <a:bodyPr wrap="none" rtlCol="0">
            <a:spAutoFit/>
          </a:bodyPr>
          <a:lstStyle/>
          <a:p>
            <a:r>
              <a:rPr lang="en-US" sz="2400" b="1" dirty="0"/>
              <a:t>Supply and signal connections are shown between </a:t>
            </a:r>
          </a:p>
          <a:p>
            <a:r>
              <a:rPr lang="en-US" sz="2400" b="1" dirty="0"/>
              <a:t>controller and transmitter using a twisted pair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457200" y="2606796"/>
            <a:ext cx="8229600" cy="2512771"/>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990600" y="1219200"/>
            <a:ext cx="2819400" cy="914400"/>
          </a:xfrm>
          <a:prstGeom prst="rect">
            <a:avLst/>
          </a:prstGeom>
          <a:noFill/>
          <a:ln w="9525">
            <a:noFill/>
            <a:miter lim="800000"/>
            <a:headEnd/>
            <a:tailEnd/>
          </a:ln>
          <a:effectLst/>
        </p:spPr>
      </p:pic>
      <p:sp>
        <p:nvSpPr>
          <p:cNvPr id="4" name="TextBox 3"/>
          <p:cNvSpPr txBox="1"/>
          <p:nvPr/>
        </p:nvSpPr>
        <p:spPr>
          <a:xfrm>
            <a:off x="533400" y="5638800"/>
            <a:ext cx="3154325" cy="400110"/>
          </a:xfrm>
          <a:prstGeom prst="rect">
            <a:avLst/>
          </a:prstGeom>
          <a:noFill/>
        </p:spPr>
        <p:txBody>
          <a:bodyPr wrap="none" rtlCol="0">
            <a:spAutoFit/>
          </a:bodyPr>
          <a:lstStyle/>
          <a:p>
            <a:r>
              <a:rPr lang="en-US" sz="2000" b="1" dirty="0"/>
              <a:t>Voltage Signal Transmission </a:t>
            </a:r>
          </a:p>
        </p:txBody>
      </p:sp>
      <p:sp>
        <p:nvSpPr>
          <p:cNvPr id="6" name="TextBox 5"/>
          <p:cNvSpPr txBox="1"/>
          <p:nvPr/>
        </p:nvSpPr>
        <p:spPr>
          <a:xfrm>
            <a:off x="4724400" y="5638800"/>
            <a:ext cx="3657600" cy="369332"/>
          </a:xfrm>
          <a:prstGeom prst="rect">
            <a:avLst/>
          </a:prstGeom>
          <a:noFill/>
        </p:spPr>
        <p:txBody>
          <a:bodyPr wrap="square" rtlCol="0">
            <a:spAutoFit/>
          </a:bodyPr>
          <a:lstStyle/>
          <a:p>
            <a:r>
              <a:rPr lang="en-US" b="1" dirty="0"/>
              <a:t>Current Signal Transmission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a:buNone/>
            </a:pPr>
            <a:r>
              <a:rPr lang="en-US" b="1" dirty="0"/>
              <a:t>Current Signal</a:t>
            </a:r>
          </a:p>
          <a:p>
            <a:r>
              <a:rPr lang="en-US" dirty="0"/>
              <a:t>Standardized signal ranges: 4 to 20 </a:t>
            </a:r>
            <a:r>
              <a:rPr lang="en-US" dirty="0" err="1"/>
              <a:t>mA</a:t>
            </a:r>
            <a:r>
              <a:rPr lang="en-US" dirty="0"/>
              <a:t> and 10 to 50 </a:t>
            </a:r>
            <a:r>
              <a:rPr lang="en-US" dirty="0" err="1"/>
              <a:t>mA</a:t>
            </a:r>
            <a:r>
              <a:rPr lang="en-US" dirty="0"/>
              <a:t>, where 0 </a:t>
            </a:r>
            <a:r>
              <a:rPr lang="en-US" dirty="0" err="1"/>
              <a:t>mA</a:t>
            </a:r>
            <a:r>
              <a:rPr lang="en-US" dirty="0"/>
              <a:t> is a fault condition</a:t>
            </a:r>
          </a:p>
          <a:p>
            <a:r>
              <a:rPr lang="en-US" dirty="0"/>
              <a:t>Transmitter- high output impedance, so that the output current does not vary with load,  temperature, offset drift, and low noise</a:t>
            </a:r>
          </a:p>
          <a:p>
            <a:r>
              <a:rPr lang="en-US" dirty="0"/>
              <a:t>Controller- internal resistance  is low for current signals, i.e., a few hundred ohms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dirty="0"/>
              <a:t>Analog Signal Conditioning</a:t>
            </a:r>
          </a:p>
        </p:txBody>
      </p:sp>
      <p:sp>
        <p:nvSpPr>
          <p:cNvPr id="3" name="Content Placeholder 2"/>
          <p:cNvSpPr>
            <a:spLocks noGrp="1"/>
          </p:cNvSpPr>
          <p:nvPr>
            <p:ph idx="1"/>
          </p:nvPr>
        </p:nvSpPr>
        <p:spPr>
          <a:xfrm>
            <a:off x="457200" y="990600"/>
            <a:ext cx="8229600" cy="5135563"/>
          </a:xfrm>
        </p:spPr>
        <p:txBody>
          <a:bodyPr/>
          <a:lstStyle/>
          <a:p>
            <a:r>
              <a:rPr lang="en-US" dirty="0"/>
              <a:t>Signal level change</a:t>
            </a:r>
          </a:p>
          <a:p>
            <a:r>
              <a:rPr lang="en-US" dirty="0"/>
              <a:t>Linearization</a:t>
            </a:r>
          </a:p>
          <a:p>
            <a:r>
              <a:rPr lang="en-US" dirty="0"/>
              <a:t>Conversion</a:t>
            </a:r>
          </a:p>
          <a:p>
            <a:r>
              <a:rPr lang="en-US" dirty="0"/>
              <a:t>Signal transmission</a:t>
            </a:r>
          </a:p>
          <a:p>
            <a:r>
              <a:rPr lang="en-US" dirty="0"/>
              <a:t>Digital interface</a:t>
            </a:r>
          </a:p>
          <a:p>
            <a:r>
              <a:rPr lang="en-US" dirty="0"/>
              <a:t>Filtering and impedance matching</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Divider circuit</a:t>
            </a:r>
          </a:p>
          <a:p>
            <a:r>
              <a:rPr lang="en-US" dirty="0"/>
              <a:t>Bridge circuit</a:t>
            </a:r>
          </a:p>
          <a:p>
            <a:r>
              <a:rPr lang="en-US" dirty="0"/>
              <a:t>Lead compensation</a:t>
            </a:r>
          </a:p>
          <a:p>
            <a:r>
              <a:rPr lang="en-US" dirty="0"/>
              <a:t>RC filters</a:t>
            </a:r>
          </a:p>
          <a:p>
            <a:r>
              <a:rPr lang="en-US" dirty="0"/>
              <a:t>Operational amplifiers</a:t>
            </a:r>
          </a:p>
          <a:p>
            <a:r>
              <a:rPr lang="en-US" dirty="0"/>
              <a:t>SCR</a:t>
            </a:r>
          </a:p>
          <a:p>
            <a:r>
              <a:rPr lang="en-US" dirty="0"/>
              <a:t>TRIAC</a:t>
            </a:r>
          </a:p>
          <a:p>
            <a:r>
              <a:rPr lang="en-US" dirty="0"/>
              <a:t>DIAC</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a:t>Guidelines for analog signal conditioning design</a:t>
            </a:r>
          </a:p>
        </p:txBody>
      </p:sp>
      <p:sp>
        <p:nvSpPr>
          <p:cNvPr id="3" name="Content Placeholder 2"/>
          <p:cNvSpPr>
            <a:spLocks noGrp="1"/>
          </p:cNvSpPr>
          <p:nvPr>
            <p:ph idx="1"/>
          </p:nvPr>
        </p:nvSpPr>
        <p:spPr/>
        <p:txBody>
          <a:bodyPr>
            <a:normAutofit fontScale="92500" lnSpcReduction="20000"/>
          </a:bodyPr>
          <a:lstStyle/>
          <a:p>
            <a:r>
              <a:rPr lang="en-US" dirty="0"/>
              <a:t>Define the measurement objective</a:t>
            </a:r>
          </a:p>
          <a:p>
            <a:r>
              <a:rPr lang="en-US" dirty="0"/>
              <a:t>Select a sensor</a:t>
            </a:r>
          </a:p>
          <a:p>
            <a:r>
              <a:rPr lang="en-US" dirty="0"/>
              <a:t>Design the analog signal conditioning</a:t>
            </a:r>
          </a:p>
          <a:p>
            <a:pPr algn="just"/>
            <a:r>
              <a:rPr lang="en-US" dirty="0"/>
              <a:t>If the input is a resistance change and a bridge or divider must be used, be sure to consider the effect of output voltage nonlinearity with resistance and the effect of current through the resistive sensor</a:t>
            </a:r>
          </a:p>
          <a:p>
            <a:r>
              <a:rPr lang="en-US" dirty="0"/>
              <a:t>Always consider any possible loading of voltage sources by the signal conditioning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Digital signal conditioning</a:t>
            </a:r>
          </a:p>
        </p:txBody>
      </p:sp>
      <p:sp>
        <p:nvSpPr>
          <p:cNvPr id="3" name="Content Placeholder 2"/>
          <p:cNvSpPr>
            <a:spLocks noGrp="1"/>
          </p:cNvSpPr>
          <p:nvPr>
            <p:ph idx="1"/>
          </p:nvPr>
        </p:nvSpPr>
        <p:spPr>
          <a:xfrm>
            <a:off x="457200" y="1219200"/>
            <a:ext cx="8229600" cy="4906963"/>
          </a:xfrm>
        </p:spPr>
        <p:txBody>
          <a:bodyPr/>
          <a:lstStyle/>
          <a:p>
            <a:r>
              <a:rPr lang="en-US" dirty="0"/>
              <a:t>Digital electronic</a:t>
            </a:r>
          </a:p>
          <a:p>
            <a:r>
              <a:rPr lang="en-US" dirty="0"/>
              <a:t>Comparator</a:t>
            </a:r>
          </a:p>
          <a:p>
            <a:r>
              <a:rPr lang="en-US" dirty="0"/>
              <a:t>Hysteresis comparator</a:t>
            </a:r>
          </a:p>
          <a:p>
            <a:r>
              <a:rPr lang="en-US" dirty="0"/>
              <a:t>Digital-to-Analog convertor</a:t>
            </a:r>
          </a:p>
          <a:p>
            <a:r>
              <a:rPr lang="en-US" dirty="0"/>
              <a:t>Analog-to-Digital convertor</a:t>
            </a:r>
          </a:p>
          <a:p>
            <a:pPr>
              <a:buNone/>
            </a:pPr>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1362"/>
          </a:xfrm>
        </p:spPr>
        <p:txBody>
          <a:bodyPr>
            <a:normAutofit fontScale="90000"/>
          </a:bodyPr>
          <a:lstStyle/>
          <a:p>
            <a:pPr algn="l"/>
            <a:br>
              <a:rPr lang="en-US" sz="2700" b="1" dirty="0"/>
            </a:br>
            <a:r>
              <a:rPr lang="en-US" sz="2700" b="1" dirty="0"/>
              <a:t>Linear instruments Calibration:</a:t>
            </a:r>
            <a:br>
              <a:rPr lang="en-US" sz="2700" b="1" dirty="0"/>
            </a:br>
            <a:r>
              <a:rPr lang="en-US" sz="2700" dirty="0"/>
              <a:t>The simplest calibration procedure for a linear instrument is the so-called zero-and-span method The method is as follows:</a:t>
            </a:r>
            <a:br>
              <a:rPr lang="en-US" sz="2700" dirty="0"/>
            </a:br>
            <a:br>
              <a:rPr lang="en-US" sz="2700" dirty="0"/>
            </a:br>
            <a:r>
              <a:rPr lang="en-US" sz="2700" dirty="0"/>
              <a:t>1. Apply the lower-range value stimulus to the instrument, wait    for it to stabilize</a:t>
            </a:r>
            <a:br>
              <a:rPr lang="en-US" sz="2700" dirty="0"/>
            </a:br>
            <a:br>
              <a:rPr lang="en-US" sz="2700" dirty="0"/>
            </a:br>
            <a:r>
              <a:rPr lang="en-US" sz="2700" dirty="0"/>
              <a:t>2. Move the “zero” adjustment until the instrument registers accurately at this point</a:t>
            </a:r>
            <a:br>
              <a:rPr lang="en-US" sz="2700" dirty="0"/>
            </a:br>
            <a:br>
              <a:rPr lang="en-US" sz="2700" dirty="0"/>
            </a:br>
            <a:r>
              <a:rPr lang="en-US" sz="2700" dirty="0"/>
              <a:t>3. Apply the upper-range value stimulus to the instrument, wait for it to stabilize</a:t>
            </a:r>
            <a:br>
              <a:rPr lang="en-US" sz="2700" dirty="0"/>
            </a:br>
            <a:br>
              <a:rPr lang="en-US" sz="2700" dirty="0"/>
            </a:br>
            <a:r>
              <a:rPr lang="en-US" sz="2700" dirty="0"/>
              <a:t>4. Move the “span” adjustment until the instrument registers accurately at this point</a:t>
            </a:r>
            <a:br>
              <a:rPr lang="en-US" sz="2700" dirty="0"/>
            </a:br>
            <a:br>
              <a:rPr lang="en-US" sz="2700" dirty="0"/>
            </a:br>
            <a:r>
              <a:rPr lang="en-US" sz="2700" dirty="0"/>
              <a:t>5. Repeat steps 1 through 4 as necessary to achieve good accuracy at both ends of the range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dirty="0"/>
              <a:t>A zero shift calibration error shifts the function vertically on the graph. This error affects all calibration points equally, creating the same percentage of error across the entire range</a:t>
            </a:r>
          </a:p>
        </p:txBody>
      </p:sp>
      <p:pic>
        <p:nvPicPr>
          <p:cNvPr id="2050" name="Picture 2"/>
          <p:cNvPicPr>
            <a:picLocks noGrp="1" noChangeAspect="1" noChangeArrowheads="1"/>
          </p:cNvPicPr>
          <p:nvPr>
            <p:ph sz="half" idx="1"/>
          </p:nvPr>
        </p:nvPicPr>
        <p:blipFill>
          <a:blip r:embed="rId2"/>
          <a:srcRect/>
          <a:stretch>
            <a:fillRect/>
          </a:stretch>
        </p:blipFill>
        <p:spPr bwMode="auto">
          <a:xfrm>
            <a:off x="1828800" y="1295400"/>
            <a:ext cx="5791200" cy="51816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dirty="0"/>
              <a:t>A span shift calibration error shifts the slope of the function. This error’s effect is unequal at different points throughout the range:</a:t>
            </a:r>
          </a:p>
        </p:txBody>
      </p:sp>
      <p:pic>
        <p:nvPicPr>
          <p:cNvPr id="3074" name="Picture 2"/>
          <p:cNvPicPr>
            <a:picLocks noGrp="1" noChangeAspect="1" noChangeArrowheads="1"/>
          </p:cNvPicPr>
          <p:nvPr>
            <p:ph sz="half" idx="1"/>
          </p:nvPr>
        </p:nvPicPr>
        <p:blipFill>
          <a:blip r:embed="rId2"/>
          <a:srcRect/>
          <a:stretch>
            <a:fillRect/>
          </a:stretch>
        </p:blipFill>
        <p:spPr bwMode="auto">
          <a:xfrm>
            <a:off x="1752600" y="1828800"/>
            <a:ext cx="4876800" cy="44196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normAutofit lnSpcReduction="10000"/>
          </a:bodyPr>
          <a:lstStyle/>
          <a:p>
            <a:r>
              <a:rPr lang="en-US" dirty="0"/>
              <a:t>Control room</a:t>
            </a:r>
          </a:p>
          <a:p>
            <a:r>
              <a:rPr lang="en-US" dirty="0"/>
              <a:t>Field area</a:t>
            </a:r>
          </a:p>
          <a:p>
            <a:r>
              <a:rPr lang="en-US" dirty="0"/>
              <a:t>Standard signals</a:t>
            </a:r>
          </a:p>
          <a:p>
            <a:r>
              <a:rPr lang="en-US" dirty="0"/>
              <a:t>Signal conditioning</a:t>
            </a:r>
          </a:p>
          <a:p>
            <a:r>
              <a:rPr lang="en-US" dirty="0"/>
              <a:t>Two wire transmitter</a:t>
            </a:r>
          </a:p>
          <a:p>
            <a:r>
              <a:rPr lang="en-US" dirty="0"/>
              <a:t>Differential Pressure Transmitter</a:t>
            </a:r>
          </a:p>
          <a:p>
            <a:r>
              <a:rPr lang="en-US" dirty="0"/>
              <a:t>SMART transmitter</a:t>
            </a:r>
          </a:p>
          <a:p>
            <a:r>
              <a:rPr lang="en-US" dirty="0"/>
              <a:t>Converter</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316162"/>
          </a:xfrm>
        </p:spPr>
        <p:txBody>
          <a:bodyPr>
            <a:normAutofit/>
          </a:bodyPr>
          <a:lstStyle/>
          <a:p>
            <a:pPr algn="l"/>
            <a:r>
              <a:rPr lang="en-US" sz="2000" dirty="0"/>
              <a:t>A linearity calibration error causes the function to deviate from a straight line. This type of error does not directly relate to a shift in either zero (b) or span (m) because the slope-intercept equation only describes straight lines. If an instrument does not provide a linearity adjustment, the best you can do for this type of error is “split the error” between high and low extremes, so the maximum absolute error at any point in the range is minimized:</a:t>
            </a:r>
          </a:p>
        </p:txBody>
      </p:sp>
      <p:pic>
        <p:nvPicPr>
          <p:cNvPr id="4098" name="Picture 2"/>
          <p:cNvPicPr>
            <a:picLocks noGrp="1" noChangeAspect="1" noChangeArrowheads="1"/>
          </p:cNvPicPr>
          <p:nvPr>
            <p:ph sz="half" idx="1"/>
          </p:nvPr>
        </p:nvPicPr>
        <p:blipFill>
          <a:blip r:embed="rId2"/>
          <a:srcRect/>
          <a:stretch>
            <a:fillRect/>
          </a:stretch>
        </p:blipFill>
        <p:spPr bwMode="auto">
          <a:xfrm>
            <a:off x="2057400" y="2514600"/>
            <a:ext cx="4724400" cy="39624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87562"/>
          </a:xfrm>
        </p:spPr>
        <p:txBody>
          <a:bodyPr>
            <a:noAutofit/>
          </a:bodyPr>
          <a:lstStyle/>
          <a:p>
            <a:pPr algn="l"/>
            <a:r>
              <a:rPr lang="en-US" sz="2400" dirty="0"/>
              <a:t>A hysteresis calibration error occurs when the instrument responds differently to an increasing input compared to a decreasing input. The only way to detect this type of error is to do an up-down calibration test, checking for instrument response at the same calibration points going down as going up</a:t>
            </a:r>
          </a:p>
        </p:txBody>
      </p:sp>
      <p:pic>
        <p:nvPicPr>
          <p:cNvPr id="5122" name="Picture 2"/>
          <p:cNvPicPr>
            <a:picLocks noGrp="1" noChangeAspect="1" noChangeArrowheads="1"/>
          </p:cNvPicPr>
          <p:nvPr>
            <p:ph sz="half" idx="1"/>
          </p:nvPr>
        </p:nvPicPr>
        <p:blipFill>
          <a:blip r:embed="rId2"/>
          <a:srcRect/>
          <a:stretch>
            <a:fillRect/>
          </a:stretch>
        </p:blipFill>
        <p:spPr bwMode="auto">
          <a:xfrm>
            <a:off x="1828800" y="2286000"/>
            <a:ext cx="4784721" cy="44196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br>
              <a:rPr lang="en-US" sz="3200" dirty="0"/>
            </a:br>
            <a:r>
              <a:rPr lang="en-US" sz="3200" dirty="0"/>
              <a:t>What makes 4-20mA signal transmission so attractive?</a:t>
            </a:r>
            <a:br>
              <a:rPr lang="en-US" sz="3200" dirty="0"/>
            </a:br>
            <a:endParaRPr lang="en-US" sz="3200" dirty="0"/>
          </a:p>
        </p:txBody>
      </p:sp>
      <p:sp>
        <p:nvSpPr>
          <p:cNvPr id="3" name="Content Placeholder 2"/>
          <p:cNvSpPr>
            <a:spLocks noGrp="1"/>
          </p:cNvSpPr>
          <p:nvPr>
            <p:ph idx="1"/>
          </p:nvPr>
        </p:nvSpPr>
        <p:spPr/>
        <p:txBody>
          <a:bodyPr>
            <a:normAutofit fontScale="70000" lnSpcReduction="20000"/>
          </a:bodyPr>
          <a:lstStyle/>
          <a:p>
            <a:pPr algn="just"/>
            <a:r>
              <a:rPr lang="en-US" sz="3400" dirty="0"/>
              <a:t>The accuracy of the signal is not affected by the voltage drop in the interconnecting wiring, which will always have an associated signal loss related voltage signal. This allows the signal transmission to occur over long distances.</a:t>
            </a:r>
          </a:p>
          <a:p>
            <a:r>
              <a:rPr lang="en-US" sz="3400" dirty="0"/>
              <a:t>The 4mA “Zero-Offset”, “Live Zero”, or “Positive-Zero” is Failsafe</a:t>
            </a:r>
          </a:p>
          <a:p>
            <a:r>
              <a:rPr lang="en-US" sz="3400" dirty="0"/>
              <a:t>A “Live Zero” of 4mA also permits the two-wire current loop to power the transmitter, simplifying installation and reducing costs</a:t>
            </a:r>
          </a:p>
          <a:p>
            <a:r>
              <a:rPr lang="en-US" sz="3400" dirty="0"/>
              <a:t>current loop’s low sensitivity to electrical noise : low impedance system, it is much less sensitive to induced noise, than perhaps the high impedance input of a voltage amplifier</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219200" y="2362200"/>
            <a:ext cx="6705600" cy="2505869"/>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b="1" dirty="0"/>
              <a:t>Current loop component</a:t>
            </a:r>
          </a:p>
          <a:p>
            <a:r>
              <a:rPr lang="en-US" dirty="0"/>
              <a:t>Sensor/transducer: Convert physical parameter(RTD, T/C, Orifice with </a:t>
            </a:r>
            <a:r>
              <a:rPr lang="en-US" dirty="0" err="1"/>
              <a:t>differencial</a:t>
            </a:r>
            <a:r>
              <a:rPr lang="en-US" dirty="0"/>
              <a:t> cell )</a:t>
            </a:r>
          </a:p>
          <a:p>
            <a:r>
              <a:rPr lang="en-US" dirty="0"/>
              <a:t>Signal Conditioning: voltage-to-current converter etc.</a:t>
            </a:r>
          </a:p>
          <a:p>
            <a:r>
              <a:rPr lang="en-US" dirty="0"/>
              <a:t>Power Supply: +24V</a:t>
            </a:r>
          </a:p>
          <a:p>
            <a:r>
              <a:rPr lang="en-US" dirty="0"/>
              <a:t>Receiver: Monitor, Data acquisition system, Recorders, Controller, DMM</a:t>
            </a:r>
          </a:p>
          <a:p>
            <a:pPr>
              <a:buNone/>
            </a:pPr>
            <a:endParaRPr lang="en-US" dirty="0"/>
          </a:p>
          <a:p>
            <a:endParaRPr lang="en-US" dirty="0"/>
          </a:p>
          <a:p>
            <a:endParaRPr lang="en-US" dirty="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pPr>
              <a:buNone/>
            </a:pPr>
            <a:r>
              <a:rPr lang="en-US" b="1" dirty="0"/>
              <a:t>Loop Drop</a:t>
            </a:r>
          </a:p>
          <a:p>
            <a:pPr algn="just"/>
            <a:r>
              <a:rPr lang="en-US" dirty="0"/>
              <a:t>One of a process monitor’s most important specifications—be it  a loop-powered or locally powered device—is the total resistance (or “burden”) it presents to the transmitter’s output driver. </a:t>
            </a:r>
          </a:p>
          <a:p>
            <a:pPr algn="just"/>
            <a:r>
              <a:rPr lang="en-US" dirty="0"/>
              <a:t>Most transmitter’s data sheets specify the maximum loop resistance the transmitter can drive while still providing a full-scale 20mA output</a:t>
            </a:r>
          </a:p>
          <a:p>
            <a:pPr algn="just"/>
            <a:r>
              <a:rPr lang="en-US" dirty="0"/>
              <a:t>Every component through which the 4-20mA loop current passes develops a maximum voltage drop equal to that component’s resistance multiplied by 0.020 Amperes (20mA)</a:t>
            </a:r>
          </a:p>
          <a:p>
            <a:endParaRPr lang="en-US"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7500" lnSpcReduction="20000"/>
          </a:bodyPr>
          <a:lstStyle/>
          <a:p>
            <a:pPr>
              <a:buNone/>
            </a:pPr>
            <a:r>
              <a:rPr lang="en-US" b="1" dirty="0"/>
              <a:t>Transmitter Ratings</a:t>
            </a:r>
          </a:p>
          <a:p>
            <a:r>
              <a:rPr lang="en-US" dirty="0"/>
              <a:t>Transmitters usually state both minimum and maximum operating voltages</a:t>
            </a:r>
          </a:p>
          <a:p>
            <a:r>
              <a:rPr lang="en-US" dirty="0"/>
              <a:t>The minimum voltage is that which is required to ensure proper transmitter operation</a:t>
            </a:r>
          </a:p>
          <a:p>
            <a:r>
              <a:rPr lang="en-US" dirty="0"/>
              <a:t>maximum voltage is determined by its maximum rated power-dissipation, as well as by its semiconductors’ breakdown ratings</a:t>
            </a:r>
          </a:p>
          <a:p>
            <a:r>
              <a:rPr lang="en-US" dirty="0"/>
              <a:t>A transmitter’s power dissipation can be determined by multiplying its loop drop by the highest anticipated output current</a:t>
            </a:r>
          </a:p>
          <a:p>
            <a:r>
              <a:rPr lang="en-US" dirty="0"/>
              <a:t>if a transmitter drops 30V at an over range output level of 30mA, its power dissipation is:</a:t>
            </a:r>
          </a:p>
          <a:p>
            <a:pPr>
              <a:buNone/>
            </a:pPr>
            <a:r>
              <a:rPr lang="en-US" dirty="0"/>
              <a:t>For example</a:t>
            </a:r>
          </a:p>
          <a:p>
            <a:pPr>
              <a:buNone/>
            </a:pPr>
            <a:r>
              <a:rPr lang="en-US" dirty="0"/>
              <a:t>30V x 0.030A = 0.9 watts</a:t>
            </a:r>
            <a:endParaRPr lang="en-US" b="1" dirty="0"/>
          </a:p>
          <a:p>
            <a:endParaRPr lang="en-US" b="1" dirty="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b="1" dirty="0"/>
              <a:t>Wiring resistance</a:t>
            </a:r>
          </a:p>
          <a:p>
            <a:r>
              <a:rPr lang="en-US" dirty="0"/>
              <a:t>If a transmitter’s output is delivered to a remote process monitor using 2000 feet (660 meters) of 26-guage, solid copper wire having a resistance of 40.8ohm per 1000 feet, the one-way voltage dropped by the wire when the transmitter’s output is 20mA is equal to:</a:t>
            </a:r>
          </a:p>
          <a:p>
            <a:endParaRPr lang="en-US" dirty="0"/>
          </a:p>
        </p:txBody>
      </p:sp>
      <p:sp>
        <p:nvSpPr>
          <p:cNvPr id="4" name="Rectangle 3"/>
          <p:cNvSpPr/>
          <p:nvPr/>
        </p:nvSpPr>
        <p:spPr>
          <a:xfrm>
            <a:off x="1066800" y="4267200"/>
            <a:ext cx="7162799" cy="1938992"/>
          </a:xfrm>
          <a:prstGeom prst="rect">
            <a:avLst/>
          </a:prstGeom>
        </p:spPr>
        <p:txBody>
          <a:bodyPr wrap="square">
            <a:spAutoFit/>
          </a:bodyPr>
          <a:lstStyle/>
          <a:p>
            <a:r>
              <a:rPr lang="en-US" sz="2400" dirty="0"/>
              <a:t>E = 0.020 Amperes x [2000 feet x (40.8 ohm /1000 feet)]</a:t>
            </a:r>
            <a:br>
              <a:rPr lang="en-US" sz="2400" dirty="0"/>
            </a:br>
            <a:r>
              <a:rPr lang="en-US" sz="2400" dirty="0"/>
              <a:t>E = 0.020A x 81.6 ohm = 1.63V</a:t>
            </a:r>
          </a:p>
          <a:p>
            <a:endParaRPr lang="en-US" sz="2400" dirty="0"/>
          </a:p>
          <a:p>
            <a:r>
              <a:rPr lang="en-US" sz="2400" dirty="0"/>
              <a:t>The total voltage dropped over the 4000 feet of wiring is therefore=3.27V</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804862" y="1752600"/>
            <a:ext cx="7534275" cy="3244056"/>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Power supply</a:t>
            </a:r>
            <a:br>
              <a:rPr lang="en-US" b="1" dirty="0"/>
            </a:br>
            <a:endParaRPr lang="en-US" dirty="0"/>
          </a:p>
        </p:txBody>
      </p:sp>
      <p:sp>
        <p:nvSpPr>
          <p:cNvPr id="3" name="Content Placeholder 2"/>
          <p:cNvSpPr>
            <a:spLocks noGrp="1"/>
          </p:cNvSpPr>
          <p:nvPr>
            <p:ph idx="1"/>
          </p:nvPr>
        </p:nvSpPr>
        <p:spPr/>
        <p:txBody>
          <a:bodyPr/>
          <a:lstStyle/>
          <a:p>
            <a:r>
              <a:rPr lang="en-US" dirty="0"/>
              <a:t>It must be set to a level that is greater than the sum of the minimum voltage required to operate the Transmitter, plus the IR drop in the Receiver, and for long transmission distances, the IR drop in the wire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28700" y="1371600"/>
            <a:ext cx="7086600" cy="4929188"/>
          </a:xfrm>
          <a:prstGeom prst="rect">
            <a:avLst/>
          </a:prstGeom>
          <a:noFill/>
          <a:ln w="9525">
            <a:noFill/>
            <a:miter lim="800000"/>
            <a:headEnd/>
            <a:tailEnd/>
          </a:ln>
          <a:effectLst/>
        </p:spPr>
      </p:pic>
      <p:sp>
        <p:nvSpPr>
          <p:cNvPr id="5" name="Title 4"/>
          <p:cNvSpPr>
            <a:spLocks noGrp="1"/>
          </p:cNvSpPr>
          <p:nvPr>
            <p:ph type="ctrTitle"/>
          </p:nvPr>
        </p:nvSpPr>
        <p:spPr>
          <a:xfrm>
            <a:off x="685800" y="228601"/>
            <a:ext cx="7772400" cy="1066799"/>
          </a:xfrm>
        </p:spPr>
        <p:txBody>
          <a:bodyPr>
            <a:normAutofit fontScale="90000"/>
          </a:bodyPr>
          <a:lstStyle/>
          <a:p>
            <a:r>
              <a:rPr lang="en-US" dirty="0"/>
              <a:t>Instrumentation and control architecture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pPr algn="just"/>
            <a:r>
              <a:rPr lang="en-US" dirty="0"/>
              <a:t>ANSI/ISA standard 50.00.01 actually describes three different current loop connection types</a:t>
            </a:r>
          </a:p>
          <a:p>
            <a:pPr algn="just"/>
            <a:r>
              <a:rPr lang="en-US" dirty="0"/>
              <a:t>The two-wire transmitter described here is a Type 2 connection type, in which the transmitter has a “floating” connection relative to ground</a:t>
            </a:r>
          </a:p>
          <a:p>
            <a:pPr algn="just"/>
            <a:r>
              <a:rPr lang="en-US" dirty="0"/>
              <a:t>Type 3 connection type, or 3-wire transmitter loop, where the Transmitter and Receiver share a ground connection with power, and the transmitter uses a third wire to connect to power outside of the current loop</a:t>
            </a:r>
          </a:p>
          <a:p>
            <a:pPr algn="just"/>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962"/>
          </a:xfrm>
        </p:spPr>
        <p:txBody>
          <a:bodyPr>
            <a:noAutofit/>
          </a:bodyPr>
          <a:lstStyle/>
          <a:p>
            <a:pPr algn="just"/>
            <a:r>
              <a:rPr lang="en-US" sz="2800" dirty="0"/>
              <a:t>Type 4 refers to a 4-wire transmitter where the transmitter and Receiver float, and separate power leads power the transmitter outside of the current loop</a:t>
            </a:r>
          </a:p>
        </p:txBody>
      </p:sp>
      <p:pic>
        <p:nvPicPr>
          <p:cNvPr id="2050" name="Picture 2"/>
          <p:cNvPicPr>
            <a:picLocks noGrp="1" noChangeAspect="1" noChangeArrowheads="1"/>
          </p:cNvPicPr>
          <p:nvPr>
            <p:ph idx="1"/>
          </p:nvPr>
        </p:nvPicPr>
        <p:blipFill>
          <a:blip r:embed="rId2"/>
          <a:srcRect/>
          <a:stretch>
            <a:fillRect/>
          </a:stretch>
        </p:blipFill>
        <p:spPr bwMode="auto">
          <a:xfrm>
            <a:off x="838200" y="2514600"/>
            <a:ext cx="7439025" cy="3210719"/>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r>
              <a:rPr lang="en-US" dirty="0"/>
              <a:t>The obvious disadvantage of 4-wire scheme is the requirement of two more conductors in the cable</a:t>
            </a:r>
          </a:p>
          <a:p>
            <a:r>
              <a:rPr lang="en-US" dirty="0"/>
              <a:t>Cables with more conductors will require larger electrical conduit to fit in to, and all field wiring panels will have to contain more terminal blocks to marshal the additional conductors</a:t>
            </a:r>
          </a:p>
          <a:p>
            <a:r>
              <a:rPr lang="en-US" dirty="0"/>
              <a:t>A 2-wire transmitter’s circuitry is designed to act as a current regulator, limiting current in the series loop to a value representing the process measurement</a:t>
            </a:r>
          </a:p>
          <a:p>
            <a:r>
              <a:rPr lang="en-US" dirty="0"/>
              <a:t>The current “source” in 2-wire loop-powered transmitter actually behaves as an electrical load</a:t>
            </a:r>
          </a:p>
          <a:p>
            <a:r>
              <a:rPr lang="en-US" dirty="0"/>
              <a:t>The current source in the 4-wire transmitter functions as a true electrical source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dirty="0"/>
              <a:t>A flow transmitter is ranged 0 to 350 gallons per minute, 4-20 </a:t>
            </a:r>
            <a:r>
              <a:rPr lang="en-US" sz="2000" dirty="0" err="1"/>
              <a:t>mA</a:t>
            </a:r>
            <a:r>
              <a:rPr lang="en-US" sz="2000" dirty="0"/>
              <a:t> output, direct-responding. Calculate the current signal value at a flow rate of 204 GPM</a:t>
            </a:r>
          </a:p>
        </p:txBody>
      </p:sp>
      <p:sp>
        <p:nvSpPr>
          <p:cNvPr id="3" name="Content Placeholder 2"/>
          <p:cNvSpPr>
            <a:spLocks noGrp="1"/>
          </p:cNvSpPr>
          <p:nvPr>
            <p:ph idx="1"/>
          </p:nvPr>
        </p:nvSpPr>
        <p:spPr>
          <a:xfrm>
            <a:off x="457200" y="1371600"/>
            <a:ext cx="8229600" cy="4754563"/>
          </a:xfrm>
        </p:spPr>
        <p:txBody>
          <a:bodyPr>
            <a:normAutofit fontScale="62500" lnSpcReduction="20000"/>
          </a:bodyPr>
          <a:lstStyle/>
          <a:p>
            <a:r>
              <a:rPr lang="en-US" dirty="0"/>
              <a:t>First, we convert the flow value of 204 GPM into a percentage of range. This is a simple matter of division, since the flow measurement range is zero-based:</a:t>
            </a:r>
          </a:p>
          <a:p>
            <a:pPr>
              <a:buNone/>
            </a:pPr>
            <a:endParaRPr lang="en-US" dirty="0"/>
          </a:p>
          <a:p>
            <a:pPr>
              <a:buNone/>
            </a:pPr>
            <a:r>
              <a:rPr lang="en-US" dirty="0"/>
              <a:t>204 GPM/350 GPM = 0.583 = 58.3%</a:t>
            </a:r>
          </a:p>
          <a:p>
            <a:pPr>
              <a:buNone/>
            </a:pPr>
            <a:endParaRPr lang="en-US" dirty="0"/>
          </a:p>
          <a:p>
            <a:pPr>
              <a:buNone/>
            </a:pPr>
            <a:r>
              <a:rPr lang="en-US" dirty="0"/>
              <a:t>Next, we take this percentage value and translate it into a milliamp value using the formula </a:t>
            </a:r>
          </a:p>
          <a:p>
            <a:pPr>
              <a:buNone/>
            </a:pPr>
            <a:r>
              <a:rPr lang="en-US" dirty="0"/>
              <a:t>previously shown:</a:t>
            </a:r>
          </a:p>
          <a:p>
            <a:pPr>
              <a:buNone/>
            </a:pPr>
            <a:endParaRPr lang="en-US" dirty="0"/>
          </a:p>
          <a:p>
            <a:pPr>
              <a:buNone/>
            </a:pPr>
            <a:r>
              <a:rPr lang="en-US" dirty="0"/>
              <a:t>(16 </a:t>
            </a:r>
            <a:r>
              <a:rPr lang="en-US" dirty="0" err="1"/>
              <a:t>mA</a:t>
            </a:r>
            <a:r>
              <a:rPr lang="en-US" dirty="0"/>
              <a:t>)( x/100%)+ (4 </a:t>
            </a:r>
            <a:r>
              <a:rPr lang="en-US" dirty="0" err="1"/>
              <a:t>mA</a:t>
            </a:r>
            <a:r>
              <a:rPr lang="en-US" dirty="0"/>
              <a:t>) = current</a:t>
            </a:r>
          </a:p>
          <a:p>
            <a:pPr>
              <a:buNone/>
            </a:pPr>
            <a:endParaRPr lang="en-US" dirty="0"/>
          </a:p>
          <a:p>
            <a:pPr>
              <a:buNone/>
            </a:pPr>
            <a:r>
              <a:rPr lang="en-US" dirty="0"/>
              <a:t>(16 </a:t>
            </a:r>
            <a:r>
              <a:rPr lang="en-US" dirty="0" err="1"/>
              <a:t>mA</a:t>
            </a:r>
            <a:r>
              <a:rPr lang="en-US" dirty="0"/>
              <a:t>)(58.3%/100%) + (4 </a:t>
            </a:r>
            <a:r>
              <a:rPr lang="en-US" dirty="0" err="1"/>
              <a:t>mA</a:t>
            </a:r>
            <a:r>
              <a:rPr lang="en-US" dirty="0"/>
              <a:t>) = 13.3 </a:t>
            </a:r>
            <a:r>
              <a:rPr lang="en-US" dirty="0" err="1"/>
              <a:t>mA</a:t>
            </a:r>
            <a:endParaRPr lang="en-US" dirty="0"/>
          </a:p>
          <a:p>
            <a:pPr>
              <a:buNone/>
            </a:pPr>
            <a:endParaRPr lang="en-US" dirty="0"/>
          </a:p>
          <a:p>
            <a:pPr>
              <a:buNone/>
            </a:pPr>
            <a:r>
              <a:rPr lang="en-US" dirty="0"/>
              <a:t>Therefore, the transmitter should output a PV signal of 13.3 </a:t>
            </a:r>
            <a:r>
              <a:rPr lang="en-US" dirty="0" err="1"/>
              <a:t>mA</a:t>
            </a:r>
            <a:r>
              <a:rPr lang="en-US" dirty="0"/>
              <a:t> at a flow rate of 204 GPM</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dirty="0"/>
              <a:t>A pH transmitter has a calibrated range of 4 pH to 10 pH, with a 4-20 </a:t>
            </a:r>
            <a:r>
              <a:rPr lang="en-US" sz="2000" dirty="0" err="1"/>
              <a:t>mA</a:t>
            </a:r>
            <a:r>
              <a:rPr lang="en-US" sz="2000" dirty="0"/>
              <a:t> output signal. Calculate the pH sensed by the transmitter if its output signal is 11.3 </a:t>
            </a:r>
            <a:r>
              <a:rPr lang="en-US" sz="2000" dirty="0" err="1"/>
              <a:t>mA</a:t>
            </a:r>
            <a:endParaRPr lang="en-US" sz="2000" dirty="0"/>
          </a:p>
        </p:txBody>
      </p:sp>
      <p:pic>
        <p:nvPicPr>
          <p:cNvPr id="1026" name="Picture 2"/>
          <p:cNvPicPr>
            <a:picLocks noGrp="1" noChangeAspect="1" noChangeArrowheads="1"/>
          </p:cNvPicPr>
          <p:nvPr>
            <p:ph idx="1"/>
          </p:nvPr>
        </p:nvPicPr>
        <p:blipFill>
          <a:blip r:embed="rId2"/>
          <a:srcRect/>
          <a:stretch>
            <a:fillRect/>
          </a:stretch>
        </p:blipFill>
        <p:spPr bwMode="auto">
          <a:xfrm>
            <a:off x="2590800" y="2286000"/>
            <a:ext cx="3276600" cy="9810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667000" y="4419600"/>
            <a:ext cx="2752725" cy="10191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990600" y="1676400"/>
            <a:ext cx="6553200" cy="6096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1143000" y="3505200"/>
            <a:ext cx="6572250" cy="666750"/>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a:srcRect/>
          <a:stretch>
            <a:fillRect/>
          </a:stretch>
        </p:blipFill>
        <p:spPr bwMode="auto">
          <a:xfrm>
            <a:off x="1295400" y="5410200"/>
            <a:ext cx="6115050" cy="43815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0" y="2438400"/>
            <a:ext cx="4114800" cy="1066800"/>
          </a:xfrm>
        </p:spPr>
        <p:txBody>
          <a:bodyPr>
            <a:normAutofit fontScale="32500" lnSpcReduction="2000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buNone/>
            </a:pPr>
            <a:r>
              <a:rPr 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                                  </a:t>
            </a:r>
            <a:r>
              <a:rPr lang="en-US" sz="16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r>
              <a:rPr lang="en-US" dirty="0"/>
              <a:t>Thousand number of sensor and control elements are used in large process plant.</a:t>
            </a:r>
          </a:p>
          <a:p>
            <a:r>
              <a:rPr lang="en-US" dirty="0"/>
              <a:t>I/O layer systems that use main frame plant process computer.</a:t>
            </a:r>
          </a:p>
          <a:p>
            <a:r>
              <a:rPr lang="en-US" dirty="0"/>
              <a:t>Maintenance layer represent any interface made available to maintenance and engineering.</a:t>
            </a:r>
          </a:p>
          <a:p>
            <a:r>
              <a:rPr lang="en-US" dirty="0"/>
              <a:t>Operation layer represents the device used by the plant operator. These devices include trend recorders, digital indicator, </a:t>
            </a:r>
            <a:r>
              <a:rPr lang="en-US" dirty="0" err="1"/>
              <a:t>annunciator</a:t>
            </a:r>
            <a:endParaRPr lang="en-US" dirty="0"/>
          </a:p>
          <a:p>
            <a:r>
              <a:rPr lang="en-US" dirty="0"/>
              <a:t>The enterprise layer illustrates the basic plant or company enterprise where information technology systems are deployed.</a:t>
            </a:r>
          </a:p>
          <a:p>
            <a:endParaRPr lang="en-US" dirty="0"/>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85800" y="381001"/>
            <a:ext cx="7772400" cy="761999"/>
          </a:xfrm>
        </p:spPr>
        <p:txBody>
          <a:bodyPr>
            <a:normAutofit fontScale="90000"/>
          </a:bodyPr>
          <a:lstStyle/>
          <a:p>
            <a:r>
              <a:rPr lang="en-US" dirty="0"/>
              <a:t>Control Room</a:t>
            </a:r>
          </a:p>
        </p:txBody>
      </p:sp>
      <p:pic>
        <p:nvPicPr>
          <p:cNvPr id="2050" name="Picture 2"/>
          <p:cNvPicPr>
            <a:picLocks noGrp="1" noChangeAspect="1" noChangeArrowheads="1"/>
          </p:cNvPicPr>
          <p:nvPr>
            <p:ph idx="4294967295"/>
          </p:nvPr>
        </p:nvPicPr>
        <p:blipFill>
          <a:blip r:embed="rId2"/>
          <a:srcRect/>
          <a:stretch>
            <a:fillRect/>
          </a:stretch>
        </p:blipFill>
        <p:spPr bwMode="auto">
          <a:xfrm>
            <a:off x="1828800" y="1524000"/>
            <a:ext cx="5715000" cy="475456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Analog Vs Digital</a:t>
            </a:r>
          </a:p>
        </p:txBody>
      </p:sp>
      <p:sp>
        <p:nvSpPr>
          <p:cNvPr id="3" name="Content Placeholder 2"/>
          <p:cNvSpPr>
            <a:spLocks noGrp="1"/>
          </p:cNvSpPr>
          <p:nvPr>
            <p:ph idx="1"/>
          </p:nvPr>
        </p:nvSpPr>
        <p:spPr/>
        <p:txBody>
          <a:bodyPr/>
          <a:lstStyle/>
          <a:p>
            <a:pPr>
              <a:buNone/>
            </a:pPr>
            <a:r>
              <a:rPr lang="en-US" dirty="0"/>
              <a:t>Display</a:t>
            </a:r>
          </a:p>
          <a:p>
            <a:pPr>
              <a:buNone/>
            </a:pPr>
            <a:r>
              <a:rPr lang="en-US" dirty="0"/>
              <a:t>Analog: speed, parallax error </a:t>
            </a:r>
          </a:p>
          <a:p>
            <a:pPr>
              <a:buNone/>
            </a:pPr>
            <a:r>
              <a:rPr lang="en-US" dirty="0"/>
              <a:t>Digital: resolution, instrument error</a:t>
            </a:r>
          </a:p>
          <a:p>
            <a:pPr>
              <a:buNone/>
            </a:pPr>
            <a:r>
              <a:rPr lang="en-US" dirty="0"/>
              <a:t>Hybrid display</a:t>
            </a:r>
          </a:p>
          <a:p>
            <a:pPr>
              <a:buNone/>
            </a:pPr>
            <a:endParaRPr lang="en-US" dirty="0"/>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pPr>
              <a:buNone/>
            </a:pPr>
            <a:r>
              <a:rPr lang="en-US" b="1" dirty="0"/>
              <a:t>Pneumatic signal</a:t>
            </a:r>
          </a:p>
          <a:p>
            <a:r>
              <a:rPr lang="en-US" dirty="0"/>
              <a:t>Electrical signal or spark could ignite combustible material</a:t>
            </a:r>
          </a:p>
          <a:p>
            <a:r>
              <a:rPr lang="en-US" dirty="0"/>
              <a:t>Inflexible, bulky, and costly compared to electrical signal lines</a:t>
            </a:r>
          </a:p>
          <a:p>
            <a:r>
              <a:rPr lang="en-US" dirty="0"/>
              <a:t>Require an excessively long settling time</a:t>
            </a:r>
          </a:p>
          <a:p>
            <a:r>
              <a:rPr lang="en-US" dirty="0"/>
              <a:t>Pneumatic transmission pressures were standardized into two ranges, i.e., 3 to 15 psi (20 to 100 </a:t>
            </a:r>
            <a:r>
              <a:rPr lang="en-US" dirty="0" err="1"/>
              <a:t>kPa</a:t>
            </a:r>
            <a:r>
              <a:rPr lang="en-US" dirty="0"/>
              <a:t>) and 6 to 30 psi (40 to 200 </a:t>
            </a:r>
            <a:r>
              <a:rPr lang="en-US" dirty="0" err="1"/>
              <a:t>kPa</a:t>
            </a:r>
            <a:r>
              <a:rPr lang="en-US" dirty="0"/>
              <a:t>)</a:t>
            </a:r>
          </a:p>
          <a:p>
            <a:r>
              <a:rPr lang="en-US" dirty="0"/>
              <a:t>Zero is not used for  the minimum of the ranges as low pressures do not transmit well </a:t>
            </a:r>
          </a:p>
          <a:p>
            <a:r>
              <a:rPr lang="en-US" dirty="0"/>
              <a:t>Zero level can then be used to detect system failure.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b="1" dirty="0"/>
              <a:t>Voltage signal</a:t>
            </a:r>
          </a:p>
          <a:p>
            <a:r>
              <a:rPr lang="en-US" dirty="0"/>
              <a:t>Error in measurement-cable will drop small amount of voltage</a:t>
            </a:r>
          </a:p>
          <a:p>
            <a:r>
              <a:rPr lang="en-US" dirty="0"/>
              <a:t>Transmitter low output impedance</a:t>
            </a:r>
          </a:p>
          <a:p>
            <a:r>
              <a:rPr lang="en-US" dirty="0"/>
              <a:t>Internal resistance R of the controller must be very high</a:t>
            </a:r>
          </a:p>
          <a:p>
            <a:r>
              <a:rPr lang="en-US" dirty="0"/>
              <a:t>Voltage signals are used in many application because of their design simplicity.</a:t>
            </a:r>
          </a:p>
          <a:p>
            <a:r>
              <a:rPr lang="en-US" dirty="0"/>
              <a:t>Common standard voltage signal 0-10 volts, 1-5 volts</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10000"/>
          </a:bodyPr>
          <a:lstStyle/>
          <a:p>
            <a:pPr>
              <a:buNone/>
            </a:pPr>
            <a:r>
              <a:rPr lang="en-US" b="1" dirty="0"/>
              <a:t>Voltage transmission drawback</a:t>
            </a:r>
          </a:p>
          <a:p>
            <a:r>
              <a:rPr lang="en-US" dirty="0"/>
              <a:t>Transmitting voltages over long distances produces correspondingly lower voltages at the receiving end due to wiring and interconnect resistances</a:t>
            </a:r>
          </a:p>
          <a:p>
            <a:r>
              <a:rPr lang="en-US" dirty="0"/>
              <a:t>High-impedance instruments can be sensitive to noise pickup since the lengthy signal-carrying wires often run in close proximity to other electrically noisy system wiring</a:t>
            </a:r>
          </a:p>
          <a:p>
            <a:r>
              <a:rPr lang="en-US" dirty="0"/>
              <a:t>Shielded wires can be used to minimize noise pickup, but their high cost may be prohibitive when long distances are involved.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12207</TotalTime>
  <Words>1707</Words>
  <Application>Microsoft Office PowerPoint</Application>
  <PresentationFormat>On-screen Show (4:3)</PresentationFormat>
  <Paragraphs>352</Paragraphs>
  <Slides>35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Calibri</vt:lpstr>
      <vt:lpstr>Office Theme</vt:lpstr>
      <vt:lpstr>TRANSMITTERS </vt:lpstr>
      <vt:lpstr>Objective</vt:lpstr>
      <vt:lpstr>Instrumentation and control architecture</vt:lpstr>
      <vt:lpstr>PowerPoint Presentation</vt:lpstr>
      <vt:lpstr>Control Room</vt:lpstr>
      <vt:lpstr>Analog Vs Digital</vt:lpstr>
      <vt:lpstr>PowerPoint Presentation</vt:lpstr>
      <vt:lpstr>PowerPoint Presentation</vt:lpstr>
      <vt:lpstr>PowerPoint Presentation</vt:lpstr>
      <vt:lpstr>PowerPoint Presentation</vt:lpstr>
      <vt:lpstr>PowerPoint Presentation</vt:lpstr>
      <vt:lpstr>PowerPoint Presentation</vt:lpstr>
      <vt:lpstr>Analog Signal Conditioning</vt:lpstr>
      <vt:lpstr>PowerPoint Presentation</vt:lpstr>
      <vt:lpstr>Guidelines for analog signal conditioning design</vt:lpstr>
      <vt:lpstr>Digital signal conditioning</vt:lpstr>
      <vt:lpstr> Linear instruments Calibration: The simplest calibration procedure for a linear instrument is the so-called zero-and-span method The method is as follows:  1. Apply the lower-range value stimulus to the instrument, wait    for it to stabilize  2. Move the “zero” adjustment until the instrument registers accurately at this point  3. Apply the upper-range value stimulus to the instrument, wait for it to stabilize  4. Move the “span” adjustment until the instrument registers accurately at this point  5. Repeat steps 1 through 4 as necessary to achieve good accuracy at both ends of the range</vt:lpstr>
      <vt:lpstr>A zero shift calibration error shifts the function vertically on the graph. This error affects all calibration points equally, creating the same percentage of error across the entire range</vt:lpstr>
      <vt:lpstr>A span shift calibration error shifts the slope of the function. This error’s effect is unequal at different points throughout the range:</vt:lpstr>
      <vt:lpstr>A linearity calibration error causes the function to deviate from a straight line. This type of error does not directly relate to a shift in either zero (b) or span (m) because the slope-intercept equation only describes straight lines. If an instrument does not provide a linearity adjustment, the best you can do for this type of error is “split the error” between high and low extremes, so the maximum absolute error at any point in the range is minimized:</vt:lpstr>
      <vt:lpstr>A hysteresis calibration error occurs when the instrument responds differently to an increasing input compared to a decreasing input. The only way to detect this type of error is to do an up-down calibration test, checking for instrument response at the same calibration points going down as going up</vt:lpstr>
      <vt:lpstr> What makes 4-20mA signal transmission so attractive? </vt:lpstr>
      <vt:lpstr>PowerPoint Presentation</vt:lpstr>
      <vt:lpstr>PowerPoint Presentation</vt:lpstr>
      <vt:lpstr>PowerPoint Presentation</vt:lpstr>
      <vt:lpstr>PowerPoint Presentation</vt:lpstr>
      <vt:lpstr>PowerPoint Presentation</vt:lpstr>
      <vt:lpstr>PowerPoint Presentation</vt:lpstr>
      <vt:lpstr>Power supply </vt:lpstr>
      <vt:lpstr>PowerPoint Presentation</vt:lpstr>
      <vt:lpstr>Type 4 refers to a 4-wire transmitter where the transmitter and Receiver float, and separate power leads power the transmitter outside of the current loop</vt:lpstr>
      <vt:lpstr>PowerPoint Presentation</vt:lpstr>
      <vt:lpstr>A flow transmitter is ranged 0 to 350 gallons per minute, 4-20 mA output, direct-responding. Calculate the current signal value at a flow rate of 204 GPM</vt:lpstr>
      <vt:lpstr>A pH transmitter has a calibrated range of 4 pH to 10 pH, with a 4-20 mA output signal. Calculate the pH sensed by the transmitter if its output signal is 11.3 mA</vt:lpstr>
      <vt:lpstr>PowerPoint Presentation</vt:lpstr>
    </vt:vector>
  </TitlesOfParts>
  <Company>coep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TRANSMITTER</dc:title>
  <dc:creator>PG LAB</dc:creator>
  <cp:lastModifiedBy>Meera Khandekar</cp:lastModifiedBy>
  <cp:revision>299</cp:revision>
  <dcterms:created xsi:type="dcterms:W3CDTF">2011-01-17T09:25:22Z</dcterms:created>
  <dcterms:modified xsi:type="dcterms:W3CDTF">2022-04-04T09:44:06Z</dcterms:modified>
</cp:coreProperties>
</file>