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handoutMasterIdLst>
    <p:handoutMasterId r:id="rId56"/>
  </p:handoutMasterIdLst>
  <p:sldIdLst>
    <p:sldId id="257" r:id="rId2"/>
    <p:sldId id="318"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7" r:id="rId5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709" autoAdjust="0"/>
  </p:normalViewPr>
  <p:slideViewPr>
    <p:cSldViewPr>
      <p:cViewPr varScale="1">
        <p:scale>
          <a:sx n="62" d="100"/>
          <a:sy n="62" d="100"/>
        </p:scale>
        <p:origin x="145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67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6"/>
          </a:xfrm>
          <a:prstGeom prst="rect">
            <a:avLst/>
          </a:prstGeom>
        </p:spPr>
        <p:txBody>
          <a:bodyPr vert="horz" lIns="91440" tIns="45720" rIns="91440" bIns="45720" rtlCol="0"/>
          <a:lstStyle>
            <a:lvl1pPr algn="r">
              <a:defRPr sz="1200"/>
            </a:lvl1pPr>
          </a:lstStyle>
          <a:p>
            <a:fld id="{F02C3019-EFCB-4135-8BC5-835A581A0B6E}" type="datetimeFigureOut">
              <a:rPr lang="en-US" smtClean="0"/>
              <a:pPr/>
              <a:t>1/29/2022</a:t>
            </a:fld>
            <a:endParaRPr lang="en-US"/>
          </a:p>
        </p:txBody>
      </p:sp>
      <p:sp>
        <p:nvSpPr>
          <p:cNvPr id="4" name="Footer Placeholder 3"/>
          <p:cNvSpPr>
            <a:spLocks noGrp="1"/>
          </p:cNvSpPr>
          <p:nvPr>
            <p:ph type="ftr" sz="quarter" idx="2"/>
          </p:nvPr>
        </p:nvSpPr>
        <p:spPr>
          <a:xfrm>
            <a:off x="1" y="8829676"/>
            <a:ext cx="3038475" cy="4667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6"/>
            <a:ext cx="3038475" cy="466726"/>
          </a:xfrm>
          <a:prstGeom prst="rect">
            <a:avLst/>
          </a:prstGeom>
        </p:spPr>
        <p:txBody>
          <a:bodyPr vert="horz" lIns="91440" tIns="45720" rIns="91440" bIns="45720" rtlCol="0" anchor="b"/>
          <a:lstStyle>
            <a:lvl1pPr algn="r">
              <a:defRPr sz="1200"/>
            </a:lvl1pPr>
          </a:lstStyle>
          <a:p>
            <a:fld id="{7629145F-73CE-4604-A721-51C088F7BD8E}" type="slidenum">
              <a:rPr lang="en-US" smtClean="0"/>
              <a:pPr/>
              <a:t>‹#›</a:t>
            </a:fld>
            <a:endParaRPr lang="en-US"/>
          </a:p>
        </p:txBody>
      </p:sp>
    </p:spTree>
    <p:extLst>
      <p:ext uri="{BB962C8B-B14F-4D97-AF65-F5344CB8AC3E}">
        <p14:creationId xmlns:p14="http://schemas.microsoft.com/office/powerpoint/2010/main" val="2585327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7E28737C-7778-418D-9569-9D20557AE90C}" type="datetimeFigureOut">
              <a:rPr lang="en-US"/>
              <a:pPr>
                <a:defRPr/>
              </a:pPr>
              <a:t>1/29/2022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B59B9600-06BC-44DC-B145-6017B01F615C}" type="slidenum">
              <a:rPr lang="en-US"/>
              <a:pPr>
                <a:defRPr/>
              </a:pPr>
              <a:t>‹#›</a:t>
            </a:fld>
            <a:endParaRPr lang="en-US"/>
          </a:p>
        </p:txBody>
      </p:sp>
    </p:spTree>
    <p:extLst>
      <p:ext uri="{BB962C8B-B14F-4D97-AF65-F5344CB8AC3E}">
        <p14:creationId xmlns:p14="http://schemas.microsoft.com/office/powerpoint/2010/main" val="811326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4F5BA6-3173-4CC4-95AE-305AE920B06A}" type="slidenum">
              <a:rPr lang="en-US" smtClean="0">
                <a:cs typeface="Arial" charset="0"/>
              </a:rPr>
              <a:pPr fontAlgn="base">
                <a:spcBef>
                  <a:spcPct val="0"/>
                </a:spcBef>
                <a:spcAft>
                  <a:spcPct val="0"/>
                </a:spcAft>
                <a:defRPr/>
              </a:pPr>
              <a:t>1</a:t>
            </a:fld>
            <a:endParaRPr lang="en-US">
              <a:cs typeface="Arial"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60896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24F51915-9BE0-4F1F-8E8E-623A93CEAEC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pic>
        <p:nvPicPr>
          <p:cNvPr id="5" name="Picture 2"/>
          <p:cNvPicPr>
            <a:picLocks noChangeAspect="1" noChangeArrowheads="1"/>
          </p:cNvPicPr>
          <p:nvPr userDrawn="1"/>
        </p:nvPicPr>
        <p:blipFill>
          <a:blip r:embed="rId2"/>
          <a:srcRect/>
          <a:stretch>
            <a:fillRect/>
          </a:stretch>
        </p:blipFill>
        <p:spPr bwMode="auto">
          <a:xfrm>
            <a:off x="304800" y="5791200"/>
            <a:ext cx="990600" cy="1066800"/>
          </a:xfrm>
          <a:prstGeom prst="rect">
            <a:avLst/>
          </a:prstGeom>
          <a:noFill/>
          <a:ln w="9525">
            <a:noFill/>
            <a:miter lim="800000"/>
            <a:headEnd/>
            <a:tailEnd/>
          </a:ln>
        </p:spPr>
      </p:pic>
      <p:sp>
        <p:nvSpPr>
          <p:cNvPr id="6" name="Rectangle 3"/>
          <p:cNvSpPr>
            <a:spLocks noChangeArrowheads="1"/>
          </p:cNvSpPr>
          <p:nvPr userDrawn="1"/>
        </p:nvSpPr>
        <p:spPr bwMode="auto">
          <a:xfrm>
            <a:off x="2455863" y="6003925"/>
            <a:ext cx="5773737" cy="854075"/>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dirty="0">
                <a:solidFill>
                  <a:srgbClr val="00006C"/>
                </a:solidFill>
                <a:latin typeface="+mn-lt"/>
                <a:cs typeface="+mn-cs"/>
              </a:rPr>
              <a:t>        College of Engineering Pune (COEP) </a:t>
            </a:r>
          </a:p>
          <a:p>
            <a:pPr fontAlgn="auto">
              <a:spcBef>
                <a:spcPts val="0"/>
              </a:spcBef>
              <a:spcAft>
                <a:spcPts val="0"/>
              </a:spcAft>
              <a:defRPr/>
            </a:pPr>
            <a:r>
              <a:rPr lang="en-US" sz="1400" b="1" dirty="0">
                <a:solidFill>
                  <a:srgbClr val="00006C"/>
                </a:solidFill>
                <a:latin typeface="+mn-lt"/>
                <a:cs typeface="+mn-cs"/>
              </a:rPr>
              <a:t>                   Forerunners in Technical Education </a:t>
            </a:r>
          </a:p>
          <a:p>
            <a:pPr fontAlgn="auto">
              <a:spcBef>
                <a:spcPts val="0"/>
              </a:spcBef>
              <a:spcAft>
                <a:spcPts val="0"/>
              </a:spcAft>
              <a:defRPr/>
            </a:pPr>
            <a:r>
              <a:rPr lang="en-US" b="1" dirty="0">
                <a:solidFill>
                  <a:srgbClr val="00006C"/>
                </a:solidFill>
                <a:latin typeface="+mn-lt"/>
                <a:cs typeface="+mn-cs"/>
              </a:rPr>
              <a:t>                                      </a:t>
            </a:r>
          </a:p>
        </p:txBody>
      </p:sp>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p>
        </p:txBody>
      </p:sp>
      <p:sp>
        <p:nvSpPr>
          <p:cNvPr id="7"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E0B6841F-6D60-4BB5-AE4A-1A892F55F84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21A8F804-BD07-4C21-B79F-954A9179BDC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B3A4092E-ABE6-460B-8309-684C0628678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3AAD58AD-F131-4AE2-96B3-3329B13E5ED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Footer Placeholder 3"/>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CC2A3893-EA16-4E7B-AF8E-3CA7CA3F30F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1B96531C-DD15-40E2-A287-3E83B9922CF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5D1953B9-A753-4B76-ACD2-370CB57864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80A45103-7C6E-4D2A-9FAE-2B0A058C7D6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7D1AA051-472B-4854-A8AE-E85AA95A04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pic>
        <p:nvPicPr>
          <p:cNvPr id="1029" name="Picture 2"/>
          <p:cNvPicPr>
            <a:picLocks noChangeAspect="1" noChangeArrowheads="1"/>
          </p:cNvPicPr>
          <p:nvPr/>
        </p:nvPicPr>
        <p:blipFill>
          <a:blip r:embed="rId12"/>
          <a:srcRect/>
          <a:stretch>
            <a:fillRect/>
          </a:stretch>
        </p:blipFill>
        <p:spPr bwMode="auto">
          <a:xfrm>
            <a:off x="228600" y="5791200"/>
            <a:ext cx="800100" cy="1066800"/>
          </a:xfrm>
          <a:prstGeom prst="rect">
            <a:avLst/>
          </a:prstGeom>
          <a:noFill/>
          <a:ln w="9525">
            <a:noFill/>
            <a:miter lim="800000"/>
            <a:headEnd/>
            <a:tailEnd/>
          </a:ln>
        </p:spPr>
      </p:pic>
      <p:sp>
        <p:nvSpPr>
          <p:cNvPr id="9" name="Rectangle 3"/>
          <p:cNvSpPr>
            <a:spLocks noChangeArrowheads="1"/>
          </p:cNvSpPr>
          <p:nvPr/>
        </p:nvSpPr>
        <p:spPr bwMode="auto">
          <a:xfrm>
            <a:off x="2455863" y="6003925"/>
            <a:ext cx="5773737" cy="854075"/>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dirty="0">
                <a:solidFill>
                  <a:srgbClr val="00006C"/>
                </a:solidFill>
                <a:latin typeface="+mn-lt"/>
                <a:cs typeface="+mn-cs"/>
              </a:rPr>
              <a:t>        College of Engineering Pune (COEP) </a:t>
            </a:r>
          </a:p>
          <a:p>
            <a:pPr fontAlgn="auto">
              <a:spcBef>
                <a:spcPts val="0"/>
              </a:spcBef>
              <a:spcAft>
                <a:spcPts val="0"/>
              </a:spcAft>
              <a:defRPr/>
            </a:pPr>
            <a:r>
              <a:rPr lang="en-US" sz="1400" b="1" dirty="0">
                <a:solidFill>
                  <a:srgbClr val="00006C"/>
                </a:solidFill>
                <a:latin typeface="+mn-lt"/>
                <a:cs typeface="+mn-cs"/>
              </a:rPr>
              <a:t>                   Forerunners in Technical Education </a:t>
            </a:r>
          </a:p>
          <a:p>
            <a:pPr fontAlgn="auto">
              <a:spcBef>
                <a:spcPts val="0"/>
              </a:spcBef>
              <a:spcAft>
                <a:spcPts val="0"/>
              </a:spcAft>
              <a:defRPr/>
            </a:pPr>
            <a:r>
              <a:rPr lang="en-US" b="1" dirty="0">
                <a:solidFill>
                  <a:srgbClr val="00006C"/>
                </a:solidFill>
                <a:latin typeface="+mn-lt"/>
                <a:cs typeface="+mn-cs"/>
              </a:rPr>
              <a:t>                                      </a:t>
            </a:r>
          </a:p>
        </p:txBody>
      </p:sp>
    </p:spTree>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Lst>
  <p:txStyles>
    <p:titleStyle>
      <a:lvl1pPr algn="ctr" rtl="0" eaLnBrk="0" fontAlgn="base" hangingPunct="0">
        <a:spcBef>
          <a:spcPct val="0"/>
        </a:spcBef>
        <a:spcAft>
          <a:spcPct val="0"/>
        </a:spcAft>
        <a:defRPr sz="3600">
          <a:solidFill>
            <a:srgbClr val="0070C0"/>
          </a:solidFill>
          <a:latin typeface="+mj-lt"/>
          <a:ea typeface="+mj-ea"/>
          <a:cs typeface="+mj-cs"/>
        </a:defRPr>
      </a:lvl1pPr>
      <a:lvl2pPr algn="ctr" rtl="0" eaLnBrk="0" fontAlgn="base" hangingPunct="0">
        <a:spcBef>
          <a:spcPct val="0"/>
        </a:spcBef>
        <a:spcAft>
          <a:spcPct val="0"/>
        </a:spcAft>
        <a:defRPr sz="3600">
          <a:solidFill>
            <a:srgbClr val="0070C0"/>
          </a:solidFill>
          <a:latin typeface="Arial" charset="0"/>
          <a:cs typeface="Arial" charset="0"/>
        </a:defRPr>
      </a:lvl2pPr>
      <a:lvl3pPr algn="ctr" rtl="0" eaLnBrk="0" fontAlgn="base" hangingPunct="0">
        <a:spcBef>
          <a:spcPct val="0"/>
        </a:spcBef>
        <a:spcAft>
          <a:spcPct val="0"/>
        </a:spcAft>
        <a:defRPr sz="3600">
          <a:solidFill>
            <a:srgbClr val="0070C0"/>
          </a:solidFill>
          <a:latin typeface="Arial" charset="0"/>
          <a:cs typeface="Arial" charset="0"/>
        </a:defRPr>
      </a:lvl3pPr>
      <a:lvl4pPr algn="ctr" rtl="0" eaLnBrk="0" fontAlgn="base" hangingPunct="0">
        <a:spcBef>
          <a:spcPct val="0"/>
        </a:spcBef>
        <a:spcAft>
          <a:spcPct val="0"/>
        </a:spcAft>
        <a:defRPr sz="3600">
          <a:solidFill>
            <a:srgbClr val="0070C0"/>
          </a:solidFill>
          <a:latin typeface="Arial" charset="0"/>
          <a:cs typeface="Arial" charset="0"/>
        </a:defRPr>
      </a:lvl4pPr>
      <a:lvl5pPr algn="ctr" rtl="0" eaLnBrk="0" fontAlgn="base" hangingPunct="0">
        <a:spcBef>
          <a:spcPct val="0"/>
        </a:spcBef>
        <a:spcAft>
          <a:spcPct val="0"/>
        </a:spcAft>
        <a:defRPr sz="3600">
          <a:solidFill>
            <a:srgbClr val="0070C0"/>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C00000"/>
          </a:solidFill>
          <a:latin typeface="+mn-lt"/>
          <a:ea typeface="+mn-ea"/>
          <a:cs typeface="+mn-cs"/>
        </a:defRPr>
      </a:lvl1pPr>
      <a:lvl2pPr marL="742950" indent="-285750" algn="l" rtl="0" eaLnBrk="0" fontAlgn="base" hangingPunct="0">
        <a:spcBef>
          <a:spcPct val="20000"/>
        </a:spcBef>
        <a:spcAft>
          <a:spcPct val="0"/>
        </a:spcAft>
        <a:buChar char="–"/>
        <a:defRPr sz="3200">
          <a:solidFill>
            <a:srgbClr val="C00000"/>
          </a:solidFill>
          <a:latin typeface="+mn-lt"/>
          <a:cs typeface="+mn-cs"/>
        </a:defRPr>
      </a:lvl2pPr>
      <a:lvl3pPr marL="1143000" indent="-228600" algn="l" rtl="0" eaLnBrk="0" fontAlgn="base" hangingPunct="0">
        <a:spcBef>
          <a:spcPct val="20000"/>
        </a:spcBef>
        <a:spcAft>
          <a:spcPct val="0"/>
        </a:spcAft>
        <a:buChar char="•"/>
        <a:defRPr sz="3200">
          <a:solidFill>
            <a:srgbClr val="C00000"/>
          </a:solidFill>
          <a:latin typeface="+mn-lt"/>
          <a:cs typeface="+mn-cs"/>
        </a:defRPr>
      </a:lvl3pPr>
      <a:lvl4pPr marL="1600200" indent="-228600" algn="l" rtl="0" eaLnBrk="0" fontAlgn="base" hangingPunct="0">
        <a:spcBef>
          <a:spcPct val="20000"/>
        </a:spcBef>
        <a:spcAft>
          <a:spcPct val="0"/>
        </a:spcAft>
        <a:buChar char="–"/>
        <a:defRPr sz="3200">
          <a:solidFill>
            <a:srgbClr val="C00000"/>
          </a:solidFill>
          <a:latin typeface="+mn-lt"/>
          <a:cs typeface="+mn-cs"/>
        </a:defRPr>
      </a:lvl4pPr>
      <a:lvl5pPr marL="2057400" indent="-228600" algn="l" rtl="0" eaLnBrk="0" fontAlgn="base" hangingPunct="0">
        <a:spcBef>
          <a:spcPct val="20000"/>
        </a:spcBef>
        <a:spcAft>
          <a:spcPct val="0"/>
        </a:spcAft>
        <a:buChar char="»"/>
        <a:defRPr sz="3200">
          <a:solidFill>
            <a:srgbClr val="C00000"/>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571481"/>
            <a:ext cx="7772400" cy="4381520"/>
          </a:xfrm>
        </p:spPr>
        <p:txBody>
          <a:bodyPr/>
          <a:lstStyle/>
          <a:p>
            <a:pPr algn="ctr"/>
            <a:br>
              <a:rPr lang="en-US" sz="1600" i="1" cap="none" dirty="0">
                <a:solidFill>
                  <a:srgbClr val="002060"/>
                </a:solidFill>
                <a:latin typeface="+mn-lt"/>
              </a:rPr>
            </a:br>
            <a:br>
              <a:rPr lang="en-US" sz="1600" i="1" cap="none" dirty="0">
                <a:solidFill>
                  <a:srgbClr val="002060"/>
                </a:solidFill>
                <a:latin typeface="+mn-lt"/>
              </a:rPr>
            </a:br>
            <a:r>
              <a:rPr lang="en-US" sz="3600" b="0" dirty="0">
                <a:solidFill>
                  <a:srgbClr val="002060"/>
                </a:solidFill>
              </a:rPr>
              <a:t>Programmable Logic Controller</a:t>
            </a:r>
            <a:br>
              <a:rPr lang="en-US" sz="3600" b="0" i="1" cap="none" dirty="0">
                <a:solidFill>
                  <a:srgbClr val="002060"/>
                </a:solidFill>
                <a:latin typeface="+mn-lt"/>
              </a:rPr>
            </a:br>
            <a:br>
              <a:rPr lang="en-US" sz="3600" b="0" i="1" cap="none" dirty="0">
                <a:solidFill>
                  <a:srgbClr val="002060"/>
                </a:solidFill>
                <a:latin typeface="+mn-lt"/>
              </a:rPr>
            </a:br>
            <a:br>
              <a:rPr lang="en-US" sz="3600" b="0" i="1" cap="none" dirty="0">
                <a:solidFill>
                  <a:srgbClr val="002060"/>
                </a:solidFill>
                <a:latin typeface="+mn-lt"/>
              </a:rPr>
            </a:br>
            <a:br>
              <a:rPr lang="en-US" sz="1600" i="1" cap="none" dirty="0">
                <a:solidFill>
                  <a:srgbClr val="002060"/>
                </a:solidFill>
                <a:latin typeface="+mn-lt"/>
              </a:rPr>
            </a:br>
            <a:br>
              <a:rPr lang="en-US" sz="1600" i="1" cap="none" dirty="0">
                <a:solidFill>
                  <a:srgbClr val="002060"/>
                </a:solidFill>
                <a:latin typeface="+mn-lt"/>
              </a:rPr>
            </a:br>
            <a:br>
              <a:rPr lang="en-US" sz="1600" i="1" cap="none" dirty="0">
                <a:solidFill>
                  <a:srgbClr val="002060"/>
                </a:solidFill>
                <a:latin typeface="+mn-lt"/>
              </a:rPr>
            </a:br>
            <a:br>
              <a:rPr lang="en-US" sz="1600" i="1" cap="none" dirty="0">
                <a:solidFill>
                  <a:srgbClr val="002060"/>
                </a:solidFill>
                <a:latin typeface="+mn-lt"/>
              </a:rPr>
            </a:br>
            <a:r>
              <a:rPr lang="en-US" sz="2000" b="0" i="1" cap="none" dirty="0">
                <a:solidFill>
                  <a:srgbClr val="002060"/>
                </a:solidFill>
                <a:latin typeface="+mn-lt"/>
              </a:rPr>
              <a:t>Mrs. </a:t>
            </a:r>
            <a:r>
              <a:rPr lang="en-US" sz="2000" b="0" i="1" cap="none" dirty="0" err="1">
                <a:solidFill>
                  <a:srgbClr val="002060"/>
                </a:solidFill>
                <a:latin typeface="+mn-lt"/>
              </a:rPr>
              <a:t>Meera</a:t>
            </a:r>
            <a:r>
              <a:rPr lang="en-US" sz="2000" b="0" i="1" cap="none" dirty="0">
                <a:solidFill>
                  <a:srgbClr val="002060"/>
                </a:solidFill>
                <a:latin typeface="+mn-lt"/>
              </a:rPr>
              <a:t> </a:t>
            </a:r>
            <a:r>
              <a:rPr lang="en-US" sz="2000" b="0" i="1" cap="none" dirty="0" err="1">
                <a:solidFill>
                  <a:srgbClr val="002060"/>
                </a:solidFill>
                <a:latin typeface="+mn-lt"/>
              </a:rPr>
              <a:t>Ajit</a:t>
            </a:r>
            <a:r>
              <a:rPr lang="en-US" sz="2000" b="0" i="1" cap="none" dirty="0">
                <a:solidFill>
                  <a:srgbClr val="002060"/>
                </a:solidFill>
                <a:latin typeface="+mn-lt"/>
              </a:rPr>
              <a:t> </a:t>
            </a:r>
            <a:r>
              <a:rPr lang="en-US" sz="2000" b="0" i="1" cap="none" dirty="0" err="1">
                <a:solidFill>
                  <a:srgbClr val="002060"/>
                </a:solidFill>
                <a:latin typeface="+mn-lt"/>
              </a:rPr>
              <a:t>Khandekar</a:t>
            </a:r>
            <a:br>
              <a:rPr lang="en-US" sz="1600" b="0" i="1" cap="none" dirty="0">
                <a:solidFill>
                  <a:srgbClr val="002060"/>
                </a:solidFill>
                <a:latin typeface="+mn-lt"/>
              </a:rPr>
            </a:br>
            <a:r>
              <a:rPr lang="en-US" sz="2000" b="0" i="1" cap="none" dirty="0">
                <a:solidFill>
                  <a:srgbClr val="002060"/>
                </a:solidFill>
                <a:latin typeface="+mn-lt"/>
              </a:rPr>
              <a:t>Department of Instrumentation &amp; Control</a:t>
            </a:r>
            <a:br>
              <a:rPr lang="en-US" sz="2000" b="0" i="1" cap="none" dirty="0">
                <a:solidFill>
                  <a:srgbClr val="002060"/>
                </a:solidFill>
                <a:latin typeface="+mn-lt"/>
              </a:rPr>
            </a:br>
            <a:r>
              <a:rPr lang="en-US" sz="2000" b="0" i="1" cap="none" dirty="0">
                <a:solidFill>
                  <a:srgbClr val="002060"/>
                </a:solidFill>
                <a:latin typeface="+mn-lt"/>
              </a:rPr>
              <a:t>College of Engineering, Pune</a:t>
            </a:r>
            <a:br>
              <a:rPr lang="en-US" sz="2000" b="0" i="1" cap="none" dirty="0">
                <a:solidFill>
                  <a:srgbClr val="002060"/>
                </a:solidFill>
                <a:latin typeface="+mn-lt"/>
              </a:rPr>
            </a:br>
            <a:endParaRPr lang="en-US" sz="2000" i="1" cap="none" dirty="0">
              <a:solidFill>
                <a:srgbClr val="002060"/>
              </a:solidFill>
              <a:latin typeface="+mn-lt"/>
            </a:endParaRPr>
          </a:p>
        </p:txBody>
      </p:sp>
      <p:sp>
        <p:nvSpPr>
          <p:cNvPr id="5" name="Rectangle 4"/>
          <p:cNvSpPr/>
          <p:nvPr/>
        </p:nvSpPr>
        <p:spPr>
          <a:xfrm>
            <a:off x="457200" y="1143000"/>
            <a:ext cx="8229599" cy="1107996"/>
          </a:xfrm>
          <a:prstGeom prst="rect">
            <a:avLst/>
          </a:prstGeom>
        </p:spPr>
        <p:txBody>
          <a:bodyPr wrap="square">
            <a:spAutoFit/>
          </a:bodyPr>
          <a:lstStyle/>
          <a:p>
            <a:pPr algn="ctr"/>
            <a:endParaRPr lang="en-IN" sz="2400" dirty="0">
              <a:solidFill>
                <a:srgbClr val="002060"/>
              </a:solidFill>
            </a:endParaRPr>
          </a:p>
          <a:p>
            <a:pPr algn="ctr"/>
            <a:br>
              <a:rPr lang="en-US" sz="2400" dirty="0">
                <a:solidFill>
                  <a:srgbClr val="002060"/>
                </a:solidFill>
              </a:rPr>
            </a:br>
            <a:endParaRPr lang="en-US"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0"/>
            <a:ext cx="7924800" cy="5386090"/>
          </a:xfrm>
          <a:prstGeom prst="rect">
            <a:avLst/>
          </a:prstGeom>
        </p:spPr>
        <p:txBody>
          <a:bodyPr wrap="square">
            <a:spAutoFit/>
          </a:bodyPr>
          <a:lstStyle/>
          <a:p>
            <a:endParaRPr lang="en-US" sz="2800" dirty="0"/>
          </a:p>
          <a:p>
            <a:endParaRPr lang="en-US" sz="2800" dirty="0"/>
          </a:p>
          <a:p>
            <a:r>
              <a:rPr lang="en-US" sz="2400" dirty="0"/>
              <a:t>Type</a:t>
            </a:r>
          </a:p>
          <a:p>
            <a:pPr>
              <a:buFont typeface="Wingdings" pitchFamily="2" charset="2"/>
              <a:buChar char="q"/>
            </a:pPr>
            <a:r>
              <a:rPr lang="en-US" sz="2400" dirty="0"/>
              <a:t> File Type</a:t>
            </a:r>
          </a:p>
          <a:p>
            <a:pPr>
              <a:buFont typeface="Wingdings" pitchFamily="2" charset="2"/>
              <a:buChar char="q"/>
            </a:pPr>
            <a:r>
              <a:rPr lang="nn-NO" sz="2400" dirty="0"/>
              <a:t> I for Input File</a:t>
            </a:r>
          </a:p>
          <a:p>
            <a:pPr>
              <a:buFont typeface="Wingdings" pitchFamily="2" charset="2"/>
              <a:buChar char="q"/>
            </a:pPr>
            <a:r>
              <a:rPr lang="en-US" sz="2400" dirty="0"/>
              <a:t> O for Output File</a:t>
            </a:r>
          </a:p>
          <a:p>
            <a:pPr>
              <a:buFont typeface="Wingdings" pitchFamily="2" charset="2"/>
              <a:buChar char="q"/>
            </a:pPr>
            <a:r>
              <a:rPr lang="en-US" sz="2400" dirty="0"/>
              <a:t> Others covered latter</a:t>
            </a:r>
          </a:p>
          <a:p>
            <a:r>
              <a:rPr lang="en-US" sz="2400" dirty="0"/>
              <a:t> Slot</a:t>
            </a:r>
          </a:p>
          <a:p>
            <a:pPr>
              <a:buFont typeface="Wingdings" pitchFamily="2" charset="2"/>
              <a:buChar char="q"/>
            </a:pPr>
            <a:r>
              <a:rPr lang="en-US" sz="2400" dirty="0"/>
              <a:t> Rack Number</a:t>
            </a:r>
          </a:p>
          <a:p>
            <a:pPr>
              <a:buFont typeface="Wingdings" pitchFamily="2" charset="2"/>
              <a:buChar char="q"/>
            </a:pPr>
            <a:r>
              <a:rPr lang="en-US" sz="2400" dirty="0"/>
              <a:t> Slot Number</a:t>
            </a:r>
          </a:p>
          <a:p>
            <a:r>
              <a:rPr lang="en-US" sz="2400" dirty="0"/>
              <a:t>Word or Bit</a:t>
            </a:r>
          </a:p>
          <a:p>
            <a:pPr>
              <a:buFont typeface="Wingdings" pitchFamily="2" charset="2"/>
              <a:buChar char="q"/>
            </a:pPr>
            <a:r>
              <a:rPr lang="en-US" sz="2400" dirty="0"/>
              <a:t> Identifies the actual terminal connection</a:t>
            </a:r>
          </a:p>
          <a:p>
            <a:pPr>
              <a:buFont typeface="Wingdings" pitchFamily="2" charset="2"/>
              <a:buChar char="q"/>
            </a:pPr>
            <a:r>
              <a:rPr lang="en-US" sz="2400" dirty="0"/>
              <a:t> Discrete module use one word and thus number specifies bit</a:t>
            </a:r>
          </a:p>
        </p:txBody>
      </p:sp>
      <p:sp>
        <p:nvSpPr>
          <p:cNvPr id="5" name="TextBox 4"/>
          <p:cNvSpPr txBox="1"/>
          <p:nvPr/>
        </p:nvSpPr>
        <p:spPr>
          <a:xfrm>
            <a:off x="2214546" y="214290"/>
            <a:ext cx="5562600" cy="769441"/>
          </a:xfrm>
          <a:prstGeom prst="rect">
            <a:avLst/>
          </a:prstGeom>
          <a:noFill/>
        </p:spPr>
        <p:txBody>
          <a:bodyPr wrap="square" rtlCol="0">
            <a:spAutoFit/>
          </a:bodyPr>
          <a:lstStyle/>
          <a:p>
            <a:r>
              <a:rPr lang="en-US" sz="4400" b="1" dirty="0">
                <a:solidFill>
                  <a:srgbClr val="002060"/>
                </a:solidFill>
              </a:rPr>
              <a:t>Address Elements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Actuators</a:t>
            </a:r>
          </a:p>
        </p:txBody>
      </p:sp>
      <p:sp>
        <p:nvSpPr>
          <p:cNvPr id="3" name="Content Placeholder 2"/>
          <p:cNvSpPr>
            <a:spLocks noGrp="1"/>
          </p:cNvSpPr>
          <p:nvPr>
            <p:ph idx="1"/>
          </p:nvPr>
        </p:nvSpPr>
        <p:spPr/>
        <p:txBody>
          <a:bodyPr>
            <a:normAutofit lnSpcReduction="10000"/>
          </a:bodyPr>
          <a:lstStyle/>
          <a:p>
            <a:r>
              <a:rPr lang="en-US" sz="2400" dirty="0">
                <a:solidFill>
                  <a:srgbClr val="002060"/>
                </a:solidFill>
              </a:rPr>
              <a:t>Solenoid Valves - logical outputs that can switch a hydraulic or pneumatic flow.</a:t>
            </a:r>
          </a:p>
          <a:p>
            <a:r>
              <a:rPr lang="en-US" sz="2400" dirty="0">
                <a:solidFill>
                  <a:srgbClr val="002060"/>
                </a:solidFill>
              </a:rPr>
              <a:t>Lights - logical outputs that can often be powered directly from PLC output boards.</a:t>
            </a:r>
          </a:p>
          <a:p>
            <a:r>
              <a:rPr lang="en-US" sz="2400" dirty="0">
                <a:solidFill>
                  <a:srgbClr val="002060"/>
                </a:solidFill>
              </a:rPr>
              <a:t>Motor Starters - motors often draw a large amount of current when started, so they require motor starters, which are basically large relays.</a:t>
            </a:r>
          </a:p>
          <a:p>
            <a:r>
              <a:rPr lang="en-US" sz="2400" dirty="0">
                <a:solidFill>
                  <a:srgbClr val="002060"/>
                </a:solidFill>
              </a:rPr>
              <a:t>Servo Motors - a continuous output from the PLC can command a variable speed or position.</a:t>
            </a:r>
          </a:p>
          <a:p>
            <a:pPr>
              <a:buNone/>
            </a:pPr>
            <a:endParaRPr lang="en-US" dirty="0"/>
          </a:p>
          <a:p>
            <a:pPr>
              <a:buNone/>
            </a:pPr>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Inputs</a:t>
            </a:r>
          </a:p>
        </p:txBody>
      </p:sp>
      <p:sp>
        <p:nvSpPr>
          <p:cNvPr id="3" name="Content Placeholder 2"/>
          <p:cNvSpPr>
            <a:spLocks noGrp="1"/>
          </p:cNvSpPr>
          <p:nvPr>
            <p:ph idx="1"/>
          </p:nvPr>
        </p:nvSpPr>
        <p:spPr>
          <a:xfrm>
            <a:off x="457200" y="1142984"/>
            <a:ext cx="8686800" cy="4983179"/>
          </a:xfrm>
        </p:spPr>
        <p:txBody>
          <a:bodyPr>
            <a:normAutofit/>
          </a:bodyPr>
          <a:lstStyle/>
          <a:p>
            <a:r>
              <a:rPr lang="en-US" sz="2400" dirty="0">
                <a:solidFill>
                  <a:srgbClr val="002060"/>
                </a:solidFill>
              </a:rPr>
              <a:t>Proximity Switches - use inductance, capacitance or light to detect an object logically.</a:t>
            </a:r>
          </a:p>
          <a:p>
            <a:r>
              <a:rPr lang="en-US" sz="2400" dirty="0">
                <a:solidFill>
                  <a:srgbClr val="002060"/>
                </a:solidFill>
              </a:rPr>
              <a:t>Switches - mechanical mechanisms will open or close electrical contacts for a logical signal.</a:t>
            </a:r>
          </a:p>
          <a:p>
            <a:r>
              <a:rPr lang="en-US" sz="2400" dirty="0">
                <a:solidFill>
                  <a:srgbClr val="002060"/>
                </a:solidFill>
              </a:rPr>
              <a:t>Potentiometer - measures angular positions continuously, using resistance.</a:t>
            </a:r>
          </a:p>
          <a:p>
            <a:r>
              <a:rPr lang="en-US" sz="2400" dirty="0">
                <a:solidFill>
                  <a:srgbClr val="002060"/>
                </a:solidFill>
              </a:rPr>
              <a:t>LVDT (linear variable differential transformer) - measures linear displacement continuously using magnetic coupling.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Discrete I/O Ratings</a:t>
            </a:r>
          </a:p>
        </p:txBody>
      </p:sp>
      <p:graphicFrame>
        <p:nvGraphicFramePr>
          <p:cNvPr id="4" name="Table 3"/>
          <p:cNvGraphicFramePr>
            <a:graphicFrameLocks noGrp="1"/>
          </p:cNvGraphicFramePr>
          <p:nvPr/>
        </p:nvGraphicFramePr>
        <p:xfrm>
          <a:off x="1295400" y="1397000"/>
          <a:ext cx="7315200" cy="3829698"/>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63455">
                <a:tc>
                  <a:txBody>
                    <a:bodyPr/>
                    <a:lstStyle/>
                    <a:p>
                      <a:r>
                        <a:rPr lang="en-US" sz="2000" dirty="0"/>
                        <a:t>Input</a:t>
                      </a:r>
                    </a:p>
                  </a:txBody>
                  <a:tcPr/>
                </a:tc>
                <a:tc>
                  <a:txBody>
                    <a:bodyPr/>
                    <a:lstStyle/>
                    <a:p>
                      <a:r>
                        <a:rPr lang="en-US" sz="2000" dirty="0"/>
                        <a:t>Output</a:t>
                      </a:r>
                    </a:p>
                  </a:txBody>
                  <a:tcPr/>
                </a:tc>
                <a:extLst>
                  <a:ext uri="{0D108BD9-81ED-4DB2-BD59-A6C34878D82A}">
                    <a16:rowId xmlns:a16="http://schemas.microsoft.com/office/drawing/2014/main" val="10000"/>
                  </a:ext>
                </a:extLst>
              </a:tr>
              <a:tr h="623728">
                <a:tc>
                  <a:txBody>
                    <a:bodyPr/>
                    <a:lstStyle/>
                    <a:p>
                      <a:r>
                        <a:rPr lang="en-US" sz="2000" dirty="0"/>
                        <a:t>24 VAC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12-48 VAC</a:t>
                      </a:r>
                    </a:p>
                    <a:p>
                      <a:endParaRPr lang="en-US" sz="2000" dirty="0"/>
                    </a:p>
                  </a:txBody>
                  <a:tcPr/>
                </a:tc>
                <a:extLst>
                  <a:ext uri="{0D108BD9-81ED-4DB2-BD59-A6C34878D82A}">
                    <a16:rowId xmlns:a16="http://schemas.microsoft.com/office/drawing/2014/main" val="10001"/>
                  </a:ext>
                </a:extLst>
              </a:tr>
              <a:tr h="623728">
                <a:tc>
                  <a:txBody>
                    <a:bodyPr/>
                    <a:lstStyle/>
                    <a:p>
                      <a:r>
                        <a:rPr lang="en-US" sz="2000" dirty="0"/>
                        <a:t>48 VAC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120 VAC</a:t>
                      </a:r>
                    </a:p>
                    <a:p>
                      <a:endParaRPr lang="en-US" sz="2000" dirty="0"/>
                    </a:p>
                  </a:txBody>
                  <a:tcPr/>
                </a:tc>
                <a:extLst>
                  <a:ext uri="{0D108BD9-81ED-4DB2-BD59-A6C34878D82A}">
                    <a16:rowId xmlns:a16="http://schemas.microsoft.com/office/drawing/2014/main" val="10002"/>
                  </a:ext>
                </a:extLst>
              </a:tr>
              <a:tr h="419316">
                <a:tc>
                  <a:txBody>
                    <a:bodyPr/>
                    <a:lstStyle/>
                    <a:p>
                      <a:r>
                        <a:rPr lang="en-US" sz="2000" dirty="0"/>
                        <a:t>120 VAC/VDC </a:t>
                      </a:r>
                    </a:p>
                  </a:txBody>
                  <a:tcPr/>
                </a:tc>
                <a:tc>
                  <a:txBody>
                    <a:bodyPr/>
                    <a:lstStyle/>
                    <a:p>
                      <a:r>
                        <a:rPr lang="en-US" sz="2000" dirty="0"/>
                        <a:t>230 VAC</a:t>
                      </a:r>
                    </a:p>
                  </a:txBody>
                  <a:tcPr/>
                </a:tc>
                <a:extLst>
                  <a:ext uri="{0D108BD9-81ED-4DB2-BD59-A6C34878D82A}">
                    <a16:rowId xmlns:a16="http://schemas.microsoft.com/office/drawing/2014/main" val="10003"/>
                  </a:ext>
                </a:extLst>
              </a:tr>
              <a:tr h="419316">
                <a:tc>
                  <a:txBody>
                    <a:bodyPr/>
                    <a:lstStyle/>
                    <a:p>
                      <a:r>
                        <a:rPr lang="en-US" sz="2000" dirty="0"/>
                        <a:t>230 VAC/VDC </a:t>
                      </a:r>
                    </a:p>
                  </a:txBody>
                  <a:tcPr/>
                </a:tc>
                <a:tc>
                  <a:txBody>
                    <a:bodyPr/>
                    <a:lstStyle/>
                    <a:p>
                      <a:r>
                        <a:rPr lang="en-US" sz="2000" dirty="0"/>
                        <a:t>120 VDC</a:t>
                      </a:r>
                    </a:p>
                  </a:txBody>
                  <a:tcPr/>
                </a:tc>
                <a:extLst>
                  <a:ext uri="{0D108BD9-81ED-4DB2-BD59-A6C34878D82A}">
                    <a16:rowId xmlns:a16="http://schemas.microsoft.com/office/drawing/2014/main" val="10004"/>
                  </a:ext>
                </a:extLst>
              </a:tr>
              <a:tr h="1125531">
                <a:tc>
                  <a:txBody>
                    <a:bodyPr/>
                    <a:lstStyle/>
                    <a:p>
                      <a:r>
                        <a:rPr lang="en-US" sz="2000" dirty="0"/>
                        <a:t>5 VDC (TTL Levels) </a:t>
                      </a:r>
                    </a:p>
                  </a:txBody>
                  <a:tcPr/>
                </a:tc>
                <a:tc>
                  <a:txBody>
                    <a:bodyPr/>
                    <a:lstStyle/>
                    <a:p>
                      <a:r>
                        <a:rPr lang="en-US" sz="2000" dirty="0"/>
                        <a:t>5 VDC (TTL Levels)</a:t>
                      </a:r>
                    </a:p>
                    <a:p>
                      <a:r>
                        <a:rPr lang="en-US" sz="2000" dirty="0"/>
                        <a:t>24 VDC</a:t>
                      </a:r>
                    </a:p>
                    <a:p>
                      <a:endParaRPr lang="en-US" sz="2000"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Module</a:t>
            </a:r>
          </a:p>
        </p:txBody>
      </p:sp>
      <p:sp>
        <p:nvSpPr>
          <p:cNvPr id="3" name="Content Placeholder 2"/>
          <p:cNvSpPr>
            <a:spLocks noGrp="1"/>
          </p:cNvSpPr>
          <p:nvPr>
            <p:ph idx="1"/>
          </p:nvPr>
        </p:nvSpPr>
        <p:spPr/>
        <p:txBody>
          <a:bodyPr>
            <a:normAutofit fontScale="85000" lnSpcReduction="10000"/>
          </a:bodyPr>
          <a:lstStyle/>
          <a:p>
            <a:r>
              <a:rPr lang="en-US" dirty="0">
                <a:solidFill>
                  <a:srgbClr val="002060"/>
                </a:solidFill>
              </a:rPr>
              <a:t>Input Module sense when a signal is received from a sensor on the machine</a:t>
            </a:r>
          </a:p>
          <a:p>
            <a:r>
              <a:rPr lang="en-US" dirty="0">
                <a:solidFill>
                  <a:srgbClr val="002060"/>
                </a:solidFill>
              </a:rPr>
              <a:t>Input Module convert the input signal to the correct voltage level for the particular PLC</a:t>
            </a:r>
          </a:p>
          <a:p>
            <a:r>
              <a:rPr lang="en-US" dirty="0">
                <a:solidFill>
                  <a:srgbClr val="002060"/>
                </a:solidFill>
              </a:rPr>
              <a:t>Input Module isolate the PLC from fluctuations in the input signal’s voltage and current</a:t>
            </a:r>
          </a:p>
          <a:p>
            <a:r>
              <a:rPr lang="en-US" dirty="0">
                <a:solidFill>
                  <a:srgbClr val="002060"/>
                </a:solidFill>
              </a:rPr>
              <a:t>Input Module send a signal to the PLC indicating which sensor originated the signal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 input Circuit Module</a:t>
            </a:r>
          </a:p>
        </p:txBody>
      </p:sp>
      <p:pic>
        <p:nvPicPr>
          <p:cNvPr id="1026" name="Picture 2"/>
          <p:cNvPicPr>
            <a:picLocks noGrp="1" noChangeAspect="1" noChangeArrowheads="1"/>
          </p:cNvPicPr>
          <p:nvPr>
            <p:ph idx="1"/>
          </p:nvPr>
        </p:nvPicPr>
        <p:blipFill>
          <a:blip r:embed="rId2"/>
          <a:srcRect/>
          <a:stretch>
            <a:fillRect/>
          </a:stretch>
        </p:blipFill>
        <p:spPr bwMode="auto">
          <a:xfrm>
            <a:off x="1471612" y="1600200"/>
            <a:ext cx="6200775" cy="342503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96318" cy="4602163"/>
          </a:xfrm>
        </p:spPr>
        <p:txBody>
          <a:bodyPr>
            <a:normAutofit/>
          </a:bodyPr>
          <a:lstStyle/>
          <a:p>
            <a:r>
              <a:rPr lang="en-US" dirty="0">
                <a:solidFill>
                  <a:srgbClr val="002060"/>
                </a:solidFill>
              </a:rPr>
              <a:t>Output interface module of a PLC acts as a switch to supply power from the user power supply to  operate the output.</a:t>
            </a:r>
          </a:p>
          <a:p>
            <a:r>
              <a:rPr lang="en-US" dirty="0">
                <a:solidFill>
                  <a:srgbClr val="002060"/>
                </a:solidFill>
              </a:rPr>
              <a:t>Output switching devices most often used to switch power to the load in PLC</a:t>
            </a:r>
          </a:p>
          <a:p>
            <a:r>
              <a:rPr lang="en-US" dirty="0">
                <a:solidFill>
                  <a:srgbClr val="002060"/>
                </a:solidFill>
              </a:rPr>
              <a:t>Relay for ac or dc load</a:t>
            </a:r>
          </a:p>
          <a:p>
            <a:r>
              <a:rPr lang="en-US" dirty="0" err="1">
                <a:solidFill>
                  <a:srgbClr val="002060"/>
                </a:solidFill>
              </a:rPr>
              <a:t>Triac</a:t>
            </a:r>
            <a:r>
              <a:rPr lang="en-US" dirty="0">
                <a:solidFill>
                  <a:srgbClr val="002060"/>
                </a:solidFill>
              </a:rPr>
              <a:t> for ac loads only</a:t>
            </a:r>
          </a:p>
          <a:p>
            <a:r>
              <a:rPr lang="en-US" dirty="0">
                <a:solidFill>
                  <a:srgbClr val="002060"/>
                </a:solidFill>
              </a:rPr>
              <a:t>Transistors for dc loads only</a:t>
            </a:r>
          </a:p>
        </p:txBody>
      </p:sp>
      <p:sp>
        <p:nvSpPr>
          <p:cNvPr id="4" name="TextBox 3"/>
          <p:cNvSpPr txBox="1"/>
          <p:nvPr/>
        </p:nvSpPr>
        <p:spPr>
          <a:xfrm>
            <a:off x="2971800" y="609600"/>
            <a:ext cx="4529158" cy="707886"/>
          </a:xfrm>
          <a:prstGeom prst="rect">
            <a:avLst/>
          </a:prstGeom>
          <a:noFill/>
        </p:spPr>
        <p:txBody>
          <a:bodyPr wrap="square" rtlCol="0">
            <a:spAutoFit/>
          </a:bodyPr>
          <a:lstStyle/>
          <a:p>
            <a:pPr algn="ctr"/>
            <a:r>
              <a:rPr lang="en-US" sz="4000" b="1" dirty="0">
                <a:solidFill>
                  <a:srgbClr val="002060"/>
                </a:solidFill>
              </a:rPr>
              <a:t>Output Module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 Output Circuit</a:t>
            </a:r>
            <a:endParaRPr lang="en-US" b="1" dirty="0"/>
          </a:p>
        </p:txBody>
      </p:sp>
      <p:pic>
        <p:nvPicPr>
          <p:cNvPr id="2050" name="Picture 2"/>
          <p:cNvPicPr>
            <a:picLocks noGrp="1" noChangeAspect="1" noChangeArrowheads="1"/>
          </p:cNvPicPr>
          <p:nvPr>
            <p:ph idx="1"/>
          </p:nvPr>
        </p:nvPicPr>
        <p:blipFill>
          <a:blip r:embed="rId2"/>
          <a:srcRect/>
          <a:stretch>
            <a:fillRect/>
          </a:stretch>
        </p:blipFill>
        <p:spPr bwMode="auto">
          <a:xfrm>
            <a:off x="1919287" y="1524000"/>
            <a:ext cx="5305425" cy="335835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3352800"/>
          </a:xfrm>
        </p:spPr>
        <p:txBody>
          <a:bodyPr/>
          <a:lstStyle/>
          <a:p>
            <a:r>
              <a:rPr lang="en-US" dirty="0">
                <a:solidFill>
                  <a:srgbClr val="002060"/>
                </a:solidFill>
              </a:rPr>
              <a:t>Analog input interface modules contain the circuitry necessary to accept analog voltage and current signals from analog field devices.</a:t>
            </a:r>
          </a:p>
          <a:p>
            <a:r>
              <a:rPr lang="en-US" dirty="0">
                <a:solidFill>
                  <a:srgbClr val="002060"/>
                </a:solidFill>
              </a:rPr>
              <a:t>These signals are converted from an analog to a digital value by an ADC</a:t>
            </a:r>
          </a:p>
          <a:p>
            <a:r>
              <a:rPr lang="en-US" dirty="0">
                <a:solidFill>
                  <a:srgbClr val="002060"/>
                </a:solidFill>
              </a:rPr>
              <a:t>Analog input sensing devices include temperature, light, speed, position transducer etc.</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8229600" cy="3352800"/>
          </a:xfrm>
        </p:spPr>
        <p:txBody>
          <a:bodyPr/>
          <a:lstStyle/>
          <a:p>
            <a:r>
              <a:rPr lang="en-US" dirty="0">
                <a:solidFill>
                  <a:srgbClr val="002060"/>
                </a:solidFill>
              </a:rPr>
              <a:t>Analog output interface module receive digital data from the processor that is converted into a proportional voltage or current to control an analog field devices</a:t>
            </a:r>
          </a:p>
          <a:p>
            <a:r>
              <a:rPr lang="en-US" dirty="0">
                <a:solidFill>
                  <a:srgbClr val="002060"/>
                </a:solidFill>
              </a:rPr>
              <a:t>The digital data is passed through a DAC to produce the necessary analog form.</a:t>
            </a:r>
          </a:p>
          <a:p>
            <a:r>
              <a:rPr lang="en-US" dirty="0">
                <a:solidFill>
                  <a:srgbClr val="002060"/>
                </a:solidFill>
              </a:rPr>
              <a:t>Analog output devices include small motors, valve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57232"/>
            <a:ext cx="8229600" cy="4095768"/>
          </a:xfrm>
        </p:spPr>
        <p:txBody>
          <a:bodyPr/>
          <a:lstStyle/>
          <a:p>
            <a:pPr>
              <a:buNone/>
            </a:pPr>
            <a:r>
              <a:rPr lang="en-IN" sz="2400" dirty="0">
                <a:solidFill>
                  <a:srgbClr val="002060"/>
                </a:solidFill>
              </a:rPr>
              <a:t>Learning Objective:</a:t>
            </a:r>
          </a:p>
          <a:p>
            <a:pPr>
              <a:buNone/>
            </a:pPr>
            <a:endParaRPr lang="en-IN" sz="2400" dirty="0">
              <a:solidFill>
                <a:srgbClr val="002060"/>
              </a:solidFill>
            </a:endParaRPr>
          </a:p>
          <a:p>
            <a:pPr>
              <a:buFont typeface="Wingdings" pitchFamily="2" charset="2"/>
              <a:buChar char="§"/>
            </a:pPr>
            <a:r>
              <a:rPr lang="en-IN" sz="2400" dirty="0">
                <a:solidFill>
                  <a:srgbClr val="002060"/>
                </a:solidFill>
              </a:rPr>
              <a:t>Students will be able to understand PLC operation</a:t>
            </a:r>
          </a:p>
          <a:p>
            <a:pPr>
              <a:buFont typeface="Wingdings" pitchFamily="2" charset="2"/>
              <a:buChar char="§"/>
            </a:pPr>
            <a:r>
              <a:rPr lang="en-IN" sz="2400" dirty="0">
                <a:solidFill>
                  <a:srgbClr val="002060"/>
                </a:solidFill>
              </a:rPr>
              <a:t>Students will be able to understand types input/output module of PLC</a:t>
            </a:r>
          </a:p>
          <a:p>
            <a:pPr>
              <a:buFont typeface="Wingdings" pitchFamily="2" charset="2"/>
              <a:buChar char="§"/>
            </a:pPr>
            <a:r>
              <a:rPr lang="en-IN" sz="2400" dirty="0">
                <a:solidFill>
                  <a:srgbClr val="002060"/>
                </a:solidFill>
              </a:rPr>
              <a:t>Students will be able to understand PLC instructions.</a:t>
            </a:r>
          </a:p>
          <a:p>
            <a:pPr>
              <a:buNone/>
            </a:pPr>
            <a:endParaRPr lang="en-IN"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a:solidFill>
                  <a:srgbClr val="002060"/>
                </a:solidFill>
              </a:rPr>
              <a:t>Each port or terminal on input and output modules is assigned a unique address number.</a:t>
            </a:r>
          </a:p>
          <a:p>
            <a:r>
              <a:rPr lang="en-US" dirty="0">
                <a:solidFill>
                  <a:srgbClr val="002060"/>
                </a:solidFill>
              </a:rPr>
              <a:t>The location of the module within a rack and the terminal number of a module to which an input or output device is connected will determine the address of the device.</a:t>
            </a:r>
          </a:p>
          <a:p>
            <a:endParaRPr lang="en-US" dirty="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Special I/O Modules</a:t>
            </a:r>
          </a:p>
        </p:txBody>
      </p:sp>
      <p:sp>
        <p:nvSpPr>
          <p:cNvPr id="3" name="Content Placeholder 2"/>
          <p:cNvSpPr>
            <a:spLocks noGrp="1"/>
          </p:cNvSpPr>
          <p:nvPr>
            <p:ph idx="1"/>
          </p:nvPr>
        </p:nvSpPr>
        <p:spPr>
          <a:xfrm>
            <a:off x="457200" y="990600"/>
            <a:ext cx="8229600" cy="5135563"/>
          </a:xfrm>
        </p:spPr>
        <p:txBody>
          <a:bodyPr>
            <a:noAutofit/>
          </a:bodyPr>
          <a:lstStyle/>
          <a:p>
            <a:r>
              <a:rPr lang="en-US" sz="2400" dirty="0">
                <a:solidFill>
                  <a:srgbClr val="002060"/>
                </a:solidFill>
              </a:rPr>
              <a:t>High-Speed Counter Module</a:t>
            </a:r>
          </a:p>
          <a:p>
            <a:r>
              <a:rPr lang="en-US" sz="2400" dirty="0">
                <a:solidFill>
                  <a:srgbClr val="002060"/>
                </a:solidFill>
              </a:rPr>
              <a:t>Thumb-Wheel Module</a:t>
            </a:r>
          </a:p>
          <a:p>
            <a:r>
              <a:rPr lang="en-US" sz="2400" dirty="0">
                <a:solidFill>
                  <a:srgbClr val="002060"/>
                </a:solidFill>
              </a:rPr>
              <a:t> TTL Module</a:t>
            </a:r>
          </a:p>
          <a:p>
            <a:r>
              <a:rPr lang="en-US" sz="2400" dirty="0">
                <a:solidFill>
                  <a:srgbClr val="002060"/>
                </a:solidFill>
              </a:rPr>
              <a:t> Encoder-Counter Module</a:t>
            </a:r>
          </a:p>
          <a:p>
            <a:r>
              <a:rPr lang="en-US" sz="2400" dirty="0">
                <a:solidFill>
                  <a:srgbClr val="002060"/>
                </a:solidFill>
              </a:rPr>
              <a:t> BASIC or ASCII Module</a:t>
            </a:r>
          </a:p>
          <a:p>
            <a:r>
              <a:rPr lang="en-US" sz="2400" dirty="0">
                <a:solidFill>
                  <a:srgbClr val="002060"/>
                </a:solidFill>
              </a:rPr>
              <a:t> Stepper-Motor Module</a:t>
            </a:r>
          </a:p>
          <a:p>
            <a:r>
              <a:rPr lang="en-US" sz="2400" dirty="0">
                <a:solidFill>
                  <a:srgbClr val="002060"/>
                </a:solidFill>
              </a:rPr>
              <a:t> BCD-Output Module</a:t>
            </a:r>
          </a:p>
          <a:p>
            <a:r>
              <a:rPr lang="en-US" sz="2400" dirty="0">
                <a:solidFill>
                  <a:srgbClr val="002060"/>
                </a:solidFill>
              </a:rPr>
              <a:t> PID Module</a:t>
            </a:r>
          </a:p>
          <a:p>
            <a:r>
              <a:rPr lang="en-US" sz="2400" dirty="0">
                <a:solidFill>
                  <a:srgbClr val="002060"/>
                </a:solidFill>
              </a:rPr>
              <a:t> Servo Module</a:t>
            </a:r>
          </a:p>
          <a:p>
            <a:r>
              <a:rPr lang="en-US" sz="2400" dirty="0">
                <a:solidFill>
                  <a:srgbClr val="002060"/>
                </a:solidFill>
              </a:rPr>
              <a:t> Communications Module</a:t>
            </a:r>
          </a:p>
          <a:p>
            <a:r>
              <a:rPr lang="en-US" sz="2400" dirty="0">
                <a:solidFill>
                  <a:srgbClr val="002060"/>
                </a:solidFill>
              </a:rPr>
              <a:t> Language Module</a:t>
            </a:r>
          </a:p>
          <a:p>
            <a:r>
              <a:rPr lang="en-US" sz="2400" dirty="0">
                <a:solidFill>
                  <a:srgbClr val="002060"/>
                </a:solidFill>
              </a:rPr>
              <a:t> Speech Module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Specifications</a:t>
            </a:r>
          </a:p>
        </p:txBody>
      </p:sp>
      <p:sp>
        <p:nvSpPr>
          <p:cNvPr id="3" name="Content Placeholder 2"/>
          <p:cNvSpPr>
            <a:spLocks noGrp="1"/>
          </p:cNvSpPr>
          <p:nvPr>
            <p:ph idx="1"/>
          </p:nvPr>
        </p:nvSpPr>
        <p:spPr/>
        <p:txBody>
          <a:bodyPr>
            <a:normAutofit fontScale="70000" lnSpcReduction="20000"/>
          </a:bodyPr>
          <a:lstStyle/>
          <a:p>
            <a:r>
              <a:rPr lang="en-US" dirty="0">
                <a:solidFill>
                  <a:srgbClr val="002060"/>
                </a:solidFill>
              </a:rPr>
              <a:t>Nominal Input Voltage</a:t>
            </a:r>
          </a:p>
          <a:p>
            <a:r>
              <a:rPr lang="en-US" dirty="0">
                <a:solidFill>
                  <a:srgbClr val="002060"/>
                </a:solidFill>
              </a:rPr>
              <a:t>On-State Input Voltage Range</a:t>
            </a:r>
          </a:p>
          <a:p>
            <a:r>
              <a:rPr lang="en-US" dirty="0">
                <a:solidFill>
                  <a:srgbClr val="002060"/>
                </a:solidFill>
              </a:rPr>
              <a:t>Nominal Current per Input</a:t>
            </a:r>
          </a:p>
          <a:p>
            <a:r>
              <a:rPr lang="en-US" dirty="0">
                <a:solidFill>
                  <a:srgbClr val="002060"/>
                </a:solidFill>
              </a:rPr>
              <a:t>Ambient Temperature Rating</a:t>
            </a:r>
          </a:p>
          <a:p>
            <a:r>
              <a:rPr lang="en-US" dirty="0">
                <a:solidFill>
                  <a:srgbClr val="002060"/>
                </a:solidFill>
              </a:rPr>
              <a:t>Input Delay</a:t>
            </a:r>
          </a:p>
          <a:p>
            <a:r>
              <a:rPr lang="en-US" dirty="0">
                <a:solidFill>
                  <a:srgbClr val="002060"/>
                </a:solidFill>
              </a:rPr>
              <a:t>Nominal Output Voltage</a:t>
            </a:r>
          </a:p>
          <a:p>
            <a:r>
              <a:rPr lang="en-US" dirty="0">
                <a:solidFill>
                  <a:srgbClr val="002060"/>
                </a:solidFill>
              </a:rPr>
              <a:t>Output Voltage range</a:t>
            </a:r>
          </a:p>
          <a:p>
            <a:r>
              <a:rPr lang="en-US" dirty="0">
                <a:solidFill>
                  <a:srgbClr val="002060"/>
                </a:solidFill>
              </a:rPr>
              <a:t>Maximum Output Current Rating per Output and Module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Specifications</a:t>
            </a: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Maximum Surge Current per Output</a:t>
            </a:r>
          </a:p>
          <a:p>
            <a:r>
              <a:rPr lang="en-US" dirty="0">
                <a:solidFill>
                  <a:srgbClr val="002060"/>
                </a:solidFill>
              </a:rPr>
              <a:t>Off-State Leakage Current per Output</a:t>
            </a:r>
          </a:p>
          <a:p>
            <a:r>
              <a:rPr lang="en-US" dirty="0">
                <a:solidFill>
                  <a:srgbClr val="002060"/>
                </a:solidFill>
              </a:rPr>
              <a:t>Electrical Isolation</a:t>
            </a:r>
          </a:p>
          <a:p>
            <a:r>
              <a:rPr lang="en-US" dirty="0">
                <a:solidFill>
                  <a:srgbClr val="002060"/>
                </a:solidFill>
              </a:rPr>
              <a:t> Number of Inputs and Outputs per Card</a:t>
            </a:r>
          </a:p>
          <a:p>
            <a:r>
              <a:rPr lang="en-US" dirty="0">
                <a:solidFill>
                  <a:srgbClr val="002060"/>
                </a:solidFill>
              </a:rPr>
              <a:t>Backplane Current Draw</a:t>
            </a:r>
          </a:p>
          <a:p>
            <a:r>
              <a:rPr lang="en-US" dirty="0">
                <a:solidFill>
                  <a:srgbClr val="002060"/>
                </a:solidFill>
              </a:rPr>
              <a:t>Resolution</a:t>
            </a:r>
          </a:p>
          <a:p>
            <a:r>
              <a:rPr lang="en-US" dirty="0">
                <a:solidFill>
                  <a:srgbClr val="002060"/>
                </a:solidFill>
              </a:rPr>
              <a:t>Input Impedance and Capacitance</a:t>
            </a:r>
          </a:p>
          <a:p>
            <a:r>
              <a:rPr lang="en-US" dirty="0">
                <a:solidFill>
                  <a:srgbClr val="002060"/>
                </a:solidFill>
              </a:rPr>
              <a:t>Common Mode Rejection Ratio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solidFill>
                  <a:srgbClr val="002060"/>
                </a:solidFill>
              </a:rPr>
              <a:t>Sinking - When active the output allows current to flow to a common ground. This is best selected when different voltages are supplied.</a:t>
            </a:r>
          </a:p>
          <a:p>
            <a:r>
              <a:rPr lang="en-US" dirty="0">
                <a:solidFill>
                  <a:srgbClr val="002060"/>
                </a:solidFill>
              </a:rPr>
              <a:t>Sourcing - When active, current flows from a supply, through the output device and to ground. This method is best used when all devices use a single supply voltage.</a:t>
            </a:r>
          </a:p>
          <a:p>
            <a:r>
              <a:rPr lang="en-US" dirty="0">
                <a:solidFill>
                  <a:srgbClr val="002060"/>
                </a:solidFill>
              </a:rPr>
              <a:t>This is also referred to as NPN (sinking) and PNP (sourcing). PNP is more popular.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a:t>Typical Configurations for PLC</a:t>
            </a:r>
          </a:p>
        </p:txBody>
      </p:sp>
      <p:pic>
        <p:nvPicPr>
          <p:cNvPr id="9218" name="Picture 2"/>
          <p:cNvPicPr>
            <a:picLocks noGrp="1" noChangeAspect="1" noChangeArrowheads="1"/>
          </p:cNvPicPr>
          <p:nvPr>
            <p:ph idx="1"/>
          </p:nvPr>
        </p:nvPicPr>
        <p:blipFill>
          <a:blip r:embed="rId2" cstate="print"/>
          <a:srcRect/>
          <a:stretch>
            <a:fillRect/>
          </a:stretch>
        </p:blipFill>
        <p:spPr bwMode="auto">
          <a:xfrm>
            <a:off x="1676400" y="1219201"/>
            <a:ext cx="5651555" cy="442437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PLC Input Card for Sinking Sensors</a:t>
            </a:r>
          </a:p>
        </p:txBody>
      </p:sp>
      <p:pic>
        <p:nvPicPr>
          <p:cNvPr id="14338" name="Picture 2"/>
          <p:cNvPicPr>
            <a:picLocks noGrp="1" noChangeAspect="1" noChangeArrowheads="1"/>
          </p:cNvPicPr>
          <p:nvPr>
            <p:ph idx="1"/>
          </p:nvPr>
        </p:nvPicPr>
        <p:blipFill>
          <a:blip r:embed="rId2" cstate="print"/>
          <a:srcRect/>
          <a:stretch>
            <a:fillRect/>
          </a:stretch>
        </p:blipFill>
        <p:spPr bwMode="auto">
          <a:xfrm>
            <a:off x="1571604" y="1500200"/>
            <a:ext cx="6143625" cy="37147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PLC Input Card for Sourcing Sensors</a:t>
            </a:r>
          </a:p>
        </p:txBody>
      </p:sp>
      <p:pic>
        <p:nvPicPr>
          <p:cNvPr id="15362" name="Picture 2"/>
          <p:cNvPicPr>
            <a:picLocks noGrp="1" noChangeAspect="1" noChangeArrowheads="1"/>
          </p:cNvPicPr>
          <p:nvPr>
            <p:ph idx="1"/>
          </p:nvPr>
        </p:nvPicPr>
        <p:blipFill>
          <a:blip r:embed="rId2" cstate="print"/>
          <a:srcRect/>
          <a:stretch>
            <a:fillRect/>
          </a:stretch>
        </p:blipFill>
        <p:spPr bwMode="auto">
          <a:xfrm>
            <a:off x="1500166" y="1500174"/>
            <a:ext cx="5469472" cy="3500462"/>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24Vdc Output Card (Sinking)</a:t>
            </a:r>
          </a:p>
        </p:txBody>
      </p:sp>
      <p:pic>
        <p:nvPicPr>
          <p:cNvPr id="10242" name="Picture 2"/>
          <p:cNvPicPr>
            <a:picLocks noGrp="1" noChangeAspect="1" noChangeArrowheads="1"/>
          </p:cNvPicPr>
          <p:nvPr>
            <p:ph idx="1"/>
          </p:nvPr>
        </p:nvPicPr>
        <p:blipFill>
          <a:blip r:embed="rId2" cstate="print"/>
          <a:srcRect/>
          <a:stretch>
            <a:fillRect/>
          </a:stretch>
        </p:blipFill>
        <p:spPr bwMode="auto">
          <a:xfrm>
            <a:off x="2411760" y="1353233"/>
            <a:ext cx="4083027" cy="415153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24Vdc Output Card With a Voltage Input (Sourcing)</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371600" y="1524000"/>
            <a:ext cx="4843474" cy="418746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a:t>
            </a:r>
          </a:p>
        </p:txBody>
      </p:sp>
      <p:sp>
        <p:nvSpPr>
          <p:cNvPr id="3" name="Content Placeholder 2"/>
          <p:cNvSpPr>
            <a:spLocks noGrp="1"/>
          </p:cNvSpPr>
          <p:nvPr>
            <p:ph idx="1"/>
          </p:nvPr>
        </p:nvSpPr>
        <p:spPr/>
        <p:txBody>
          <a:bodyPr>
            <a:normAutofit/>
          </a:bodyPr>
          <a:lstStyle/>
          <a:p>
            <a:r>
              <a:rPr lang="en-US" dirty="0">
                <a:solidFill>
                  <a:srgbClr val="002060"/>
                </a:solidFill>
              </a:rPr>
              <a:t>Discrete Process</a:t>
            </a:r>
          </a:p>
          <a:p>
            <a:r>
              <a:rPr lang="en-US" dirty="0">
                <a:solidFill>
                  <a:srgbClr val="002060"/>
                </a:solidFill>
              </a:rPr>
              <a:t>Continuous Process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sz="2600" dirty="0">
                <a:solidFill>
                  <a:srgbClr val="002060"/>
                </a:solidFill>
              </a:rPr>
              <a:t>To operate the program, the controller is placed in RUN mode.</a:t>
            </a:r>
          </a:p>
          <a:p>
            <a:r>
              <a:rPr lang="en-US" sz="2600" dirty="0">
                <a:solidFill>
                  <a:srgbClr val="002060"/>
                </a:solidFill>
              </a:rPr>
              <a:t>During RUN operation inputs are examined and their status is recorded in the controller’s memory.</a:t>
            </a:r>
          </a:p>
          <a:p>
            <a:r>
              <a:rPr lang="en-US" sz="2600" dirty="0">
                <a:solidFill>
                  <a:srgbClr val="002060"/>
                </a:solidFill>
              </a:rPr>
              <a:t>If these contacts provide current path from left to right in the diagram, the output coil memory location is given a logic 1 value and the output module interface contact will close.</a:t>
            </a:r>
          </a:p>
          <a:p>
            <a:r>
              <a:rPr lang="en-US" sz="2600" dirty="0">
                <a:solidFill>
                  <a:srgbClr val="002060"/>
                </a:solidFill>
              </a:rPr>
              <a:t>If there is no conducting path on the program rung, the output coil memory location is set to logic 0 and output module interface contact will be open.</a:t>
            </a:r>
          </a:p>
          <a:p>
            <a:r>
              <a:rPr lang="en-US" sz="2600" dirty="0">
                <a:solidFill>
                  <a:srgbClr val="002060"/>
                </a:solidFill>
              </a:rPr>
              <a:t>The completion of one cycle of this sequence by the controller is called a scan.</a:t>
            </a:r>
          </a:p>
          <a:p>
            <a:r>
              <a:rPr lang="en-US" sz="2600" dirty="0">
                <a:solidFill>
                  <a:srgbClr val="002060"/>
                </a:solidFill>
              </a:rPr>
              <a:t>The scan time, provide a measure of the response of the PLC.</a:t>
            </a:r>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solidFill>
                  <a:srgbClr val="002060"/>
                </a:solidFill>
              </a:rPr>
              <a:t>PROGRAM mode is used to enter a new program or update an exiting one in the internal RAM memory.</a:t>
            </a:r>
          </a:p>
          <a:p>
            <a:pPr>
              <a:buNone/>
            </a:pPr>
            <a:endParaRPr lang="en-US" sz="2400" dirty="0">
              <a:solidFill>
                <a:srgbClr val="002060"/>
              </a:solidFill>
            </a:endParaRPr>
          </a:p>
          <a:p>
            <a:r>
              <a:rPr lang="en-US" sz="2400" dirty="0">
                <a:solidFill>
                  <a:srgbClr val="002060"/>
                </a:solidFill>
              </a:rPr>
              <a:t>TEST mode is used to operate or monitor the user program without energizing any outputs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PLC Scan Cycle</a:t>
            </a:r>
          </a:p>
        </p:txBody>
      </p:sp>
      <p:pic>
        <p:nvPicPr>
          <p:cNvPr id="18434" name="Picture 2"/>
          <p:cNvPicPr>
            <a:picLocks noGrp="1" noChangeAspect="1" noChangeArrowheads="1"/>
          </p:cNvPicPr>
          <p:nvPr>
            <p:ph idx="1"/>
          </p:nvPr>
        </p:nvPicPr>
        <p:blipFill>
          <a:blip r:embed="rId2" cstate="print"/>
          <a:srcRect/>
          <a:stretch>
            <a:fillRect/>
          </a:stretch>
        </p:blipFill>
        <p:spPr bwMode="auto">
          <a:xfrm>
            <a:off x="533400" y="1676400"/>
            <a:ext cx="8077200" cy="3752864"/>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PLC Scan Cycle</a:t>
            </a:r>
          </a:p>
        </p:txBody>
      </p:sp>
      <p:pic>
        <p:nvPicPr>
          <p:cNvPr id="17410" name="Picture 2"/>
          <p:cNvPicPr>
            <a:picLocks noGrp="1" noChangeAspect="1" noChangeArrowheads="1"/>
          </p:cNvPicPr>
          <p:nvPr>
            <p:ph idx="1"/>
          </p:nvPr>
        </p:nvPicPr>
        <p:blipFill>
          <a:blip r:embed="rId2" cstate="print"/>
          <a:srcRect/>
          <a:stretch>
            <a:fillRect/>
          </a:stretch>
        </p:blipFill>
        <p:spPr bwMode="auto">
          <a:xfrm>
            <a:off x="1371600" y="2438400"/>
            <a:ext cx="6634163" cy="2072481"/>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 Cycle of a PLC</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1857374" y="1524000"/>
            <a:ext cx="5991225" cy="3305969"/>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68997"/>
          </a:xfrm>
        </p:spPr>
        <p:txBody>
          <a:bodyPr>
            <a:normAutofit/>
          </a:bodyPr>
          <a:lstStyle/>
          <a:p>
            <a:pPr>
              <a:buNone/>
            </a:pPr>
            <a:r>
              <a:rPr lang="en-US" dirty="0">
                <a:solidFill>
                  <a:srgbClr val="002060"/>
                </a:solidFill>
              </a:rPr>
              <a:t>IEC 61131 is an international standard for PLCs formulated by the International </a:t>
            </a:r>
            <a:r>
              <a:rPr lang="en-US" dirty="0" err="1">
                <a:solidFill>
                  <a:srgbClr val="002060"/>
                </a:solidFill>
              </a:rPr>
              <a:t>Electrotechnical</a:t>
            </a:r>
            <a:r>
              <a:rPr lang="en-US" dirty="0">
                <a:solidFill>
                  <a:srgbClr val="002060"/>
                </a:solidFill>
              </a:rPr>
              <a:t> Commission (IEC) </a:t>
            </a:r>
          </a:p>
          <a:p>
            <a:endParaRPr lang="en-US" dirty="0">
              <a:solidFill>
                <a:srgbClr val="002060"/>
              </a:solidFill>
            </a:endParaRPr>
          </a:p>
          <a:p>
            <a:pPr lvl="1"/>
            <a:r>
              <a:rPr lang="en-US" dirty="0">
                <a:solidFill>
                  <a:srgbClr val="002060"/>
                </a:solidFill>
              </a:rPr>
              <a:t>Ladder diagram (LD) </a:t>
            </a:r>
          </a:p>
          <a:p>
            <a:pPr lvl="1"/>
            <a:r>
              <a:rPr lang="en-US" dirty="0">
                <a:solidFill>
                  <a:srgbClr val="002060"/>
                </a:solidFill>
              </a:rPr>
              <a:t> Sequential Function Charts (SFC) </a:t>
            </a:r>
          </a:p>
          <a:p>
            <a:pPr lvl="1"/>
            <a:r>
              <a:rPr lang="en-US" dirty="0">
                <a:solidFill>
                  <a:srgbClr val="002060"/>
                </a:solidFill>
              </a:rPr>
              <a:t> Function Block Diagram (FBD) </a:t>
            </a:r>
          </a:p>
          <a:p>
            <a:pPr lvl="1"/>
            <a:r>
              <a:rPr lang="en-US" dirty="0">
                <a:solidFill>
                  <a:srgbClr val="002060"/>
                </a:solidFill>
              </a:rPr>
              <a:t> Structured Text (ST) </a:t>
            </a:r>
          </a:p>
          <a:p>
            <a:pPr lvl="1"/>
            <a:r>
              <a:rPr lang="en-US" dirty="0">
                <a:solidFill>
                  <a:srgbClr val="002060"/>
                </a:solidFill>
              </a:rPr>
              <a:t> Instruction List (IL)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Program Architecture with SFCs </a:t>
            </a:r>
          </a:p>
        </p:txBody>
      </p:sp>
      <p:sp>
        <p:nvSpPr>
          <p:cNvPr id="3" name="Content Placeholder 2"/>
          <p:cNvSpPr>
            <a:spLocks noGrp="1"/>
          </p:cNvSpPr>
          <p:nvPr>
            <p:ph idx="1"/>
          </p:nvPr>
        </p:nvSpPr>
        <p:spPr/>
        <p:txBody>
          <a:bodyPr/>
          <a:lstStyle/>
          <a:p>
            <a:r>
              <a:rPr lang="en-US" dirty="0">
                <a:solidFill>
                  <a:srgbClr val="002060"/>
                </a:solidFill>
              </a:rPr>
              <a:t>Each step and transition in the SFC of the main program block is coded as a module </a:t>
            </a:r>
          </a:p>
          <a:p>
            <a:r>
              <a:rPr lang="en-US" dirty="0">
                <a:solidFill>
                  <a:srgbClr val="002060"/>
                </a:solidFill>
              </a:rPr>
              <a:t>These modules may be coded using any of the languages under the 1131-3 standard.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Function Charts (SFCs)</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2571736" y="1214422"/>
            <a:ext cx="4105275" cy="4315619"/>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Text Program</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1905000" y="1905000"/>
            <a:ext cx="3457575" cy="2539206"/>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Ladder Logic Execution Sequence</a:t>
            </a:r>
          </a:p>
        </p:txBody>
      </p:sp>
      <p:pic>
        <p:nvPicPr>
          <p:cNvPr id="19458" name="Picture 2"/>
          <p:cNvPicPr>
            <a:picLocks noGrp="1" noChangeAspect="1" noChangeArrowheads="1"/>
          </p:cNvPicPr>
          <p:nvPr>
            <p:ph idx="1"/>
          </p:nvPr>
        </p:nvPicPr>
        <p:blipFill>
          <a:blip r:embed="rId2" cstate="print"/>
          <a:srcRect/>
          <a:stretch>
            <a:fillRect/>
          </a:stretch>
        </p:blipFill>
        <p:spPr bwMode="auto">
          <a:xfrm>
            <a:off x="1752600" y="1524000"/>
            <a:ext cx="5576887" cy="365839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fontScale="77500" lnSpcReduction="20000"/>
          </a:bodyPr>
          <a:lstStyle/>
          <a:p>
            <a:r>
              <a:rPr lang="en-US" dirty="0">
                <a:solidFill>
                  <a:srgbClr val="002060"/>
                </a:solidFill>
              </a:rPr>
              <a:t>Cost effective for controlling complex systems.</a:t>
            </a:r>
          </a:p>
          <a:p>
            <a:r>
              <a:rPr lang="en-US" dirty="0">
                <a:solidFill>
                  <a:srgbClr val="002060"/>
                </a:solidFill>
              </a:rPr>
              <a:t>Flexible and can be reapplied to control other systems quickly and easily.</a:t>
            </a:r>
          </a:p>
          <a:p>
            <a:r>
              <a:rPr lang="en-US" dirty="0">
                <a:solidFill>
                  <a:srgbClr val="002060"/>
                </a:solidFill>
              </a:rPr>
              <a:t>Computational abilities allow more sophisticated control.</a:t>
            </a:r>
          </a:p>
          <a:p>
            <a:r>
              <a:rPr lang="en-US" dirty="0">
                <a:solidFill>
                  <a:srgbClr val="002060"/>
                </a:solidFill>
              </a:rPr>
              <a:t>Trouble shooting aids make programming easier and reduce downtime.</a:t>
            </a:r>
          </a:p>
          <a:p>
            <a:r>
              <a:rPr lang="en-US" dirty="0">
                <a:solidFill>
                  <a:srgbClr val="002060"/>
                </a:solidFill>
              </a:rPr>
              <a:t>Reliable components make these likely to operate for years before failure.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Mnemonic Program and Equivalent Ladder Logic</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619250" y="2143919"/>
            <a:ext cx="5905500" cy="343852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Seven step sequence for development and implementation of logic:</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solidFill>
                  <a:srgbClr val="002060"/>
                </a:solidFill>
              </a:rPr>
              <a:t>Development of block diagram or P&amp;ID (Piping and Instrumentation Diagram).</a:t>
            </a:r>
          </a:p>
          <a:p>
            <a:pPr lvl="0"/>
            <a:r>
              <a:rPr lang="en-US" dirty="0">
                <a:solidFill>
                  <a:srgbClr val="002060"/>
                </a:solidFill>
              </a:rPr>
              <a:t>Listing of input and output devices</a:t>
            </a:r>
          </a:p>
          <a:p>
            <a:pPr lvl="0"/>
            <a:r>
              <a:rPr lang="en-US" dirty="0">
                <a:solidFill>
                  <a:srgbClr val="002060"/>
                </a:solidFill>
              </a:rPr>
              <a:t>Development of a flow chart of the process</a:t>
            </a:r>
          </a:p>
          <a:p>
            <a:pPr lvl="0"/>
            <a:r>
              <a:rPr lang="en-US" dirty="0">
                <a:solidFill>
                  <a:srgbClr val="002060"/>
                </a:solidFill>
              </a:rPr>
              <a:t>Developing a cause and effect diagram</a:t>
            </a:r>
          </a:p>
          <a:p>
            <a:pPr lvl="0"/>
            <a:r>
              <a:rPr lang="en-US" dirty="0">
                <a:solidFill>
                  <a:srgbClr val="002060"/>
                </a:solidFill>
              </a:rPr>
              <a:t>Actual development of logic (ladder logic)</a:t>
            </a:r>
          </a:p>
          <a:p>
            <a:pPr lvl="0"/>
            <a:r>
              <a:rPr lang="en-US" dirty="0">
                <a:solidFill>
                  <a:srgbClr val="002060"/>
                </a:solidFill>
              </a:rPr>
              <a:t>Validation of logic on simulators; debugging, safety interlocks</a:t>
            </a:r>
          </a:p>
          <a:p>
            <a:pPr lvl="0"/>
            <a:r>
              <a:rPr lang="en-US" dirty="0">
                <a:solidFill>
                  <a:srgbClr val="002060"/>
                </a:solidFill>
              </a:rPr>
              <a:t>Actual execution; optimization</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 Push Button as an Input to a PLC</a:t>
            </a:r>
          </a:p>
        </p:txBody>
      </p:sp>
      <p:sp>
        <p:nvSpPr>
          <p:cNvPr id="3" name="Content Placeholder 2"/>
          <p:cNvSpPr>
            <a:spLocks noGrp="1"/>
          </p:cNvSpPr>
          <p:nvPr>
            <p:ph idx="1"/>
          </p:nvPr>
        </p:nvSpPr>
        <p:spPr/>
        <p:txBody>
          <a:bodyPr>
            <a:normAutofit fontScale="70000" lnSpcReduction="20000"/>
          </a:bodyPr>
          <a:lstStyle/>
          <a:p>
            <a:r>
              <a:rPr lang="en-US" dirty="0">
                <a:solidFill>
                  <a:srgbClr val="002060"/>
                </a:solidFill>
              </a:rPr>
              <a:t>A normally open field input device will input a binary 0 to input status file bit position.</a:t>
            </a:r>
          </a:p>
          <a:p>
            <a:r>
              <a:rPr lang="en-US" dirty="0">
                <a:solidFill>
                  <a:srgbClr val="002060"/>
                </a:solidFill>
              </a:rPr>
              <a:t>When programming  normally open(Examine if closed), instruction examines input status file  for an ON condition.</a:t>
            </a:r>
          </a:p>
          <a:p>
            <a:r>
              <a:rPr lang="en-US" dirty="0">
                <a:solidFill>
                  <a:srgbClr val="002060"/>
                </a:solidFill>
              </a:rPr>
              <a:t>In this example the processor detects a binary 0 in the status file address and the instruction is false</a:t>
            </a:r>
          </a:p>
          <a:p>
            <a:r>
              <a:rPr lang="en-US" dirty="0">
                <a:solidFill>
                  <a:srgbClr val="002060"/>
                </a:solidFill>
              </a:rPr>
              <a:t>Since this instruction is false, 0 will be placed in the output status file bit position for this rung’s output instruction.</a:t>
            </a:r>
          </a:p>
        </p:txBody>
      </p:sp>
    </p:spTree>
    <p:extLst>
      <p:ext uri="{BB962C8B-B14F-4D97-AF65-F5344CB8AC3E}">
        <p14:creationId xmlns:p14="http://schemas.microsoft.com/office/powerpoint/2010/main" val="221850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solidFill>
                  <a:srgbClr val="002060"/>
                </a:solidFill>
              </a:rPr>
              <a:t>When programming  normally closed(Examine if open) instruction, the processor is testing to see if the instruction is open.</a:t>
            </a:r>
          </a:p>
          <a:p>
            <a:r>
              <a:rPr lang="en-US" sz="2000" dirty="0">
                <a:solidFill>
                  <a:srgbClr val="002060"/>
                </a:solidFill>
              </a:rPr>
              <a:t>If the processor finds an OFF condition, the examine if open instruction is true.</a:t>
            </a:r>
          </a:p>
          <a:p>
            <a:r>
              <a:rPr lang="en-US" sz="2000" dirty="0">
                <a:solidFill>
                  <a:srgbClr val="002060"/>
                </a:solidFill>
              </a:rPr>
              <a:t>When the PLC up-dates outputs, Output will energize.</a:t>
            </a:r>
          </a:p>
          <a:p>
            <a:endParaRPr lang="en-US" dirty="0"/>
          </a:p>
          <a:p>
            <a:endParaRPr lang="en-US" dirty="0"/>
          </a:p>
        </p:txBody>
      </p:sp>
    </p:spTree>
    <p:extLst>
      <p:ext uri="{BB962C8B-B14F-4D97-AF65-F5344CB8AC3E}">
        <p14:creationId xmlns:p14="http://schemas.microsoft.com/office/powerpoint/2010/main" val="2743425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NC push button interface to the PLC</a:t>
            </a:r>
          </a:p>
        </p:txBody>
      </p:sp>
      <p:sp>
        <p:nvSpPr>
          <p:cNvPr id="3" name="Content Placeholder 2"/>
          <p:cNvSpPr>
            <a:spLocks noGrp="1"/>
          </p:cNvSpPr>
          <p:nvPr>
            <p:ph idx="1"/>
          </p:nvPr>
        </p:nvSpPr>
        <p:spPr/>
        <p:txBody>
          <a:bodyPr>
            <a:normAutofit fontScale="77500" lnSpcReduction="20000"/>
          </a:bodyPr>
          <a:lstStyle/>
          <a:p>
            <a:r>
              <a:rPr lang="en-US" dirty="0">
                <a:solidFill>
                  <a:srgbClr val="002060"/>
                </a:solidFill>
              </a:rPr>
              <a:t>Normally closed input device sends 1 to input status file bit position.</a:t>
            </a:r>
          </a:p>
          <a:p>
            <a:r>
              <a:rPr lang="en-US" dirty="0">
                <a:solidFill>
                  <a:srgbClr val="002060"/>
                </a:solidFill>
              </a:rPr>
              <a:t>The normally open contact instruction on this rung will be energized.</a:t>
            </a:r>
          </a:p>
          <a:p>
            <a:r>
              <a:rPr lang="en-US" dirty="0">
                <a:solidFill>
                  <a:srgbClr val="002060"/>
                </a:solidFill>
              </a:rPr>
              <a:t>If you program a normally open(Examine if closed) instruction for the normally closed input stop push button, the examine if closed instruction will be true.</a:t>
            </a:r>
          </a:p>
          <a:p>
            <a:r>
              <a:rPr lang="en-US" dirty="0">
                <a:solidFill>
                  <a:srgbClr val="002060"/>
                </a:solidFill>
              </a:rPr>
              <a:t>With examine if closed instruction, the output will be true.</a:t>
            </a:r>
          </a:p>
        </p:txBody>
      </p:sp>
    </p:spTree>
    <p:extLst>
      <p:ext uri="{BB962C8B-B14F-4D97-AF65-F5344CB8AC3E}">
        <p14:creationId xmlns:p14="http://schemas.microsoft.com/office/powerpoint/2010/main" val="4118607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229600" cy="5715000"/>
          </a:xfrm>
        </p:spPr>
        <p:txBody>
          <a:bodyPr>
            <a:normAutofit/>
          </a:bodyPr>
          <a:lstStyle/>
          <a:p>
            <a:r>
              <a:rPr lang="en-US" sz="2000" dirty="0">
                <a:solidFill>
                  <a:srgbClr val="002060"/>
                </a:solidFill>
              </a:rPr>
              <a:t>If you program a normally closed(Examine if open) instruction, the processor is testing to see if the instruction is open. </a:t>
            </a:r>
          </a:p>
          <a:p>
            <a:r>
              <a:rPr lang="en-US" sz="2000" dirty="0">
                <a:solidFill>
                  <a:srgbClr val="002060"/>
                </a:solidFill>
              </a:rPr>
              <a:t>If the normally closed(Examine if open) instruction examines the PLC input status file and the processor finds a binary 1 condition, the normally closed(Examine if open) instruction is false</a:t>
            </a:r>
          </a:p>
          <a:p>
            <a:r>
              <a:rPr lang="en-US" sz="2000" dirty="0">
                <a:solidFill>
                  <a:srgbClr val="002060"/>
                </a:solidFill>
              </a:rPr>
              <a:t>When the PLC updates outputs, the output will not </a:t>
            </a:r>
            <a:r>
              <a:rPr lang="en-US" sz="2000" dirty="0" err="1">
                <a:solidFill>
                  <a:srgbClr val="002060"/>
                </a:solidFill>
              </a:rPr>
              <a:t>energise</a:t>
            </a:r>
            <a:r>
              <a:rPr lang="en-US" sz="2000" dirty="0">
                <a:solidFill>
                  <a:srgbClr val="002060"/>
                </a:solidFill>
              </a:rPr>
              <a:t>.</a:t>
            </a:r>
          </a:p>
        </p:txBody>
      </p:sp>
    </p:spTree>
    <p:extLst>
      <p:ext uri="{BB962C8B-B14F-4D97-AF65-F5344CB8AC3E}">
        <p14:creationId xmlns:p14="http://schemas.microsoft.com/office/powerpoint/2010/main" val="4239547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a:t>
            </a:r>
            <a:endParaRPr lang="en-IN" dirty="0"/>
          </a:p>
        </p:txBody>
      </p:sp>
      <p:sp>
        <p:nvSpPr>
          <p:cNvPr id="3" name="Content Placeholder 2"/>
          <p:cNvSpPr>
            <a:spLocks noGrp="1"/>
          </p:cNvSpPr>
          <p:nvPr>
            <p:ph idx="1"/>
          </p:nvPr>
        </p:nvSpPr>
        <p:spPr>
          <a:xfrm>
            <a:off x="457200" y="1357298"/>
            <a:ext cx="8229600" cy="3595702"/>
          </a:xfrm>
        </p:spPr>
        <p:txBody>
          <a:bodyPr>
            <a:normAutofit fontScale="70000" lnSpcReduction="20000"/>
          </a:bodyPr>
          <a:lstStyle/>
          <a:p>
            <a:r>
              <a:rPr lang="en-IN" dirty="0">
                <a:solidFill>
                  <a:srgbClr val="002060"/>
                </a:solidFill>
              </a:rPr>
              <a:t>An </a:t>
            </a:r>
            <a:r>
              <a:rPr lang="en-IN" b="1" dirty="0">
                <a:solidFill>
                  <a:srgbClr val="002060"/>
                </a:solidFill>
              </a:rPr>
              <a:t>on-delay timer </a:t>
            </a:r>
            <a:r>
              <a:rPr lang="en-IN" dirty="0">
                <a:solidFill>
                  <a:srgbClr val="002060"/>
                </a:solidFill>
              </a:rPr>
              <a:t>will wait for a set time after a line of ladder logic has been true before turning on, but it will turn off immediately.</a:t>
            </a:r>
          </a:p>
          <a:p>
            <a:r>
              <a:rPr lang="en-IN" dirty="0">
                <a:solidFill>
                  <a:srgbClr val="002060"/>
                </a:solidFill>
              </a:rPr>
              <a:t>Consider the example of an old car. If you turn the key in the ignition and the car does not start immediately, that is an on-delay.</a:t>
            </a:r>
          </a:p>
          <a:p>
            <a:r>
              <a:rPr lang="en-IN" dirty="0">
                <a:solidFill>
                  <a:srgbClr val="002060"/>
                </a:solidFill>
              </a:rPr>
              <a:t>An </a:t>
            </a:r>
            <a:r>
              <a:rPr lang="en-IN" b="1" dirty="0">
                <a:solidFill>
                  <a:srgbClr val="002060"/>
                </a:solidFill>
              </a:rPr>
              <a:t>off-delay timer </a:t>
            </a:r>
            <a:r>
              <a:rPr lang="en-IN" dirty="0">
                <a:solidFill>
                  <a:srgbClr val="002060"/>
                </a:solidFill>
              </a:rPr>
              <a:t>will turn on immediately when a line of ladder logic is true, but it will delay before turning off.</a:t>
            </a:r>
          </a:p>
          <a:p>
            <a:r>
              <a:rPr lang="en-IN" dirty="0">
                <a:solidFill>
                  <a:srgbClr val="002060"/>
                </a:solidFill>
              </a:rPr>
              <a:t>If you turn the key to stop the engine but the engine doesn’t stop for a few seconds, that is an off delay.</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771650" y="2220119"/>
            <a:ext cx="5600700" cy="328612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cstate="print"/>
          <a:srcRect/>
          <a:stretch>
            <a:fillRect/>
          </a:stretch>
        </p:blipFill>
        <p:spPr bwMode="auto">
          <a:xfrm>
            <a:off x="1691680" y="476672"/>
            <a:ext cx="5450328" cy="4525963"/>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200" dirty="0">
                <a:solidFill>
                  <a:srgbClr val="002060"/>
                </a:solidFill>
              </a:rPr>
              <a:t>Control Word:</a:t>
            </a:r>
          </a:p>
          <a:p>
            <a:r>
              <a:rPr lang="en-US" sz="2200" dirty="0">
                <a:solidFill>
                  <a:srgbClr val="002060"/>
                </a:solidFill>
              </a:rPr>
              <a:t>The control world uses three bits: the enable bit(EN), the timer-timing bit(TT), and the done bit(DN).</a:t>
            </a:r>
          </a:p>
          <a:p>
            <a:r>
              <a:rPr lang="en-US" sz="2200" dirty="0">
                <a:solidFill>
                  <a:srgbClr val="002060"/>
                </a:solidFill>
              </a:rPr>
              <a:t>The enable bit is true(has status of 1) whenever the timer instruction is true.</a:t>
            </a:r>
          </a:p>
          <a:p>
            <a:r>
              <a:rPr lang="en-US" sz="2200" dirty="0">
                <a:solidFill>
                  <a:srgbClr val="002060"/>
                </a:solidFill>
              </a:rPr>
              <a:t>The timer-timing bit is true whenever the accumulated value of the timer is changing, which means timer is timing.</a:t>
            </a:r>
          </a:p>
          <a:p>
            <a:r>
              <a:rPr lang="en-US" sz="2200" dirty="0">
                <a:solidFill>
                  <a:srgbClr val="002060"/>
                </a:solidFill>
              </a:rPr>
              <a:t>Preset word: is the set point of the timer</a:t>
            </a:r>
          </a:p>
          <a:p>
            <a:r>
              <a:rPr lang="en-US" sz="2200" dirty="0">
                <a:solidFill>
                  <a:srgbClr val="002060"/>
                </a:solidFill>
              </a:rPr>
              <a:t>Accumulated Word: incrementing as the timer is timing. The accumulated value will stop incrementing when its value reaches the preset value.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and Process</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2428860" y="1428736"/>
            <a:ext cx="4019550" cy="3625056"/>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1187624" y="1340768"/>
            <a:ext cx="6616166" cy="4525963"/>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743200" y="609600"/>
            <a:ext cx="3962400" cy="6096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1140889" y="1600200"/>
            <a:ext cx="6862222" cy="4525963"/>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2819400" y="762000"/>
            <a:ext cx="3733800" cy="5334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Fail-safe Design</a:t>
            </a:r>
          </a:p>
        </p:txBody>
      </p:sp>
      <p:sp>
        <p:nvSpPr>
          <p:cNvPr id="3" name="Content Placeholder 2"/>
          <p:cNvSpPr>
            <a:spLocks noGrp="1"/>
          </p:cNvSpPr>
          <p:nvPr>
            <p:ph idx="1"/>
          </p:nvPr>
        </p:nvSpPr>
        <p:spPr/>
        <p:txBody>
          <a:bodyPr>
            <a:normAutofit lnSpcReduction="10000"/>
          </a:bodyPr>
          <a:lstStyle/>
          <a:p>
            <a:pPr algn="just"/>
            <a:r>
              <a:rPr lang="en-US" sz="2400" dirty="0">
                <a:solidFill>
                  <a:srgbClr val="002060"/>
                </a:solidFill>
              </a:rPr>
              <a:t>NO (Normally open) - When wiring switches or sensors that start actions, use normally open switches so that if there is a problem the process will not start.</a:t>
            </a:r>
          </a:p>
          <a:p>
            <a:pPr algn="just"/>
            <a:endParaRPr lang="en-US" sz="2400" dirty="0">
              <a:solidFill>
                <a:srgbClr val="002060"/>
              </a:solidFill>
            </a:endParaRPr>
          </a:p>
          <a:p>
            <a:pPr algn="just"/>
            <a:r>
              <a:rPr lang="en-US" sz="2400" dirty="0">
                <a:solidFill>
                  <a:srgbClr val="002060"/>
                </a:solidFill>
              </a:rPr>
              <a:t>NC (Normally Closed) - When wiring switches that stop processes use normally closed so that if they fail the process will stop. E-Stops must always be NC, and they must cut off the master power, not just be another input to the PLC.</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0298" y="2071678"/>
            <a:ext cx="3877986" cy="923330"/>
          </a:xfrm>
          <a:prstGeom prst="rect">
            <a:avLst/>
          </a:prstGeom>
          <a:noFill/>
        </p:spPr>
        <p:txBody>
          <a:bodyPr wrap="none" lIns="91440" tIns="45720" rIns="91440" bIns="45720">
            <a:spAutoFit/>
          </a:bodyPr>
          <a:lstStyle/>
          <a:p>
            <a:pPr algn="ctr"/>
            <a:r>
              <a:rPr lang="en-US" sz="5400" b="1" cap="none" spc="0"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Configurations for PLC</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1871662" y="1447800"/>
            <a:ext cx="6129338" cy="375840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lstStyle/>
          <a:p>
            <a:r>
              <a:rPr lang="en-US" dirty="0"/>
              <a:t>PLC configurations</a:t>
            </a:r>
          </a:p>
        </p:txBody>
      </p:sp>
      <p:sp>
        <p:nvSpPr>
          <p:cNvPr id="3" name="Content Placeholder 2"/>
          <p:cNvSpPr>
            <a:spLocks noGrp="1"/>
          </p:cNvSpPr>
          <p:nvPr>
            <p:ph idx="1"/>
          </p:nvPr>
        </p:nvSpPr>
        <p:spPr>
          <a:xfrm>
            <a:off x="457200" y="928671"/>
            <a:ext cx="8229600" cy="4857784"/>
          </a:xfrm>
        </p:spPr>
        <p:txBody>
          <a:bodyPr>
            <a:normAutofit fontScale="70000" lnSpcReduction="20000"/>
          </a:bodyPr>
          <a:lstStyle/>
          <a:p>
            <a:r>
              <a:rPr lang="en-US" dirty="0">
                <a:solidFill>
                  <a:srgbClr val="002060"/>
                </a:solidFill>
              </a:rPr>
              <a:t>Rack - A rack is often large (up to 18” by 30” by 10”) and can hold multiple cards. When necessary, multiple racks can be connected together. These tend to be the highest cost, but also the most flexible and easy to maintain.</a:t>
            </a:r>
          </a:p>
          <a:p>
            <a:r>
              <a:rPr lang="en-US" dirty="0">
                <a:solidFill>
                  <a:srgbClr val="002060"/>
                </a:solidFill>
              </a:rPr>
              <a:t>Mini - These are similar in function to PLC racks, but about half the size.</a:t>
            </a:r>
          </a:p>
          <a:p>
            <a:endParaRPr lang="en-US" dirty="0">
              <a:solidFill>
                <a:srgbClr val="002060"/>
              </a:solidFill>
            </a:endParaRPr>
          </a:p>
          <a:p>
            <a:r>
              <a:rPr lang="en-US" dirty="0">
                <a:solidFill>
                  <a:srgbClr val="002060"/>
                </a:solidFill>
              </a:rPr>
              <a:t>Shoebox - A compact, all-in-one unit (about the size of a shoebox) that has limited expansion capabilities. Lower cost, and compactness make these ideal for small applications.</a:t>
            </a:r>
          </a:p>
          <a:p>
            <a:r>
              <a:rPr lang="en-US" dirty="0">
                <a:solidFill>
                  <a:srgbClr val="002060"/>
                </a:solidFill>
              </a:rPr>
              <a:t>Micro - These units can be as small as a deck of cards. They tend to have fixed quantities of I/O and limited abilities, but costs will be the lowest.</a:t>
            </a:r>
          </a:p>
          <a:p>
            <a:r>
              <a:rPr lang="en-US" dirty="0">
                <a:solidFill>
                  <a:srgbClr val="002060"/>
                </a:solidFill>
              </a:rPr>
              <a:t>Software - A software based PLC requires a computer with an interface card, but allows the PLC to be connected to sensors and other PLCs across a network.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PLC essential components </a:t>
            </a:r>
          </a:p>
        </p:txBody>
      </p:sp>
      <p:sp>
        <p:nvSpPr>
          <p:cNvPr id="3" name="Content Placeholder 2"/>
          <p:cNvSpPr>
            <a:spLocks noGrp="1"/>
          </p:cNvSpPr>
          <p:nvPr>
            <p:ph idx="1"/>
          </p:nvPr>
        </p:nvSpPr>
        <p:spPr/>
        <p:txBody>
          <a:bodyPr>
            <a:normAutofit fontScale="62500" lnSpcReduction="20000"/>
          </a:bodyPr>
          <a:lstStyle/>
          <a:p>
            <a:r>
              <a:rPr lang="en-US" dirty="0">
                <a:solidFill>
                  <a:srgbClr val="002060"/>
                </a:solidFill>
              </a:rPr>
              <a:t>Power Supply - This can be built into the PLC or be an external unit. Common voltage levels required by the PLC (with and without the power supply) are 24Vdc, 120Vac, 220Vac.</a:t>
            </a:r>
          </a:p>
          <a:p>
            <a:r>
              <a:rPr lang="en-US" dirty="0">
                <a:solidFill>
                  <a:srgbClr val="002060"/>
                </a:solidFill>
              </a:rPr>
              <a:t>CPU (Central Processing Unit) - This is a computer where ladder logic is stored and processed.</a:t>
            </a:r>
          </a:p>
          <a:p>
            <a:r>
              <a:rPr lang="en-US" dirty="0">
                <a:solidFill>
                  <a:srgbClr val="002060"/>
                </a:solidFill>
              </a:rPr>
              <a:t>I/O (</a:t>
            </a:r>
            <a:r>
              <a:rPr lang="en-US" dirty="0" err="1">
                <a:solidFill>
                  <a:srgbClr val="002060"/>
                </a:solidFill>
              </a:rPr>
              <a:t>Input/Output</a:t>
            </a:r>
            <a:r>
              <a:rPr lang="en-US" dirty="0">
                <a:solidFill>
                  <a:srgbClr val="002060"/>
                </a:solidFill>
              </a:rPr>
              <a:t>) - A number of input/output terminals must be provided so that the PLC can monitor the process and initiate actions.</a:t>
            </a:r>
          </a:p>
          <a:p>
            <a:r>
              <a:rPr lang="en-US" dirty="0">
                <a:solidFill>
                  <a:srgbClr val="002060"/>
                </a:solidFill>
              </a:rPr>
              <a:t>Indicator lights - These indicate the status of the PLC including power on, program running, and a fault. These are essential when diagnosing problems.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928670"/>
            <a:ext cx="3657600" cy="4031873"/>
          </a:xfrm>
          <a:prstGeom prst="rect">
            <a:avLst/>
          </a:prstGeom>
        </p:spPr>
        <p:txBody>
          <a:bodyPr wrap="square">
            <a:spAutoFit/>
          </a:bodyPr>
          <a:lstStyle/>
          <a:p>
            <a:pPr>
              <a:buFont typeface="Wingdings" pitchFamily="2" charset="2"/>
              <a:buChar char="q"/>
            </a:pPr>
            <a:r>
              <a:rPr lang="en-US" sz="3200" dirty="0">
                <a:solidFill>
                  <a:srgbClr val="002060"/>
                </a:solidFill>
              </a:rPr>
              <a:t>Power Supply</a:t>
            </a:r>
          </a:p>
          <a:p>
            <a:r>
              <a:rPr lang="en-US" sz="3200" dirty="0">
                <a:solidFill>
                  <a:srgbClr val="002060"/>
                </a:solidFill>
              </a:rPr>
              <a:t>unaddressed (not</a:t>
            </a:r>
          </a:p>
          <a:p>
            <a:r>
              <a:rPr lang="en-US" sz="3200" dirty="0">
                <a:solidFill>
                  <a:srgbClr val="002060"/>
                </a:solidFill>
              </a:rPr>
              <a:t>typically part of</a:t>
            </a:r>
          </a:p>
          <a:p>
            <a:r>
              <a:rPr lang="en-US" sz="3200" dirty="0">
                <a:solidFill>
                  <a:srgbClr val="002060"/>
                </a:solidFill>
              </a:rPr>
              <a:t>rack)</a:t>
            </a:r>
          </a:p>
          <a:p>
            <a:pPr>
              <a:buFont typeface="Wingdings" pitchFamily="2" charset="2"/>
              <a:buChar char="q"/>
            </a:pPr>
            <a:r>
              <a:rPr lang="sv-SE" sz="3200" dirty="0">
                <a:solidFill>
                  <a:srgbClr val="002060"/>
                </a:solidFill>
              </a:rPr>
              <a:t> Processor in slot 0</a:t>
            </a:r>
          </a:p>
          <a:p>
            <a:pPr>
              <a:buFont typeface="Wingdings" pitchFamily="2" charset="2"/>
              <a:buChar char="q"/>
            </a:pPr>
            <a:r>
              <a:rPr lang="it-IT" sz="3200" dirty="0">
                <a:solidFill>
                  <a:srgbClr val="002060"/>
                </a:solidFill>
              </a:rPr>
              <a:t> I/O in non-zero slots</a:t>
            </a:r>
            <a:endParaRPr lang="en-US" sz="3200" dirty="0">
              <a:solidFill>
                <a:srgbClr val="00206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4286248" y="1285860"/>
            <a:ext cx="4286250" cy="3429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OEP-Ppt-Mentoring 14Nov">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COEP-Ppt-Mentoring 14Nov</Template>
  <TotalTime>4312</TotalTime>
  <Words>2071</Words>
  <Application>Microsoft Office PowerPoint</Application>
  <PresentationFormat>On-screen Show (4:3)</PresentationFormat>
  <Paragraphs>203</Paragraphs>
  <Slides>53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Wingdings</vt:lpstr>
      <vt:lpstr>COEP-Ppt-Mentoring 14Nov</vt:lpstr>
      <vt:lpstr>  Programmable Logic Controller       Mrs. Meera Ajit Khandekar Department of Instrumentation &amp; Control College of Engineering, Pune </vt:lpstr>
      <vt:lpstr>PowerPoint Presentation</vt:lpstr>
      <vt:lpstr>Types of System</vt:lpstr>
      <vt:lpstr>Advantages</vt:lpstr>
      <vt:lpstr>Controller and Process</vt:lpstr>
      <vt:lpstr>Typical Configurations for PLC</vt:lpstr>
      <vt:lpstr>PLC configurations</vt:lpstr>
      <vt:lpstr>PLC essential components </vt:lpstr>
      <vt:lpstr>PowerPoint Presentation</vt:lpstr>
      <vt:lpstr>PowerPoint Presentation</vt:lpstr>
      <vt:lpstr>Actuators</vt:lpstr>
      <vt:lpstr>Inputs</vt:lpstr>
      <vt:lpstr>Common Discrete I/O Ratings</vt:lpstr>
      <vt:lpstr>Input Module</vt:lpstr>
      <vt:lpstr>AC input Circuit Module</vt:lpstr>
      <vt:lpstr>PowerPoint Presentation</vt:lpstr>
      <vt:lpstr>AC Output Circuit</vt:lpstr>
      <vt:lpstr>PowerPoint Presentation</vt:lpstr>
      <vt:lpstr>PowerPoint Presentation</vt:lpstr>
      <vt:lpstr>PowerPoint Presentation</vt:lpstr>
      <vt:lpstr>Special I/O Modules</vt:lpstr>
      <vt:lpstr>I/O Specifications</vt:lpstr>
      <vt:lpstr>I/O Specifications</vt:lpstr>
      <vt:lpstr>PowerPoint Presentation</vt:lpstr>
      <vt:lpstr>Typical Configurations for PLC</vt:lpstr>
      <vt:lpstr>A PLC Input Card for Sinking Sensors</vt:lpstr>
      <vt:lpstr>PLC Input Card for Sourcing Sensors</vt:lpstr>
      <vt:lpstr>A 24Vdc Output Card (Sinking)</vt:lpstr>
      <vt:lpstr>24Vdc Output Card With a Voltage Input (Sourcing)</vt:lpstr>
      <vt:lpstr>PowerPoint Presentation</vt:lpstr>
      <vt:lpstr>PowerPoint Presentation</vt:lpstr>
      <vt:lpstr>PLC Scan Cycle</vt:lpstr>
      <vt:lpstr>PLC Scan Cycle</vt:lpstr>
      <vt:lpstr>Scan Cycle of a PLC</vt:lpstr>
      <vt:lpstr>PowerPoint Presentation</vt:lpstr>
      <vt:lpstr>Control Program Architecture with SFCs </vt:lpstr>
      <vt:lpstr>Sequential Function Charts (SFCs)</vt:lpstr>
      <vt:lpstr>Structured Text Program</vt:lpstr>
      <vt:lpstr>Ladder Logic Execution Sequence</vt:lpstr>
      <vt:lpstr>Mnemonic Program and Equivalent Ladder Logic</vt:lpstr>
      <vt:lpstr>Seven step sequence for development and implementation of logic: </vt:lpstr>
      <vt:lpstr>NO Push Button as an Input to a PLC</vt:lpstr>
      <vt:lpstr>PowerPoint Presentation</vt:lpstr>
      <vt:lpstr>NC push button interface to the PLC</vt:lpstr>
      <vt:lpstr>PowerPoint Presentation</vt:lpstr>
      <vt:lpstr>Timer</vt:lpstr>
      <vt:lpstr>PowerPoint Presentation</vt:lpstr>
      <vt:lpstr>PowerPoint Presentation</vt:lpstr>
      <vt:lpstr>PowerPoint Presentation</vt:lpstr>
      <vt:lpstr>PowerPoint Presentation</vt:lpstr>
      <vt:lpstr>PowerPoint Presentation</vt:lpstr>
      <vt:lpstr>Fail-safe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IB Sons</dc:creator>
  <cp:lastModifiedBy>Meera Khandekar</cp:lastModifiedBy>
  <cp:revision>404</cp:revision>
  <cp:lastPrinted>2020-03-05T07:54:25Z</cp:lastPrinted>
  <dcterms:created xsi:type="dcterms:W3CDTF">2006-08-16T00:00:00Z</dcterms:created>
  <dcterms:modified xsi:type="dcterms:W3CDTF">2022-01-29T11:19:48Z</dcterms:modified>
</cp:coreProperties>
</file>