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69" r:id="rId12"/>
    <p:sldId id="268" r:id="rId13"/>
    <p:sldId id="270" r:id="rId14"/>
    <p:sldId id="267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14" autoAdjust="0"/>
    <p:restoredTop sz="94709" autoAdjust="0"/>
  </p:normalViewPr>
  <p:slideViewPr>
    <p:cSldViewPr>
      <p:cViewPr varScale="1">
        <p:scale>
          <a:sx n="62" d="100"/>
          <a:sy n="62" d="100"/>
        </p:scale>
        <p:origin x="73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C3019-EFCB-4135-8BC5-835A581A0B6E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9145F-73CE-4604-A721-51C088F7B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27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28737C-7778-418D-9569-9D20557AE90C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59B9600-06BC-44DC-B145-6017B01F6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261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4F5BA6-3173-4CC4-95AE-305AE920B06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6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4F51915-9BE0-4F1F-8E8E-623A93CEAE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99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455863" y="6003925"/>
            <a:ext cx="5773737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006C"/>
                </a:solidFill>
                <a:latin typeface="+mn-lt"/>
                <a:cs typeface="+mn-cs"/>
              </a:rPr>
              <a:t>        College of Engineering Pune (COEP)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00006C"/>
                </a:solidFill>
                <a:latin typeface="+mn-lt"/>
                <a:cs typeface="+mn-cs"/>
              </a:rPr>
              <a:t>                   Forerunners in Technical Education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006C"/>
                </a:solidFill>
                <a:latin typeface="+mn-lt"/>
                <a:cs typeface="+mn-cs"/>
              </a:rPr>
              <a:t>               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0B6841F-6D60-4BB5-AE4A-1A892F55F8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1A8F804-BD07-4C21-B79F-954A9179B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3A4092E-ABE6-460B-8309-684C06286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AAD58AD-F131-4AE2-96B3-3329B13E5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C2A3893-EA16-4E7B-AF8E-3CA7CA3F3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B96531C-DD15-40E2-A287-3E83B9922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D1953B9-A753-4B76-ACD2-370CB57864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0A45103-7C6E-4D2A-9FAE-2B0A058C7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D1AA051-472B-4854-A8AE-E85AA95A0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28600" y="5791200"/>
            <a:ext cx="8001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455863" y="6003925"/>
            <a:ext cx="5773737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006C"/>
                </a:solidFill>
                <a:latin typeface="+mn-lt"/>
                <a:cs typeface="+mn-cs"/>
              </a:rPr>
              <a:t>        College of Engineering Pune (COEP)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00006C"/>
                </a:solidFill>
                <a:latin typeface="+mn-lt"/>
                <a:cs typeface="+mn-cs"/>
              </a:rPr>
              <a:t>                   Forerunners in Technical Education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006C"/>
                </a:solidFill>
                <a:latin typeface="+mn-lt"/>
                <a:cs typeface="+mn-cs"/>
              </a:rPr>
              <a:t>                          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C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rgbClr val="C0000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C0000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rgbClr val="C0000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3200">
          <a:solidFill>
            <a:srgbClr val="C00000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571481"/>
            <a:ext cx="7772400" cy="4381520"/>
          </a:xfrm>
        </p:spPr>
        <p:txBody>
          <a:bodyPr/>
          <a:lstStyle/>
          <a:p>
            <a:pPr algn="ctr"/>
            <a:br>
              <a:rPr lang="en-US" sz="1600" i="1" cap="none" dirty="0">
                <a:solidFill>
                  <a:srgbClr val="002060"/>
                </a:solidFill>
                <a:latin typeface="+mn-lt"/>
              </a:rPr>
            </a:br>
            <a:br>
              <a:rPr lang="en-US" sz="1600" i="1" cap="none" dirty="0">
                <a:solidFill>
                  <a:srgbClr val="002060"/>
                </a:solidFill>
                <a:latin typeface="+mn-lt"/>
              </a:rPr>
            </a:br>
            <a:r>
              <a:rPr lang="en-US" sz="4400" i="1" cap="none" dirty="0">
                <a:latin typeface="Arial Rounded MT Bold" panose="020F0704030504030204" pitchFamily="34" charset="0"/>
              </a:rPr>
              <a:t>SCADA</a:t>
            </a:r>
            <a:br>
              <a:rPr lang="en-US" i="1" cap="none" dirty="0">
                <a:solidFill>
                  <a:srgbClr val="002060"/>
                </a:solidFill>
                <a:latin typeface="+mn-lt"/>
              </a:rPr>
            </a:br>
            <a:br>
              <a:rPr lang="en-US" sz="1600" i="1" cap="none" dirty="0">
                <a:solidFill>
                  <a:srgbClr val="002060"/>
                </a:solidFill>
                <a:latin typeface="+mn-lt"/>
              </a:rPr>
            </a:br>
            <a:br>
              <a:rPr lang="en-US" sz="1600" i="1" cap="none" dirty="0">
                <a:solidFill>
                  <a:srgbClr val="002060"/>
                </a:solidFill>
                <a:latin typeface="+mn-lt"/>
              </a:rPr>
            </a:br>
            <a:br>
              <a:rPr lang="en-US" sz="1600" i="1" cap="none" dirty="0">
                <a:solidFill>
                  <a:srgbClr val="002060"/>
                </a:solidFill>
                <a:latin typeface="+mn-lt"/>
              </a:rPr>
            </a:br>
            <a:br>
              <a:rPr lang="en-US" sz="1600" i="1" cap="none" dirty="0">
                <a:solidFill>
                  <a:srgbClr val="002060"/>
                </a:solidFill>
                <a:latin typeface="+mn-lt"/>
              </a:rPr>
            </a:br>
            <a:br>
              <a:rPr lang="en-US" sz="1600" i="1" cap="none" dirty="0">
                <a:solidFill>
                  <a:srgbClr val="002060"/>
                </a:solidFill>
                <a:latin typeface="+mn-lt"/>
              </a:rPr>
            </a:br>
            <a:br>
              <a:rPr lang="en-US" sz="1600" i="1" cap="none" dirty="0">
                <a:solidFill>
                  <a:srgbClr val="002060"/>
                </a:solidFill>
                <a:latin typeface="+mn-lt"/>
              </a:rPr>
            </a:br>
            <a:r>
              <a:rPr lang="en-US" sz="2000" b="0" i="1" cap="none" dirty="0">
                <a:latin typeface="+mn-lt"/>
              </a:rPr>
              <a:t>Mrs. </a:t>
            </a:r>
            <a:r>
              <a:rPr lang="en-US" sz="2000" b="0" i="1" cap="none" dirty="0" err="1">
                <a:latin typeface="+mn-lt"/>
              </a:rPr>
              <a:t>Meera</a:t>
            </a:r>
            <a:r>
              <a:rPr lang="en-US" sz="2000" b="0" i="1" cap="none" dirty="0">
                <a:latin typeface="+mn-lt"/>
              </a:rPr>
              <a:t> </a:t>
            </a:r>
            <a:r>
              <a:rPr lang="en-US" sz="2000" b="0" i="1" cap="none" dirty="0" err="1">
                <a:latin typeface="+mn-lt"/>
              </a:rPr>
              <a:t>Ajit</a:t>
            </a:r>
            <a:r>
              <a:rPr lang="en-US" sz="2000" b="0" i="1" cap="none" dirty="0">
                <a:latin typeface="+mn-lt"/>
              </a:rPr>
              <a:t> </a:t>
            </a:r>
            <a:r>
              <a:rPr lang="en-US" sz="2000" b="0" i="1" cap="none" dirty="0" err="1">
                <a:latin typeface="+mn-lt"/>
              </a:rPr>
              <a:t>Khandekar</a:t>
            </a:r>
            <a:br>
              <a:rPr lang="en-US" sz="1600" b="0" i="1" cap="none" dirty="0">
                <a:latin typeface="+mn-lt"/>
              </a:rPr>
            </a:br>
            <a:r>
              <a:rPr lang="en-US" sz="2000" b="0" i="1" cap="none" dirty="0">
                <a:latin typeface="+mn-lt"/>
              </a:rPr>
              <a:t>Department of Instrumentation &amp; Control</a:t>
            </a:r>
            <a:br>
              <a:rPr lang="en-US" sz="2000" b="0" i="1" cap="none" dirty="0">
                <a:latin typeface="+mn-lt"/>
              </a:rPr>
            </a:br>
            <a:r>
              <a:rPr lang="en-US" sz="2000" b="0" i="1" cap="none" dirty="0">
                <a:latin typeface="+mn-lt"/>
              </a:rPr>
              <a:t>College of Engineering, Pune</a:t>
            </a:r>
            <a:br>
              <a:rPr lang="en-US" sz="2000" b="0" i="1" cap="none" dirty="0">
                <a:latin typeface="+mn-lt"/>
              </a:rPr>
            </a:br>
            <a:endParaRPr lang="en-US" sz="2000" i="1" cap="none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143000"/>
            <a:ext cx="82295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IN" sz="2400" dirty="0">
              <a:solidFill>
                <a:srgbClr val="002060"/>
              </a:solidFill>
            </a:endParaRPr>
          </a:p>
          <a:p>
            <a:pPr algn="ctr"/>
            <a:br>
              <a:rPr lang="en-US" sz="2400" dirty="0">
                <a:solidFill>
                  <a:srgbClr val="002060"/>
                </a:solidFill>
              </a:rPr>
            </a:b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0AE4-07BB-4BDB-8C30-B9833E5E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1" cy="5652343"/>
          </a:xfrm>
        </p:spPr>
        <p:txBody>
          <a:bodyPr/>
          <a:lstStyle/>
          <a:p>
            <a:r>
              <a:rPr lang="en-IN" sz="2000" dirty="0"/>
              <a:t>Trends:</a:t>
            </a:r>
            <a:br>
              <a:rPr lang="en-IN" sz="1600" b="0" dirty="0"/>
            </a:br>
            <a:r>
              <a:rPr lang="en-IN" sz="1600" b="0" dirty="0"/>
              <a:t>• </a:t>
            </a:r>
            <a:r>
              <a:rPr lang="en-IN" sz="2000" b="0" cap="none" dirty="0"/>
              <a:t>Client server architecture</a:t>
            </a:r>
            <a:br>
              <a:rPr lang="en-IN" sz="2000" b="0" cap="none" dirty="0"/>
            </a:br>
            <a:r>
              <a:rPr lang="en-IN" sz="2000" b="0" cap="none" dirty="0"/>
              <a:t>• Export data to DBF, CSV files</a:t>
            </a:r>
            <a:br>
              <a:rPr lang="en-IN" sz="2000" b="0" cap="none" dirty="0"/>
            </a:br>
            <a:r>
              <a:rPr lang="en-IN" sz="2000" b="0" cap="none" dirty="0"/>
              <a:t>• X/Y plot capability</a:t>
            </a:r>
            <a:br>
              <a:rPr lang="en-IN" sz="2000" b="0" cap="none" dirty="0"/>
            </a:br>
            <a:r>
              <a:rPr lang="en-IN" sz="2000" b="0" cap="none" dirty="0"/>
              <a:t>• Event based trends </a:t>
            </a:r>
            <a:br>
              <a:rPr lang="en-IN" sz="2000" b="0" cap="none" dirty="0"/>
            </a:br>
            <a:r>
              <a:rPr lang="en-IN" sz="2000" b="0" cap="none" dirty="0"/>
              <a:t>• Trend gridlines or profiles</a:t>
            </a:r>
            <a:br>
              <a:rPr lang="en-IN" sz="2000" b="0" cap="none" dirty="0"/>
            </a:br>
            <a:r>
              <a:rPr lang="en-IN" sz="2000" b="0" cap="none" dirty="0"/>
              <a:t>• Background trend graphics </a:t>
            </a:r>
            <a:br>
              <a:rPr lang="en-IN" sz="2000" b="0" cap="none" dirty="0"/>
            </a:br>
            <a:r>
              <a:rPr lang="en-IN" sz="2000" b="0" cap="none" dirty="0"/>
              <a:t>• Real-time multi-pen trending </a:t>
            </a:r>
            <a:br>
              <a:rPr lang="en-IN" sz="2800" dirty="0"/>
            </a:br>
            <a:r>
              <a:rPr lang="en-IN" sz="2000" dirty="0"/>
              <a:t>RTU (and PLC) Interface</a:t>
            </a:r>
            <a:r>
              <a:rPr lang="en-IN" sz="2800" dirty="0"/>
              <a:t>: </a:t>
            </a:r>
            <a:br>
              <a:rPr lang="en-IN" sz="2800" dirty="0"/>
            </a:br>
            <a:r>
              <a:rPr lang="en-US" sz="2000" b="0" cap="none" dirty="0"/>
              <a:t>Interface also possible for RTUs, loop controllers, bar code readers and other equipment </a:t>
            </a:r>
            <a:br>
              <a:rPr lang="en-US" sz="2000" b="0" cap="none" dirty="0"/>
            </a:br>
            <a:r>
              <a:rPr lang="en-US" sz="2000" b="0" cap="none" dirty="0"/>
              <a:t>Driver toolkit available ,</a:t>
            </a:r>
            <a:br>
              <a:rPr lang="en-US" sz="2000" b="0" cap="none" dirty="0"/>
            </a:br>
            <a:r>
              <a:rPr lang="en-US" sz="2000" b="0" cap="none" dirty="0"/>
              <a:t>Operates on a demand basis instead of the conventional predefined scan method </a:t>
            </a:r>
            <a:br>
              <a:rPr lang="en-US" sz="2000" b="0" cap="none" dirty="0"/>
            </a:br>
            <a:r>
              <a:rPr lang="en-US" sz="2000" b="0" cap="none" dirty="0"/>
              <a:t>• Optimization of block data requests to </a:t>
            </a:r>
            <a:r>
              <a:rPr lang="en-US" sz="2000" b="0" cap="none" dirty="0" err="1"/>
              <a:t>plcs</a:t>
            </a:r>
            <a:r>
              <a:rPr lang="en-US" sz="2000" b="0" cap="none" dirty="0"/>
              <a:t> </a:t>
            </a:r>
            <a:br>
              <a:rPr lang="en-US" sz="2000" b="0" cap="none" dirty="0"/>
            </a:br>
            <a:r>
              <a:rPr lang="en-US" sz="2000" b="0" cap="none" dirty="0"/>
              <a:t>• Rationalization of network user data requests </a:t>
            </a:r>
            <a:br>
              <a:rPr lang="en-US" sz="2000" b="0" cap="none" dirty="0"/>
            </a:br>
            <a:r>
              <a:rPr lang="en-US" sz="2000" b="0" cap="none" dirty="0"/>
              <a:t>• Maximization of PLC highway bandwidth </a:t>
            </a:r>
            <a:br>
              <a:rPr lang="en-US" sz="2000" b="0" cap="none" dirty="0"/>
            </a:br>
            <a:endParaRPr lang="en-IN" sz="2000" b="0" cap="none" dirty="0"/>
          </a:p>
        </p:txBody>
      </p:sp>
    </p:spTree>
    <p:extLst>
      <p:ext uri="{BB962C8B-B14F-4D97-AF65-F5344CB8AC3E}">
        <p14:creationId xmlns:p14="http://schemas.microsoft.com/office/powerpoint/2010/main" val="85614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8728-E97F-4BD0-82D3-CB316954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620688"/>
            <a:ext cx="7772400" cy="5148287"/>
          </a:xfrm>
        </p:spPr>
        <p:txBody>
          <a:bodyPr/>
          <a:lstStyle/>
          <a:p>
            <a:r>
              <a:rPr lang="en-IN" sz="2000" dirty="0"/>
              <a:t>Scalability</a:t>
            </a:r>
            <a:br>
              <a:rPr lang="en-IN" sz="2000" dirty="0"/>
            </a:br>
            <a:r>
              <a:rPr lang="en-US" sz="2000" b="0" cap="none" dirty="0"/>
              <a:t>Additional hardware can be added without replacing or modifying existing equipment. This is limited only by the PLC architecture (typically 300 to 40,000 points) </a:t>
            </a:r>
            <a:br>
              <a:rPr lang="en-US" sz="2000" b="0" cap="none" dirty="0"/>
            </a:br>
            <a:br>
              <a:rPr lang="en-US" sz="2000" b="0" dirty="0"/>
            </a:br>
            <a:r>
              <a:rPr lang="en-IN" sz="2000" dirty="0"/>
              <a:t>Access to Data </a:t>
            </a:r>
            <a:br>
              <a:rPr lang="en-IN" sz="2000" b="0" dirty="0"/>
            </a:br>
            <a:r>
              <a:rPr lang="en-US" sz="2000" b="0" cap="none" dirty="0"/>
              <a:t>• Direct, real-time access to data by any network user</a:t>
            </a:r>
            <a:br>
              <a:rPr lang="en-US" sz="2000" b="0" cap="none" dirty="0"/>
            </a:br>
            <a:r>
              <a:rPr lang="en-US" sz="2000" b="0" cap="none" dirty="0"/>
              <a:t>• Third-party access to real-time data, e.g. Lotus 123 and EXCEL</a:t>
            </a:r>
            <a:br>
              <a:rPr lang="en-US" sz="2000" b="0" cap="none" dirty="0"/>
            </a:br>
            <a:r>
              <a:rPr lang="en-US" sz="2000" b="0" cap="none" dirty="0"/>
              <a:t>• network DDE </a:t>
            </a:r>
            <a:br>
              <a:rPr lang="en-US" sz="2000" b="0" cap="none" dirty="0"/>
            </a:br>
            <a:r>
              <a:rPr lang="en-US" sz="2000" b="0" cap="none" dirty="0"/>
              <a:t>• DDE compatibility: read, write and exec </a:t>
            </a:r>
            <a:br>
              <a:rPr lang="en-US" sz="2000" b="0" cap="none" dirty="0"/>
            </a:br>
            <a:r>
              <a:rPr lang="en-US" sz="2000" b="0" cap="none" dirty="0"/>
              <a:t>• DDE to all IO device points </a:t>
            </a:r>
            <a:br>
              <a:rPr lang="en-US" sz="2000" b="0" cap="none" dirty="0"/>
            </a:br>
            <a:r>
              <a:rPr lang="en-US" sz="2000" b="0" cap="none" dirty="0"/>
              <a:t>• Clipboard</a:t>
            </a:r>
            <a:br>
              <a:rPr lang="en-US" sz="2000" b="0" cap="none" dirty="0"/>
            </a:br>
            <a:endParaRPr lang="en-IN" sz="2000" b="0" dirty="0"/>
          </a:p>
        </p:txBody>
      </p:sp>
    </p:spTree>
    <p:extLst>
      <p:ext uri="{BB962C8B-B14F-4D97-AF65-F5344CB8AC3E}">
        <p14:creationId xmlns:p14="http://schemas.microsoft.com/office/powerpoint/2010/main" val="419754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3FE8-4C50-444F-975C-8FCA2622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260648"/>
            <a:ext cx="8421687" cy="5508327"/>
          </a:xfrm>
        </p:spPr>
        <p:txBody>
          <a:bodyPr/>
          <a:lstStyle/>
          <a:p>
            <a:r>
              <a:rPr lang="en-IN" sz="2400" dirty="0"/>
              <a:t>Database</a:t>
            </a:r>
            <a:br>
              <a:rPr lang="en-IN" sz="2400" dirty="0"/>
            </a:br>
            <a:r>
              <a:rPr lang="en-US" sz="2000" b="0" cap="none" dirty="0"/>
              <a:t>• ODBC driver support </a:t>
            </a:r>
            <a:br>
              <a:rPr lang="en-US" sz="2000" b="0" cap="none" dirty="0"/>
            </a:br>
            <a:r>
              <a:rPr lang="en-US" sz="2000" b="0" cap="none" dirty="0"/>
              <a:t>• Direct SQL commands or high level reporting</a:t>
            </a:r>
            <a:r>
              <a:rPr lang="en-IN" sz="2000" b="0" cap="none" dirty="0"/>
              <a:t> </a:t>
            </a:r>
            <a:br>
              <a:rPr lang="en-IN" sz="2000" b="0" cap="none" dirty="0"/>
            </a:br>
            <a:br>
              <a:rPr lang="en-US" sz="2000" b="0" dirty="0"/>
            </a:br>
            <a:r>
              <a:rPr lang="en-IN" sz="2000" dirty="0"/>
              <a:t>Networking</a:t>
            </a:r>
            <a:br>
              <a:rPr lang="en-IN" sz="2400" b="0" dirty="0"/>
            </a:br>
            <a:r>
              <a:rPr lang="en-IN" sz="2000" b="0" cap="none" dirty="0"/>
              <a:t>Supports all </a:t>
            </a:r>
            <a:r>
              <a:rPr lang="en-IN" sz="2000" b="0" cap="none" dirty="0" err="1"/>
              <a:t>netbios</a:t>
            </a:r>
            <a:r>
              <a:rPr lang="en-IN" sz="2000" b="0" cap="none" dirty="0"/>
              <a:t> compatible networks such as </a:t>
            </a:r>
            <a:r>
              <a:rPr lang="en-IN" sz="2000" b="0" cap="none" dirty="0" err="1"/>
              <a:t>netware</a:t>
            </a:r>
            <a:r>
              <a:rPr lang="en-IN" sz="2000" b="0" cap="none" dirty="0"/>
              <a:t>, LAN manager, windows for workgroups, windows NT (changed from existing NT)</a:t>
            </a:r>
            <a:br>
              <a:rPr lang="en-IN" sz="2000" b="0" cap="none" dirty="0"/>
            </a:br>
            <a:r>
              <a:rPr lang="en-IN" sz="2000" b="0" cap="none" dirty="0"/>
              <a:t> • Support protocols </a:t>
            </a:r>
            <a:r>
              <a:rPr lang="en-IN" sz="2000" b="0" cap="none" dirty="0" err="1"/>
              <a:t>netbeui</a:t>
            </a:r>
            <a:r>
              <a:rPr lang="en-IN" sz="2000" b="0" cap="none" dirty="0"/>
              <a:t>, IPX/SPX, TCP/IP and more</a:t>
            </a:r>
            <a:br>
              <a:rPr lang="en-IN" sz="2000" b="0" cap="none" dirty="0"/>
            </a:br>
            <a:r>
              <a:rPr lang="en-IN" sz="2000" b="0" cap="none" dirty="0"/>
              <a:t> • Centralized alarm, trend and report processing - data available from anywhere in the network • dual networks for full LAN redundancy </a:t>
            </a:r>
            <a:br>
              <a:rPr lang="en-US" sz="2000" b="0" cap="none" dirty="0"/>
            </a:br>
            <a:endParaRPr lang="en-IN" sz="2400" b="0" dirty="0"/>
          </a:p>
        </p:txBody>
      </p:sp>
    </p:spTree>
    <p:extLst>
      <p:ext uri="{BB962C8B-B14F-4D97-AF65-F5344CB8AC3E}">
        <p14:creationId xmlns:p14="http://schemas.microsoft.com/office/powerpoint/2010/main" val="1178918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257E-3D2A-4932-A486-91617E12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836712"/>
            <a:ext cx="7772400" cy="4932263"/>
          </a:xfrm>
        </p:spPr>
        <p:txBody>
          <a:bodyPr/>
          <a:lstStyle/>
          <a:p>
            <a:r>
              <a:rPr lang="en-IN" sz="2000" dirty="0"/>
              <a:t>Fault Tolerance and Redundancy</a:t>
            </a:r>
            <a:br>
              <a:rPr lang="en-IN" sz="2000" dirty="0"/>
            </a:br>
            <a:r>
              <a:rPr lang="en-US" sz="2000" b="0" dirty="0"/>
              <a:t>• </a:t>
            </a:r>
            <a:r>
              <a:rPr lang="en-US" sz="2000" b="0" cap="none" dirty="0"/>
              <a:t>Dual networks for full LAN redundancy </a:t>
            </a:r>
            <a:br>
              <a:rPr lang="en-US" sz="2000" b="0" cap="none" dirty="0"/>
            </a:br>
            <a:r>
              <a:rPr lang="en-US" sz="2000" b="0" cap="none" dirty="0"/>
              <a:t>• Redundancy that can be applied to specific hardware</a:t>
            </a:r>
            <a:br>
              <a:rPr lang="en-US" sz="2000" b="0" cap="none" dirty="0"/>
            </a:br>
            <a:r>
              <a:rPr lang="en-US" sz="2000" b="0" cap="none" dirty="0"/>
              <a:t>• Supports primary and secondary equipment configurations</a:t>
            </a:r>
            <a:br>
              <a:rPr lang="en-US" sz="2000" b="0" cap="none" dirty="0"/>
            </a:br>
            <a:r>
              <a:rPr lang="en-US" sz="2000" b="0" cap="none" dirty="0"/>
              <a:t>• Intelligent redundancy allows secondary equipment to contribute to processing load</a:t>
            </a:r>
            <a:br>
              <a:rPr lang="en-US" sz="2000" b="0" cap="none" dirty="0"/>
            </a:br>
            <a:r>
              <a:rPr lang="en-US" sz="2000" b="0" cap="none" dirty="0"/>
              <a:t>• Automatic changeover and recovery </a:t>
            </a:r>
            <a:br>
              <a:rPr lang="en-US" sz="2000" b="0" dirty="0"/>
            </a:br>
            <a:r>
              <a:rPr lang="en-IN" sz="2000" dirty="0"/>
              <a:t>Client/Server Distributed Processing</a:t>
            </a:r>
            <a:br>
              <a:rPr lang="en-IN" sz="2000" b="0" dirty="0"/>
            </a:br>
            <a:r>
              <a:rPr lang="en-US" sz="2000" b="0" cap="none" dirty="0"/>
              <a:t>• Open architecture design</a:t>
            </a:r>
            <a:br>
              <a:rPr lang="en-US" sz="2000" b="0" cap="none" dirty="0"/>
            </a:br>
            <a:r>
              <a:rPr lang="en-US" sz="2000" b="0" cap="none" dirty="0"/>
              <a:t>• Real-time multitasking</a:t>
            </a:r>
            <a:br>
              <a:rPr lang="en-US" sz="2000" b="0" cap="none" dirty="0"/>
            </a:br>
            <a:r>
              <a:rPr lang="en-US" sz="2000" b="0" cap="none" dirty="0"/>
              <a:t>• Client/server fully supported with no user configuration</a:t>
            </a:r>
            <a:br>
              <a:rPr lang="en-US" sz="2000" b="0" cap="none" dirty="0"/>
            </a:br>
            <a:r>
              <a:rPr lang="en-US" sz="2000" b="0" cap="none" dirty="0"/>
              <a:t>• Distributed project updates (changes reflected across network)</a:t>
            </a:r>
            <a:br>
              <a:rPr lang="en-US" sz="2000" b="0" cap="none" dirty="0"/>
            </a:br>
            <a:r>
              <a:rPr lang="en-US" sz="2000" b="0" cap="none" dirty="0"/>
              <a:t>• Concurrent support of multiple display nodes </a:t>
            </a:r>
            <a:br>
              <a:rPr lang="en-IN" sz="2000" b="0" cap="none" dirty="0"/>
            </a:br>
            <a:r>
              <a:rPr lang="en-US" sz="2000" b="0" cap="none" dirty="0"/>
              <a:t>• Access any tag from any node</a:t>
            </a:r>
            <a:br>
              <a:rPr lang="en-US" sz="2000" b="0" cap="none" dirty="0"/>
            </a:br>
            <a:r>
              <a:rPr lang="en-US" sz="2000" b="0" cap="none" dirty="0"/>
              <a:t>• Access any data (trend, alarm, report) from any nod</a:t>
            </a:r>
            <a:r>
              <a:rPr lang="en-IN" sz="2000" b="0" cap="none" dirty="0"/>
              <a:t>e</a:t>
            </a:r>
            <a:br>
              <a:rPr lang="en-US" sz="2000" b="0" cap="none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1294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FB46-6CE3-490B-B0D3-E37F1371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620688"/>
            <a:ext cx="7772400" cy="5148287"/>
          </a:xfrm>
        </p:spPr>
        <p:txBody>
          <a:bodyPr/>
          <a:lstStyle/>
          <a:p>
            <a:br>
              <a:rPr lang="en-US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             </a:t>
            </a:r>
            <a:r>
              <a:rPr lang="en-IN" dirty="0">
                <a:latin typeface="Arial Rounded MT Bold" panose="020F0704030504030204" pitchFamily="34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96673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BBB09EB-913C-4FF1-AC44-FC3F871DF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844550"/>
            <a:ext cx="6324600" cy="352425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461BC-1CAE-4325-84F2-55A8151AC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764704"/>
            <a:ext cx="7591425" cy="462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4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A8E7-E2E1-4585-AA5F-48AB31DB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548680"/>
            <a:ext cx="7772400" cy="5220296"/>
          </a:xfrm>
        </p:spPr>
        <p:txBody>
          <a:bodyPr/>
          <a:lstStyle/>
          <a:p>
            <a:r>
              <a:rPr lang="en-US" sz="2400" cap="none" dirty="0">
                <a:solidFill>
                  <a:schemeClr val="tx1"/>
                </a:solidFill>
              </a:rPr>
              <a:t>SCADA HARDWARE:</a:t>
            </a:r>
            <a:endParaRPr lang="en-IN" sz="2400" cap="none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C58F2-6A03-48CD-9AC8-25FA572DDB6A}"/>
              </a:ext>
            </a:extLst>
          </p:cNvPr>
          <p:cNvSpPr txBox="1"/>
          <p:nvPr/>
        </p:nvSpPr>
        <p:spPr>
          <a:xfrm>
            <a:off x="722313" y="1127503"/>
            <a:ext cx="75951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 a more complex SCADA system there are essentially five levels or hierarchies:</a:t>
            </a:r>
          </a:p>
          <a:p>
            <a:r>
              <a:rPr lang="en-US" dirty="0"/>
              <a:t> • Field level instrumentation and control devices</a:t>
            </a:r>
          </a:p>
          <a:p>
            <a:r>
              <a:rPr lang="en-US" dirty="0"/>
              <a:t> • Marshalling terminals and RTUs</a:t>
            </a:r>
          </a:p>
          <a:p>
            <a:r>
              <a:rPr lang="en-US" dirty="0"/>
              <a:t> • Communications system</a:t>
            </a:r>
          </a:p>
          <a:p>
            <a:r>
              <a:rPr lang="en-US" dirty="0"/>
              <a:t> • The master station(s)</a:t>
            </a:r>
          </a:p>
          <a:p>
            <a:r>
              <a:rPr lang="en-US" dirty="0"/>
              <a:t> • The commercial data processing department computer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04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ADD0-DE90-4528-BC18-CDB2F396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0"/>
            <a:ext cx="7772400" cy="5768975"/>
          </a:xfrm>
        </p:spPr>
        <p:txBody>
          <a:bodyPr/>
          <a:lstStyle/>
          <a:p>
            <a:r>
              <a:rPr lang="en-US" sz="2800" cap="none" dirty="0">
                <a:solidFill>
                  <a:schemeClr val="tx1"/>
                </a:solidFill>
              </a:rPr>
              <a:t>SCADA Software:</a:t>
            </a:r>
            <a:endParaRPr lang="en-IN" sz="2800" cap="none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A4EBD6-A12F-44CE-92AD-EE10CD34A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764704"/>
            <a:ext cx="76771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5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50D2C-A55B-4877-8369-4174C855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32656"/>
            <a:ext cx="8784975" cy="5436319"/>
          </a:xfrm>
        </p:spPr>
        <p:txBody>
          <a:bodyPr/>
          <a:lstStyle/>
          <a:p>
            <a:br>
              <a:rPr lang="en-US" sz="2800" cap="none" dirty="0"/>
            </a:b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3D627-8DB0-4290-B98F-BCD6C180D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89025"/>
            <a:ext cx="73628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0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C1E1EB-73D1-4846-89B5-AE7510762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764704"/>
            <a:ext cx="7753350" cy="42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6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0F14A8-E7AC-4D6B-969B-E6F004AFD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692696"/>
            <a:ext cx="7753350" cy="488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0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1A7C-D91F-43A1-81AF-A7A6590D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8784975" cy="5652344"/>
          </a:xfrm>
        </p:spPr>
        <p:txBody>
          <a:bodyPr/>
          <a:lstStyle/>
          <a:p>
            <a:r>
              <a:rPr lang="en-US" sz="2800" cap="none" dirty="0"/>
              <a:t>SCADA Key Features:</a:t>
            </a:r>
            <a:br>
              <a:rPr lang="en-US" sz="2800" cap="none" dirty="0"/>
            </a:br>
            <a:r>
              <a:rPr lang="en-IN" sz="2000" dirty="0"/>
              <a:t>User Interface :</a:t>
            </a:r>
            <a:br>
              <a:rPr lang="en-IN" sz="2000" dirty="0"/>
            </a:br>
            <a:r>
              <a:rPr lang="en-US" sz="1600" b="0" cap="none" dirty="0"/>
              <a:t>• Keyboard </a:t>
            </a:r>
            <a:br>
              <a:rPr lang="en-US" sz="1600" b="0" cap="none" dirty="0"/>
            </a:br>
            <a:r>
              <a:rPr lang="en-US" sz="1600" b="0" cap="none" dirty="0"/>
              <a:t>• Mouse </a:t>
            </a:r>
            <a:br>
              <a:rPr lang="en-US" sz="1600" b="0" cap="none" dirty="0"/>
            </a:br>
            <a:r>
              <a:rPr lang="en-US" sz="1600" b="0" cap="none" dirty="0"/>
              <a:t>• Trackball</a:t>
            </a:r>
            <a:br>
              <a:rPr lang="en-US" sz="1600" b="0" cap="none" dirty="0"/>
            </a:br>
            <a:r>
              <a:rPr lang="en-US" sz="1600" b="0" cap="none" dirty="0"/>
              <a:t>• Touch screen</a:t>
            </a:r>
            <a:br>
              <a:rPr lang="en-IN" sz="1600" b="0" cap="none" dirty="0"/>
            </a:br>
            <a:br>
              <a:rPr lang="en-US" sz="1600" b="0" cap="none" dirty="0"/>
            </a:br>
            <a:r>
              <a:rPr lang="en-IN" sz="2000" dirty="0"/>
              <a:t>Graphics Displays :</a:t>
            </a:r>
            <a:br>
              <a:rPr lang="en-IN" sz="2000" dirty="0"/>
            </a:br>
            <a:r>
              <a:rPr lang="en-US" sz="1600" b="0" cap="none" dirty="0"/>
              <a:t>• Customer-configurable, object orientated and bit mapped</a:t>
            </a:r>
            <a:br>
              <a:rPr lang="en-US" sz="1600" b="0" cap="none" dirty="0"/>
            </a:br>
            <a:r>
              <a:rPr lang="en-US" sz="1600" b="0" cap="none" dirty="0"/>
              <a:t>• Unlimited number of pages,</a:t>
            </a:r>
            <a:br>
              <a:rPr lang="en-US" sz="1600" b="0" cap="none" dirty="0"/>
            </a:br>
            <a:r>
              <a:rPr lang="en-US" sz="1600" b="0" cap="none" dirty="0"/>
              <a:t>• Resolution: up to 1280 x 1024 with millions of colors </a:t>
            </a:r>
            <a:br>
              <a:rPr lang="en-US" sz="1600" b="0" cap="none" dirty="0"/>
            </a:br>
            <a:br>
              <a:rPr lang="en-US" sz="1600" b="0" cap="none" dirty="0"/>
            </a:br>
            <a:r>
              <a:rPr lang="en-IN" sz="1600" dirty="0"/>
              <a:t>Alarms:</a:t>
            </a:r>
            <a:br>
              <a:rPr lang="en-IN" sz="1600" b="0" dirty="0"/>
            </a:br>
            <a:r>
              <a:rPr lang="en-US" sz="1600" b="0" cap="none" dirty="0"/>
              <a:t>• Client server architecture </a:t>
            </a:r>
            <a:br>
              <a:rPr lang="en-US" sz="1600" b="0" cap="none" dirty="0"/>
            </a:br>
            <a:r>
              <a:rPr lang="en-US" sz="1600" b="0" cap="none" dirty="0"/>
              <a:t>• Time stamped alarms to 1 millisecond precision (or better)</a:t>
            </a:r>
            <a:br>
              <a:rPr lang="en-US" sz="1600" b="0" cap="none" dirty="0"/>
            </a:br>
            <a:r>
              <a:rPr lang="en-US" sz="1600" b="0" cap="none" dirty="0"/>
              <a:t>• Single network acknowledgment and control of alarms</a:t>
            </a:r>
            <a:br>
              <a:rPr lang="en-US" sz="1600" b="0" cap="none" dirty="0"/>
            </a:br>
            <a:r>
              <a:rPr lang="en-US" sz="1600" b="0" cap="none" dirty="0"/>
              <a:t>• Alarms shared to all clients</a:t>
            </a:r>
            <a:br>
              <a:rPr lang="en-US" sz="1600" b="0" cap="none" dirty="0"/>
            </a:br>
            <a:r>
              <a:rPr lang="en-US" sz="1600" b="0" cap="none" dirty="0"/>
              <a:t>• Alarms displayed in chronological order </a:t>
            </a:r>
            <a:br>
              <a:rPr lang="en-US" sz="1600" b="0" cap="none" dirty="0"/>
            </a:br>
            <a:r>
              <a:rPr lang="en-US" sz="1600" b="0" cap="none" dirty="0"/>
              <a:t>• Dynamic allocation of alarm pages </a:t>
            </a:r>
            <a:br>
              <a:rPr lang="en-US" sz="1600" b="0" cap="none" dirty="0"/>
            </a:br>
            <a:r>
              <a:rPr lang="en-US" sz="1600" b="0" cap="none" dirty="0"/>
              <a:t>• User-defined formats and colors </a:t>
            </a:r>
            <a:br>
              <a:rPr lang="en-US" sz="1600" b="0" cap="none" dirty="0"/>
            </a:br>
            <a:endParaRPr lang="en-IN" sz="1600" b="0" cap="none" dirty="0"/>
          </a:p>
        </p:txBody>
      </p:sp>
    </p:spTree>
    <p:extLst>
      <p:ext uri="{BB962C8B-B14F-4D97-AF65-F5344CB8AC3E}">
        <p14:creationId xmlns:p14="http://schemas.microsoft.com/office/powerpoint/2010/main" val="823693767"/>
      </p:ext>
    </p:extLst>
  </p:cSld>
  <p:clrMapOvr>
    <a:masterClrMapping/>
  </p:clrMapOvr>
</p:sld>
</file>

<file path=ppt/theme/theme1.xml><?xml version="1.0" encoding="utf-8"?>
<a:theme xmlns:a="http://schemas.openxmlformats.org/drawingml/2006/main" name="COEP-Ppt-Mentoring 14Nov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COEP-Ppt-Mentoring 14Nov</Template>
  <TotalTime>8129</TotalTime>
  <Words>610</Words>
  <Application>Microsoft Office PowerPoint</Application>
  <PresentationFormat>On-screen Show (4:3)</PresentationFormat>
  <Paragraphs>19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Rounded MT Bold</vt:lpstr>
      <vt:lpstr>Calibri</vt:lpstr>
      <vt:lpstr>COEP-Ppt-Mentoring 14Nov</vt:lpstr>
      <vt:lpstr>  SCADA       Mrs. Meera Ajit Khandekar Department of Instrumentation &amp; Control College of Engineering, Pune </vt:lpstr>
      <vt:lpstr>PowerPoint Presentation</vt:lpstr>
      <vt:lpstr>PowerPoint Presentation</vt:lpstr>
      <vt:lpstr>SCADA HARDWARE:</vt:lpstr>
      <vt:lpstr>SCADA Software:</vt:lpstr>
      <vt:lpstr> </vt:lpstr>
      <vt:lpstr>PowerPoint Presentation</vt:lpstr>
      <vt:lpstr>PowerPoint Presentation</vt:lpstr>
      <vt:lpstr>SCADA Key Features: User Interface : • Keyboard  • Mouse  • Trackball • Touch screen  Graphics Displays : • Customer-configurable, object orientated and bit mapped • Unlimited number of pages, • Resolution: up to 1280 x 1024 with millions of colors   Alarms: • Client server architecture  • Time stamped alarms to 1 millisecond precision (or better) • Single network acknowledgment and control of alarms • Alarms shared to all clients • Alarms displayed in chronological order  • Dynamic allocation of alarm pages  • User-defined formats and colors  </vt:lpstr>
      <vt:lpstr>Trends: • Client server architecture • Export data to DBF, CSV files • X/Y plot capability • Event based trends  • Trend gridlines or profiles • Background trend graphics  • Real-time multi-pen trending  RTU (and PLC) Interface:  Interface also possible for RTUs, loop controllers, bar code readers and other equipment  Driver toolkit available , Operates on a demand basis instead of the conventional predefined scan method  • Optimization of block data requests to plcs  • Rationalization of network user data requests  • Maximization of PLC highway bandwidth  </vt:lpstr>
      <vt:lpstr>Scalability Additional hardware can be added without replacing or modifying existing equipment. This is limited only by the PLC architecture (typically 300 to 40,000 points)   Access to Data  • Direct, real-time access to data by any network user • Third-party access to real-time data, e.g. Lotus 123 and EXCEL • network DDE  • DDE compatibility: read, write and exec  • DDE to all IO device points  • Clipboard </vt:lpstr>
      <vt:lpstr>Database • ODBC driver support  • Direct SQL commands or high level reporting   Networking Supports all netbios compatible networks such as netware, LAN manager, windows for workgroups, windows NT (changed from existing NT)  • Support protocols netbeui, IPX/SPX, TCP/IP and more  • Centralized alarm, trend and report processing - data available from anywhere in the network • dual networks for full LAN redundancy  </vt:lpstr>
      <vt:lpstr>Fault Tolerance and Redundancy • Dual networks for full LAN redundancy  • Redundancy that can be applied to specific hardware • Supports primary and secondary equipment configurations • Intelligent redundancy allows secondary equipment to contribute to processing load • Automatic changeover and recovery  Client/Server Distributed Processing • Open architecture design • Real-time multitasking • Client/server fully supported with no user configuration • Distributed project updates (changes reflected across network) • Concurrent support of multiple display nodes  • Access any tag from any node • Access any data (trend, alarm, report) from any node </vt:lpstr>
      <vt:lpstr>                  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IB Sons</dc:creator>
  <cp:lastModifiedBy>Meera Khandekar</cp:lastModifiedBy>
  <cp:revision>401</cp:revision>
  <cp:lastPrinted>2020-03-05T07:54:25Z</cp:lastPrinted>
  <dcterms:created xsi:type="dcterms:W3CDTF">2006-08-16T00:00:00Z</dcterms:created>
  <dcterms:modified xsi:type="dcterms:W3CDTF">2022-04-06T05:55:29Z</dcterms:modified>
</cp:coreProperties>
</file>