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98"/>
  </p:notesMasterIdLst>
  <p:handoutMasterIdLst>
    <p:handoutMasterId r:id="rId99"/>
  </p:handoutMasterIdLst>
  <p:sldIdLst>
    <p:sldId id="389" r:id="rId2"/>
    <p:sldId id="256" r:id="rId3"/>
    <p:sldId id="395" r:id="rId4"/>
    <p:sldId id="257" r:id="rId5"/>
    <p:sldId id="379" r:id="rId6"/>
    <p:sldId id="258" r:id="rId7"/>
    <p:sldId id="259" r:id="rId8"/>
    <p:sldId id="341" r:id="rId9"/>
    <p:sldId id="378" r:id="rId10"/>
    <p:sldId id="343" r:id="rId11"/>
    <p:sldId id="344" r:id="rId12"/>
    <p:sldId id="260" r:id="rId13"/>
    <p:sldId id="427" r:id="rId14"/>
    <p:sldId id="428" r:id="rId15"/>
    <p:sldId id="262" r:id="rId16"/>
    <p:sldId id="263" r:id="rId17"/>
    <p:sldId id="265" r:id="rId18"/>
    <p:sldId id="264" r:id="rId19"/>
    <p:sldId id="267" r:id="rId20"/>
    <p:sldId id="266" r:id="rId21"/>
    <p:sldId id="269" r:id="rId22"/>
    <p:sldId id="268" r:id="rId23"/>
    <p:sldId id="271" r:id="rId24"/>
    <p:sldId id="387" r:id="rId25"/>
    <p:sldId id="273" r:id="rId26"/>
    <p:sldId id="272" r:id="rId27"/>
    <p:sldId id="274" r:id="rId28"/>
    <p:sldId id="320" r:id="rId29"/>
    <p:sldId id="322" r:id="rId30"/>
    <p:sldId id="321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276" r:id="rId40"/>
    <p:sldId id="277" r:id="rId41"/>
    <p:sldId id="279" r:id="rId42"/>
    <p:sldId id="280" r:id="rId43"/>
    <p:sldId id="338" r:id="rId44"/>
    <p:sldId id="281" r:id="rId45"/>
    <p:sldId id="394" r:id="rId46"/>
    <p:sldId id="282" r:id="rId47"/>
    <p:sldId id="283" r:id="rId48"/>
    <p:sldId id="297" r:id="rId49"/>
    <p:sldId id="298" r:id="rId50"/>
    <p:sldId id="303" r:id="rId51"/>
    <p:sldId id="304" r:id="rId52"/>
    <p:sldId id="305" r:id="rId53"/>
    <p:sldId id="383" r:id="rId54"/>
    <p:sldId id="299" r:id="rId55"/>
    <p:sldId id="300" r:id="rId56"/>
    <p:sldId id="301" r:id="rId57"/>
    <p:sldId id="302" r:id="rId58"/>
    <p:sldId id="381" r:id="rId59"/>
    <p:sldId id="382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90" r:id="rId68"/>
    <p:sldId id="396" r:id="rId69"/>
    <p:sldId id="397" r:id="rId70"/>
    <p:sldId id="398" r:id="rId71"/>
    <p:sldId id="401" r:id="rId72"/>
    <p:sldId id="402" r:id="rId73"/>
    <p:sldId id="403" r:id="rId74"/>
    <p:sldId id="404" r:id="rId75"/>
    <p:sldId id="405" r:id="rId76"/>
    <p:sldId id="406" r:id="rId77"/>
    <p:sldId id="407" r:id="rId78"/>
    <p:sldId id="408" r:id="rId79"/>
    <p:sldId id="409" r:id="rId80"/>
    <p:sldId id="410" r:id="rId81"/>
    <p:sldId id="411" r:id="rId82"/>
    <p:sldId id="412" r:id="rId83"/>
    <p:sldId id="413" r:id="rId84"/>
    <p:sldId id="414" r:id="rId85"/>
    <p:sldId id="415" r:id="rId86"/>
    <p:sldId id="416" r:id="rId87"/>
    <p:sldId id="417" r:id="rId88"/>
    <p:sldId id="418" r:id="rId89"/>
    <p:sldId id="419" r:id="rId90"/>
    <p:sldId id="420" r:id="rId91"/>
    <p:sldId id="421" r:id="rId92"/>
    <p:sldId id="422" r:id="rId93"/>
    <p:sldId id="423" r:id="rId94"/>
    <p:sldId id="424" r:id="rId95"/>
    <p:sldId id="425" r:id="rId96"/>
    <p:sldId id="426" r:id="rId9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EAEA"/>
    <a:srgbClr val="87EB87"/>
    <a:srgbClr val="008000"/>
    <a:srgbClr val="FFCC00"/>
    <a:srgbClr val="F8F8F8"/>
    <a:srgbClr val="DDDDDD"/>
    <a:srgbClr val="9313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-2184" y="-348"/>
      </p:cViewPr>
      <p:guideLst>
        <p:guide orient="horz" pos="679"/>
        <p:guide pos="50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endParaRPr lang="en-US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endParaRPr lang="en-US"/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endParaRPr lang="en-US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defRPr kumimoji="1" sz="1300" i="1">
                <a:sym typeface="Symbol" pitchFamily="18" charset="2"/>
              </a:defRPr>
            </a:lvl1pPr>
          </a:lstStyle>
          <a:p>
            <a:fld id="{8BE545C5-7CE5-43D4-86EA-4E98201DADA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fld id="{C1FA43B0-61E8-4379-A33B-9336B40C7B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F4DE0-1B86-4A1F-A71A-C71412B27AB0}" type="slidenum">
              <a:rPr lang="en-US"/>
              <a:pPr/>
              <a:t>1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5418E-FE85-497C-85C3-4B9394CC68C1}" type="slidenum">
              <a:rPr lang="en-US"/>
              <a:pPr/>
              <a:t>59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661" tIns="48331" rIns="96661" bIns="48331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FF2-64CD-448F-A93C-A92220C244E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5B52B-602E-4801-BCC6-9FC84E9A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FF2-64CD-448F-A93C-A92220C244E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FFD1F-EDA1-454D-9E0D-2F0797076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FF2-64CD-448F-A93C-A92220C244E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C74C-09F8-4031-8F0C-73C457F36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FF2-64CD-448F-A93C-A92220C244E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92034-76EF-472A-AC00-A96E5C014F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FF2-64CD-448F-A93C-A92220C244E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05AC-A988-4849-A308-3B93A7CAF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FF2-64CD-448F-A93C-A92220C244E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60792-E556-4CF7-9E21-FF4D6DFF0A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FF2-64CD-448F-A93C-A92220C244E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AC59-752A-41D8-81AF-5442C30CED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FF2-64CD-448F-A93C-A92220C244E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798EE-799E-4308-A8F3-AC0B68363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FF2-64CD-448F-A93C-A92220C244E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3B7AF-368B-4A50-8706-C7E13732D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FF2-64CD-448F-A93C-A92220C244E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C5EC7-F105-449E-9548-B5ECBBB20D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15FF2-64CD-448F-A93C-A92220C244E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8DDB3-3B21-44CB-86C0-4BE39381C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15FF2-64CD-448F-A93C-A92220C244E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46A22-8219-49E3-A36F-55B6EBCF47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/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customer </a:t>
            </a:r>
            <a:r>
              <a:rPr lang="en-US"/>
              <a:t>Relation</a:t>
            </a:r>
          </a:p>
        </p:txBody>
      </p:sp>
      <p:pic>
        <p:nvPicPr>
          <p:cNvPr id="142340" name="Picture 4"/>
          <p:cNvPicPr>
            <a:picLocks noChangeAspect="1" noChangeArrowheads="1"/>
          </p:cNvPicPr>
          <p:nvPr/>
        </p:nvPicPr>
        <p:blipFill>
          <a:blip r:embed="rId2" cstate="print"/>
          <a:srcRect l="1790" t="531" r="1791" b="1326"/>
          <a:stretch>
            <a:fillRect/>
          </a:stretch>
        </p:blipFill>
        <p:spPr bwMode="auto">
          <a:xfrm>
            <a:off x="1600200" y="1143000"/>
            <a:ext cx="6543675" cy="49958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depositor </a:t>
            </a:r>
            <a:r>
              <a:rPr lang="en-US"/>
              <a:t>Relation</a:t>
            </a:r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2" cstate="print"/>
          <a:srcRect l="418" t="5304" r="836" b="5583"/>
          <a:stretch>
            <a:fillRect/>
          </a:stretch>
        </p:blipFill>
        <p:spPr bwMode="auto">
          <a:xfrm>
            <a:off x="1981200" y="1905000"/>
            <a:ext cx="5224463" cy="35353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82000" cy="532288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Let K </a:t>
            </a:r>
            <a:r>
              <a:rPr lang="en-US">
                <a:sym typeface="Symbol" pitchFamily="18" charset="2"/>
              </a:rPr>
              <a:t> R</a:t>
            </a:r>
          </a:p>
          <a:p>
            <a:r>
              <a:rPr lang="en-US" i="1">
                <a:sym typeface="Symbol" pitchFamily="18" charset="2"/>
              </a:rPr>
              <a:t>K </a:t>
            </a:r>
            <a:r>
              <a:rPr lang="en-US">
                <a:sym typeface="Symbol" pitchFamily="18" charset="2"/>
              </a:rPr>
              <a:t>is a </a:t>
            </a:r>
            <a:r>
              <a:rPr lang="en-US" b="1">
                <a:solidFill>
                  <a:schemeClr val="tx2"/>
                </a:solidFill>
                <a:sym typeface="Symbol" pitchFamily="18" charset="2"/>
              </a:rPr>
              <a:t>superkey </a:t>
            </a:r>
            <a:r>
              <a:rPr lang="en-US">
                <a:sym typeface="Symbol" pitchFamily="18" charset="2"/>
              </a:rPr>
              <a:t>of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if values for </a:t>
            </a:r>
            <a:r>
              <a:rPr lang="en-US" i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are sufficient to identify a unique tuple of each possible relation </a:t>
            </a:r>
            <a:r>
              <a:rPr lang="en-US" i="1">
                <a:sym typeface="Symbol" pitchFamily="18" charset="2"/>
              </a:rPr>
              <a:t>r(R)</a:t>
            </a:r>
            <a:r>
              <a:rPr lang="en-US">
                <a:sym typeface="Symbol" pitchFamily="18" charset="2"/>
              </a:rPr>
              <a:t> </a:t>
            </a:r>
          </a:p>
          <a:p>
            <a:pPr lvl="1"/>
            <a:r>
              <a:rPr lang="en-US">
                <a:sym typeface="Symbol" pitchFamily="18" charset="2"/>
              </a:rPr>
              <a:t>by “possible</a:t>
            </a:r>
            <a:r>
              <a:rPr lang="en-US" i="1">
                <a:sym typeface="Symbol" pitchFamily="18" charset="2"/>
              </a:rPr>
              <a:t> r </a:t>
            </a:r>
            <a:r>
              <a:rPr lang="en-US">
                <a:sym typeface="Symbol" pitchFamily="18" charset="2"/>
              </a:rPr>
              <a:t>” we mean a relation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that could exist in the enterprise we are modeling.</a:t>
            </a:r>
          </a:p>
          <a:p>
            <a:pPr lvl="1"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Example:  {</a:t>
            </a:r>
            <a:r>
              <a:rPr lang="en-US" i="1">
                <a:sym typeface="Symbol" pitchFamily="18" charset="2"/>
              </a:rPr>
              <a:t>customer_name, customer_street</a:t>
            </a:r>
            <a:r>
              <a:rPr lang="en-US">
                <a:sym typeface="Symbol" pitchFamily="18" charset="2"/>
              </a:rPr>
              <a:t>} and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              {</a:t>
            </a:r>
            <a:r>
              <a:rPr lang="en-US" i="1">
                <a:sym typeface="Symbol" pitchFamily="18" charset="2"/>
              </a:rPr>
              <a:t>customer_name</a:t>
            </a:r>
            <a:r>
              <a:rPr lang="en-US">
                <a:sym typeface="Symbol" pitchFamily="18" charset="2"/>
              </a:rPr>
              <a:t>}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are both superkeys of </a:t>
            </a:r>
            <a:r>
              <a:rPr lang="en-US" i="1">
                <a:sym typeface="Symbol" pitchFamily="18" charset="2"/>
              </a:rPr>
              <a:t>Customer</a:t>
            </a:r>
            <a:r>
              <a:rPr lang="en-US">
                <a:sym typeface="Symbol" pitchFamily="18" charset="2"/>
              </a:rPr>
              <a:t>, if no two customers can possibly have the same name</a:t>
            </a:r>
          </a:p>
          <a:p>
            <a:pPr lvl="2"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In real life, an attribute such as </a:t>
            </a:r>
            <a:r>
              <a:rPr lang="en-US" i="1">
                <a:sym typeface="Symbol" pitchFamily="18" charset="2"/>
              </a:rPr>
              <a:t>customer_id</a:t>
            </a:r>
            <a:r>
              <a:rPr lang="en-US">
                <a:sym typeface="Symbol" pitchFamily="18" charset="2"/>
              </a:rPr>
              <a:t> would be used instead of </a:t>
            </a:r>
            <a:r>
              <a:rPr lang="en-US" i="1">
                <a:sym typeface="Symbol" pitchFamily="18" charset="2"/>
              </a:rPr>
              <a:t>customer_name </a:t>
            </a:r>
            <a:r>
              <a:rPr lang="en-US">
                <a:sym typeface="Symbol" pitchFamily="18" charset="2"/>
              </a:rPr>
              <a:t>to uniquely identify customers, but we omit it to keep our examples small, and instead assume customer names are unique.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Keys (Cont.)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i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is a </a:t>
            </a:r>
            <a:r>
              <a:rPr lang="en-US" b="1">
                <a:solidFill>
                  <a:schemeClr val="tx2"/>
                </a:solidFill>
                <a:sym typeface="Symbol" pitchFamily="18" charset="2"/>
              </a:rPr>
              <a:t>candidate key</a:t>
            </a:r>
            <a:r>
              <a:rPr lang="en-US">
                <a:sym typeface="Symbol" pitchFamily="18" charset="2"/>
              </a:rPr>
              <a:t> if </a:t>
            </a:r>
            <a:r>
              <a:rPr lang="en-US" i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is minimal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Example:  {</a:t>
            </a:r>
            <a:r>
              <a:rPr lang="en-US" i="1">
                <a:sym typeface="Symbol" pitchFamily="18" charset="2"/>
              </a:rPr>
              <a:t>customer_name</a:t>
            </a:r>
            <a:r>
              <a:rPr lang="en-US">
                <a:sym typeface="Symbol" pitchFamily="18" charset="2"/>
              </a:rPr>
              <a:t>} is a candidate key for </a:t>
            </a:r>
            <a:r>
              <a:rPr lang="en-US" i="1">
                <a:sym typeface="Symbol" pitchFamily="18" charset="2"/>
              </a:rPr>
              <a:t>Customer</a:t>
            </a:r>
            <a:r>
              <a:rPr lang="en-US">
                <a:sym typeface="Symbol" pitchFamily="18" charset="2"/>
              </a:rPr>
              <a:t>, since it is a superkey and no subset of it is a superkey.</a:t>
            </a:r>
          </a:p>
          <a:p>
            <a:pPr>
              <a:lnSpc>
                <a:spcPct val="120000"/>
              </a:lnSpc>
            </a:pPr>
            <a:r>
              <a:rPr lang="en-US" b="1">
                <a:solidFill>
                  <a:schemeClr val="tx2"/>
                </a:solidFill>
                <a:sym typeface="Symbol" pitchFamily="18" charset="2"/>
              </a:rPr>
              <a:t>Primary key: </a:t>
            </a:r>
            <a:r>
              <a:rPr lang="en-US">
                <a:sym typeface="Symbol" pitchFamily="18" charset="2"/>
              </a:rPr>
              <a:t>a candidate key chosen as the principal means of identifying tuples within a relation</a:t>
            </a: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Should choose an attribute whose value never, or very rarely, changes.</a:t>
            </a:r>
          </a:p>
          <a:p>
            <a:pPr lvl="1">
              <a:lnSpc>
                <a:spcPct val="120000"/>
              </a:lnSpc>
            </a:pPr>
            <a:r>
              <a:rPr lang="en-US">
                <a:sym typeface="Symbol" pitchFamily="18" charset="2"/>
              </a:rPr>
              <a:t>E.g. email address is unique, but may change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Foreign Keys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1093788"/>
            <a:ext cx="8024812" cy="24114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A relation schema may have an attribute that corresponds to the primary key of another relation.  The attribute is called a </a:t>
            </a:r>
            <a:r>
              <a:rPr lang="en-US" b="1">
                <a:solidFill>
                  <a:schemeClr val="tx2"/>
                </a:solidFill>
              </a:rPr>
              <a:t>foreign key</a:t>
            </a:r>
            <a:r>
              <a:rPr lang="en-US"/>
              <a:t>.</a:t>
            </a:r>
          </a:p>
          <a:p>
            <a:pPr lvl="1">
              <a:lnSpc>
                <a:spcPct val="90000"/>
              </a:lnSpc>
            </a:pPr>
            <a:r>
              <a:rPr lang="en-US"/>
              <a:t>E.g. </a:t>
            </a:r>
            <a:r>
              <a:rPr lang="en-US" i="1"/>
              <a:t>customer_name</a:t>
            </a:r>
            <a:r>
              <a:rPr lang="en-US"/>
              <a:t> and </a:t>
            </a:r>
            <a:r>
              <a:rPr lang="en-US" i="1"/>
              <a:t>account_number</a:t>
            </a:r>
            <a:r>
              <a:rPr lang="en-US"/>
              <a:t> attributes of </a:t>
            </a:r>
            <a:r>
              <a:rPr lang="en-US" i="1"/>
              <a:t>depositor</a:t>
            </a:r>
            <a:r>
              <a:rPr lang="en-US"/>
              <a:t> are foreign keys to </a:t>
            </a:r>
            <a:r>
              <a:rPr lang="en-US" i="1"/>
              <a:t>customer</a:t>
            </a:r>
            <a:r>
              <a:rPr lang="en-US"/>
              <a:t> and </a:t>
            </a:r>
            <a:r>
              <a:rPr lang="en-US" i="1"/>
              <a:t>account</a:t>
            </a:r>
            <a:r>
              <a:rPr lang="en-US"/>
              <a:t> respectively.</a:t>
            </a:r>
          </a:p>
          <a:p>
            <a:pPr lvl="1">
              <a:lnSpc>
                <a:spcPct val="90000"/>
              </a:lnSpc>
            </a:pPr>
            <a:r>
              <a:rPr lang="en-US"/>
              <a:t>Only values occurring in the primary key attribute of the </a:t>
            </a:r>
            <a:r>
              <a:rPr lang="en-US" b="1">
                <a:solidFill>
                  <a:schemeClr val="tx2"/>
                </a:solidFill>
              </a:rPr>
              <a:t>referenced relation</a:t>
            </a:r>
            <a:r>
              <a:rPr lang="en-US"/>
              <a:t> may occur in the foreign key attribute of the </a:t>
            </a:r>
            <a:r>
              <a:rPr lang="en-US" b="1">
                <a:solidFill>
                  <a:schemeClr val="tx2"/>
                </a:solidFill>
              </a:rPr>
              <a:t>referencing relation</a:t>
            </a:r>
            <a:r>
              <a:rPr lang="en-US" b="1"/>
              <a:t>.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chemeClr val="tx2"/>
                </a:solidFill>
              </a:rPr>
              <a:t>Schema diagram</a:t>
            </a:r>
          </a:p>
        </p:txBody>
      </p:sp>
      <p:pic>
        <p:nvPicPr>
          <p:cNvPr id="274436" name="Picture 4"/>
          <p:cNvPicPr>
            <a:picLocks noChangeAspect="1" noChangeArrowheads="1"/>
          </p:cNvPicPr>
          <p:nvPr/>
        </p:nvPicPr>
        <p:blipFill>
          <a:blip r:embed="rId2" cstate="print"/>
          <a:srcRect l="406" t="22690" r="404" b="22958"/>
          <a:stretch>
            <a:fillRect/>
          </a:stretch>
        </p:blipFill>
        <p:spPr bwMode="auto">
          <a:xfrm>
            <a:off x="1066800" y="3581400"/>
            <a:ext cx="6996113" cy="28749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Query Languages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77913"/>
            <a:ext cx="7848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Language in which user requests information from the database.</a:t>
            </a:r>
          </a:p>
          <a:p>
            <a:r>
              <a:rPr lang="en-US"/>
              <a:t>Categories of languages</a:t>
            </a:r>
          </a:p>
          <a:p>
            <a:pPr lvl="1"/>
            <a:r>
              <a:rPr lang="en-US"/>
              <a:t>Procedural</a:t>
            </a:r>
          </a:p>
          <a:p>
            <a:pPr lvl="1"/>
            <a:r>
              <a:rPr lang="en-US"/>
              <a:t>Non-procedural, or declarative</a:t>
            </a:r>
          </a:p>
          <a:p>
            <a:r>
              <a:rPr lang="en-US"/>
              <a:t>“Pure” languages:</a:t>
            </a:r>
          </a:p>
          <a:p>
            <a:pPr lvl="1"/>
            <a:r>
              <a:rPr lang="en-US"/>
              <a:t>Relational algebra</a:t>
            </a:r>
          </a:p>
          <a:p>
            <a:pPr lvl="1"/>
            <a:r>
              <a:rPr lang="en-US"/>
              <a:t>Tuple relational calculus</a:t>
            </a:r>
          </a:p>
          <a:p>
            <a:pPr lvl="1"/>
            <a:r>
              <a:rPr lang="en-US"/>
              <a:t>Domain relational calculus</a:t>
            </a:r>
          </a:p>
          <a:p>
            <a:r>
              <a:rPr lang="en-US"/>
              <a:t>Pure languages form underlying basis of query languages that people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Algebra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615237" cy="48768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Procedural language</a:t>
            </a:r>
          </a:p>
          <a:p>
            <a:r>
              <a:rPr lang="en-US"/>
              <a:t>Six basic operators</a:t>
            </a:r>
          </a:p>
          <a:p>
            <a:pPr lvl="1"/>
            <a:r>
              <a:rPr lang="en-US"/>
              <a:t>select: </a:t>
            </a:r>
            <a:r>
              <a:rPr kumimoji="0" lang="en-US" sz="2400">
                <a:sym typeface="Symbol" pitchFamily="18" charset="2"/>
              </a:rPr>
              <a:t></a:t>
            </a:r>
            <a:endParaRPr lang="en-US"/>
          </a:p>
          <a:p>
            <a:pPr lvl="1"/>
            <a:r>
              <a:rPr lang="en-US"/>
              <a:t>project: </a:t>
            </a:r>
            <a:r>
              <a:rPr lang="en-US">
                <a:sym typeface="Symbol" pitchFamily="18" charset="2"/>
              </a:rPr>
              <a:t></a:t>
            </a:r>
            <a:endParaRPr lang="en-US"/>
          </a:p>
          <a:p>
            <a:pPr lvl="1"/>
            <a:r>
              <a:rPr lang="en-US"/>
              <a:t>union: </a:t>
            </a:r>
            <a:r>
              <a:rPr lang="en-US">
                <a:sym typeface="Symbol" pitchFamily="18" charset="2"/>
              </a:rPr>
              <a:t></a:t>
            </a:r>
            <a:endParaRPr lang="en-US"/>
          </a:p>
          <a:p>
            <a:pPr lvl="1"/>
            <a:r>
              <a:rPr lang="en-US"/>
              <a:t>set difference: </a:t>
            </a:r>
            <a:r>
              <a:rPr lang="en-US" i="1"/>
              <a:t>–</a:t>
            </a:r>
            <a:r>
              <a:rPr lang="en-US"/>
              <a:t> </a:t>
            </a:r>
          </a:p>
          <a:p>
            <a:pPr lvl="1"/>
            <a:r>
              <a:rPr lang="en-US"/>
              <a:t>Cartesian product: x</a:t>
            </a:r>
          </a:p>
          <a:p>
            <a:pPr lvl="1"/>
            <a:r>
              <a:rPr lang="en-US"/>
              <a:t>rename: </a:t>
            </a:r>
            <a:r>
              <a:rPr lang="en-US" sz="2000" i="1">
                <a:sym typeface="Symbol" pitchFamily="18" charset="2"/>
              </a:rPr>
              <a:t></a:t>
            </a:r>
            <a:endParaRPr lang="en-US"/>
          </a:p>
          <a:p>
            <a:r>
              <a:rPr lang="en-US"/>
              <a:t>The operators take one or  two relations as inputs and produce a new relation as a result.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Operation – Example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163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Relation r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5052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9624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4196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48768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35052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39624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44196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5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12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23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48768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3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10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798513" y="4038600"/>
            <a:ext cx="203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230188" indent="-230188" algn="ctr">
              <a:spcBef>
                <a:spcPct val="50000"/>
              </a:spcBef>
              <a:buClr>
                <a:schemeClr val="tx2"/>
              </a:buClr>
              <a:buFont typeface="Wingdings 2" pitchFamily="18" charset="2"/>
              <a:buChar char="¡"/>
            </a:pPr>
            <a:r>
              <a:rPr lang="en-US" sz="2400">
                <a:sym typeface="Symbol" pitchFamily="18" charset="2"/>
              </a:rPr>
              <a:t></a:t>
            </a:r>
            <a:r>
              <a:rPr lang="en-US" sz="2400" baseline="-25000">
                <a:sym typeface="Symbol" pitchFamily="18" charset="2"/>
              </a:rPr>
              <a:t>A=B ^ D &gt; 5</a:t>
            </a:r>
            <a:r>
              <a:rPr lang="en-US" sz="2000" baseline="-25000"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(r)</a:t>
            </a:r>
            <a:endParaRPr lang="en-US" sz="2400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35814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40386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44958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49530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35814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40386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44958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23</a:t>
            </a: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49530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7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 Operation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61175" cy="41370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/>
              <a:t>Notation:  </a:t>
            </a:r>
            <a:r>
              <a:rPr lang="en-US" sz="1600" i="1">
                <a:sym typeface="Symbol" pitchFamily="18" charset="2"/>
              </a:rPr>
              <a:t></a:t>
            </a:r>
            <a:r>
              <a:rPr lang="en-US" sz="1600">
                <a:sym typeface="Symbol" pitchFamily="18" charset="2"/>
              </a:rPr>
              <a:t> </a:t>
            </a:r>
            <a:r>
              <a:rPr lang="en-US" sz="1600" i="1" baseline="-25000">
                <a:sym typeface="Symbol" pitchFamily="18" charset="2"/>
              </a:rPr>
              <a:t>p</a:t>
            </a:r>
            <a:r>
              <a:rPr lang="en-US" sz="1600">
                <a:sym typeface="Symbol" pitchFamily="18" charset="2"/>
              </a:rPr>
              <a:t>(</a:t>
            </a:r>
            <a:r>
              <a:rPr lang="en-US" sz="1600" i="1">
                <a:sym typeface="Symbol" pitchFamily="18" charset="2"/>
              </a:rPr>
              <a:t>r</a:t>
            </a:r>
            <a:r>
              <a:rPr lang="en-US" sz="1600"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 i="1">
                <a:sym typeface="Symbol" pitchFamily="18" charset="2"/>
              </a:rPr>
              <a:t>p</a:t>
            </a:r>
            <a:r>
              <a:rPr lang="en-US" sz="1600">
                <a:sym typeface="Symbol" pitchFamily="18" charset="2"/>
              </a:rPr>
              <a:t> is called the </a:t>
            </a:r>
            <a:r>
              <a:rPr lang="en-US" sz="1600" b="1">
                <a:solidFill>
                  <a:schemeClr val="tx2"/>
                </a:solidFill>
                <a:sym typeface="Symbol" pitchFamily="18" charset="2"/>
              </a:rPr>
              <a:t>selection predicate</a:t>
            </a:r>
            <a:endParaRPr lang="en-US" sz="1600" b="1" i="1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/>
              <a:t>Defined as: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>	 </a:t>
            </a:r>
            <a:r>
              <a:rPr lang="en-US" sz="1600" i="1">
                <a:sym typeface="Symbol" pitchFamily="18" charset="2"/>
              </a:rPr>
              <a:t></a:t>
            </a:r>
            <a:r>
              <a:rPr lang="en-US" sz="1600" i="1" baseline="-25000">
                <a:sym typeface="Symbol" pitchFamily="18" charset="2"/>
              </a:rPr>
              <a:t>p</a:t>
            </a:r>
            <a:r>
              <a:rPr lang="en-US" sz="1600">
                <a:sym typeface="Symbol" pitchFamily="18" charset="2"/>
              </a:rPr>
              <a:t>(</a:t>
            </a:r>
            <a:r>
              <a:rPr lang="en-US" sz="1600" b="1" i="1">
                <a:sym typeface="Symbol" pitchFamily="18" charset="2"/>
              </a:rPr>
              <a:t>r</a:t>
            </a:r>
            <a:r>
              <a:rPr lang="en-US" sz="1600">
                <a:sym typeface="Symbol" pitchFamily="18" charset="2"/>
              </a:rPr>
              <a:t>) = {</a:t>
            </a:r>
            <a:r>
              <a:rPr lang="en-US" sz="1600" i="1">
                <a:sym typeface="Symbol" pitchFamily="18" charset="2"/>
              </a:rPr>
              <a:t>t</a:t>
            </a:r>
            <a:r>
              <a:rPr lang="en-US" sz="1600">
                <a:sym typeface="Symbol" pitchFamily="18" charset="2"/>
              </a:rPr>
              <a:t> | </a:t>
            </a:r>
            <a:r>
              <a:rPr lang="en-US" sz="1600" i="1">
                <a:sym typeface="Symbol" pitchFamily="18" charset="2"/>
              </a:rPr>
              <a:t>t</a:t>
            </a:r>
            <a:r>
              <a:rPr lang="en-US" sz="1600">
                <a:sym typeface="Symbol" pitchFamily="18" charset="2"/>
              </a:rPr>
              <a:t>  </a:t>
            </a:r>
            <a:r>
              <a:rPr lang="en-US" sz="1600" i="1">
                <a:sym typeface="Symbol" pitchFamily="18" charset="2"/>
              </a:rPr>
              <a:t>r</a:t>
            </a:r>
            <a:r>
              <a:rPr lang="en-US" sz="1600">
                <a:sym typeface="Symbol" pitchFamily="18" charset="2"/>
              </a:rPr>
              <a:t> </a:t>
            </a:r>
            <a:r>
              <a:rPr lang="en-US" sz="1600" b="1">
                <a:sym typeface="Symbol" pitchFamily="18" charset="2"/>
              </a:rPr>
              <a:t>and </a:t>
            </a:r>
            <a:r>
              <a:rPr lang="en-US" sz="1600" i="1">
                <a:sym typeface="Symbol" pitchFamily="18" charset="2"/>
              </a:rPr>
              <a:t>p(t)</a:t>
            </a:r>
            <a:r>
              <a:rPr lang="en-US" sz="1600">
                <a:sym typeface="Symbol" pitchFamily="18" charset="2"/>
              </a:rPr>
              <a:t>}</a:t>
            </a:r>
            <a:br>
              <a:rPr lang="en-US" sz="1600">
                <a:sym typeface="Symbol" pitchFamily="18" charset="2"/>
              </a:rPr>
            </a:br>
            <a:endParaRPr lang="en-US" sz="160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>
                <a:sym typeface="Symbol" pitchFamily="18" charset="2"/>
              </a:rPr>
              <a:t>	Where</a:t>
            </a:r>
            <a:r>
              <a:rPr lang="en-US" sz="1600" i="1">
                <a:sym typeface="Symbol" pitchFamily="18" charset="2"/>
              </a:rPr>
              <a:t> p</a:t>
            </a:r>
            <a:r>
              <a:rPr lang="en-US" sz="1600">
                <a:sym typeface="Symbol" pitchFamily="18" charset="2"/>
              </a:rPr>
              <a:t> is a formula in propositional calculus consisting of </a:t>
            </a:r>
            <a:r>
              <a:rPr lang="en-US" sz="1600" b="1">
                <a:solidFill>
                  <a:schemeClr val="tx2"/>
                </a:solidFill>
                <a:sym typeface="Symbol" pitchFamily="18" charset="2"/>
              </a:rPr>
              <a:t>terms</a:t>
            </a:r>
            <a:r>
              <a:rPr lang="en-US" sz="160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sz="1600">
                <a:sym typeface="Symbol" pitchFamily="18" charset="2"/>
              </a:rPr>
              <a:t>connected by :  (</a:t>
            </a:r>
            <a:r>
              <a:rPr lang="en-US" sz="1600" b="1">
                <a:sym typeface="Symbol" pitchFamily="18" charset="2"/>
              </a:rPr>
              <a:t>and</a:t>
            </a:r>
            <a:r>
              <a:rPr lang="en-US" sz="1600">
                <a:sym typeface="Symbol" pitchFamily="18" charset="2"/>
              </a:rPr>
              <a:t>),  (</a:t>
            </a:r>
            <a:r>
              <a:rPr lang="en-US" sz="1600" b="1">
                <a:sym typeface="Symbol" pitchFamily="18" charset="2"/>
              </a:rPr>
              <a:t>or</a:t>
            </a:r>
            <a:r>
              <a:rPr lang="en-US" sz="1600">
                <a:sym typeface="Symbol" pitchFamily="18" charset="2"/>
              </a:rPr>
              <a:t>),  (</a:t>
            </a:r>
            <a:r>
              <a:rPr lang="en-US" sz="1600" b="1">
                <a:sym typeface="Symbol" pitchFamily="18" charset="2"/>
              </a:rPr>
              <a:t>not</a:t>
            </a:r>
            <a:r>
              <a:rPr lang="en-US" sz="1600">
                <a:sym typeface="Symbol" pitchFamily="18" charset="2"/>
              </a:rPr>
              <a:t>)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>Each </a:t>
            </a:r>
            <a:r>
              <a:rPr lang="en-US" sz="1600" b="1">
                <a:solidFill>
                  <a:schemeClr val="tx2"/>
                </a:solidFill>
                <a:sym typeface="Symbol" pitchFamily="18" charset="2"/>
              </a:rPr>
              <a:t>term</a:t>
            </a:r>
            <a:r>
              <a:rPr lang="en-US" sz="1600">
                <a:sym typeface="Symbol" pitchFamily="18" charset="2"/>
              </a:rPr>
              <a:t> is one of:</a:t>
            </a:r>
          </a:p>
          <a:p>
            <a:pPr>
              <a:lnSpc>
                <a:spcPct val="11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>
                <a:sym typeface="Symbol" pitchFamily="18" charset="2"/>
              </a:rPr>
              <a:t>		&lt;attribute&gt;	</a:t>
            </a:r>
            <a:r>
              <a:rPr lang="en-US" sz="1600" i="1">
                <a:sym typeface="Symbol" pitchFamily="18" charset="2"/>
              </a:rPr>
              <a:t>op</a:t>
            </a:r>
            <a:r>
              <a:rPr lang="en-US" sz="1600">
                <a:sym typeface="Symbol" pitchFamily="18" charset="2"/>
              </a:rPr>
              <a:t> 	&lt;attribute&gt; or &lt;constant&gt;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>
                <a:sym typeface="Symbol" pitchFamily="18" charset="2"/>
              </a:rPr>
              <a:t>     where </a:t>
            </a:r>
            <a:r>
              <a:rPr lang="en-US" sz="1600" i="1">
                <a:sym typeface="Symbol" pitchFamily="18" charset="2"/>
              </a:rPr>
              <a:t>op</a:t>
            </a:r>
            <a:r>
              <a:rPr lang="en-US" sz="1600">
                <a:sym typeface="Symbol" pitchFamily="18" charset="2"/>
              </a:rPr>
              <a:t> is one of:  =, , &gt;, . &lt;. </a:t>
            </a:r>
            <a:br>
              <a:rPr lang="en-US" sz="1600">
                <a:sym typeface="Symbol" pitchFamily="18" charset="2"/>
              </a:rPr>
            </a:br>
            <a:endParaRPr lang="en-US" sz="1600"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sz="1600">
                <a:sym typeface="Symbol" pitchFamily="18" charset="2"/>
              </a:rPr>
              <a:t>Example of selection: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>  	</a:t>
            </a:r>
            <a:r>
              <a:rPr lang="en-US" sz="1600" i="1">
                <a:sym typeface="Symbol" pitchFamily="18" charset="2"/>
              </a:rPr>
              <a:t></a:t>
            </a:r>
            <a:r>
              <a:rPr lang="en-US" sz="1600">
                <a:sym typeface="Symbol" pitchFamily="18" charset="2"/>
              </a:rPr>
              <a:t> </a:t>
            </a:r>
            <a:r>
              <a:rPr lang="en-US" sz="1600" i="1" baseline="-25000">
                <a:sym typeface="Symbol" pitchFamily="18" charset="2"/>
              </a:rPr>
              <a:t>branch_name=“Perryridge”</a:t>
            </a:r>
            <a:r>
              <a:rPr lang="en-US" sz="1600">
                <a:sym typeface="Symbol" pitchFamily="18" charset="2"/>
              </a:rPr>
              <a:t>(</a:t>
            </a:r>
            <a:r>
              <a:rPr lang="en-US" sz="1600" i="1">
                <a:sym typeface="Symbol" pitchFamily="18" charset="2"/>
              </a:rPr>
              <a:t>account</a:t>
            </a:r>
            <a:r>
              <a:rPr lang="en-US" sz="1600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Operation –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61175" cy="411162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Relation</a:t>
            </a:r>
            <a:r>
              <a:rPr lang="en-US" i="1"/>
              <a:t> r</a:t>
            </a:r>
            <a:r>
              <a:rPr lang="en-US"/>
              <a:t>: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0734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5306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9878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0734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35306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10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20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30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40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9878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2000">
              <a:latin typeface="Times New Roman" pitchFamily="18" charset="0"/>
            </a:endParaRP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25400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29972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2540000" y="4254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2997200" y="4254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3606800" y="4711700"/>
            <a:ext cx="3175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=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0640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5212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064000" y="42545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4521200" y="42545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98513" y="3733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>
                <a:latin typeface="Times New Roman" pitchFamily="18" charset="0"/>
                <a:sym typeface="Symbol" pitchFamily="18" charset="2"/>
              </a:rPr>
              <a:t></a:t>
            </a:r>
            <a:r>
              <a:rPr lang="en-US" sz="2000" baseline="-25000">
                <a:latin typeface="Times New Roman" pitchFamily="18" charset="0"/>
              </a:rPr>
              <a:t>A,C</a:t>
            </a:r>
            <a:r>
              <a:rPr lang="en-US" sz="2400">
                <a:latin typeface="Times New Roman" pitchFamily="18" charset="0"/>
              </a:rPr>
              <a:t> (</a:t>
            </a:r>
            <a:r>
              <a:rPr lang="en-US" sz="2400" i="1">
                <a:latin typeface="Times New Roman" pitchFamily="18" charset="0"/>
              </a:rPr>
              <a:t>r</a:t>
            </a:r>
            <a:r>
              <a:rPr lang="en-US" sz="240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</a:t>
            </a:r>
            <a:r>
              <a:rPr lang="en-US" dirty="0"/>
              <a:t>Model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5862637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Structure of Relational Databases</a:t>
            </a:r>
          </a:p>
          <a:p>
            <a:r>
              <a:rPr lang="en-US" dirty="0"/>
              <a:t>Fundamental Relational-Algebra-Operations</a:t>
            </a:r>
          </a:p>
          <a:p>
            <a:r>
              <a:rPr lang="en-US" dirty="0"/>
              <a:t>Additional Relational-Algebra-Operations</a:t>
            </a:r>
          </a:p>
          <a:p>
            <a:r>
              <a:rPr lang="en-US" dirty="0"/>
              <a:t>Extended Relational-Algebra-Operations</a:t>
            </a:r>
          </a:p>
          <a:p>
            <a:r>
              <a:rPr lang="en-US" dirty="0"/>
              <a:t>Null Values</a:t>
            </a:r>
          </a:p>
          <a:p>
            <a:r>
              <a:rPr lang="en-US" dirty="0"/>
              <a:t>Modification of the Database</a:t>
            </a:r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Operation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848600" cy="4876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/>
              <a:t>Notation:</a:t>
            </a:r>
            <a:br>
              <a:rPr lang="en-US"/>
            </a:br>
            <a:r>
              <a:rPr lang="en-US"/>
              <a:t>	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  <a:tabLst>
                <a:tab pos="3257550" algn="ctr"/>
              </a:tabLst>
            </a:pPr>
            <a:r>
              <a:rPr lang="en-US"/>
              <a:t>	where </a:t>
            </a:r>
            <a:r>
              <a:rPr lang="en-US" i="1"/>
              <a:t>A</a:t>
            </a:r>
            <a:r>
              <a:rPr lang="en-US" i="1" baseline="-25000"/>
              <a:t>1</a:t>
            </a:r>
            <a:r>
              <a:rPr lang="en-US" i="1"/>
              <a:t>, A</a:t>
            </a:r>
            <a:r>
              <a:rPr lang="en-US" i="1" baseline="-25000"/>
              <a:t>2</a:t>
            </a:r>
            <a:r>
              <a:rPr lang="en-US"/>
              <a:t> are attribute names and </a:t>
            </a:r>
            <a:r>
              <a:rPr lang="en-US" i="1"/>
              <a:t>r</a:t>
            </a:r>
            <a:r>
              <a:rPr lang="en-US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/>
              <a:t>The result is defined as the relation of </a:t>
            </a:r>
            <a:r>
              <a:rPr lang="en-US" i="1"/>
              <a:t>k</a:t>
            </a:r>
            <a:r>
              <a:rPr lang="en-US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/>
              <a:t>Duplicate rows removed from result, since relations are sets</a:t>
            </a:r>
          </a:p>
          <a:p>
            <a:pPr>
              <a:tabLst>
                <a:tab pos="3257550" algn="ctr"/>
              </a:tabLst>
            </a:pPr>
            <a:r>
              <a:rPr lang="en-US"/>
              <a:t>Example: To eliminate the </a:t>
            </a:r>
            <a:r>
              <a:rPr lang="en-US" i="1"/>
              <a:t>branch_name</a:t>
            </a:r>
            <a:r>
              <a:rPr lang="en-US"/>
              <a:t> attribute of </a:t>
            </a:r>
            <a:r>
              <a:rPr lang="en-US" i="1"/>
              <a:t>account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     	 </a:t>
            </a:r>
            <a:r>
              <a:rPr lang="en-US">
                <a:sym typeface="Symbol" pitchFamily="18" charset="2"/>
              </a:rPr>
              <a:t></a:t>
            </a:r>
            <a:r>
              <a:rPr lang="en-US" sz="2000" i="1" baseline="-25000"/>
              <a:t>account_number, balance</a:t>
            </a:r>
            <a:r>
              <a:rPr lang="en-US"/>
              <a:t> (</a:t>
            </a:r>
            <a:r>
              <a:rPr lang="en-US" i="1"/>
              <a:t>account</a:t>
            </a:r>
            <a:r>
              <a:rPr lang="en-US"/>
              <a:t>) </a:t>
            </a:r>
            <a:br>
              <a:rPr lang="en-US"/>
            </a:br>
            <a:endParaRPr lang="en-US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3148013" y="1363663"/>
          <a:ext cx="1806575" cy="461962"/>
        </p:xfrm>
        <a:graphic>
          <a:graphicData uri="http://schemas.openxmlformats.org/presentationml/2006/ole">
            <p:oleObj spid="_x0000_s40964" name="Equation" r:id="rId3" imgW="1295280" imgH="3553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Union Operation –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61175" cy="3349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Relations </a:t>
            </a:r>
            <a:r>
              <a:rPr lang="en-US" i="1"/>
              <a:t>r, s:</a:t>
            </a:r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798513" y="41910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r </a:t>
            </a:r>
            <a:r>
              <a:rPr kumimoji="1" lang="en-US" sz="1800">
                <a:sym typeface="Symbol" pitchFamily="18" charset="2"/>
              </a:rPr>
              <a:t> s</a:t>
            </a:r>
            <a:r>
              <a:rPr kumimoji="1" lang="en-US" sz="1800"/>
              <a:t>: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30861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5433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086100" y="1638300"/>
            <a:ext cx="457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543300" y="1638300"/>
            <a:ext cx="457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 dirty="0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 dirty="0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800" i="1" dirty="0">
                <a:sym typeface="Symbol" pitchFamily="18" charset="2"/>
              </a:rPr>
              <a:t>1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52197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56769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5219700" y="16383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5676900" y="16383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3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413125" y="28829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5505450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4152900" y="3594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4610100" y="3594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4152900" y="4127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4610100" y="4127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Union Operation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848600" cy="4876800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2965450" algn="ctr"/>
              </a:tabLst>
            </a:pPr>
            <a:r>
              <a:rPr lang="en-US"/>
              <a:t>Notation: 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 </a:t>
            </a:r>
            <a:r>
              <a:rPr lang="en-US" i="1">
                <a:sym typeface="Symbol" pitchFamily="18" charset="2"/>
              </a:rPr>
              <a:t>s</a:t>
            </a:r>
          </a:p>
          <a:p>
            <a:pPr>
              <a:tabLst>
                <a:tab pos="2965450" algn="ctr"/>
              </a:tabLst>
            </a:pPr>
            <a:r>
              <a:rPr lang="en-US">
                <a:sym typeface="Symbol" pitchFamily="18" charset="2"/>
              </a:rPr>
              <a:t>Defined as: 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/>
              <a:t>		</a:t>
            </a:r>
            <a:r>
              <a:rPr lang="en-US" i="1"/>
              <a:t>r</a:t>
            </a:r>
            <a:r>
              <a:rPr lang="en-US"/>
              <a:t>  </a:t>
            </a:r>
            <a:r>
              <a:rPr lang="en-US">
                <a:sym typeface="Symbol" pitchFamily="18" charset="2"/>
              </a:rPr>
              <a:t>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= {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| </a:t>
            </a:r>
            <a:r>
              <a:rPr lang="en-US" i="1"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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or</a:t>
            </a:r>
            <a:r>
              <a:rPr lang="en-US" i="1">
                <a:sym typeface="Symbol" pitchFamily="18" charset="2"/>
              </a:rPr>
              <a:t> t</a:t>
            </a:r>
            <a:r>
              <a:rPr lang="en-US">
                <a:sym typeface="Symbol" pitchFamily="18" charset="2"/>
              </a:rPr>
              <a:t> 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}</a:t>
            </a:r>
          </a:p>
          <a:p>
            <a:pPr>
              <a:tabLst>
                <a:tab pos="2965450" algn="ctr"/>
              </a:tabLst>
            </a:pPr>
            <a:r>
              <a:rPr lang="en-US">
                <a:sym typeface="Symbol" pitchFamily="18" charset="2"/>
              </a:rPr>
              <a:t>For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to be valid.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 i="1">
                <a:sym typeface="Symbol" pitchFamily="18" charset="2"/>
              </a:rPr>
              <a:t>	</a:t>
            </a:r>
            <a:r>
              <a:rPr lang="en-US">
                <a:sym typeface="Symbol" pitchFamily="18" charset="2"/>
              </a:rPr>
              <a:t>1.  </a:t>
            </a:r>
            <a:r>
              <a:rPr lang="en-US" i="1">
                <a:sym typeface="Symbol" pitchFamily="18" charset="2"/>
              </a:rPr>
              <a:t>r,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must have the </a:t>
            </a:r>
            <a:r>
              <a:rPr lang="en-US" i="1">
                <a:sym typeface="Symbol" pitchFamily="18" charset="2"/>
              </a:rPr>
              <a:t>same </a:t>
            </a:r>
            <a:r>
              <a:rPr lang="en-US" b="1">
                <a:solidFill>
                  <a:schemeClr val="tx2"/>
                </a:solidFill>
                <a:sym typeface="Symbol" pitchFamily="18" charset="2"/>
              </a:rPr>
              <a:t>arity</a:t>
            </a:r>
            <a:r>
              <a:rPr lang="en-US">
                <a:sym typeface="Symbol" pitchFamily="18" charset="2"/>
              </a:rPr>
              <a:t> (same number of attributes)</a:t>
            </a:r>
          </a:p>
          <a:p>
            <a:pPr>
              <a:buFont typeface="Monotype Sorts" pitchFamily="2" charset="2"/>
              <a:buNone/>
              <a:tabLst>
                <a:tab pos="2965450" algn="ctr"/>
              </a:tabLst>
            </a:pPr>
            <a:r>
              <a:rPr lang="en-US">
                <a:sym typeface="Symbol" pitchFamily="18" charset="2"/>
              </a:rPr>
              <a:t>	2.  The attribute domains must be </a:t>
            </a:r>
            <a:r>
              <a:rPr lang="en-US" b="1">
                <a:solidFill>
                  <a:schemeClr val="tx2"/>
                </a:solidFill>
                <a:sym typeface="Symbol" pitchFamily="18" charset="2"/>
              </a:rPr>
              <a:t>compatible</a:t>
            </a:r>
            <a:r>
              <a:rPr lang="en-US">
                <a:sym typeface="Symbol" pitchFamily="18" charset="2"/>
              </a:rPr>
              <a:t> (example: 2</a:t>
            </a:r>
            <a:r>
              <a:rPr lang="en-US" baseline="30000">
                <a:sym typeface="Symbol" pitchFamily="18" charset="2"/>
              </a:rPr>
              <a:t>nd</a:t>
            </a:r>
            <a:r>
              <a:rPr lang="en-US">
                <a:sym typeface="Symbol" pitchFamily="18" charset="2"/>
              </a:rPr>
              <a:t> column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  	of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deals with the same type of values as does the 2</a:t>
            </a:r>
            <a:r>
              <a:rPr lang="en-US" baseline="30000">
                <a:sym typeface="Symbol" pitchFamily="18" charset="2"/>
              </a:rPr>
              <a:t>nd </a:t>
            </a:r>
            <a:r>
              <a:rPr lang="en-US">
                <a:sym typeface="Symbol" pitchFamily="18" charset="2"/>
              </a:rPr>
              <a:t/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  column of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/>
              <a:t>Example: to find all customers with either an account or a loan</a:t>
            </a:r>
            <a:br>
              <a:rPr lang="en-US"/>
            </a:br>
            <a:r>
              <a:rPr lang="en-US"/>
              <a:t>    </a:t>
            </a:r>
            <a:r>
              <a:rPr lang="en-US">
                <a:sym typeface="Symbol" pitchFamily="18" charset="2"/>
              </a:rPr>
              <a:t></a:t>
            </a:r>
            <a:r>
              <a:rPr lang="en-US" sz="2000" i="1" baseline="-25000"/>
              <a:t>customer_name</a:t>
            </a:r>
            <a:r>
              <a:rPr lang="en-US"/>
              <a:t> (</a:t>
            </a:r>
            <a:r>
              <a:rPr lang="en-US" i="1"/>
              <a:t>depositor</a:t>
            </a:r>
            <a:r>
              <a:rPr lang="en-US"/>
              <a:t>)   </a:t>
            </a:r>
            <a:r>
              <a:rPr lang="en-US">
                <a:sym typeface="Symbol" pitchFamily="18" charset="2"/>
              </a:rPr>
              <a:t>  </a:t>
            </a:r>
            <a:r>
              <a:rPr lang="en-US" sz="2000" i="1" baseline="-25000"/>
              <a:t>customer_name</a:t>
            </a:r>
            <a:r>
              <a:rPr lang="en-US"/>
              <a:t> (</a:t>
            </a:r>
            <a:r>
              <a:rPr lang="en-US" i="1"/>
              <a:t>borrower)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6667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Set Difference Operation – Example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61175" cy="334962"/>
          </a:xfrm>
          <a:noFill/>
          <a:ln/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Relations </a:t>
            </a:r>
            <a:r>
              <a:rPr lang="en-US" i="1"/>
              <a:t>r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/>
              <a:t>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798513" y="38100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i="1"/>
              <a:t>r  </a:t>
            </a:r>
            <a:r>
              <a:rPr kumimoji="1" lang="en-US" sz="1800" i="1">
                <a:sym typeface="Symbol" pitchFamily="18" charset="2"/>
              </a:rPr>
              <a:t>– s</a:t>
            </a:r>
            <a:r>
              <a:rPr kumimoji="1" lang="en-US" sz="1800" i="1"/>
              <a:t>: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1242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35814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3124200" y="1701800"/>
            <a:ext cx="457200" cy="1295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3581400" y="1701800"/>
            <a:ext cx="457200" cy="1295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2578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57150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5257800" y="17018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5715000" y="17018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3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3451225" y="29972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5543550" y="2692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4191000" y="39116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4648200" y="39116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4191000" y="44450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4648200" y="44450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Set Difference Operation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499225" cy="491648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/>
              <a:t>Notation </a:t>
            </a:r>
            <a:r>
              <a:rPr lang="en-US" i="1"/>
              <a:t>r – s</a:t>
            </a:r>
          </a:p>
          <a:p>
            <a:r>
              <a:rPr lang="en-US"/>
              <a:t>Defined as: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 </a:t>
            </a:r>
            <a:r>
              <a:rPr lang="en-US" i="1"/>
              <a:t>r – s</a:t>
            </a:r>
            <a:r>
              <a:rPr lang="en-US"/>
              <a:t>  = {</a:t>
            </a:r>
            <a:r>
              <a:rPr lang="en-US" i="1"/>
              <a:t>t</a:t>
            </a:r>
            <a:r>
              <a:rPr lang="en-US"/>
              <a:t> | </a:t>
            </a: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and</a:t>
            </a:r>
            <a:r>
              <a:rPr lang="en-US">
                <a:sym typeface="Symbol" pitchFamily="18" charset="2"/>
              </a:rPr>
              <a:t> t 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}</a:t>
            </a:r>
          </a:p>
          <a:p>
            <a:pPr>
              <a:buFont typeface="Monotype Sorts" pitchFamily="2" charset="2"/>
              <a:buNone/>
            </a:pPr>
            <a:endParaRPr lang="en-US" i="1"/>
          </a:p>
          <a:p>
            <a:r>
              <a:rPr lang="en-US"/>
              <a:t>Set differences must be taken between </a:t>
            </a:r>
            <a:r>
              <a:rPr lang="en-US" b="1">
                <a:solidFill>
                  <a:schemeClr val="tx2"/>
                </a:solidFill>
              </a:rPr>
              <a:t>compatible</a:t>
            </a:r>
            <a:r>
              <a:rPr lang="en-US"/>
              <a:t> relations.</a:t>
            </a:r>
          </a:p>
          <a:p>
            <a:pPr lvl="1"/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must have the </a:t>
            </a:r>
            <a:r>
              <a:rPr lang="en-US">
                <a:solidFill>
                  <a:schemeClr val="tx2"/>
                </a:solidFill>
              </a:rPr>
              <a:t>same</a:t>
            </a:r>
            <a:r>
              <a:rPr lang="en-US"/>
              <a:t> arity</a:t>
            </a:r>
          </a:p>
          <a:p>
            <a:pPr lvl="1"/>
            <a:r>
              <a:rPr lang="en-US"/>
              <a:t>attribute domains of </a:t>
            </a:r>
            <a:r>
              <a:rPr lang="en-US" i="1"/>
              <a:t>r </a:t>
            </a:r>
            <a:r>
              <a:rPr lang="en-US"/>
              <a:t>and </a:t>
            </a:r>
            <a:r>
              <a:rPr lang="en-US" i="1"/>
              <a:t>s </a:t>
            </a:r>
            <a:r>
              <a:rPr lang="en-US"/>
              <a:t>must be compatible</a:t>
            </a:r>
            <a:endParaRPr lang="en-US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endParaRPr lang="en-US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endParaRPr lang="en-US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93675"/>
            <a:ext cx="8991600" cy="503238"/>
          </a:xfrm>
        </p:spPr>
        <p:txBody>
          <a:bodyPr>
            <a:normAutofit fontScale="90000"/>
          </a:bodyPr>
          <a:lstStyle/>
          <a:p>
            <a:r>
              <a:rPr lang="en-US" dirty="0"/>
              <a:t>Cartesian-Product Operation –  Example</a:t>
            </a:r>
          </a:p>
        </p:txBody>
      </p:sp>
      <p:sp>
        <p:nvSpPr>
          <p:cNvPr id="48131" name="Rectangle 1027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  <a:tabLst>
                <a:tab pos="3149600" algn="ctr"/>
              </a:tabLst>
            </a:pPr>
            <a:r>
              <a:rPr kumimoji="1" lang="en-US" sz="1800"/>
              <a:t>Relations </a:t>
            </a:r>
            <a:r>
              <a:rPr kumimoji="1" lang="en-US" sz="1800" i="1"/>
              <a:t>r, s</a:t>
            </a:r>
            <a:r>
              <a:rPr kumimoji="1" lang="en-US" sz="1800"/>
              <a:t>:</a:t>
            </a:r>
          </a:p>
        </p:txBody>
      </p:sp>
      <p:sp>
        <p:nvSpPr>
          <p:cNvPr id="48132" name="Rectangle 1028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  <a:tabLst>
                <a:tab pos="3149600" algn="ctr"/>
              </a:tabLst>
            </a:pPr>
            <a:r>
              <a:rPr kumimoji="1" lang="en-US" sz="1800" i="1"/>
              <a:t>r</a:t>
            </a:r>
            <a:r>
              <a:rPr kumimoji="1" lang="en-US" sz="1800"/>
              <a:t> x</a:t>
            </a:r>
            <a:r>
              <a:rPr kumimoji="1" lang="en-US" sz="1800">
                <a:sym typeface="Symbol" pitchFamily="18" charset="2"/>
              </a:rPr>
              <a:t> </a:t>
            </a:r>
            <a:r>
              <a:rPr kumimoji="1" lang="en-US" sz="1800" i="1">
                <a:sym typeface="Symbol" pitchFamily="18" charset="2"/>
              </a:rPr>
              <a:t>s</a:t>
            </a:r>
            <a:r>
              <a:rPr kumimoji="1" lang="en-US" sz="1800"/>
              <a:t>:</a:t>
            </a:r>
          </a:p>
        </p:txBody>
      </p:sp>
      <p:sp>
        <p:nvSpPr>
          <p:cNvPr id="48133" name="Rectangle 1029"/>
          <p:cNvSpPr>
            <a:spLocks noChangeArrowheads="1"/>
          </p:cNvSpPr>
          <p:nvPr/>
        </p:nvSpPr>
        <p:spPr bwMode="auto">
          <a:xfrm>
            <a:off x="28956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8134" name="Rectangle 1030"/>
          <p:cNvSpPr>
            <a:spLocks noChangeArrowheads="1"/>
          </p:cNvSpPr>
          <p:nvPr/>
        </p:nvSpPr>
        <p:spPr bwMode="auto">
          <a:xfrm>
            <a:off x="33528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8135" name="Rectangle 1031"/>
          <p:cNvSpPr>
            <a:spLocks noChangeArrowheads="1"/>
          </p:cNvSpPr>
          <p:nvPr/>
        </p:nvSpPr>
        <p:spPr bwMode="auto">
          <a:xfrm>
            <a:off x="2895600" y="1752600"/>
            <a:ext cx="4572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8136" name="Rectangle 1032"/>
          <p:cNvSpPr>
            <a:spLocks noChangeArrowheads="1"/>
          </p:cNvSpPr>
          <p:nvPr/>
        </p:nvSpPr>
        <p:spPr bwMode="auto">
          <a:xfrm>
            <a:off x="3352800" y="1752600"/>
            <a:ext cx="4572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48137" name="Rectangle 1033"/>
          <p:cNvSpPr>
            <a:spLocks noChangeArrowheads="1"/>
          </p:cNvSpPr>
          <p:nvPr/>
        </p:nvSpPr>
        <p:spPr bwMode="auto">
          <a:xfrm>
            <a:off x="28194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8138" name="Rectangle 1034"/>
          <p:cNvSpPr>
            <a:spLocks noChangeArrowheads="1"/>
          </p:cNvSpPr>
          <p:nvPr/>
        </p:nvSpPr>
        <p:spPr bwMode="auto">
          <a:xfrm>
            <a:off x="32766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8139" name="Rectangle 1035"/>
          <p:cNvSpPr>
            <a:spLocks noChangeArrowheads="1"/>
          </p:cNvSpPr>
          <p:nvPr/>
        </p:nvSpPr>
        <p:spPr bwMode="auto">
          <a:xfrm>
            <a:off x="28194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8140" name="Rectangle 1036"/>
          <p:cNvSpPr>
            <a:spLocks noChangeArrowheads="1"/>
          </p:cNvSpPr>
          <p:nvPr/>
        </p:nvSpPr>
        <p:spPr bwMode="auto">
          <a:xfrm>
            <a:off x="32766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48141" name="Rectangle 1037"/>
          <p:cNvSpPr>
            <a:spLocks noChangeArrowheads="1"/>
          </p:cNvSpPr>
          <p:nvPr/>
        </p:nvSpPr>
        <p:spPr bwMode="auto">
          <a:xfrm>
            <a:off x="37338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8142" name="Rectangle 1038"/>
          <p:cNvSpPr>
            <a:spLocks noChangeArrowheads="1"/>
          </p:cNvSpPr>
          <p:nvPr/>
        </p:nvSpPr>
        <p:spPr bwMode="auto">
          <a:xfrm>
            <a:off x="41910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48143" name="Rectangle 1039"/>
          <p:cNvSpPr>
            <a:spLocks noChangeArrowheads="1"/>
          </p:cNvSpPr>
          <p:nvPr/>
        </p:nvSpPr>
        <p:spPr bwMode="auto">
          <a:xfrm>
            <a:off x="37338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 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48144" name="Rectangle 1040"/>
          <p:cNvSpPr>
            <a:spLocks noChangeArrowheads="1"/>
          </p:cNvSpPr>
          <p:nvPr/>
        </p:nvSpPr>
        <p:spPr bwMode="auto">
          <a:xfrm>
            <a:off x="41910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20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20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</p:txBody>
      </p:sp>
      <p:sp>
        <p:nvSpPr>
          <p:cNvPr id="48145" name="Rectangle 1041"/>
          <p:cNvSpPr>
            <a:spLocks noChangeArrowheads="1"/>
          </p:cNvSpPr>
          <p:nvPr/>
        </p:nvSpPr>
        <p:spPr bwMode="auto">
          <a:xfrm>
            <a:off x="46482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48146" name="Rectangle 1042"/>
          <p:cNvSpPr>
            <a:spLocks noChangeArrowheads="1"/>
          </p:cNvSpPr>
          <p:nvPr/>
        </p:nvSpPr>
        <p:spPr bwMode="auto">
          <a:xfrm>
            <a:off x="46482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</p:txBody>
      </p:sp>
      <p:sp>
        <p:nvSpPr>
          <p:cNvPr id="48147" name="Rectangle 1043"/>
          <p:cNvSpPr>
            <a:spLocks noChangeArrowheads="1"/>
          </p:cNvSpPr>
          <p:nvPr/>
        </p:nvSpPr>
        <p:spPr bwMode="auto">
          <a:xfrm>
            <a:off x="46482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8148" name="Rectangle 1044"/>
          <p:cNvSpPr>
            <a:spLocks noChangeArrowheads="1"/>
          </p:cNvSpPr>
          <p:nvPr/>
        </p:nvSpPr>
        <p:spPr bwMode="auto">
          <a:xfrm>
            <a:off x="51054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48149" name="Rectangle 1045"/>
          <p:cNvSpPr>
            <a:spLocks noChangeArrowheads="1"/>
          </p:cNvSpPr>
          <p:nvPr/>
        </p:nvSpPr>
        <p:spPr bwMode="auto">
          <a:xfrm>
            <a:off x="4648200" y="1752600"/>
            <a:ext cx="457200" cy="1219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48150" name="Rectangle 1046"/>
          <p:cNvSpPr>
            <a:spLocks noChangeArrowheads="1"/>
          </p:cNvSpPr>
          <p:nvPr/>
        </p:nvSpPr>
        <p:spPr bwMode="auto">
          <a:xfrm>
            <a:off x="5105400" y="1752600"/>
            <a:ext cx="457200" cy="1219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20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</p:txBody>
      </p:sp>
      <p:sp>
        <p:nvSpPr>
          <p:cNvPr id="48151" name="Rectangle 1047"/>
          <p:cNvSpPr>
            <a:spLocks noChangeArrowheads="1"/>
          </p:cNvSpPr>
          <p:nvPr/>
        </p:nvSpPr>
        <p:spPr bwMode="auto">
          <a:xfrm>
            <a:off x="55626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48152" name="Rectangle 1048"/>
          <p:cNvSpPr>
            <a:spLocks noChangeArrowheads="1"/>
          </p:cNvSpPr>
          <p:nvPr/>
        </p:nvSpPr>
        <p:spPr bwMode="auto">
          <a:xfrm>
            <a:off x="5562600" y="1752600"/>
            <a:ext cx="457200" cy="1219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</p:txBody>
      </p:sp>
      <p:sp>
        <p:nvSpPr>
          <p:cNvPr id="48154" name="Text Box 1050"/>
          <p:cNvSpPr txBox="1">
            <a:spLocks noChangeArrowheads="1"/>
          </p:cNvSpPr>
          <p:nvPr/>
        </p:nvSpPr>
        <p:spPr bwMode="auto">
          <a:xfrm>
            <a:off x="3200400" y="2514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48155" name="Text Box 1051"/>
          <p:cNvSpPr txBox="1">
            <a:spLocks noChangeArrowheads="1"/>
          </p:cNvSpPr>
          <p:nvPr/>
        </p:nvSpPr>
        <p:spPr bwMode="auto">
          <a:xfrm>
            <a:off x="5238750" y="2971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Cartesian-Product Operation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/>
              <a:t>Notation</a:t>
            </a:r>
            <a:r>
              <a:rPr lang="en-US" i="1"/>
              <a:t> r </a:t>
            </a:r>
            <a:r>
              <a:rPr lang="en-US"/>
              <a:t>x</a:t>
            </a:r>
            <a:r>
              <a:rPr lang="en-US" i="1"/>
              <a:t> s</a:t>
            </a:r>
            <a:endParaRPr lang="en-US"/>
          </a:p>
          <a:p>
            <a:pPr>
              <a:tabLst>
                <a:tab pos="3149600" algn="ctr"/>
              </a:tabLst>
            </a:pPr>
            <a:r>
              <a:rPr lang="en-US"/>
              <a:t>Defined as:</a:t>
            </a:r>
          </a:p>
          <a:p>
            <a:pPr>
              <a:buFont typeface="Monotype Sorts" pitchFamily="2" charset="2"/>
              <a:buNone/>
              <a:tabLst>
                <a:tab pos="3149600" algn="ctr"/>
              </a:tabLst>
            </a:pPr>
            <a:r>
              <a:rPr lang="en-US"/>
              <a:t>		</a:t>
            </a:r>
            <a:r>
              <a:rPr lang="en-US" i="1"/>
              <a:t>r</a:t>
            </a:r>
            <a:r>
              <a:rPr lang="en-US"/>
              <a:t> x </a:t>
            </a:r>
            <a:r>
              <a:rPr lang="en-US" i="1"/>
              <a:t>s</a:t>
            </a:r>
            <a:r>
              <a:rPr lang="en-US"/>
              <a:t> = {</a:t>
            </a:r>
            <a:r>
              <a:rPr lang="en-US" i="1"/>
              <a:t>t q </a:t>
            </a:r>
            <a:r>
              <a:rPr lang="en-US"/>
              <a:t>|</a:t>
            </a:r>
            <a:r>
              <a:rPr lang="en-US" i="1"/>
              <a:t> t </a:t>
            </a:r>
            <a:r>
              <a:rPr lang="en-US">
                <a:sym typeface="Symbol" pitchFamily="18" charset="2"/>
              </a:rPr>
              <a:t></a:t>
            </a:r>
            <a:r>
              <a:rPr lang="en-US" i="1">
                <a:sym typeface="Symbol" pitchFamily="18" charset="2"/>
              </a:rPr>
              <a:t> r </a:t>
            </a:r>
            <a:r>
              <a:rPr lang="en-US" b="1">
                <a:sym typeface="Symbol" pitchFamily="18" charset="2"/>
              </a:rPr>
              <a:t>and </a:t>
            </a:r>
            <a:r>
              <a:rPr lang="en-US" i="1">
                <a:sym typeface="Symbol" pitchFamily="18" charset="2"/>
              </a:rPr>
              <a:t>q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}</a:t>
            </a:r>
            <a:br>
              <a:rPr lang="en-US">
                <a:sym typeface="Symbol" pitchFamily="18" charset="2"/>
              </a:rPr>
            </a:br>
            <a:endParaRPr lang="en-US">
              <a:sym typeface="Symbol" pitchFamily="18" charset="2"/>
            </a:endParaRPr>
          </a:p>
          <a:p>
            <a:pPr>
              <a:tabLst>
                <a:tab pos="3149600" algn="ctr"/>
              </a:tabLst>
            </a:pPr>
            <a:r>
              <a:rPr lang="en-US">
                <a:sym typeface="Symbol" pitchFamily="18" charset="2"/>
              </a:rPr>
              <a:t>Assume that attributes of r(R) and s(S) are disjoint. (That is,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</a:t>
            </a:r>
            <a:r>
              <a:rPr lang="en-US" i="1">
                <a:sym typeface="Symbol" pitchFamily="18" charset="2"/>
              </a:rPr>
              <a:t> S</a:t>
            </a:r>
            <a:r>
              <a:rPr lang="en-US">
                <a:sym typeface="Symbol" pitchFamily="18" charset="2"/>
              </a:rPr>
              <a:t> = </a:t>
            </a:r>
            <a:r>
              <a:rPr lang="en-US" i="1">
                <a:sym typeface="Symbol" pitchFamily="18" charset="2"/>
              </a:rPr>
              <a:t></a:t>
            </a:r>
            <a:r>
              <a:rPr lang="en-US">
                <a:sym typeface="Symbol" pitchFamily="18" charset="2"/>
              </a:rPr>
              <a:t>).</a:t>
            </a:r>
          </a:p>
          <a:p>
            <a:pPr>
              <a:tabLst>
                <a:tab pos="3149600" algn="ctr"/>
              </a:tabLst>
            </a:pPr>
            <a:r>
              <a:rPr lang="en-US">
                <a:sym typeface="Symbol" pitchFamily="18" charset="2"/>
              </a:rPr>
              <a:t>If attributes of </a:t>
            </a:r>
            <a:r>
              <a:rPr lang="en-US" i="1">
                <a:sym typeface="Symbol" pitchFamily="18" charset="2"/>
              </a:rPr>
              <a:t>r(R)</a:t>
            </a:r>
            <a:r>
              <a:rPr lang="en-US">
                <a:sym typeface="Symbol" pitchFamily="18" charset="2"/>
              </a:rPr>
              <a:t> and </a:t>
            </a:r>
            <a:r>
              <a:rPr lang="en-US" i="1">
                <a:sym typeface="Symbol" pitchFamily="18" charset="2"/>
              </a:rPr>
              <a:t>s(S</a:t>
            </a:r>
            <a:r>
              <a:rPr lang="en-US">
                <a:sym typeface="Symbol" pitchFamily="18" charset="2"/>
              </a:rPr>
              <a:t>) are not disjoint, then renaming must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3349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Composition of Operations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762000"/>
            <a:ext cx="7848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Can build expressions using multiple operations</a:t>
            </a:r>
          </a:p>
          <a:p>
            <a:r>
              <a:rPr lang="en-US"/>
              <a:t>Example:  </a:t>
            </a:r>
            <a:r>
              <a:rPr lang="en-US"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A=C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r x s</a:t>
            </a:r>
            <a:r>
              <a:rPr lang="en-US">
                <a:sym typeface="Symbol" pitchFamily="18" charset="2"/>
              </a:rPr>
              <a:t>)</a:t>
            </a:r>
          </a:p>
          <a:p>
            <a:r>
              <a:rPr lang="en-US" i="1">
                <a:sym typeface="Symbol" pitchFamily="18" charset="2"/>
              </a:rPr>
              <a:t>r x s</a:t>
            </a:r>
          </a:p>
          <a:p>
            <a:endParaRPr lang="en-US" i="1">
              <a:sym typeface="Symbol" pitchFamily="18" charset="2"/>
            </a:endParaRPr>
          </a:p>
          <a:p>
            <a:endParaRPr lang="en-US" i="1">
              <a:sym typeface="Symbol" pitchFamily="18" charset="2"/>
            </a:endParaRPr>
          </a:p>
          <a:p>
            <a:endParaRPr lang="en-US" i="1">
              <a:sym typeface="Symbol" pitchFamily="18" charset="2"/>
            </a:endParaRPr>
          </a:p>
          <a:p>
            <a:endParaRPr lang="en-US" i="1">
              <a:sym typeface="Symbol" pitchFamily="18" charset="2"/>
            </a:endParaRPr>
          </a:p>
          <a:p>
            <a:endParaRPr lang="en-US" i="1">
              <a:sym typeface="Symbol" pitchFamily="18" charset="2"/>
            </a:endParaRPr>
          </a:p>
          <a:p>
            <a:endParaRPr lang="en-US" i="1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A=C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r x s</a:t>
            </a:r>
            <a:r>
              <a:rPr lang="en-US">
                <a:sym typeface="Symbol" pitchFamily="18" charset="2"/>
              </a:rPr>
              <a:t>)</a:t>
            </a: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p:oleObj spid="_x0000_s49156" name="Equation" r:id="rId3" imgW="139680" imgH="291960" progId="">
              <p:embed/>
            </p:oleObj>
          </a:graphicData>
        </a:graphic>
      </p:graphicFrame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23622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28194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23622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28194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32766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37338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32766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 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 </a:t>
            </a:r>
            <a:br>
              <a:rPr lang="en-US" sz="1800" i="1">
                <a:sym typeface="Symbol" pitchFamily="18" charset="2"/>
              </a:rPr>
            </a:br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49165" name="Rectangle 13"/>
          <p:cNvSpPr>
            <a:spLocks noChangeArrowheads="1"/>
          </p:cNvSpPr>
          <p:nvPr/>
        </p:nvSpPr>
        <p:spPr bwMode="auto">
          <a:xfrm>
            <a:off x="37338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20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20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4191000" y="16002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4191000" y="22098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23622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28194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32766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37338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41910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2362200" y="5459413"/>
            <a:ext cx="482600" cy="908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endParaRPr lang="en-US" sz="1800" i="1">
              <a:sym typeface="Symbol" pitchFamily="18" charset="2"/>
            </a:endParaRP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2819400" y="5459413"/>
            <a:ext cx="457200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i="1">
              <a:sym typeface="Symbol" pitchFamily="18" charset="2"/>
            </a:endParaRP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3276600" y="5459413"/>
            <a:ext cx="430213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i="1">
              <a:sym typeface="Symbol" pitchFamily="18" charset="2"/>
            </a:endParaRP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3708400" y="5459413"/>
            <a:ext cx="481013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i="1">
              <a:sym typeface="Symbol" pitchFamily="18" charset="2"/>
            </a:endParaRP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4176713" y="5459413"/>
            <a:ext cx="457200" cy="928687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1800" i="1">
              <a:sym typeface="Symbol" pitchFamily="18" charset="2"/>
            </a:endParaRP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1800"/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2393950" y="5418138"/>
            <a:ext cx="3286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2878138" y="546735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3355975" y="5408613"/>
            <a:ext cx="3286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3694113" y="5446713"/>
            <a:ext cx="5191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10</a:t>
            </a:r>
          </a:p>
          <a:p>
            <a:pPr algn="ctr"/>
            <a:r>
              <a:rPr lang="en-US" sz="1800" i="1">
                <a:sym typeface="Symbol" pitchFamily="18" charset="2"/>
              </a:rPr>
              <a:t>20</a:t>
            </a:r>
          </a:p>
        </p:txBody>
      </p:sp>
      <p:sp>
        <p:nvSpPr>
          <p:cNvPr id="49191" name="Text Box 39"/>
          <p:cNvSpPr txBox="1">
            <a:spLocks noChangeArrowheads="1"/>
          </p:cNvSpPr>
          <p:nvPr/>
        </p:nvSpPr>
        <p:spPr bwMode="auto">
          <a:xfrm>
            <a:off x="4244975" y="54483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a</a:t>
            </a:r>
          </a:p>
          <a:p>
            <a:pPr algn="ctr"/>
            <a:r>
              <a:rPr lang="en-US" sz="1800" i="1">
                <a:sym typeface="Symbol" pitchFamily="18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Rename Operation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848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Allows us to name, and therefore to refer to, the results of relational-algebra expressions.</a:t>
            </a:r>
          </a:p>
          <a:p>
            <a:r>
              <a:rPr lang="en-US"/>
              <a:t>Allows us to refer to a relation by more than one name.</a:t>
            </a:r>
          </a:p>
          <a:p>
            <a:r>
              <a:rPr lang="en-US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				</a:t>
            </a:r>
            <a:r>
              <a:rPr lang="en-US" sz="2000" i="1">
                <a:sym typeface="Symbol" pitchFamily="18" charset="2"/>
              </a:rPr>
              <a:t></a:t>
            </a:r>
            <a:r>
              <a:rPr lang="en-US" i="1"/>
              <a:t> </a:t>
            </a:r>
            <a:r>
              <a:rPr lang="en-US" sz="2400" i="1" baseline="-25000"/>
              <a:t>x</a:t>
            </a:r>
            <a:r>
              <a:rPr lang="en-US"/>
              <a:t> (</a:t>
            </a:r>
            <a:r>
              <a:rPr lang="en-US" i="1"/>
              <a:t>E</a:t>
            </a:r>
            <a:r>
              <a:rPr lang="en-US"/>
              <a:t>)</a:t>
            </a:r>
            <a:br>
              <a:rPr lang="en-US"/>
            </a:b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returns the expression </a:t>
            </a:r>
            <a:r>
              <a:rPr lang="en-US" i="1"/>
              <a:t>E</a:t>
            </a:r>
            <a:r>
              <a:rPr lang="en-US"/>
              <a:t> under the name </a:t>
            </a:r>
            <a:r>
              <a:rPr lang="en-US" i="1"/>
              <a:t>X</a:t>
            </a:r>
            <a:endParaRPr lang="en-US"/>
          </a:p>
          <a:p>
            <a:r>
              <a:rPr lang="en-US"/>
              <a:t>If a relational-algebra expression </a:t>
            </a:r>
            <a:r>
              <a:rPr lang="en-US" i="1"/>
              <a:t>E</a:t>
            </a:r>
            <a:r>
              <a:rPr lang="en-US"/>
              <a:t> has arity </a:t>
            </a:r>
            <a:r>
              <a:rPr lang="en-US" i="1"/>
              <a:t>n</a:t>
            </a:r>
            <a:r>
              <a:rPr lang="en-US"/>
              <a:t>, then </a:t>
            </a:r>
          </a:p>
          <a:p>
            <a:pPr>
              <a:buFont typeface="Monotype Sorts" pitchFamily="2" charset="2"/>
              <a:buNone/>
            </a:pPr>
            <a:r>
              <a:rPr lang="en-US"/>
              <a:t>                                          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returns the result of expression </a:t>
            </a:r>
            <a:r>
              <a:rPr lang="en-US" i="1"/>
              <a:t>E</a:t>
            </a:r>
            <a:r>
              <a:rPr lang="en-US"/>
              <a:t> under the name </a:t>
            </a:r>
            <a:r>
              <a:rPr lang="en-US" i="1"/>
              <a:t>X</a:t>
            </a:r>
            <a:r>
              <a:rPr lang="en-US"/>
              <a:t>, and with the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attributes renamed to </a:t>
            </a:r>
            <a:r>
              <a:rPr lang="en-US" i="1"/>
              <a:t>A</a:t>
            </a:r>
            <a:r>
              <a:rPr lang="en-US" sz="1600" i="1" baseline="-25000"/>
              <a:t>1 </a:t>
            </a:r>
            <a:r>
              <a:rPr lang="en-US" i="1"/>
              <a:t>, A</a:t>
            </a:r>
            <a:r>
              <a:rPr lang="en-US" i="1" baseline="-25000"/>
              <a:t>2 </a:t>
            </a:r>
            <a:r>
              <a:rPr lang="en-US" i="1"/>
              <a:t>, …., A</a:t>
            </a:r>
            <a:r>
              <a:rPr lang="en-US" i="1" baseline="-25000"/>
              <a:t>n </a:t>
            </a:r>
            <a:r>
              <a:rPr lang="en-US"/>
              <a:t>.</a:t>
            </a:r>
          </a:p>
          <a:p>
            <a:endParaRPr lang="en-US"/>
          </a:p>
        </p:txBody>
      </p:sp>
      <p:graphicFrame>
        <p:nvGraphicFramePr>
          <p:cNvPr id="275456" name="Object 1024"/>
          <p:cNvGraphicFramePr>
            <a:graphicFrameLocks noChangeAspect="1"/>
          </p:cNvGraphicFramePr>
          <p:nvPr/>
        </p:nvGraphicFramePr>
        <p:xfrm>
          <a:off x="2895600" y="4114800"/>
          <a:ext cx="2068513" cy="409575"/>
        </p:xfrm>
        <a:graphic>
          <a:graphicData uri="http://schemas.openxmlformats.org/presentationml/2006/ole">
            <p:oleObj spid="_x0000_s275456" name="Equation" r:id="rId3" imgW="1447560" imgH="3553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Banking Example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61175" cy="41386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i="1"/>
              <a:t>branch (branch_name, branch_city, assets)</a:t>
            </a:r>
            <a:br>
              <a:rPr lang="en-US" i="1"/>
            </a:br>
            <a:endParaRPr lang="en-US" i="1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i="1"/>
              <a:t>customer (customer_name, customer_street, customer_city)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i="1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i="1"/>
              <a:t>account (account_number, branch_name, balance)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i="1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i="1"/>
              <a:t>loan (loan_number, branch_name, amount)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i="1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i="1"/>
              <a:t>depositor (customer_name, account_number)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i="1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i="1"/>
              <a:t>borrower</a:t>
            </a:r>
            <a:r>
              <a:rPr lang="en-US" b="1" i="1">
                <a:solidFill>
                  <a:schemeClr val="tx2"/>
                </a:solidFill>
              </a:rPr>
              <a:t> </a:t>
            </a:r>
            <a:r>
              <a:rPr lang="en-US" i="1"/>
              <a:t>(customer_name, loan_number)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Relation</a:t>
            </a:r>
          </a:p>
        </p:txBody>
      </p:sp>
      <p:pic>
        <p:nvPicPr>
          <p:cNvPr id="237572" name="Picture 4"/>
          <p:cNvPicPr>
            <a:picLocks noChangeAspect="1" noChangeArrowheads="1"/>
          </p:cNvPicPr>
          <p:nvPr/>
        </p:nvPicPr>
        <p:blipFill>
          <a:blip r:embed="rId2" cstate="print"/>
          <a:srcRect l="395" t="13158" r="395" b="12631"/>
          <a:stretch>
            <a:fillRect/>
          </a:stretch>
        </p:blipFill>
        <p:spPr bwMode="auto">
          <a:xfrm>
            <a:off x="1066800" y="1077913"/>
            <a:ext cx="7181850" cy="40290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Queries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92200"/>
            <a:ext cx="7912100" cy="5588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Find all loans of over $1200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>
                <a:sym typeface="Symbol" pitchFamily="18" charset="2"/>
              </a:rPr>
              <a:t>                       </a:t>
            </a: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860425" y="2806700"/>
            <a:ext cx="7761288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sym typeface="Symbol" pitchFamily="18" charset="2"/>
              </a:rPr>
              <a:t>Find the loan number for each loan of an amount greater than                             $1200</a:t>
            </a:r>
          </a:p>
          <a:p>
            <a:pPr marL="342900" indent="-342900"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>
                <a:sym typeface="Symbol" pitchFamily="18" charset="2"/>
              </a:rPr>
              <a:t>                     </a:t>
            </a:r>
            <a:endParaRPr lang="en-US" sz="1800"/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2092325" y="1609725"/>
            <a:ext cx="2725738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400">
                <a:sym typeface="Symbol" pitchFamily="18" charset="2"/>
              </a:rPr>
              <a:t></a:t>
            </a:r>
            <a:r>
              <a:rPr kumimoji="1" lang="en-US" sz="2800" i="1" baseline="-25000">
                <a:sym typeface="Symbol" pitchFamily="18" charset="2"/>
              </a:rPr>
              <a:t>amount</a:t>
            </a:r>
            <a:r>
              <a:rPr kumimoji="1" lang="en-US" sz="2400" i="1" baseline="-25000">
                <a:sym typeface="Symbol" pitchFamily="18" charset="2"/>
              </a:rPr>
              <a:t> </a:t>
            </a:r>
            <a:r>
              <a:rPr kumimoji="1" lang="en-US" sz="2400" baseline="-25000">
                <a:sym typeface="Symbol" pitchFamily="18" charset="2"/>
              </a:rPr>
              <a:t>&gt; 1200</a:t>
            </a:r>
            <a:r>
              <a:rPr kumimoji="1" lang="en-US" sz="2400">
                <a:sym typeface="Symbol" pitchFamily="18" charset="2"/>
              </a:rPr>
              <a:t> (</a:t>
            </a:r>
            <a:r>
              <a:rPr kumimoji="1" lang="en-US" sz="2400" i="1">
                <a:sym typeface="Symbol" pitchFamily="18" charset="2"/>
              </a:rPr>
              <a:t>loan</a:t>
            </a:r>
            <a:r>
              <a:rPr kumimoji="1" lang="en-US" sz="2400">
                <a:sym typeface="Symbol" pitchFamily="18" charset="2"/>
              </a:rPr>
              <a:t>)</a:t>
            </a:r>
          </a:p>
          <a:p>
            <a:pPr algn="ctr"/>
            <a:endParaRPr lang="en-US" sz="1800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1978025" y="3502025"/>
            <a:ext cx="47069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400">
                <a:sym typeface="Symbol" pitchFamily="18" charset="2"/>
              </a:rPr>
              <a:t></a:t>
            </a:r>
            <a:r>
              <a:rPr kumimoji="1" lang="en-US" sz="2800" i="1" baseline="-25000">
                <a:sym typeface="Symbol" pitchFamily="18" charset="2"/>
              </a:rPr>
              <a:t>loan_number</a:t>
            </a:r>
            <a:r>
              <a:rPr kumimoji="1" lang="en-US" sz="2400">
                <a:sym typeface="Symbol" pitchFamily="18" charset="2"/>
              </a:rPr>
              <a:t> (</a:t>
            </a:r>
            <a:r>
              <a:rPr kumimoji="1" lang="en-US" sz="2800" i="1" baseline="-25000">
                <a:sym typeface="Symbol" pitchFamily="18" charset="2"/>
              </a:rPr>
              <a:t>amount</a:t>
            </a:r>
            <a:r>
              <a:rPr kumimoji="1" lang="en-US" sz="2400" i="1">
                <a:sym typeface="Symbol" pitchFamily="18" charset="2"/>
              </a:rPr>
              <a:t> </a:t>
            </a:r>
            <a:r>
              <a:rPr kumimoji="1" lang="en-US" sz="2400" baseline="-25000">
                <a:sym typeface="Symbol" pitchFamily="18" charset="2"/>
              </a:rPr>
              <a:t>&gt; 1200</a:t>
            </a:r>
            <a:r>
              <a:rPr kumimoji="1" lang="en-US" sz="2400">
                <a:sym typeface="Symbol" pitchFamily="18" charset="2"/>
              </a:rPr>
              <a:t> (</a:t>
            </a:r>
            <a:r>
              <a:rPr kumimoji="1" lang="en-US" sz="2400" i="1">
                <a:sym typeface="Symbol" pitchFamily="18" charset="2"/>
              </a:rPr>
              <a:t>loan</a:t>
            </a:r>
            <a:r>
              <a:rPr kumimoji="1" lang="en-US" sz="2400">
                <a:sym typeface="Symbol" pitchFamily="18" charset="2"/>
              </a:rPr>
              <a:t>))</a:t>
            </a:r>
            <a:endParaRPr kumimoji="1" lang="en-US" sz="2400"/>
          </a:p>
          <a:p>
            <a:pPr algn="ctr"/>
            <a:endParaRPr lang="en-US" sz="1800"/>
          </a:p>
          <a:p>
            <a:pPr algn="ctr"/>
            <a:endParaRPr lang="en-US" sz="1800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838200" y="4322763"/>
            <a:ext cx="76612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Find the names of all customers who have a loan, an account, or both, from the bank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1308100" y="5195888"/>
            <a:ext cx="6813550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ctr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</a:t>
            </a:r>
            <a:r>
              <a:rPr kumimoji="1" lang="en-US" sz="2400" i="1" baseline="-25000">
                <a:sym typeface="Symbol" pitchFamily="18" charset="2"/>
              </a:rPr>
              <a:t>customer_name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000" i="1">
                <a:sym typeface="Symbol" pitchFamily="18" charset="2"/>
              </a:rPr>
              <a:t>borrower</a:t>
            </a:r>
            <a:r>
              <a:rPr kumimoji="1" lang="en-US" sz="2000">
                <a:sym typeface="Symbol" pitchFamily="18" charset="2"/>
              </a:rPr>
              <a:t>)  </a:t>
            </a:r>
            <a:r>
              <a:rPr kumimoji="1" lang="en-US" sz="2400" i="1" baseline="-25000">
                <a:sym typeface="Symbol" pitchFamily="18" charset="2"/>
              </a:rPr>
              <a:t>customer_name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000" i="1">
                <a:sym typeface="Symbol" pitchFamily="18" charset="2"/>
              </a:rPr>
              <a:t>depositor</a:t>
            </a:r>
            <a:r>
              <a:rPr kumimoji="1" lang="en-US" sz="2000">
                <a:sym typeface="Symbol" pitchFamily="18" charset="2"/>
              </a:rPr>
              <a:t>)</a:t>
            </a:r>
          </a:p>
          <a:p>
            <a:pPr algn="ctr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utoUpdateAnimBg="0"/>
      <p:bldP spid="101381" grpId="0" autoUpdateAnimBg="0"/>
      <p:bldP spid="101382" grpId="0" autoUpdateAnimBg="0"/>
      <p:bldP spid="10138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Queries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8013700" cy="8255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Find the names of all customers who have a loan at the </a:t>
            </a:r>
            <a:r>
              <a:rPr lang="en-US" dirty="0" err="1"/>
              <a:t>Perryridge</a:t>
            </a:r>
            <a:r>
              <a:rPr lang="en-US" dirty="0"/>
              <a:t> branch.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792163" y="3163888"/>
            <a:ext cx="78168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sym typeface="Symbol" pitchFamily="18" charset="2"/>
              </a:rPr>
              <a:t>  Find the names of all customers who have a loan at the </a:t>
            </a:r>
            <a:br>
              <a:rPr kumimoji="1" lang="en-US" sz="1800">
                <a:sym typeface="Symbol" pitchFamily="18" charset="2"/>
              </a:rPr>
            </a:br>
            <a:r>
              <a:rPr kumimoji="1" lang="en-US" sz="1800">
                <a:sym typeface="Symbol" pitchFamily="18" charset="2"/>
              </a:rPr>
              <a:t>    Perryridge branch but do not have an account at any branch of   </a:t>
            </a:r>
            <a:br>
              <a:rPr kumimoji="1" lang="en-US" sz="1800">
                <a:sym typeface="Symbol" pitchFamily="18" charset="2"/>
              </a:rPr>
            </a:br>
            <a:r>
              <a:rPr kumimoji="1" lang="en-US" sz="1800">
                <a:sym typeface="Symbol" pitchFamily="18" charset="2"/>
              </a:rPr>
              <a:t>    the bank.</a:t>
            </a:r>
            <a:endParaRPr lang="en-US" sz="1800"/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801688" y="3984625"/>
            <a:ext cx="8469312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</a:t>
            </a:r>
            <a:r>
              <a:rPr kumimoji="1" lang="en-US" sz="2800" i="1" baseline="-25000">
                <a:sym typeface="Symbol" pitchFamily="18" charset="2"/>
              </a:rPr>
              <a:t>customer_name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800">
                <a:sym typeface="Symbol" pitchFamily="18" charset="2"/>
              </a:rPr>
              <a:t></a:t>
            </a:r>
            <a:r>
              <a:rPr kumimoji="1" lang="en-US" sz="2800" i="1" baseline="-25000">
                <a:sym typeface="Symbol" pitchFamily="18" charset="2"/>
              </a:rPr>
              <a:t>branch_name = “Perryridge”</a:t>
            </a:r>
            <a:endParaRPr kumimoji="1" lang="en-US" sz="2800">
              <a:sym typeface="Symbol" pitchFamily="18" charset="2"/>
            </a:endParaRPr>
          </a:p>
          <a:p>
            <a:pPr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800">
                <a:sym typeface="Symbol" pitchFamily="18" charset="2"/>
              </a:rPr>
              <a:t></a:t>
            </a:r>
            <a:r>
              <a:rPr kumimoji="1" lang="en-US" sz="2800" i="1" baseline="-25000">
                <a:sym typeface="Symbol" pitchFamily="18" charset="2"/>
              </a:rPr>
              <a:t>borrower.loan_number = loan.loan_number</a:t>
            </a:r>
            <a:r>
              <a:rPr kumimoji="1" lang="en-US" sz="2000">
                <a:sym typeface="Symbol" pitchFamily="18" charset="2"/>
              </a:rPr>
              <a:t>(borrower x loan)))  –           </a:t>
            </a:r>
            <a:br>
              <a:rPr kumimoji="1" lang="en-US" sz="2000">
                <a:sym typeface="Symbol" pitchFamily="18" charset="2"/>
              </a:rPr>
            </a:br>
            <a:r>
              <a:rPr kumimoji="1" lang="en-US" sz="2000">
                <a:sym typeface="Symbol" pitchFamily="18" charset="2"/>
              </a:rPr>
              <a:t>     </a:t>
            </a:r>
            <a:r>
              <a:rPr kumimoji="1" lang="en-US" sz="2800" i="1" baseline="-25000">
                <a:sym typeface="Symbol" pitchFamily="18" charset="2"/>
              </a:rPr>
              <a:t>customer_name</a:t>
            </a:r>
            <a:r>
              <a:rPr kumimoji="1" lang="en-US" sz="2000">
                <a:sym typeface="Symbol" pitchFamily="18" charset="2"/>
              </a:rPr>
              <a:t>(depositor)</a:t>
            </a:r>
            <a:endParaRPr lang="en-US" sz="2000"/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258888" y="1774825"/>
            <a:ext cx="7437437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400">
                <a:sym typeface="Symbol" pitchFamily="18" charset="2"/>
              </a:rPr>
              <a:t></a:t>
            </a:r>
            <a:r>
              <a:rPr kumimoji="1" lang="en-US" sz="2800" i="1" baseline="-25000">
                <a:sym typeface="Symbol" pitchFamily="18" charset="2"/>
              </a:rPr>
              <a:t>customer_name</a:t>
            </a:r>
            <a:r>
              <a:rPr kumimoji="1" lang="en-US" sz="2400">
                <a:sym typeface="Symbol" pitchFamily="18" charset="2"/>
              </a:rPr>
              <a:t> (</a:t>
            </a:r>
            <a:r>
              <a:rPr kumimoji="1" lang="en-US" sz="2800">
                <a:sym typeface="Symbol" pitchFamily="18" charset="2"/>
              </a:rPr>
              <a:t></a:t>
            </a:r>
            <a:r>
              <a:rPr kumimoji="1" lang="en-US" sz="2800" i="1" baseline="-25000">
                <a:sym typeface="Symbol" pitchFamily="18" charset="2"/>
              </a:rPr>
              <a:t>branch_name=“Perryridge</a:t>
            </a:r>
            <a:r>
              <a:rPr kumimoji="1" lang="en-US" sz="2400" i="1" baseline="-25000">
                <a:sym typeface="Symbol" pitchFamily="18" charset="2"/>
              </a:rPr>
              <a:t>”</a:t>
            </a:r>
            <a:endParaRPr kumimoji="1" lang="en-US" sz="2400">
              <a:sym typeface="Symbol" pitchFamily="18" charset="2"/>
            </a:endParaRPr>
          </a:p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400"/>
              <a:t>    (</a:t>
            </a:r>
            <a:r>
              <a:rPr kumimoji="1" lang="en-US" sz="2400" i="1">
                <a:sym typeface="Symbol" pitchFamily="18" charset="2"/>
              </a:rPr>
              <a:t></a:t>
            </a:r>
            <a:r>
              <a:rPr kumimoji="1" lang="en-US" sz="2800" i="1" baseline="-25000">
                <a:sym typeface="Symbol" pitchFamily="18" charset="2"/>
              </a:rPr>
              <a:t>borrower.loan_number = loan.loan_number</a:t>
            </a:r>
            <a:r>
              <a:rPr kumimoji="1" lang="en-US" sz="2000">
                <a:sym typeface="Symbol" pitchFamily="18" charset="2"/>
              </a:rPr>
              <a:t>(</a:t>
            </a:r>
            <a:r>
              <a:rPr kumimoji="1" lang="en-US" sz="2000" i="1">
                <a:sym typeface="Symbol" pitchFamily="18" charset="2"/>
              </a:rPr>
              <a:t>borrower x loan</a:t>
            </a:r>
            <a:r>
              <a:rPr kumimoji="1" lang="en-US" sz="2000">
                <a:sym typeface="Symbol" pitchFamily="18" charset="2"/>
              </a:rPr>
              <a:t>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5" grpId="0" autoUpdateAnimBg="0"/>
      <p:bldP spid="10752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Queries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8153400" cy="698500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Find the names of all customers who have a loan at the Perryridge branch.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706438" y="3873500"/>
            <a:ext cx="7858125" cy="171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50900" lvl="1" indent="-39370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>
                <a:sym typeface="Symbol" pitchFamily="18" charset="2"/>
              </a:rPr>
              <a:t> Query 2</a:t>
            </a:r>
          </a:p>
          <a:p>
            <a:pPr marL="850900" lvl="1" indent="-393700">
              <a:lnSpc>
                <a:spcPct val="13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 </a:t>
            </a:r>
            <a:r>
              <a:rPr kumimoji="1" lang="en-US" sz="2400">
                <a:sym typeface="Symbol" pitchFamily="18" charset="2"/>
              </a:rPr>
              <a:t></a:t>
            </a:r>
            <a:r>
              <a:rPr kumimoji="1" lang="en-US" sz="2800" baseline="-25000">
                <a:sym typeface="Symbol" pitchFamily="18" charset="2"/>
              </a:rPr>
              <a:t>customer_name</a:t>
            </a:r>
            <a:r>
              <a:rPr kumimoji="1" lang="en-US" sz="2400">
                <a:sym typeface="Symbol" pitchFamily="18" charset="2"/>
              </a:rPr>
              <a:t>(</a:t>
            </a:r>
            <a:r>
              <a:rPr kumimoji="1" lang="en-US" sz="2800" baseline="-25000">
                <a:sym typeface="Symbol" pitchFamily="18" charset="2"/>
              </a:rPr>
              <a:t>loan.loan_number = borrower.loan_number </a:t>
            </a:r>
            <a:r>
              <a:rPr kumimoji="1" lang="en-US" sz="2400">
                <a:sym typeface="Symbol" pitchFamily="18" charset="2"/>
              </a:rPr>
              <a:t>(</a:t>
            </a:r>
            <a:br>
              <a:rPr kumimoji="1" lang="en-US" sz="2400">
                <a:sym typeface="Symbol" pitchFamily="18" charset="2"/>
              </a:rPr>
            </a:br>
            <a:r>
              <a:rPr kumimoji="1" lang="en-US" sz="2400">
                <a:sym typeface="Symbol" pitchFamily="18" charset="2"/>
              </a:rPr>
              <a:t>             (</a:t>
            </a:r>
            <a:r>
              <a:rPr kumimoji="1" lang="en-US" sz="2800" baseline="-25000">
                <a:sym typeface="Symbol" pitchFamily="18" charset="2"/>
              </a:rPr>
              <a:t>branch_name = “Perryridge</a:t>
            </a:r>
            <a:r>
              <a:rPr kumimoji="1" lang="en-US" sz="2000" baseline="-25000">
                <a:sym typeface="Symbol" pitchFamily="18" charset="2"/>
              </a:rPr>
              <a:t>” </a:t>
            </a:r>
            <a:r>
              <a:rPr kumimoji="1" lang="en-US" sz="2000">
                <a:sym typeface="Symbol" pitchFamily="18" charset="2"/>
              </a:rPr>
              <a:t>(loan)) x  borrower))</a:t>
            </a:r>
            <a:endParaRPr kumimoji="1" lang="en-US" sz="2000"/>
          </a:p>
          <a:p>
            <a:pPr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endParaRPr lang="en-US" sz="1800"/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730250" y="1841500"/>
            <a:ext cx="8661400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93750" lvl="1" indent="-336550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Query 1</a:t>
            </a:r>
            <a:br>
              <a:rPr kumimoji="1" lang="en-US" sz="1800"/>
            </a:br>
            <a:r>
              <a:rPr kumimoji="1" lang="en-US" sz="1800"/>
              <a:t>  </a:t>
            </a:r>
            <a:r>
              <a:rPr kumimoji="1" lang="en-US" sz="2400">
                <a:sym typeface="Symbol" pitchFamily="18" charset="2"/>
              </a:rPr>
              <a:t></a:t>
            </a:r>
            <a:r>
              <a:rPr kumimoji="1" lang="en-US" sz="2800" baseline="-25000">
                <a:sym typeface="Symbol" pitchFamily="18" charset="2"/>
              </a:rPr>
              <a:t>customer_name </a:t>
            </a:r>
            <a:r>
              <a:rPr kumimoji="1" lang="en-US" sz="2400">
                <a:sym typeface="Symbol" pitchFamily="18" charset="2"/>
              </a:rPr>
              <a:t>(</a:t>
            </a:r>
            <a:r>
              <a:rPr kumimoji="1" lang="en-US" sz="2800" baseline="-25000">
                <a:sym typeface="Symbol" pitchFamily="18" charset="2"/>
              </a:rPr>
              <a:t>branch_name = “Perryridge”</a:t>
            </a:r>
            <a:r>
              <a:rPr kumimoji="1" lang="en-US" sz="2800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(</a:t>
            </a:r>
            <a:br>
              <a:rPr kumimoji="1" lang="en-US" sz="2000">
                <a:sym typeface="Symbol" pitchFamily="18" charset="2"/>
              </a:rPr>
            </a:br>
            <a:r>
              <a:rPr kumimoji="1" lang="en-US" sz="2400">
                <a:sym typeface="Symbol" pitchFamily="18" charset="2"/>
              </a:rPr>
              <a:t>  </a:t>
            </a:r>
            <a:r>
              <a:rPr kumimoji="1" lang="en-US" sz="2800" baseline="-25000">
                <a:sym typeface="Symbol" pitchFamily="18" charset="2"/>
              </a:rPr>
              <a:t>borrower.loan_number = loan.loan_number </a:t>
            </a:r>
            <a:r>
              <a:rPr kumimoji="1" lang="en-US" sz="2000">
                <a:sym typeface="Symbol" pitchFamily="18" charset="2"/>
              </a:rPr>
              <a:t>(borrower x loan)))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/>
      <p:bldP spid="10957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4638"/>
            <a:ext cx="83820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Queries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7661275" cy="2895600"/>
          </a:xfrm>
        </p:spPr>
        <p:txBody>
          <a:bodyPr/>
          <a:lstStyle/>
          <a:p>
            <a:r>
              <a:rPr lang="en-US" sz="1600"/>
              <a:t>Find the largest account balance</a:t>
            </a:r>
          </a:p>
          <a:p>
            <a:pPr lvl="1"/>
            <a:r>
              <a:rPr lang="en-US" sz="1600"/>
              <a:t>Strategy:</a:t>
            </a:r>
          </a:p>
          <a:p>
            <a:pPr lvl="2"/>
            <a:r>
              <a:rPr lang="en-US" sz="1600"/>
              <a:t>Find those balances that are </a:t>
            </a:r>
            <a:r>
              <a:rPr lang="en-US" sz="1600" i="1"/>
              <a:t>not </a:t>
            </a:r>
            <a:r>
              <a:rPr lang="en-US" sz="1600"/>
              <a:t>the largest</a:t>
            </a:r>
          </a:p>
          <a:p>
            <a:pPr lvl="3"/>
            <a:r>
              <a:rPr lang="en-US" sz="1600"/>
              <a:t>Rename </a:t>
            </a:r>
            <a:r>
              <a:rPr lang="en-US" sz="1600" i="1"/>
              <a:t>account </a:t>
            </a:r>
            <a:r>
              <a:rPr lang="en-US" sz="1600"/>
              <a:t>relation as </a:t>
            </a:r>
            <a:r>
              <a:rPr lang="en-US" sz="1600" i="1"/>
              <a:t>d </a:t>
            </a:r>
            <a:r>
              <a:rPr lang="en-US" sz="1600"/>
              <a:t>so that we can compare each account balance with all others</a:t>
            </a:r>
          </a:p>
          <a:p>
            <a:pPr lvl="2"/>
            <a:r>
              <a:rPr lang="en-US" sz="1600"/>
              <a:t>Use set difference to find those account balances that were </a:t>
            </a:r>
            <a:r>
              <a:rPr lang="en-US" sz="1600" i="1"/>
              <a:t>not</a:t>
            </a:r>
            <a:r>
              <a:rPr lang="en-US" sz="1600"/>
              <a:t> found in the earlier step.  </a:t>
            </a:r>
          </a:p>
          <a:p>
            <a:pPr lvl="1"/>
            <a:r>
              <a:rPr lang="en-US" sz="1600"/>
              <a:t>The query is:</a:t>
            </a:r>
          </a:p>
          <a:p>
            <a:pPr>
              <a:buFont typeface="Monotype Sorts" pitchFamily="2" charset="2"/>
              <a:buNone/>
            </a:pPr>
            <a:r>
              <a:rPr lang="en-US" sz="1600">
                <a:sym typeface="Symbol" pitchFamily="18" charset="2"/>
              </a:rPr>
              <a:t>     </a:t>
            </a:r>
            <a:endParaRPr lang="en-US"/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447800" y="3657600"/>
            <a:ext cx="7331075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400">
                <a:sym typeface="Symbol" pitchFamily="18" charset="2"/>
              </a:rPr>
              <a:t></a:t>
            </a:r>
            <a:r>
              <a:rPr kumimoji="1" lang="en-US" sz="2800" i="1" baseline="-25000">
                <a:sym typeface="Symbol" pitchFamily="18" charset="2"/>
              </a:rPr>
              <a:t>balance</a:t>
            </a:r>
            <a:r>
              <a:rPr kumimoji="1" lang="en-US" sz="2400" i="1">
                <a:sym typeface="Symbol" pitchFamily="18" charset="2"/>
              </a:rPr>
              <a:t>(account) </a:t>
            </a:r>
            <a:r>
              <a:rPr kumimoji="1" lang="en-US" sz="2400">
                <a:sym typeface="Symbol" pitchFamily="18" charset="2"/>
              </a:rPr>
              <a:t>- </a:t>
            </a:r>
            <a:r>
              <a:rPr kumimoji="1" lang="en-US" sz="2800" i="1" baseline="-25000">
                <a:sym typeface="Symbol" pitchFamily="18" charset="2"/>
              </a:rPr>
              <a:t>account.balance</a:t>
            </a:r>
            <a:endParaRPr kumimoji="1" lang="en-US" sz="2800">
              <a:sym typeface="Symbol" pitchFamily="18" charset="2"/>
            </a:endParaRP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400">
                <a:sym typeface="Symbol" pitchFamily="18" charset="2"/>
              </a:rPr>
              <a:t>    (</a:t>
            </a:r>
            <a:r>
              <a:rPr kumimoji="1" lang="en-US" sz="2800" i="1" baseline="-25000">
                <a:sym typeface="Symbol" pitchFamily="18" charset="2"/>
              </a:rPr>
              <a:t>account.balance &lt; d.balance</a:t>
            </a:r>
            <a:r>
              <a:rPr kumimoji="1" lang="en-US" sz="2400" i="1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(</a:t>
            </a:r>
            <a:r>
              <a:rPr kumimoji="1" lang="en-US" sz="2000" i="1">
                <a:sym typeface="Symbol" pitchFamily="18" charset="2"/>
              </a:rPr>
              <a:t>account</a:t>
            </a:r>
            <a:r>
              <a:rPr kumimoji="1" lang="en-US" sz="2400" i="1">
                <a:sym typeface="Symbol" pitchFamily="18" charset="2"/>
              </a:rPr>
              <a:t> </a:t>
            </a:r>
            <a:r>
              <a:rPr kumimoji="1" lang="en-US" sz="2000" i="1">
                <a:sym typeface="Symbol" pitchFamily="18" charset="2"/>
              </a:rPr>
              <a:t>x</a:t>
            </a:r>
            <a:r>
              <a:rPr kumimoji="1" lang="en-US" sz="2400" i="1">
                <a:sym typeface="Symbol" pitchFamily="18" charset="2"/>
              </a:rPr>
              <a:t> </a:t>
            </a:r>
            <a:r>
              <a:rPr kumimoji="1" lang="en-US" sz="2400" i="1">
                <a:latin typeface="Symbol" pitchFamily="18" charset="2"/>
                <a:sym typeface="Symbol" pitchFamily="18" charset="2"/>
              </a:rPr>
              <a:t>r</a:t>
            </a:r>
            <a:r>
              <a:rPr kumimoji="1" lang="en-US" sz="2800" i="1" baseline="-25000">
                <a:sym typeface="Symbol" pitchFamily="18" charset="2"/>
              </a:rPr>
              <a:t>d</a:t>
            </a:r>
            <a:r>
              <a:rPr kumimoji="1" lang="en-US" sz="2400" i="1">
                <a:sym typeface="Symbol" pitchFamily="18" charset="2"/>
              </a:rPr>
              <a:t> </a:t>
            </a:r>
            <a:r>
              <a:rPr kumimoji="1" lang="en-US" sz="2000" i="1">
                <a:sym typeface="Symbol" pitchFamily="18" charset="2"/>
              </a:rPr>
              <a:t>(account</a:t>
            </a:r>
            <a:r>
              <a:rPr kumimoji="1" lang="en-US" sz="2000">
                <a:sym typeface="Symbol" pitchFamily="18" charset="2"/>
              </a:rPr>
              <a:t>)))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0772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Formal Definition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848600" cy="4876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/>
              <a:t>A basic expression in the relational algebra consists of either one of the following:</a:t>
            </a:r>
          </a:p>
          <a:p>
            <a:pPr lvl="1">
              <a:lnSpc>
                <a:spcPct val="110000"/>
              </a:lnSpc>
            </a:pPr>
            <a:r>
              <a:rPr lang="en-US"/>
              <a:t>A relation in the database</a:t>
            </a:r>
          </a:p>
          <a:p>
            <a:pPr lvl="1">
              <a:lnSpc>
                <a:spcPct val="110000"/>
              </a:lnSpc>
            </a:pPr>
            <a:r>
              <a:rPr lang="en-US"/>
              <a:t>A constant relation</a:t>
            </a:r>
          </a:p>
          <a:p>
            <a:pPr>
              <a:lnSpc>
                <a:spcPct val="110000"/>
              </a:lnSpc>
            </a:pPr>
            <a:r>
              <a:rPr lang="en-US"/>
              <a:t>Let </a:t>
            </a:r>
            <a:r>
              <a:rPr lang="en-US" i="1"/>
              <a:t>E</a:t>
            </a:r>
            <a:r>
              <a:rPr lang="en-US" i="1" baseline="-25000"/>
              <a:t>1</a:t>
            </a:r>
            <a:r>
              <a:rPr lang="en-US"/>
              <a:t> and </a:t>
            </a:r>
            <a:r>
              <a:rPr lang="en-US" i="1"/>
              <a:t>E</a:t>
            </a:r>
            <a:r>
              <a:rPr lang="en-US" i="1" baseline="-25000"/>
              <a:t>2</a:t>
            </a:r>
            <a:r>
              <a:rPr lang="en-US"/>
              <a:t>  be relational-algebra expressions; the following are all relational-algebra expressions:</a:t>
            </a:r>
          </a:p>
          <a:p>
            <a:pPr lvl="1">
              <a:lnSpc>
                <a:spcPct val="110000"/>
              </a:lnSpc>
            </a:pPr>
            <a:r>
              <a:rPr lang="en-US" i="1"/>
              <a:t>E</a:t>
            </a:r>
            <a:r>
              <a:rPr lang="en-US" sz="2400" i="1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 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2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 </a:t>
            </a:r>
            <a:r>
              <a:rPr lang="en-US"/>
              <a:t>–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2</a:t>
            </a:r>
            <a:endParaRPr lang="en-US" sz="2400"/>
          </a:p>
          <a:p>
            <a:pPr lvl="1">
              <a:lnSpc>
                <a:spcPct val="110000"/>
              </a:lnSpc>
            </a:pPr>
            <a:r>
              <a:rPr lang="en-US" i="1"/>
              <a:t>E</a:t>
            </a:r>
            <a:r>
              <a:rPr lang="en-US" sz="2400" i="1" baseline="-25000"/>
              <a:t>1</a:t>
            </a:r>
            <a:r>
              <a:rPr lang="en-US"/>
              <a:t> x </a:t>
            </a:r>
            <a:r>
              <a:rPr lang="en-US" i="1"/>
              <a:t>E</a:t>
            </a:r>
            <a:r>
              <a:rPr lang="en-US" sz="2400" i="1" baseline="-25000"/>
              <a:t>2</a:t>
            </a:r>
            <a:endParaRPr lang="en-US" sz="2400"/>
          </a:p>
          <a:p>
            <a:pPr lvl="1">
              <a:lnSpc>
                <a:spcPct val="110000"/>
              </a:lnSpc>
            </a:pPr>
            <a:r>
              <a:rPr lang="en-US" i="1">
                <a:sym typeface="Symbol" pitchFamily="18" charset="2"/>
              </a:rPr>
              <a:t></a:t>
            </a:r>
            <a:r>
              <a:rPr lang="en-US" sz="2400" i="1" baseline="-25000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(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), </a:t>
            </a:r>
            <a:r>
              <a:rPr lang="en-US" i="1">
                <a:sym typeface="Symbol" pitchFamily="18" charset="2"/>
              </a:rPr>
              <a:t>P</a:t>
            </a:r>
            <a:r>
              <a:rPr lang="en-US">
                <a:sym typeface="Symbol" pitchFamily="18" charset="2"/>
              </a:rPr>
              <a:t> is a predicate on attributes in 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</a:t>
            </a:r>
            <a:r>
              <a:rPr lang="en-US" sz="2400" i="1" baseline="-25000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), </a:t>
            </a: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is a list consisting of some of the attributes in 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endParaRPr lang="en-US" sz="2400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 sz="2000" i="1">
                <a:sym typeface="Symbol" pitchFamily="18" charset="2"/>
              </a:rPr>
              <a:t></a:t>
            </a:r>
            <a:r>
              <a:rPr lang="en-US" i="1">
                <a:sym typeface="Symbol" pitchFamily="18" charset="2"/>
              </a:rPr>
              <a:t> </a:t>
            </a:r>
            <a:r>
              <a:rPr lang="en-US" sz="2400" i="1" baseline="-25000">
                <a:sym typeface="Symbol" pitchFamily="18" charset="2"/>
              </a:rPr>
              <a:t>x</a:t>
            </a:r>
            <a:r>
              <a:rPr lang="en-US" i="1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), x is the new name for the result of </a:t>
            </a:r>
            <a:r>
              <a:rPr lang="en-US" i="1">
                <a:sym typeface="Symbol" pitchFamily="18" charset="2"/>
              </a:rPr>
              <a:t>E</a:t>
            </a:r>
            <a:r>
              <a:rPr lang="en-US" sz="2400" i="1" baseline="-25000"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Operations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848600" cy="3078162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/>
              <a:t>We define additional operations that do not add any power to the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relational algebra, but that simplify common queries.</a:t>
            </a:r>
          </a:p>
          <a:p>
            <a:pPr>
              <a:lnSpc>
                <a:spcPct val="160000"/>
              </a:lnSpc>
            </a:pPr>
            <a:r>
              <a:rPr lang="en-US"/>
              <a:t>Set intersection</a:t>
            </a:r>
          </a:p>
          <a:p>
            <a:r>
              <a:rPr lang="en-US"/>
              <a:t>Natural join</a:t>
            </a:r>
          </a:p>
          <a:p>
            <a:r>
              <a:rPr lang="en-US"/>
              <a:t>Division</a:t>
            </a:r>
          </a:p>
          <a:p>
            <a:r>
              <a:rPr lang="en-US"/>
              <a:t>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Set-Intersection Operation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/>
              <a:t>Notation: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 </a:t>
            </a:r>
            <a:r>
              <a:rPr lang="en-US" i="1"/>
              <a:t>s</a:t>
            </a:r>
            <a:endParaRPr lang="en-US"/>
          </a:p>
          <a:p>
            <a:r>
              <a:rPr lang="en-US"/>
              <a:t>Defined as:</a:t>
            </a:r>
          </a:p>
          <a:p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 = { </a:t>
            </a:r>
            <a:r>
              <a:rPr lang="en-US" i="1"/>
              <a:t>t </a:t>
            </a:r>
            <a:r>
              <a:rPr lang="en-US"/>
              <a:t>| </a:t>
            </a: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 b="1"/>
              <a:t>and</a:t>
            </a:r>
            <a:r>
              <a:rPr lang="en-US"/>
              <a:t> </a:t>
            </a:r>
            <a:r>
              <a:rPr lang="en-US" i="1"/>
              <a:t>t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 }</a:t>
            </a:r>
          </a:p>
          <a:p>
            <a:r>
              <a:rPr lang="en-US"/>
              <a:t>Assume: </a:t>
            </a:r>
          </a:p>
          <a:p>
            <a:pPr lvl="1"/>
            <a:r>
              <a:rPr lang="en-US" i="1"/>
              <a:t>r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/>
              <a:t> have the </a:t>
            </a:r>
            <a:r>
              <a:rPr lang="en-US" i="1"/>
              <a:t>same arity</a:t>
            </a:r>
            <a:r>
              <a:rPr lang="en-US"/>
              <a:t> </a:t>
            </a:r>
          </a:p>
          <a:p>
            <a:pPr lvl="1"/>
            <a:r>
              <a:rPr lang="en-US"/>
              <a:t>attributes of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are compatible</a:t>
            </a:r>
          </a:p>
          <a:p>
            <a:r>
              <a:rPr lang="en-US"/>
              <a:t>Note: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 = </a:t>
            </a:r>
            <a:r>
              <a:rPr lang="en-US" i="1"/>
              <a:t>r</a:t>
            </a:r>
            <a:r>
              <a:rPr lang="en-US"/>
              <a:t> – (</a:t>
            </a:r>
            <a:r>
              <a:rPr lang="en-US" i="1"/>
              <a:t>r</a:t>
            </a:r>
            <a:r>
              <a:rPr lang="en-US"/>
              <a:t> – </a:t>
            </a:r>
            <a:r>
              <a:rPr lang="en-US" i="1"/>
              <a:t>s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Set-Intersection Operation – Example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762000"/>
            <a:ext cx="7885113" cy="5192713"/>
          </a:xfrm>
        </p:spPr>
        <p:txBody>
          <a:bodyPr/>
          <a:lstStyle/>
          <a:p>
            <a:r>
              <a:rPr lang="en-US" dirty="0"/>
              <a:t>Relation </a:t>
            </a:r>
            <a:r>
              <a:rPr lang="en-US" i="1" dirty="0"/>
              <a:t>r, 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 </a:t>
            </a:r>
            <a:r>
              <a:rPr lang="en-US" i="1" dirty="0">
                <a:sym typeface="Symbol" pitchFamily="18" charset="2"/>
              </a:rPr>
              <a:t>s</a:t>
            </a:r>
            <a:endParaRPr lang="en-US" i="1" dirty="0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2741613" y="1154113"/>
            <a:ext cx="1046162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2747963" y="12144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A       B</a:t>
            </a: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3148013" y="116363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2759075" y="1616075"/>
            <a:ext cx="1046163" cy="9683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3138488" y="1639888"/>
            <a:ext cx="1587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2708275" y="1638300"/>
            <a:ext cx="3286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ym typeface="Symbol" pitchFamily="18" charset="2"/>
              </a:rPr>
              <a:t></a:t>
            </a:r>
          </a:p>
          <a:p>
            <a:pPr algn="ctr"/>
            <a:r>
              <a:rPr lang="en-US" sz="1800">
                <a:sym typeface="Symbol" pitchFamily="18" charset="2"/>
              </a:rPr>
              <a:t></a:t>
            </a:r>
          </a:p>
          <a:p>
            <a:pPr algn="ctr"/>
            <a:r>
              <a:rPr lang="en-US" sz="1800">
                <a:sym typeface="Symbol" pitchFamily="18" charset="2"/>
              </a:rPr>
              <a:t></a:t>
            </a:r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3203575" y="1662113"/>
            <a:ext cx="31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1</a:t>
            </a:r>
          </a:p>
          <a:p>
            <a:pPr algn="ctr"/>
            <a:r>
              <a:rPr lang="en-US" sz="1800"/>
              <a:t>2</a:t>
            </a:r>
          </a:p>
          <a:p>
            <a:pPr algn="ctr"/>
            <a:r>
              <a:rPr lang="en-US" sz="1800"/>
              <a:t>1</a:t>
            </a:r>
          </a:p>
        </p:txBody>
      </p:sp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4953000" y="1225550"/>
            <a:ext cx="1046163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0" name="Text Box 18"/>
          <p:cNvSpPr txBox="1">
            <a:spLocks noChangeArrowheads="1"/>
          </p:cNvSpPr>
          <p:nvPr/>
        </p:nvSpPr>
        <p:spPr bwMode="auto">
          <a:xfrm>
            <a:off x="4946650" y="1285875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A       B</a:t>
            </a:r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5432425" y="123507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4943475" y="1728788"/>
            <a:ext cx="1046163" cy="7016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5449888" y="1738313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5032375" y="1736725"/>
            <a:ext cx="3286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ym typeface="Symbol" pitchFamily="18" charset="2"/>
              </a:rPr>
              <a:t></a:t>
            </a:r>
          </a:p>
          <a:p>
            <a:pPr algn="ctr"/>
            <a:r>
              <a:rPr lang="en-US" sz="1800">
                <a:sym typeface="Symbol" pitchFamily="18" charset="2"/>
              </a:rPr>
              <a:t></a:t>
            </a:r>
          </a:p>
        </p:txBody>
      </p:sp>
      <p:sp>
        <p:nvSpPr>
          <p:cNvPr id="120855" name="Text Box 23"/>
          <p:cNvSpPr txBox="1">
            <a:spLocks noChangeArrowheads="1"/>
          </p:cNvSpPr>
          <p:nvPr/>
        </p:nvSpPr>
        <p:spPr bwMode="auto">
          <a:xfrm>
            <a:off x="5514975" y="1760538"/>
            <a:ext cx="31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2</a:t>
            </a:r>
          </a:p>
          <a:p>
            <a:pPr algn="ctr"/>
            <a:r>
              <a:rPr lang="en-US" sz="1800"/>
              <a:t>3</a:t>
            </a:r>
          </a:p>
        </p:txBody>
      </p:sp>
      <p:sp>
        <p:nvSpPr>
          <p:cNvPr id="120856" name="Text Box 24"/>
          <p:cNvSpPr txBox="1">
            <a:spLocks noChangeArrowheads="1"/>
          </p:cNvSpPr>
          <p:nvPr/>
        </p:nvSpPr>
        <p:spPr bwMode="auto">
          <a:xfrm>
            <a:off x="2990850" y="272415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r</a:t>
            </a:r>
            <a:endParaRPr lang="en-US" sz="1800"/>
          </a:p>
        </p:txBody>
      </p:sp>
      <p:sp>
        <p:nvSpPr>
          <p:cNvPr id="120861" name="Text Box 29"/>
          <p:cNvSpPr txBox="1">
            <a:spLocks noChangeArrowheads="1"/>
          </p:cNvSpPr>
          <p:nvPr/>
        </p:nvSpPr>
        <p:spPr bwMode="auto">
          <a:xfrm>
            <a:off x="5256213" y="27241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i="1"/>
              <a:t>s</a:t>
            </a:r>
            <a:endParaRPr lang="en-US" sz="1800"/>
          </a:p>
        </p:txBody>
      </p:sp>
      <p:sp>
        <p:nvSpPr>
          <p:cNvPr id="120862" name="Rectangle 30"/>
          <p:cNvSpPr>
            <a:spLocks noChangeArrowheads="1"/>
          </p:cNvSpPr>
          <p:nvPr/>
        </p:nvSpPr>
        <p:spPr bwMode="auto">
          <a:xfrm>
            <a:off x="2559050" y="3671888"/>
            <a:ext cx="1046163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3" name="Text Box 31"/>
          <p:cNvSpPr txBox="1">
            <a:spLocks noChangeArrowheads="1"/>
          </p:cNvSpPr>
          <p:nvPr/>
        </p:nvSpPr>
        <p:spPr bwMode="auto">
          <a:xfrm>
            <a:off x="2552700" y="3732213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A       B</a:t>
            </a:r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3038475" y="368141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5" name="Rectangle 33"/>
          <p:cNvSpPr>
            <a:spLocks noChangeArrowheads="1"/>
          </p:cNvSpPr>
          <p:nvPr/>
        </p:nvSpPr>
        <p:spPr bwMode="auto">
          <a:xfrm>
            <a:off x="2576513" y="4175125"/>
            <a:ext cx="1046162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6" name="Text Box 34"/>
          <p:cNvSpPr txBox="1">
            <a:spLocks noChangeArrowheads="1"/>
          </p:cNvSpPr>
          <p:nvPr/>
        </p:nvSpPr>
        <p:spPr bwMode="auto">
          <a:xfrm>
            <a:off x="2619375" y="4230688"/>
            <a:ext cx="836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>
                <a:sym typeface="Symbol" pitchFamily="18" charset="2"/>
              </a:rPr>
              <a:t>      2</a:t>
            </a:r>
            <a:endParaRPr lang="en-US" sz="1800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3055938" y="418465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798513" y="1103313"/>
            <a:ext cx="21415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   Notation:  r     s</a:t>
            </a:r>
            <a:endParaRPr kumimoji="1" lang="en-US" sz="1800" i="1">
              <a:sym typeface="Symbol" pitchFamily="18" charset="2"/>
            </a:endParaRPr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Natural-Join Operation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495425"/>
            <a:ext cx="8215312" cy="52070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Let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be relations on schemas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respectively. </a:t>
            </a:r>
            <a:br>
              <a:rPr lang="en-US"/>
            </a:br>
            <a:r>
              <a:rPr lang="en-US"/>
              <a:t>Then,  r     s  is a relation on schema 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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 obtained as follows:</a:t>
            </a:r>
          </a:p>
          <a:p>
            <a:pPr lvl="1"/>
            <a:r>
              <a:rPr lang="en-US"/>
              <a:t>Consider each pair of tuples </a:t>
            </a:r>
            <a:r>
              <a:rPr lang="en-US" i="1"/>
              <a:t>t</a:t>
            </a:r>
            <a:r>
              <a:rPr lang="en-US" sz="2800" i="1" baseline="-25000"/>
              <a:t>r</a:t>
            </a:r>
            <a:r>
              <a:rPr lang="en-US"/>
              <a:t> from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t</a:t>
            </a:r>
            <a:r>
              <a:rPr lang="en-US" sz="2800" i="1" baseline="-25000"/>
              <a:t>s</a:t>
            </a:r>
            <a:r>
              <a:rPr lang="en-US"/>
              <a:t> from </a:t>
            </a:r>
            <a:r>
              <a:rPr lang="en-US" i="1"/>
              <a:t>s</a:t>
            </a:r>
            <a:r>
              <a:rPr lang="en-US"/>
              <a:t>.  </a:t>
            </a:r>
          </a:p>
          <a:p>
            <a:pPr lvl="1"/>
            <a:r>
              <a:rPr lang="en-US"/>
              <a:t>If </a:t>
            </a:r>
            <a:r>
              <a:rPr lang="en-US" i="1"/>
              <a:t>t</a:t>
            </a:r>
            <a:r>
              <a:rPr lang="en-US" sz="2400" i="1" baseline="-25000"/>
              <a:t>r</a:t>
            </a:r>
            <a:r>
              <a:rPr lang="en-US"/>
              <a:t> and </a:t>
            </a:r>
            <a:r>
              <a:rPr lang="en-US" i="1"/>
              <a:t>t</a:t>
            </a:r>
            <a:r>
              <a:rPr lang="en-US" sz="2400" i="1" baseline="-25000"/>
              <a:t>s</a:t>
            </a:r>
            <a:r>
              <a:rPr lang="en-US"/>
              <a:t> have the same value on each of the attributes in 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</a:t>
            </a:r>
            <a:r>
              <a:rPr lang="en-US"/>
              <a:t> </a:t>
            </a:r>
            <a:r>
              <a:rPr lang="en-US" i="1"/>
              <a:t>S</a:t>
            </a:r>
            <a:r>
              <a:rPr lang="en-US"/>
              <a:t>, add a tuple </a:t>
            </a:r>
            <a:r>
              <a:rPr lang="en-US" i="1"/>
              <a:t>t</a:t>
            </a:r>
            <a:r>
              <a:rPr lang="en-US"/>
              <a:t>  to the result, where</a:t>
            </a:r>
          </a:p>
          <a:p>
            <a:pPr lvl="2"/>
            <a:r>
              <a:rPr lang="en-US" i="1"/>
              <a:t>t</a:t>
            </a:r>
            <a:r>
              <a:rPr lang="en-US"/>
              <a:t> has the same value as </a:t>
            </a:r>
            <a:r>
              <a:rPr lang="en-US" i="1"/>
              <a:t>t</a:t>
            </a:r>
            <a:r>
              <a:rPr lang="en-US" sz="3200" i="1" baseline="-25000"/>
              <a:t>r</a:t>
            </a:r>
            <a:r>
              <a:rPr lang="en-US"/>
              <a:t> on </a:t>
            </a:r>
            <a:r>
              <a:rPr lang="en-US" i="1"/>
              <a:t>r</a:t>
            </a:r>
            <a:endParaRPr lang="en-US"/>
          </a:p>
          <a:p>
            <a:pPr lvl="2"/>
            <a:r>
              <a:rPr lang="en-US" i="1"/>
              <a:t>t</a:t>
            </a:r>
            <a:r>
              <a:rPr lang="en-US"/>
              <a:t> has the same value as </a:t>
            </a:r>
            <a:r>
              <a:rPr lang="en-US" i="1"/>
              <a:t>t</a:t>
            </a:r>
            <a:r>
              <a:rPr lang="en-US" sz="3200" i="1" baseline="-25000"/>
              <a:t>s</a:t>
            </a:r>
            <a:r>
              <a:rPr lang="en-US"/>
              <a:t> on </a:t>
            </a:r>
            <a:r>
              <a:rPr lang="en-US" i="1"/>
              <a:t>s</a:t>
            </a:r>
            <a:endParaRPr lang="en-US"/>
          </a:p>
          <a:p>
            <a:r>
              <a:rPr lang="en-US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i="1"/>
              <a:t>R</a:t>
            </a:r>
            <a:r>
              <a:rPr lang="en-US"/>
              <a:t> = (</a:t>
            </a:r>
            <a:r>
              <a:rPr lang="en-US" i="1"/>
              <a:t>A, B, C, D</a:t>
            </a:r>
            <a:r>
              <a:rPr lang="en-US"/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i="1"/>
              <a:t>S</a:t>
            </a:r>
            <a:r>
              <a:rPr lang="en-US"/>
              <a:t> = (</a:t>
            </a:r>
            <a:r>
              <a:rPr lang="en-US" i="1"/>
              <a:t>E, B, D</a:t>
            </a:r>
            <a:r>
              <a:rPr lang="en-US"/>
              <a:t>)</a:t>
            </a:r>
          </a:p>
          <a:p>
            <a:pPr lvl="1"/>
            <a:r>
              <a:rPr lang="en-US"/>
              <a:t>Result schema = (</a:t>
            </a:r>
            <a:r>
              <a:rPr lang="en-US" i="1"/>
              <a:t>A, B, C, D, E</a:t>
            </a:r>
            <a:r>
              <a:rPr lang="en-US"/>
              <a:t>)</a:t>
            </a:r>
          </a:p>
          <a:p>
            <a:pPr lvl="1"/>
            <a:r>
              <a:rPr lang="en-US" i="1"/>
              <a:t>r</a:t>
            </a:r>
            <a:r>
              <a:rPr lang="en-US"/>
              <a:t>     </a:t>
            </a:r>
            <a:r>
              <a:rPr lang="en-US" i="1"/>
              <a:t>s</a:t>
            </a:r>
            <a:r>
              <a:rPr lang="en-US"/>
              <a:t> is defined as:</a:t>
            </a:r>
            <a:br>
              <a:rPr lang="en-US"/>
            </a:br>
            <a:r>
              <a:rPr lang="en-US"/>
              <a:t>      </a:t>
            </a:r>
            <a:r>
              <a:rPr lang="en-US">
                <a:sym typeface="Symbol" pitchFamily="18" charset="2"/>
              </a:rPr>
              <a:t></a:t>
            </a:r>
            <a:r>
              <a:rPr lang="en-US" sz="2400" i="1" baseline="-25000"/>
              <a:t>r.A, r.B, r.C, r.D, s.E</a:t>
            </a:r>
            <a:r>
              <a:rPr lang="en-US"/>
              <a:t> (</a:t>
            </a:r>
            <a:r>
              <a:rPr lang="en-US" sz="2400">
                <a:sym typeface="Symbol" pitchFamily="18" charset="2"/>
              </a:rPr>
              <a:t></a:t>
            </a:r>
            <a:r>
              <a:rPr lang="en-US" sz="2400" i="1" baseline="-25000"/>
              <a:t>r.B = s.B </a:t>
            </a:r>
            <a:r>
              <a:rPr lang="en-US">
                <a:sym typeface="Symbol" pitchFamily="18" charset="2"/>
              </a:rPr>
              <a:t></a:t>
            </a:r>
            <a:r>
              <a:rPr lang="en-US" sz="2400" i="1" baseline="-25000"/>
              <a:t> r.D = s.D</a:t>
            </a:r>
            <a:r>
              <a:rPr lang="en-US"/>
              <a:t> (</a:t>
            </a:r>
            <a:r>
              <a:rPr lang="en-US" i="1"/>
              <a:t>r </a:t>
            </a:r>
            <a:r>
              <a:rPr lang="en-US"/>
              <a:t> x  </a:t>
            </a:r>
            <a:r>
              <a:rPr lang="en-US" i="1"/>
              <a:t>s</a:t>
            </a:r>
            <a:r>
              <a:rPr lang="en-US"/>
              <a:t>))</a:t>
            </a:r>
          </a:p>
        </p:txBody>
      </p:sp>
      <p:sp>
        <p:nvSpPr>
          <p:cNvPr id="122884" name="AutoShape 4"/>
          <p:cNvSpPr>
            <a:spLocks noChangeArrowheads="1"/>
          </p:cNvSpPr>
          <p:nvPr/>
        </p:nvSpPr>
        <p:spPr bwMode="auto">
          <a:xfrm rot="16200000" flipV="1">
            <a:off x="2514600" y="1219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5" name="AutoShape 5"/>
          <p:cNvSpPr>
            <a:spLocks noChangeArrowheads="1"/>
          </p:cNvSpPr>
          <p:nvPr/>
        </p:nvSpPr>
        <p:spPr bwMode="auto">
          <a:xfrm rot="16200000" flipV="1">
            <a:off x="1762125" y="56388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887" name="AutoShape 7"/>
          <p:cNvSpPr>
            <a:spLocks noChangeArrowheads="1"/>
          </p:cNvSpPr>
          <p:nvPr/>
        </p:nvSpPr>
        <p:spPr bwMode="auto">
          <a:xfrm rot="16200000" flipV="1">
            <a:off x="2070100" y="1931988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Join Operation –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43712" cy="3825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Relations r, s: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16764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51215" name="Rectangle 15"/>
          <p:cNvSpPr>
            <a:spLocks noChangeArrowheads="1"/>
          </p:cNvSpPr>
          <p:nvPr/>
        </p:nvSpPr>
        <p:spPr bwMode="auto">
          <a:xfrm>
            <a:off x="21336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16764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21336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4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25908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51219" name="Rectangle 19"/>
          <p:cNvSpPr>
            <a:spLocks noChangeArrowheads="1"/>
          </p:cNvSpPr>
          <p:nvPr/>
        </p:nvSpPr>
        <p:spPr bwMode="auto">
          <a:xfrm>
            <a:off x="30480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25908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30480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b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b</a:t>
            </a: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51816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51816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3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3</a:t>
            </a:r>
          </a:p>
        </p:txBody>
      </p:sp>
      <p:sp>
        <p:nvSpPr>
          <p:cNvPr id="51225" name="Rectangle 25"/>
          <p:cNvSpPr>
            <a:spLocks noChangeArrowheads="1"/>
          </p:cNvSpPr>
          <p:nvPr/>
        </p:nvSpPr>
        <p:spPr bwMode="auto">
          <a:xfrm>
            <a:off x="56388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51227" name="Rectangle 27"/>
          <p:cNvSpPr>
            <a:spLocks noChangeArrowheads="1"/>
          </p:cNvSpPr>
          <p:nvPr/>
        </p:nvSpPr>
        <p:spPr bwMode="auto">
          <a:xfrm>
            <a:off x="56388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b</a:t>
            </a:r>
          </a:p>
          <a:p>
            <a:pPr algn="ctr"/>
            <a:r>
              <a:rPr lang="en-US" sz="1800">
                <a:sym typeface="Symbol" pitchFamily="18" charset="2"/>
              </a:rPr>
              <a:t>b</a:t>
            </a:r>
          </a:p>
        </p:txBody>
      </p:sp>
      <p:sp>
        <p:nvSpPr>
          <p:cNvPr id="51228" name="Rectangle 28"/>
          <p:cNvSpPr>
            <a:spLocks noChangeArrowheads="1"/>
          </p:cNvSpPr>
          <p:nvPr/>
        </p:nvSpPr>
        <p:spPr bwMode="auto">
          <a:xfrm>
            <a:off x="60960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51229" name="Rectangle 29"/>
          <p:cNvSpPr>
            <a:spLocks noChangeArrowheads="1"/>
          </p:cNvSpPr>
          <p:nvPr/>
        </p:nvSpPr>
        <p:spPr bwMode="auto">
          <a:xfrm>
            <a:off x="60960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  <a:endParaRPr lang="en-US" sz="1800" b="1" i="1">
              <a:sym typeface="Symbol" pitchFamily="18" charset="2"/>
            </a:endParaRP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  <a:p>
            <a:pPr algn="ctr"/>
            <a:r>
              <a:rPr lang="en-US" sz="1800" i="1">
                <a:sym typeface="Symbol" pitchFamily="18" charset="2"/>
              </a:rPr>
              <a:t>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352800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3787775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3352800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3787775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4222750" y="4340225"/>
            <a:ext cx="436563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4659313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4222750" y="4908550"/>
            <a:ext cx="436563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4659313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b</a:t>
            </a: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5094288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5094288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5715000" y="3657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  <p:grpSp>
        <p:nvGrpSpPr>
          <p:cNvPr id="51236" name="Group 36"/>
          <p:cNvGrpSpPr>
            <a:grpSpLocks/>
          </p:cNvGrpSpPr>
          <p:nvPr/>
        </p:nvGrpSpPr>
        <p:grpSpPr bwMode="auto">
          <a:xfrm>
            <a:off x="819150" y="4241800"/>
            <a:ext cx="7029450" cy="409575"/>
            <a:chOff x="288" y="2688"/>
            <a:chExt cx="4428" cy="258"/>
          </a:xfrm>
        </p:grpSpPr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/>
                <a:t>r     s</a:t>
              </a:r>
            </a:p>
          </p:txBody>
        </p:sp>
        <p:sp>
          <p:nvSpPr>
            <p:cNvPr id="51235" name="AutoShape 35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37" name="AutoShape 37"/>
          <p:cNvSpPr>
            <a:spLocks noChangeArrowheads="1"/>
          </p:cNvSpPr>
          <p:nvPr/>
        </p:nvSpPr>
        <p:spPr bwMode="auto">
          <a:xfrm rot="16200000" flipV="1">
            <a:off x="1428750" y="43434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Structure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402638" cy="509111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Formally, given sets </a:t>
            </a:r>
            <a:r>
              <a:rPr lang="en-US" i="1"/>
              <a:t>D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D</a:t>
            </a:r>
            <a:r>
              <a:rPr lang="en-US" baseline="-25000"/>
              <a:t>2</a:t>
            </a:r>
            <a:r>
              <a:rPr lang="en-US"/>
              <a:t>, …. </a:t>
            </a:r>
            <a:r>
              <a:rPr lang="en-US" i="1"/>
              <a:t>D</a:t>
            </a:r>
            <a:r>
              <a:rPr lang="en-US" i="1" baseline="-25000"/>
              <a:t>n</a:t>
            </a:r>
            <a:r>
              <a:rPr lang="en-US"/>
              <a:t> a </a:t>
            </a:r>
            <a:r>
              <a:rPr lang="en-US" b="1">
                <a:solidFill>
                  <a:schemeClr val="tx2"/>
                </a:solidFill>
              </a:rPr>
              <a:t>relation</a:t>
            </a:r>
            <a:r>
              <a:rPr lang="en-US" i="1"/>
              <a:t> r</a:t>
            </a:r>
            <a:r>
              <a:rPr lang="en-US"/>
              <a:t> is a subset of </a:t>
            </a:r>
            <a:br>
              <a:rPr lang="en-US"/>
            </a:br>
            <a:r>
              <a:rPr lang="en-US"/>
              <a:t>        </a:t>
            </a:r>
            <a:r>
              <a:rPr lang="en-US" i="1"/>
              <a:t>D</a:t>
            </a:r>
            <a:r>
              <a:rPr lang="en-US" baseline="-25000"/>
              <a:t>1</a:t>
            </a:r>
            <a:r>
              <a:rPr lang="en-US"/>
              <a:t> x  </a:t>
            </a:r>
            <a:r>
              <a:rPr lang="en-US" i="1"/>
              <a:t>D</a:t>
            </a:r>
            <a:r>
              <a:rPr lang="en-US" baseline="-25000"/>
              <a:t>2 </a:t>
            </a:r>
            <a:r>
              <a:rPr lang="en-US"/>
              <a:t> x … x </a:t>
            </a:r>
            <a:r>
              <a:rPr lang="en-US" i="1"/>
              <a:t>D</a:t>
            </a:r>
            <a:r>
              <a:rPr lang="en-US" i="1" baseline="-25000"/>
              <a:t>n</a:t>
            </a:r>
            <a:r>
              <a:rPr lang="en-US"/>
              <a:t/>
            </a:r>
            <a:br>
              <a:rPr lang="en-US"/>
            </a:br>
            <a:r>
              <a:rPr lang="en-US"/>
              <a:t>Thus, a relation is a set of </a:t>
            </a:r>
            <a:r>
              <a:rPr lang="en-US" i="1"/>
              <a:t>n</a:t>
            </a:r>
            <a:r>
              <a:rPr lang="en-US"/>
              <a:t>-tuples (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,</a:t>
            </a:r>
            <a:r>
              <a:rPr lang="en-US" i="1"/>
              <a:t> a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) where each </a:t>
            </a:r>
            <a:r>
              <a:rPr lang="en-US" i="1"/>
              <a:t>a</a:t>
            </a:r>
            <a:r>
              <a:rPr lang="en-US" i="1" baseline="-25000"/>
              <a:t>i</a:t>
            </a:r>
            <a:r>
              <a:rPr lang="en-US"/>
              <a:t>  </a:t>
            </a:r>
            <a:r>
              <a:rPr lang="en-US">
                <a:sym typeface="Symbol" pitchFamily="18" charset="2"/>
              </a:rPr>
              <a:t> </a:t>
            </a:r>
            <a:r>
              <a:rPr lang="en-US" i="1">
                <a:sym typeface="Symbol" pitchFamily="18" charset="2"/>
              </a:rPr>
              <a:t>D</a:t>
            </a:r>
            <a:r>
              <a:rPr lang="en-US" i="1" baseline="-25000">
                <a:sym typeface="Symbol" pitchFamily="18" charset="2"/>
              </a:rPr>
              <a:t>i</a:t>
            </a:r>
            <a:endParaRPr lang="en-US" i="1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Example:  If</a:t>
            </a:r>
          </a:p>
          <a:p>
            <a:pPr lvl="1">
              <a:lnSpc>
                <a:spcPct val="130000"/>
              </a:lnSpc>
            </a:pPr>
            <a:r>
              <a:rPr lang="en-US" i="1"/>
              <a:t>customer_name</a:t>
            </a:r>
            <a:r>
              <a:rPr lang="en-US"/>
              <a:t> =  {Jones, Smith, Curry, Lindsay, …}  						/* Set of all customer names */</a:t>
            </a:r>
          </a:p>
          <a:p>
            <a:pPr lvl="1">
              <a:lnSpc>
                <a:spcPct val="130000"/>
              </a:lnSpc>
            </a:pPr>
            <a:r>
              <a:rPr lang="en-US" i="1"/>
              <a:t>customer_street</a:t>
            </a:r>
            <a:r>
              <a:rPr lang="en-US"/>
              <a:t> =  {Main, North, Park, …} /* set of all street names*/</a:t>
            </a:r>
          </a:p>
          <a:p>
            <a:pPr lvl="1">
              <a:lnSpc>
                <a:spcPct val="130000"/>
              </a:lnSpc>
            </a:pPr>
            <a:r>
              <a:rPr lang="en-US" i="1"/>
              <a:t>customer_city</a:t>
            </a:r>
            <a:r>
              <a:rPr lang="en-US"/>
              <a:t>     =  {Harrison, Rye, Pittsfield, …} /* set of all city names */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/>
              <a:t>Then </a:t>
            </a:r>
            <a:r>
              <a:rPr lang="en-US" i="1"/>
              <a:t>r</a:t>
            </a:r>
            <a:r>
              <a:rPr lang="en-US"/>
              <a:t> = {        (Jones,   Main,  Harrison), </a:t>
            </a:r>
            <a:br>
              <a:rPr lang="en-US"/>
            </a:br>
            <a:r>
              <a:rPr lang="en-US"/>
              <a:t>                   (Smith,    North, Rye),</a:t>
            </a:r>
            <a:br>
              <a:rPr lang="en-US"/>
            </a:br>
            <a:r>
              <a:rPr lang="en-US"/>
              <a:t>                   (Curry,    North, Rye),</a:t>
            </a:r>
            <a:br>
              <a:rPr lang="en-US"/>
            </a:br>
            <a:r>
              <a:rPr lang="en-US"/>
              <a:t>                   (Lindsay, Park,  Pittsfield) }</a:t>
            </a:r>
            <a:br>
              <a:rPr lang="en-US"/>
            </a:br>
            <a:r>
              <a:rPr lang="en-US"/>
              <a:t> is a relation over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i="1"/>
              <a:t>		customer_name  x  customer_street  x  customer_city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Operation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010400" cy="4876800"/>
          </a:xfrm>
        </p:spPr>
        <p:txBody>
          <a:bodyPr>
            <a:normAutofit fontScale="77500" lnSpcReduction="20000"/>
          </a:bodyPr>
          <a:lstStyle/>
          <a:p>
            <a:pPr>
              <a:buSzPct val="100000"/>
            </a:pPr>
            <a:r>
              <a:rPr lang="en-US" dirty="0"/>
              <a:t>Notation: </a:t>
            </a:r>
          </a:p>
          <a:p>
            <a:pPr>
              <a:buSzPct val="100000"/>
            </a:pPr>
            <a:r>
              <a:rPr lang="en-US" dirty="0"/>
              <a:t>Suited to queries that include the phrase “for all”.</a:t>
            </a:r>
          </a:p>
          <a:p>
            <a:pPr>
              <a:lnSpc>
                <a:spcPct val="120000"/>
              </a:lnSpc>
              <a:buSzPct val="100000"/>
            </a:pPr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 be relations on schemas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S</a:t>
            </a:r>
            <a:r>
              <a:rPr lang="en-US" dirty="0"/>
              <a:t> respectively where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R</a:t>
            </a:r>
            <a:r>
              <a:rPr lang="en-US" dirty="0"/>
              <a:t> = 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m 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i="1" baseline="-25000" dirty="0"/>
              <a:t> 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S</a:t>
            </a:r>
            <a:r>
              <a:rPr lang="en-US" dirty="0"/>
              <a:t> = (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en-US" dirty="0"/>
              <a:t>The result of  r </a:t>
            </a:r>
            <a:r>
              <a:rPr lang="en-US" dirty="0">
                <a:sym typeface="Symbol" pitchFamily="18" charset="2"/>
              </a:rPr>
              <a:t> s is a relation on schema</a:t>
            </a:r>
          </a:p>
          <a:p>
            <a:pPr lvl="1">
              <a:lnSpc>
                <a:spcPct val="110000"/>
              </a:lnSpc>
              <a:buFont typeface="Monotype Sorts" pitchFamily="2" charset="2"/>
              <a:buNone/>
            </a:pP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i="1" dirty="0">
                <a:sym typeface="Symbol" pitchFamily="18" charset="2"/>
              </a:rPr>
              <a:t>S </a:t>
            </a:r>
            <a:r>
              <a:rPr lang="en-US" dirty="0">
                <a:sym typeface="Symbol" pitchFamily="18" charset="2"/>
              </a:rPr>
              <a:t>= (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, …,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i="1" baseline="-25000" dirty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dirty="0">
                <a:sym typeface="Symbol" pitchFamily="18" charset="2"/>
              </a:rPr>
              <a:t>		</a:t>
            </a:r>
            <a:r>
              <a:rPr lang="en-US" i="1" dirty="0">
                <a:sym typeface="Symbol" pitchFamily="18" charset="2"/>
              </a:rPr>
              <a:t>r </a:t>
            </a:r>
            <a:r>
              <a:rPr lang="en-US" dirty="0">
                <a:sym typeface="Symbol" pitchFamily="18" charset="2"/>
              </a:rPr>
              <a:t>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= {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  |  </a:t>
            </a:r>
            <a:r>
              <a:rPr lang="en-US" i="1" dirty="0">
                <a:sym typeface="Symbol" pitchFamily="18" charset="2"/>
              </a:rPr>
              <a:t>t </a:t>
            </a:r>
            <a:r>
              <a:rPr lang="en-US" dirty="0">
                <a:sym typeface="Symbol" pitchFamily="18" charset="2"/>
              </a:rPr>
              <a:t>  </a:t>
            </a:r>
            <a:r>
              <a:rPr lang="en-US" i="1" baseline="-25000" dirty="0">
                <a:sym typeface="Symbol" pitchFamily="18" charset="2"/>
              </a:rPr>
              <a:t>R-S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)   </a:t>
            </a:r>
            <a:r>
              <a:rPr lang="en-US" i="1" dirty="0">
                <a:sym typeface="Symbol" pitchFamily="18" charset="2"/>
              </a:rPr>
              <a:t>u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sym typeface="Symbol" pitchFamily="18" charset="2"/>
              </a:rPr>
              <a:t>s </a:t>
            </a:r>
            <a:r>
              <a:rPr lang="en-US" dirty="0">
                <a:sym typeface="Symbol" pitchFamily="18" charset="2"/>
              </a:rPr>
              <a:t>( </a:t>
            </a:r>
            <a:r>
              <a:rPr lang="en-US" i="1" dirty="0" err="1">
                <a:sym typeface="Symbol" pitchFamily="18" charset="2"/>
              </a:rPr>
              <a:t>tu</a:t>
            </a:r>
            <a:r>
              <a:rPr lang="en-US" dirty="0">
                <a:sym typeface="Symbol" pitchFamily="18" charset="2"/>
              </a:rPr>
              <a:t> </a:t>
            </a:r>
            <a:r>
              <a:rPr lang="en-US" i="1" dirty="0">
                <a:sym typeface="Symbol" pitchFamily="18" charset="2"/>
              </a:rPr>
              <a:t> r </a:t>
            </a:r>
            <a:r>
              <a:rPr lang="en-US" dirty="0">
                <a:sym typeface="Symbol" pitchFamily="18" charset="2"/>
              </a:rPr>
              <a:t>) } </a:t>
            </a: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r>
              <a:rPr lang="en-US" dirty="0">
                <a:sym typeface="Symbol" pitchFamily="18" charset="2"/>
              </a:rPr>
              <a:t>Where </a:t>
            </a:r>
            <a:r>
              <a:rPr lang="en-US" i="1" dirty="0" err="1">
                <a:sym typeface="Symbol" pitchFamily="18" charset="2"/>
              </a:rPr>
              <a:t>tu</a:t>
            </a:r>
            <a:r>
              <a:rPr lang="en-US" dirty="0">
                <a:sym typeface="Symbol" pitchFamily="18" charset="2"/>
              </a:rPr>
              <a:t> means the concatenation of </a:t>
            </a:r>
            <a:r>
              <a:rPr lang="en-US" dirty="0" err="1">
                <a:sym typeface="Symbol" pitchFamily="18" charset="2"/>
              </a:rPr>
              <a:t>tuples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1" dirty="0">
                <a:sym typeface="Symbol" pitchFamily="18" charset="2"/>
              </a:rPr>
              <a:t>u</a:t>
            </a:r>
            <a:r>
              <a:rPr lang="en-US" dirty="0">
                <a:sym typeface="Symbol" pitchFamily="18" charset="2"/>
              </a:rPr>
              <a:t> to produce a single </a:t>
            </a:r>
            <a:r>
              <a:rPr lang="en-US" dirty="0" err="1">
                <a:sym typeface="Symbol" pitchFamily="18" charset="2"/>
              </a:rPr>
              <a:t>tuple</a:t>
            </a:r>
            <a:endParaRPr lang="en-US" dirty="0">
              <a:sym typeface="Symbol" pitchFamily="18" charset="2"/>
            </a:endParaRPr>
          </a:p>
          <a:p>
            <a:pPr lvl="1">
              <a:lnSpc>
                <a:spcPct val="130000"/>
              </a:lnSpc>
              <a:buFont typeface="Monotype Sorts" pitchFamily="2" charset="2"/>
              <a:buNone/>
            </a:pPr>
            <a:endParaRPr lang="en-US" dirty="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590800" y="990600"/>
            <a:ext cx="969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r 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 </a:t>
            </a:r>
            <a:r>
              <a:rPr lang="en-US" sz="2400" i="1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Operation – Example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838200" y="10795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/>
              <a:t>Relations </a:t>
            </a:r>
            <a:r>
              <a:rPr kumimoji="1" lang="en-US" sz="1800" i="1"/>
              <a:t>r, s</a:t>
            </a:r>
            <a:r>
              <a:rPr kumimoji="1" lang="en-US" sz="1800"/>
              <a:t>: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838200" y="48768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 i="1"/>
              <a:t>r</a:t>
            </a:r>
            <a:r>
              <a:rPr kumimoji="1" lang="en-US" sz="1800"/>
              <a:t> </a:t>
            </a:r>
            <a:r>
              <a:rPr kumimoji="1" lang="en-US" sz="1800">
                <a:sym typeface="Symbol" pitchFamily="18" charset="2"/>
              </a:rPr>
              <a:t> </a:t>
            </a:r>
            <a:r>
              <a:rPr kumimoji="1" lang="en-US" sz="1800" i="1">
                <a:sym typeface="Symbol" pitchFamily="18" charset="2"/>
              </a:rPr>
              <a:t>s</a:t>
            </a:r>
            <a:r>
              <a:rPr kumimoji="1" lang="en-US" sz="1800"/>
              <a:t>: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590800" y="4876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5295900" y="137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2590800" y="5395913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5295900" y="1905000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3467100" y="1219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3924300" y="1219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3467100" y="1828800"/>
            <a:ext cx="457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  <a:p>
            <a:pPr algn="ctr"/>
            <a:r>
              <a:rPr lang="en-US" sz="1800" i="1">
                <a:sym typeface="Symbol" pitchFamily="18" charset="2"/>
              </a:rPr>
              <a:t></a:t>
            </a:r>
          </a:p>
          <a:p>
            <a:pPr algn="ctr"/>
            <a:r>
              <a:rPr lang="en-US" sz="1800" i="1">
                <a:sym typeface="Symbol" pitchFamily="18" charset="2"/>
              </a:rPr>
              <a:t></a:t>
            </a:r>
          </a:p>
          <a:p>
            <a:pPr algn="ctr"/>
            <a:r>
              <a:rPr lang="en-US" sz="1800" i="1">
                <a:sym typeface="Symbol" pitchFamily="18" charset="2"/>
              </a:rPr>
              <a:t>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54284" name="Rectangle 12"/>
          <p:cNvSpPr>
            <a:spLocks noChangeArrowheads="1"/>
          </p:cNvSpPr>
          <p:nvPr/>
        </p:nvSpPr>
        <p:spPr bwMode="auto">
          <a:xfrm>
            <a:off x="3924300" y="1828800"/>
            <a:ext cx="457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  <a:p>
            <a:pPr algn="ctr"/>
            <a:r>
              <a:rPr lang="en-US" sz="1800" i="1">
                <a:sym typeface="Symbol" pitchFamily="18" charset="2"/>
              </a:rPr>
              <a:t>3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3</a:t>
            </a:r>
          </a:p>
          <a:p>
            <a:pPr algn="ctr"/>
            <a:r>
              <a:rPr lang="en-US" sz="1800" i="1">
                <a:sym typeface="Symbol" pitchFamily="18" charset="2"/>
              </a:rPr>
              <a:t>4</a:t>
            </a:r>
          </a:p>
          <a:p>
            <a:pPr algn="ctr"/>
            <a:r>
              <a:rPr lang="en-US" sz="1800" i="1">
                <a:sym typeface="Symbol" pitchFamily="18" charset="2"/>
              </a:rPr>
              <a:t>6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2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3771900" y="49530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5372100" y="2743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Division Example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7051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31623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27051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31623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  <a:endParaRPr lang="en-US" sz="1800" i="1">
              <a:sym typeface="Symbol" pitchFamily="18" charset="2"/>
            </a:endParaRPr>
          </a:p>
        </p:txBody>
      </p:sp>
      <p:sp>
        <p:nvSpPr>
          <p:cNvPr id="55303" name="Rectangle 7"/>
          <p:cNvSpPr>
            <a:spLocks noChangeArrowheads="1"/>
          </p:cNvSpPr>
          <p:nvPr/>
        </p:nvSpPr>
        <p:spPr bwMode="auto">
          <a:xfrm>
            <a:off x="36195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40767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36195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40767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b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b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b</a:t>
            </a:r>
          </a:p>
          <a:p>
            <a:pPr algn="ctr"/>
            <a:r>
              <a:rPr lang="en-US" sz="1800">
                <a:sym typeface="Symbol" pitchFamily="18" charset="2"/>
              </a:rPr>
              <a:t>b</a:t>
            </a:r>
            <a:endParaRPr lang="en-US" sz="1800" i="1">
              <a:sym typeface="Symbol" pitchFamily="18" charset="2"/>
            </a:endParaRP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45339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45339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3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838200" y="1079500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/>
              <a:t>Relations </a:t>
            </a:r>
            <a:r>
              <a:rPr kumimoji="1" lang="en-US" sz="1800" i="1"/>
              <a:t>r, s</a:t>
            </a:r>
            <a:r>
              <a:rPr kumimoji="1" lang="en-US" sz="1800"/>
              <a:t>: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838200" y="4660900"/>
            <a:ext cx="1295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 i="1"/>
              <a:t>r</a:t>
            </a:r>
            <a:r>
              <a:rPr kumimoji="1" lang="en-US" sz="1800"/>
              <a:t> </a:t>
            </a:r>
            <a:r>
              <a:rPr kumimoji="1" lang="en-US" sz="1800">
                <a:sym typeface="Symbol" pitchFamily="18" charset="2"/>
              </a:rPr>
              <a:t> </a:t>
            </a:r>
            <a:r>
              <a:rPr kumimoji="1" lang="en-US" sz="1800" i="1">
                <a:sym typeface="Symbol" pitchFamily="18" charset="2"/>
              </a:rPr>
              <a:t>s</a:t>
            </a:r>
            <a:r>
              <a:rPr kumimoji="1" lang="en-US" sz="1800"/>
              <a:t>:</a:t>
            </a:r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60960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D</a:t>
            </a:r>
          </a:p>
        </p:txBody>
      </p:sp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6096000" y="1981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b</a:t>
            </a:r>
            <a:endParaRPr lang="en-US" sz="1800" i="1">
              <a:sym typeface="Symbol" pitchFamily="18" charset="2"/>
            </a:endParaRPr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65532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E</a:t>
            </a:r>
          </a:p>
        </p:txBody>
      </p:sp>
      <p:sp>
        <p:nvSpPr>
          <p:cNvPr id="55314" name="Rectangle 18"/>
          <p:cNvSpPr>
            <a:spLocks noChangeArrowheads="1"/>
          </p:cNvSpPr>
          <p:nvPr/>
        </p:nvSpPr>
        <p:spPr bwMode="auto">
          <a:xfrm>
            <a:off x="6553200" y="1981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  <a:p>
            <a:pPr algn="ctr"/>
            <a:r>
              <a:rPr lang="en-US" sz="1800" i="1">
                <a:sym typeface="Symbol" pitchFamily="18" charset="2"/>
              </a:rPr>
              <a:t>1</a:t>
            </a:r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35052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39624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35052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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39624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>
                <a:sym typeface="Symbol" pitchFamily="18" charset="2"/>
              </a:rPr>
              <a:t>a</a:t>
            </a:r>
          </a:p>
          <a:p>
            <a:pPr algn="ctr"/>
            <a:r>
              <a:rPr lang="en-US" sz="1800">
                <a:sym typeface="Symbol" pitchFamily="18" charset="2"/>
              </a:rPr>
              <a:t>a</a:t>
            </a:r>
            <a:endParaRPr lang="en-US" sz="1800" i="1">
              <a:sym typeface="Symbol" pitchFamily="18" charset="2"/>
            </a:endParaRP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44196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44196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  <a:p>
            <a:pPr algn="ctr"/>
            <a:r>
              <a:rPr lang="en-US" sz="1800" i="1">
                <a:sym typeface="Symbol" pitchFamily="18" charset="2"/>
              </a:rPr>
              <a:t>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3619500" y="42037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r</a:t>
            </a:r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6400800" y="25288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74638"/>
            <a:ext cx="8153400" cy="792162"/>
          </a:xfrm>
        </p:spPr>
        <p:txBody>
          <a:bodyPr/>
          <a:lstStyle/>
          <a:p>
            <a:r>
              <a:rPr lang="en-US" dirty="0"/>
              <a:t>Division Operation (Cont.)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453312" cy="4829175"/>
          </a:xfrm>
        </p:spPr>
        <p:txBody>
          <a:bodyPr/>
          <a:lstStyle/>
          <a:p>
            <a:pPr>
              <a:tabLst>
                <a:tab pos="1092200" algn="l"/>
              </a:tabLst>
            </a:pPr>
            <a:r>
              <a:rPr lang="en-US" sz="1600"/>
              <a:t>Property </a:t>
            </a:r>
          </a:p>
          <a:p>
            <a:pPr lvl="1">
              <a:tabLst>
                <a:tab pos="1092200" algn="l"/>
              </a:tabLst>
            </a:pPr>
            <a:r>
              <a:rPr lang="en-US" sz="1600"/>
              <a:t>Let </a:t>
            </a:r>
            <a:r>
              <a:rPr lang="en-US" sz="1600" i="1"/>
              <a:t>q = r </a:t>
            </a:r>
            <a:r>
              <a:rPr lang="en-US" sz="1600" i="1">
                <a:sym typeface="Symbol" pitchFamily="18" charset="2"/>
              </a:rPr>
              <a:t> </a:t>
            </a:r>
            <a:r>
              <a:rPr lang="en-US" sz="1600">
                <a:sym typeface="Symbol" pitchFamily="18" charset="2"/>
              </a:rPr>
              <a:t></a:t>
            </a:r>
            <a:r>
              <a:rPr lang="en-US" sz="1600" i="1"/>
              <a:t> s</a:t>
            </a:r>
            <a:endParaRPr lang="en-US" sz="1600"/>
          </a:p>
          <a:p>
            <a:pPr lvl="1">
              <a:tabLst>
                <a:tab pos="1092200" algn="l"/>
              </a:tabLst>
            </a:pPr>
            <a:r>
              <a:rPr lang="en-US" sz="1600"/>
              <a:t>Then </a:t>
            </a:r>
            <a:r>
              <a:rPr lang="en-US" sz="1600" i="1"/>
              <a:t>q</a:t>
            </a:r>
            <a:r>
              <a:rPr lang="en-US" sz="1600"/>
              <a:t> is the largest relation satisfying </a:t>
            </a:r>
            <a:r>
              <a:rPr lang="en-US" sz="1600" i="1"/>
              <a:t>q</a:t>
            </a:r>
            <a:r>
              <a:rPr lang="en-US" sz="1600"/>
              <a:t> x </a:t>
            </a:r>
            <a:r>
              <a:rPr lang="en-US" sz="1600" i="1"/>
              <a:t>s</a:t>
            </a:r>
            <a:r>
              <a:rPr lang="en-US" sz="1600"/>
              <a:t>  </a:t>
            </a:r>
            <a:r>
              <a:rPr lang="en-US" sz="1600">
                <a:sym typeface="Symbol" pitchFamily="18" charset="2"/>
              </a:rPr>
              <a:t> </a:t>
            </a:r>
            <a:r>
              <a:rPr lang="en-US" sz="1600" i="1">
                <a:sym typeface="Symbol" pitchFamily="18" charset="2"/>
              </a:rPr>
              <a:t>r</a:t>
            </a:r>
            <a:endParaRPr lang="en-US" sz="1600">
              <a:sym typeface="Symbol" pitchFamily="18" charset="2"/>
            </a:endParaRPr>
          </a:p>
          <a:p>
            <a:pPr>
              <a:lnSpc>
                <a:spcPct val="120000"/>
              </a:lnSpc>
              <a:tabLst>
                <a:tab pos="1092200" algn="l"/>
              </a:tabLst>
            </a:pPr>
            <a:r>
              <a:rPr lang="en-US" sz="1600"/>
              <a:t>Definition in terms of the basic algebra operation</a:t>
            </a:r>
            <a:br>
              <a:rPr lang="en-US" sz="1600"/>
            </a:br>
            <a:r>
              <a:rPr lang="en-US" sz="1600"/>
              <a:t>Let </a:t>
            </a:r>
            <a:r>
              <a:rPr lang="en-US" sz="1600" i="1"/>
              <a:t>r(R)</a:t>
            </a:r>
            <a:r>
              <a:rPr lang="en-US" sz="1600"/>
              <a:t> and </a:t>
            </a:r>
            <a:r>
              <a:rPr lang="en-US" sz="1600" i="1"/>
              <a:t>s(S)</a:t>
            </a:r>
            <a:r>
              <a:rPr lang="en-US" sz="1600"/>
              <a:t> be relations, and let </a:t>
            </a:r>
            <a:r>
              <a:rPr lang="en-US" sz="1600" i="1"/>
              <a:t>S </a:t>
            </a:r>
            <a:r>
              <a:rPr lang="en-US" sz="1600"/>
              <a:t> </a:t>
            </a:r>
            <a:r>
              <a:rPr lang="en-US" sz="1600">
                <a:sym typeface="Symbol" pitchFamily="18" charset="2"/>
              </a:rPr>
              <a:t> </a:t>
            </a:r>
            <a:r>
              <a:rPr lang="en-US" sz="1600" i="1">
                <a:sym typeface="Symbol" pitchFamily="18" charset="2"/>
              </a:rPr>
              <a:t>R</a:t>
            </a:r>
            <a:br>
              <a:rPr lang="en-US" sz="1600" i="1">
                <a:sym typeface="Symbol" pitchFamily="18" charset="2"/>
              </a:rPr>
            </a:br>
            <a:endParaRPr lang="en-US" sz="1600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1092200" algn="l"/>
              </a:tabLst>
            </a:pPr>
            <a:r>
              <a:rPr lang="en-US" sz="1600">
                <a:sym typeface="Symbol" pitchFamily="18" charset="2"/>
              </a:rPr>
              <a:t>		</a:t>
            </a:r>
            <a:r>
              <a:rPr lang="en-US" sz="1600" i="1">
                <a:sym typeface="Symbol" pitchFamily="18" charset="2"/>
              </a:rPr>
              <a:t>r</a:t>
            </a:r>
            <a:r>
              <a:rPr lang="en-US" sz="1600">
                <a:sym typeface="Symbol" pitchFamily="18" charset="2"/>
              </a:rPr>
              <a:t>  </a:t>
            </a:r>
            <a:r>
              <a:rPr lang="en-US" sz="1600" i="1">
                <a:sym typeface="Symbol" pitchFamily="18" charset="2"/>
              </a:rPr>
              <a:t>s</a:t>
            </a:r>
            <a:r>
              <a:rPr lang="en-US" sz="1600">
                <a:sym typeface="Symbol" pitchFamily="18" charset="2"/>
              </a:rPr>
              <a:t> = </a:t>
            </a:r>
            <a:r>
              <a:rPr lang="en-US" i="1" baseline="-25000">
                <a:sym typeface="Symbol" pitchFamily="18" charset="2"/>
              </a:rPr>
              <a:t>R-S</a:t>
            </a:r>
            <a:r>
              <a:rPr lang="en-US" sz="1600">
                <a:sym typeface="Symbol" pitchFamily="18" charset="2"/>
              </a:rPr>
              <a:t> (</a:t>
            </a:r>
            <a:r>
              <a:rPr lang="en-US" sz="1600" i="1">
                <a:sym typeface="Symbol" pitchFamily="18" charset="2"/>
              </a:rPr>
              <a:t>r </a:t>
            </a:r>
            <a:r>
              <a:rPr lang="en-US" sz="1600">
                <a:sym typeface="Symbol" pitchFamily="18" charset="2"/>
              </a:rPr>
              <a:t>)</a:t>
            </a:r>
            <a:r>
              <a:rPr lang="en-US" sz="1600"/>
              <a:t> – </a:t>
            </a:r>
            <a:r>
              <a:rPr lang="en-US" sz="1600">
                <a:sym typeface="Symbol" pitchFamily="18" charset="2"/>
              </a:rPr>
              <a:t></a:t>
            </a:r>
            <a:r>
              <a:rPr lang="en-US" i="1" baseline="-25000">
                <a:sym typeface="Symbol" pitchFamily="18" charset="2"/>
              </a:rPr>
              <a:t>R-S</a:t>
            </a:r>
            <a:r>
              <a:rPr lang="en-US" sz="1600">
                <a:sym typeface="Symbol" pitchFamily="18" charset="2"/>
              </a:rPr>
              <a:t> ( ( </a:t>
            </a:r>
            <a:r>
              <a:rPr lang="en-US" i="1" baseline="-25000">
                <a:sym typeface="Symbol" pitchFamily="18" charset="2"/>
              </a:rPr>
              <a:t>R-S</a:t>
            </a:r>
            <a:r>
              <a:rPr lang="en-US" sz="1600" i="1">
                <a:sym typeface="Symbol" pitchFamily="18" charset="2"/>
              </a:rPr>
              <a:t> </a:t>
            </a:r>
            <a:r>
              <a:rPr lang="en-US" sz="1600">
                <a:sym typeface="Symbol" pitchFamily="18" charset="2"/>
              </a:rPr>
              <a:t>(</a:t>
            </a:r>
            <a:r>
              <a:rPr lang="en-US" sz="1600" i="1">
                <a:sym typeface="Symbol" pitchFamily="18" charset="2"/>
              </a:rPr>
              <a:t>r </a:t>
            </a:r>
            <a:r>
              <a:rPr lang="en-US" sz="1600">
                <a:sym typeface="Symbol" pitchFamily="18" charset="2"/>
              </a:rPr>
              <a:t>)</a:t>
            </a:r>
            <a:r>
              <a:rPr lang="en-US" sz="1600"/>
              <a:t> x </a:t>
            </a:r>
            <a:r>
              <a:rPr lang="en-US" sz="1600" i="1"/>
              <a:t>s </a:t>
            </a:r>
            <a:r>
              <a:rPr lang="en-US" sz="1600"/>
              <a:t>) – </a:t>
            </a:r>
            <a:r>
              <a:rPr lang="en-US" sz="1600">
                <a:sym typeface="Symbol" pitchFamily="18" charset="2"/>
              </a:rPr>
              <a:t></a:t>
            </a:r>
            <a:r>
              <a:rPr lang="en-US" i="1" baseline="-25000">
                <a:sym typeface="Symbol" pitchFamily="18" charset="2"/>
              </a:rPr>
              <a:t>R-S,S</a:t>
            </a:r>
            <a:r>
              <a:rPr lang="en-US" sz="1600">
                <a:sym typeface="Symbol" pitchFamily="18" charset="2"/>
              </a:rPr>
              <a:t>(</a:t>
            </a:r>
            <a:r>
              <a:rPr lang="en-US" sz="1600" i="1">
                <a:sym typeface="Symbol" pitchFamily="18" charset="2"/>
              </a:rPr>
              <a:t>r </a:t>
            </a:r>
            <a:r>
              <a:rPr lang="en-US" sz="1600">
                <a:sym typeface="Symbol" pitchFamily="18" charset="2"/>
              </a:rPr>
              <a:t>))</a:t>
            </a:r>
            <a:br>
              <a:rPr lang="en-US" sz="1600">
                <a:sym typeface="Symbol" pitchFamily="18" charset="2"/>
              </a:rPr>
            </a:br>
            <a:endParaRPr lang="en-US" sz="1600">
              <a:sym typeface="Symbol" pitchFamily="18" charset="2"/>
            </a:endParaRPr>
          </a:p>
          <a:p>
            <a:pPr>
              <a:lnSpc>
                <a:spcPct val="130000"/>
              </a:lnSpc>
              <a:buFont typeface="Monotype Sorts" pitchFamily="2" charset="2"/>
              <a:buNone/>
              <a:tabLst>
                <a:tab pos="1092200" algn="l"/>
              </a:tabLst>
            </a:pPr>
            <a:r>
              <a:rPr lang="en-US" sz="1600">
                <a:sym typeface="Symbol" pitchFamily="18" charset="2"/>
              </a:rPr>
              <a:t>	To see why</a:t>
            </a:r>
          </a:p>
          <a:p>
            <a:pPr lvl="1">
              <a:tabLst>
                <a:tab pos="1092200" algn="l"/>
              </a:tabLst>
            </a:pPr>
            <a:r>
              <a:rPr lang="en-US" sz="1600">
                <a:sym typeface="Symbol" pitchFamily="18" charset="2"/>
              </a:rPr>
              <a:t></a:t>
            </a:r>
            <a:r>
              <a:rPr lang="en-US" sz="2000" i="1" baseline="-25000">
                <a:sym typeface="Symbol" pitchFamily="18" charset="2"/>
              </a:rPr>
              <a:t>R-S,S </a:t>
            </a:r>
            <a:r>
              <a:rPr lang="en-US" sz="1600">
                <a:sym typeface="Symbol" pitchFamily="18" charset="2"/>
              </a:rPr>
              <a:t>(</a:t>
            </a:r>
            <a:r>
              <a:rPr lang="en-US" sz="1600" i="1">
                <a:sym typeface="Symbol" pitchFamily="18" charset="2"/>
              </a:rPr>
              <a:t>r</a:t>
            </a:r>
            <a:r>
              <a:rPr lang="en-US" sz="1600">
                <a:sym typeface="Symbol" pitchFamily="18" charset="2"/>
              </a:rPr>
              <a:t>) simply reorders attributes of </a:t>
            </a:r>
            <a:r>
              <a:rPr lang="en-US" sz="1600" i="1">
                <a:sym typeface="Symbol" pitchFamily="18" charset="2"/>
              </a:rPr>
              <a:t>r</a:t>
            </a:r>
            <a:br>
              <a:rPr lang="en-US" sz="1600" i="1">
                <a:sym typeface="Symbol" pitchFamily="18" charset="2"/>
              </a:rPr>
            </a:br>
            <a:endParaRPr lang="en-US" sz="1600" i="1">
              <a:sym typeface="Symbol" pitchFamily="18" charset="2"/>
            </a:endParaRPr>
          </a:p>
          <a:p>
            <a:pPr lvl="1">
              <a:tabLst>
                <a:tab pos="1092200" algn="l"/>
              </a:tabLst>
            </a:pPr>
            <a:r>
              <a:rPr lang="en-US" sz="1600">
                <a:sym typeface="Symbol" pitchFamily="18" charset="2"/>
              </a:rPr>
              <a:t></a:t>
            </a:r>
            <a:r>
              <a:rPr lang="en-US" sz="2000" i="1" baseline="-25000">
                <a:sym typeface="Symbol" pitchFamily="18" charset="2"/>
              </a:rPr>
              <a:t>R-S </a:t>
            </a:r>
            <a:r>
              <a:rPr lang="en-US" sz="1600">
                <a:sym typeface="Symbol" pitchFamily="18" charset="2"/>
              </a:rPr>
              <a:t>(</a:t>
            </a:r>
            <a:r>
              <a:rPr lang="en-US" sz="2000" i="1" baseline="-25000">
                <a:sym typeface="Symbol" pitchFamily="18" charset="2"/>
              </a:rPr>
              <a:t>R-S</a:t>
            </a:r>
            <a:r>
              <a:rPr lang="en-US" sz="1600" i="1">
                <a:sym typeface="Symbol" pitchFamily="18" charset="2"/>
              </a:rPr>
              <a:t> </a:t>
            </a:r>
            <a:r>
              <a:rPr lang="en-US" sz="1600">
                <a:sym typeface="Symbol" pitchFamily="18" charset="2"/>
              </a:rPr>
              <a:t>(</a:t>
            </a:r>
            <a:r>
              <a:rPr lang="en-US" sz="1600" i="1">
                <a:sym typeface="Symbol" pitchFamily="18" charset="2"/>
              </a:rPr>
              <a:t>r </a:t>
            </a:r>
            <a:r>
              <a:rPr lang="en-US" sz="1600">
                <a:sym typeface="Symbol" pitchFamily="18" charset="2"/>
              </a:rPr>
              <a:t>)</a:t>
            </a:r>
            <a:r>
              <a:rPr lang="en-US" sz="1600"/>
              <a:t> x </a:t>
            </a:r>
            <a:r>
              <a:rPr lang="en-US" sz="1600" i="1"/>
              <a:t>s </a:t>
            </a:r>
            <a:r>
              <a:rPr lang="en-US" sz="1600"/>
              <a:t>) – </a:t>
            </a:r>
            <a:r>
              <a:rPr lang="en-US" sz="1600">
                <a:sym typeface="Symbol" pitchFamily="18" charset="2"/>
              </a:rPr>
              <a:t></a:t>
            </a:r>
            <a:r>
              <a:rPr lang="en-US" sz="2000" i="1" baseline="-25000">
                <a:sym typeface="Symbol" pitchFamily="18" charset="2"/>
              </a:rPr>
              <a:t>R-S,S</a:t>
            </a:r>
            <a:r>
              <a:rPr lang="en-US" sz="1600">
                <a:sym typeface="Symbol" pitchFamily="18" charset="2"/>
              </a:rPr>
              <a:t>(</a:t>
            </a:r>
            <a:r>
              <a:rPr lang="en-US" sz="1600" i="1">
                <a:sym typeface="Symbol" pitchFamily="18" charset="2"/>
              </a:rPr>
              <a:t>r</a:t>
            </a:r>
            <a:r>
              <a:rPr lang="en-US" sz="1600">
                <a:sym typeface="Symbol" pitchFamily="18" charset="2"/>
              </a:rPr>
              <a:t>) ) gives those tuples t in 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/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> </a:t>
            </a:r>
            <a:r>
              <a:rPr lang="en-US" sz="2000" i="1" baseline="-25000">
                <a:sym typeface="Symbol" pitchFamily="18" charset="2"/>
              </a:rPr>
              <a:t>R-S</a:t>
            </a:r>
            <a:r>
              <a:rPr lang="en-US" sz="1600" i="1">
                <a:sym typeface="Symbol" pitchFamily="18" charset="2"/>
              </a:rPr>
              <a:t> </a:t>
            </a:r>
            <a:r>
              <a:rPr lang="en-US" sz="1600">
                <a:sym typeface="Symbol" pitchFamily="18" charset="2"/>
              </a:rPr>
              <a:t>(</a:t>
            </a:r>
            <a:r>
              <a:rPr lang="en-US" sz="1600" i="1">
                <a:sym typeface="Symbol" pitchFamily="18" charset="2"/>
              </a:rPr>
              <a:t>r </a:t>
            </a:r>
            <a:r>
              <a:rPr lang="en-US" sz="1600">
                <a:sym typeface="Symbol" pitchFamily="18" charset="2"/>
              </a:rPr>
              <a:t>)</a:t>
            </a:r>
            <a:r>
              <a:rPr lang="en-US" sz="1600"/>
              <a:t> such that for some tuple </a:t>
            </a:r>
            <a:r>
              <a:rPr lang="en-US" sz="1600" i="1"/>
              <a:t>u </a:t>
            </a:r>
            <a:r>
              <a:rPr lang="en-US" sz="1600">
                <a:sym typeface="Symbol" pitchFamily="18" charset="2"/>
              </a:rPr>
              <a:t> </a:t>
            </a:r>
            <a:r>
              <a:rPr lang="en-US" sz="1600" i="1">
                <a:sym typeface="Symbol" pitchFamily="18" charset="2"/>
              </a:rPr>
              <a:t>s, tu </a:t>
            </a:r>
            <a:r>
              <a:rPr lang="en-US" sz="1600">
                <a:sym typeface="Symbol" pitchFamily="18" charset="2"/>
              </a:rPr>
              <a:t> </a:t>
            </a:r>
            <a:r>
              <a:rPr lang="en-US" sz="1600" i="1">
                <a:sym typeface="Symbol" pitchFamily="18" charset="2"/>
              </a:rPr>
              <a:t>r</a:t>
            </a:r>
            <a:r>
              <a:rPr lang="en-US" sz="1600">
                <a:sym typeface="Symbol" pitchFamily="18" charset="2"/>
              </a:rPr>
              <a:t>.</a:t>
            </a:r>
          </a:p>
          <a:p>
            <a:pPr lvl="1">
              <a:tabLst>
                <a:tab pos="1092200" algn="l"/>
              </a:tabLst>
            </a:pP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en-US" dirty="0"/>
              <a:t>Assignment Operation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09663"/>
            <a:ext cx="7204075" cy="4681537"/>
          </a:xfrm>
        </p:spPr>
        <p:txBody>
          <a:bodyPr/>
          <a:lstStyle/>
          <a:p>
            <a:r>
              <a:rPr lang="en-US" sz="1600"/>
              <a:t>The assignment operation (</a:t>
            </a:r>
            <a:r>
              <a:rPr lang="en-US" sz="1600">
                <a:sym typeface="Symbol" pitchFamily="18" charset="2"/>
              </a:rPr>
              <a:t>) provides a convenient way to express complex queries. </a:t>
            </a:r>
          </a:p>
          <a:p>
            <a:pPr marL="628650" lvl="1"/>
            <a:r>
              <a:rPr lang="en-US" sz="1600">
                <a:sym typeface="Symbol" pitchFamily="18" charset="2"/>
              </a:rPr>
              <a:t> Write query as a sequential program consisting of</a:t>
            </a:r>
          </a:p>
          <a:p>
            <a:pPr lvl="2"/>
            <a:r>
              <a:rPr lang="en-US" sz="1600">
                <a:sym typeface="Symbol" pitchFamily="18" charset="2"/>
              </a:rPr>
              <a:t>a series of assignments </a:t>
            </a:r>
          </a:p>
          <a:p>
            <a:pPr lvl="2"/>
            <a:r>
              <a:rPr lang="en-US" sz="1600">
                <a:sym typeface="Symbol" pitchFamily="18" charset="2"/>
              </a:rPr>
              <a:t>followed by an expression whose value is displayed as a result of the query.</a:t>
            </a:r>
          </a:p>
          <a:p>
            <a:pPr marL="628650" lvl="1"/>
            <a:r>
              <a:rPr lang="en-US" sz="1600">
                <a:sym typeface="Symbol" pitchFamily="18" charset="2"/>
              </a:rPr>
              <a:t>Assignment must always be made to a temporary relation variable.</a:t>
            </a:r>
          </a:p>
          <a:p>
            <a:r>
              <a:rPr lang="en-US" sz="1600">
                <a:sym typeface="Symbol" pitchFamily="18" charset="2"/>
              </a:rPr>
              <a:t>Example:  Write </a:t>
            </a:r>
            <a:r>
              <a:rPr lang="en-US" sz="1600" i="1">
                <a:sym typeface="Symbol" pitchFamily="18" charset="2"/>
              </a:rPr>
              <a:t>r</a:t>
            </a:r>
            <a:r>
              <a:rPr lang="en-US" sz="1600">
                <a:sym typeface="Symbol" pitchFamily="18" charset="2"/>
              </a:rPr>
              <a:t>  </a:t>
            </a:r>
            <a:r>
              <a:rPr lang="en-US" sz="1600" i="1">
                <a:sym typeface="Symbol" pitchFamily="18" charset="2"/>
              </a:rPr>
              <a:t>s</a:t>
            </a:r>
            <a:r>
              <a:rPr lang="en-US" sz="1600">
                <a:sym typeface="Symbol" pitchFamily="18" charset="2"/>
              </a:rPr>
              <a:t> as </a:t>
            </a:r>
          </a:p>
          <a:p>
            <a:pPr>
              <a:lnSpc>
                <a:spcPct val="130000"/>
              </a:lnSpc>
              <a:buFont typeface="Monotype Sorts" pitchFamily="2" charset="2"/>
              <a:buNone/>
            </a:pPr>
            <a:r>
              <a:rPr lang="en-US" sz="1600"/>
              <a:t>			</a:t>
            </a:r>
            <a:r>
              <a:rPr lang="en-US" sz="1600" i="1"/>
              <a:t>temp1</a:t>
            </a:r>
            <a:r>
              <a:rPr lang="en-US" sz="1600" baseline="30000"/>
              <a:t> </a:t>
            </a:r>
            <a:r>
              <a:rPr lang="en-US" sz="1600">
                <a:sym typeface="Symbol" pitchFamily="18" charset="2"/>
              </a:rPr>
              <a:t> </a:t>
            </a:r>
            <a:r>
              <a:rPr lang="en-US" sz="1600" i="1" baseline="-25000">
                <a:sym typeface="Symbol" pitchFamily="18" charset="2"/>
              </a:rPr>
              <a:t>R-S</a:t>
            </a:r>
            <a:r>
              <a:rPr lang="en-US" sz="1600">
                <a:sym typeface="Symbol" pitchFamily="18" charset="2"/>
              </a:rPr>
              <a:t> (</a:t>
            </a:r>
            <a:r>
              <a:rPr lang="en-US" sz="1600" i="1">
                <a:sym typeface="Symbol" pitchFamily="18" charset="2"/>
              </a:rPr>
              <a:t>r </a:t>
            </a:r>
            <a:r>
              <a:rPr lang="en-US" sz="1600">
                <a:sym typeface="Symbol" pitchFamily="18" charset="2"/>
              </a:rPr>
              <a:t>)</a:t>
            </a:r>
            <a:r>
              <a:rPr lang="en-US" sz="1600"/>
              <a:t> </a:t>
            </a:r>
            <a:br>
              <a:rPr lang="en-US" sz="1600"/>
            </a:br>
            <a:r>
              <a:rPr lang="en-US" sz="1600"/>
              <a:t>		</a:t>
            </a:r>
            <a:r>
              <a:rPr lang="en-US" sz="1600" i="1"/>
              <a:t>temp2</a:t>
            </a:r>
            <a:r>
              <a:rPr lang="en-US" sz="1600"/>
              <a:t> </a:t>
            </a:r>
            <a:r>
              <a:rPr lang="en-US" sz="1600">
                <a:sym typeface="Symbol" pitchFamily="18" charset="2"/>
              </a:rPr>
              <a:t> </a:t>
            </a:r>
            <a:r>
              <a:rPr lang="en-US" sz="1600" i="1" baseline="-25000">
                <a:sym typeface="Symbol" pitchFamily="18" charset="2"/>
              </a:rPr>
              <a:t>R-S</a:t>
            </a:r>
            <a:r>
              <a:rPr lang="en-US" sz="1600">
                <a:sym typeface="Symbol" pitchFamily="18" charset="2"/>
              </a:rPr>
              <a:t> ((</a:t>
            </a:r>
            <a:r>
              <a:rPr lang="en-US" sz="1600" i="1">
                <a:sym typeface="Symbol" pitchFamily="18" charset="2"/>
              </a:rPr>
              <a:t>temp1</a:t>
            </a:r>
            <a:r>
              <a:rPr lang="en-US" sz="1600">
                <a:sym typeface="Symbol" pitchFamily="18" charset="2"/>
              </a:rPr>
              <a:t> x </a:t>
            </a:r>
            <a:r>
              <a:rPr lang="en-US" sz="1600" i="1">
                <a:sym typeface="Symbol" pitchFamily="18" charset="2"/>
              </a:rPr>
              <a:t>s </a:t>
            </a:r>
            <a:r>
              <a:rPr lang="en-US" sz="1600">
                <a:sym typeface="Symbol" pitchFamily="18" charset="2"/>
              </a:rPr>
              <a:t>) – </a:t>
            </a:r>
            <a:r>
              <a:rPr lang="en-US" sz="1600" i="1" baseline="-25000">
                <a:sym typeface="Symbol" pitchFamily="18" charset="2"/>
              </a:rPr>
              <a:t>R-S,S </a:t>
            </a:r>
            <a:r>
              <a:rPr lang="en-US" sz="1600">
                <a:sym typeface="Symbol" pitchFamily="18" charset="2"/>
              </a:rPr>
              <a:t>(</a:t>
            </a:r>
            <a:r>
              <a:rPr lang="en-US" sz="1600" i="1">
                <a:sym typeface="Symbol" pitchFamily="18" charset="2"/>
              </a:rPr>
              <a:t>r </a:t>
            </a:r>
            <a:r>
              <a:rPr lang="en-US" sz="1600">
                <a:sym typeface="Symbol" pitchFamily="18" charset="2"/>
              </a:rPr>
              <a:t>))</a:t>
            </a:r>
            <a:br>
              <a:rPr lang="en-US" sz="1600">
                <a:sym typeface="Symbol" pitchFamily="18" charset="2"/>
              </a:rPr>
            </a:br>
            <a:r>
              <a:rPr lang="en-US" sz="1600">
                <a:sym typeface="Symbol" pitchFamily="18" charset="2"/>
              </a:rPr>
              <a:t>		</a:t>
            </a:r>
            <a:r>
              <a:rPr lang="en-US" sz="1600" i="1">
                <a:sym typeface="Symbol" pitchFamily="18" charset="2"/>
              </a:rPr>
              <a:t>result</a:t>
            </a:r>
            <a:r>
              <a:rPr lang="en-US" sz="1600">
                <a:sym typeface="Symbol" pitchFamily="18" charset="2"/>
              </a:rPr>
              <a:t> = </a:t>
            </a:r>
            <a:r>
              <a:rPr lang="en-US" sz="1600" i="1">
                <a:sym typeface="Symbol" pitchFamily="18" charset="2"/>
              </a:rPr>
              <a:t>temp1</a:t>
            </a:r>
            <a:r>
              <a:rPr lang="en-US" sz="1600">
                <a:sym typeface="Symbol" pitchFamily="18" charset="2"/>
              </a:rPr>
              <a:t> –</a:t>
            </a:r>
            <a:r>
              <a:rPr lang="en-US" sz="1600" i="1">
                <a:sym typeface="Symbol" pitchFamily="18" charset="2"/>
              </a:rPr>
              <a:t> temp2</a:t>
            </a:r>
            <a:endParaRPr lang="en-US" sz="1600">
              <a:sym typeface="Symbol" pitchFamily="18" charset="2"/>
            </a:endParaRPr>
          </a:p>
          <a:p>
            <a:pPr marL="628650" lvl="1">
              <a:lnSpc>
                <a:spcPct val="130000"/>
              </a:lnSpc>
            </a:pPr>
            <a:r>
              <a:rPr lang="en-US" sz="1600">
                <a:sym typeface="Symbol" pitchFamily="18" charset="2"/>
              </a:rPr>
              <a:t>The result to the right of the  is assigned to the relation variable on the left of the .</a:t>
            </a:r>
          </a:p>
          <a:p>
            <a:pPr marL="628650" lvl="1">
              <a:lnSpc>
                <a:spcPct val="130000"/>
              </a:lnSpc>
            </a:pPr>
            <a:r>
              <a:rPr lang="en-US" sz="1600">
                <a:sym typeface="Symbol" pitchFamily="18" charset="2"/>
              </a:rPr>
              <a:t>May use variable in subsequent expressions.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87500" y="114300"/>
            <a:ext cx="6781800" cy="609600"/>
          </a:xfrm>
        </p:spPr>
        <p:txBody>
          <a:bodyPr>
            <a:normAutofit fontScale="90000"/>
          </a:bodyPr>
          <a:lstStyle/>
          <a:p>
            <a:r>
              <a:rPr lang="en-US"/>
              <a:t>Bank Example Queries</a:t>
            </a:r>
          </a:p>
        </p:txBody>
      </p:sp>
      <p:sp>
        <p:nvSpPr>
          <p:cNvPr id="214022" name="Rectangle 6"/>
          <p:cNvSpPr>
            <a:spLocks noGrp="1" noChangeArrowheads="1"/>
          </p:cNvSpPr>
          <p:nvPr>
            <p:ph idx="1"/>
          </p:nvPr>
        </p:nvSpPr>
        <p:spPr>
          <a:xfrm>
            <a:off x="798513" y="2895600"/>
            <a:ext cx="7848600" cy="1003300"/>
          </a:xfrm>
          <a:noFill/>
          <a:ln/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Find the name of all customers who have a loan at the bank and the loan amount</a:t>
            </a: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7500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sym typeface="Symbol" pitchFamily="18" charset="2"/>
              </a:rPr>
              <a:t>Find the names of all customers who have a loan and an account at bank.</a:t>
            </a:r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914400" y="1828800"/>
            <a:ext cx="75692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</a:t>
            </a:r>
            <a:r>
              <a:rPr kumimoji="1" lang="en-US" sz="2400" i="1" baseline="-25000">
                <a:sym typeface="Symbol" pitchFamily="18" charset="2"/>
              </a:rPr>
              <a:t>customer_name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000" i="1">
                <a:sym typeface="Symbol" pitchFamily="18" charset="2"/>
              </a:rPr>
              <a:t>borrower</a:t>
            </a:r>
            <a:r>
              <a:rPr kumimoji="1" lang="en-US" sz="2000">
                <a:sym typeface="Symbol" pitchFamily="18" charset="2"/>
              </a:rPr>
              <a:t>)  </a:t>
            </a:r>
            <a:r>
              <a:rPr kumimoji="1" lang="en-US" sz="2400" i="1" baseline="-25000">
                <a:sym typeface="Symbol" pitchFamily="18" charset="2"/>
              </a:rPr>
              <a:t>customer_name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000" i="1">
                <a:sym typeface="Symbol" pitchFamily="18" charset="2"/>
              </a:rPr>
              <a:t>depositor</a:t>
            </a:r>
            <a:r>
              <a:rPr kumimoji="1" lang="en-US" sz="2000">
                <a:sym typeface="Symbol" pitchFamily="18" charset="2"/>
              </a:rPr>
              <a:t>)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endParaRPr lang="en-US" sz="1800"/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952500" y="3810000"/>
            <a:ext cx="756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</a:t>
            </a:r>
            <a:r>
              <a:rPr kumimoji="1" lang="en-US" sz="2400" i="1" baseline="-25000">
                <a:sym typeface="Symbol" pitchFamily="18" charset="2"/>
              </a:rPr>
              <a:t>customer_name, loan_number, amount </a:t>
            </a:r>
            <a:r>
              <a:rPr kumimoji="1" lang="en-US" sz="2000" i="1">
                <a:sym typeface="Symbol" pitchFamily="18" charset="2"/>
              </a:rPr>
              <a:t>(borrower     loan)</a:t>
            </a:r>
            <a:endParaRPr lang="en-US"/>
          </a:p>
        </p:txBody>
      </p:sp>
      <p:sp>
        <p:nvSpPr>
          <p:cNvPr id="214028" name="AutoShape 12"/>
          <p:cNvSpPr>
            <a:spLocks noChangeArrowheads="1"/>
          </p:cNvSpPr>
          <p:nvPr/>
        </p:nvSpPr>
        <p:spPr bwMode="auto">
          <a:xfrm rot="16200000" flipV="1">
            <a:off x="6492875" y="3946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2" grpId="0" build="p"/>
      <p:bldP spid="214019" grpId="0" autoUpdateAnimBg="0"/>
      <p:bldP spid="214021" grpId="0" autoUpdateAnimBg="0"/>
      <p:bldP spid="21402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609600" y="1676400"/>
            <a:ext cx="80772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92150" lvl="1" indent="-2349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Query 1</a:t>
            </a:r>
          </a:p>
          <a:p>
            <a:pPr lvl="2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 sz="1800">
                <a:sym typeface="Symbol" pitchFamily="18" charset="2"/>
              </a:rPr>
              <a:t></a:t>
            </a:r>
            <a:r>
              <a:rPr kumimoji="1" lang="en-US" sz="2200" i="1" baseline="-25000"/>
              <a:t>customer_name </a:t>
            </a:r>
            <a:r>
              <a:rPr kumimoji="1" lang="en-US" sz="1800"/>
              <a:t>(</a:t>
            </a:r>
            <a:r>
              <a:rPr kumimoji="1" lang="en-US" sz="2200">
                <a:sym typeface="Symbol" pitchFamily="18" charset="2"/>
              </a:rPr>
              <a:t></a:t>
            </a:r>
            <a:r>
              <a:rPr kumimoji="1" lang="en-US" sz="2100" i="1" baseline="-25000">
                <a:sym typeface="Symbol" pitchFamily="18" charset="2"/>
              </a:rPr>
              <a:t>branch_name </a:t>
            </a:r>
            <a:r>
              <a:rPr kumimoji="1" lang="en-US" sz="2100" baseline="-25000">
                <a:sym typeface="Symbol" pitchFamily="18" charset="2"/>
              </a:rPr>
              <a:t>= “Downtown</a:t>
            </a:r>
            <a:r>
              <a:rPr kumimoji="1" lang="en-US" sz="1800" baseline="-25000">
                <a:sym typeface="Symbol" pitchFamily="18" charset="2"/>
              </a:rPr>
              <a:t>” </a:t>
            </a:r>
            <a:r>
              <a:rPr kumimoji="1" lang="en-US" sz="1800">
                <a:sym typeface="Symbol" pitchFamily="18" charset="2"/>
              </a:rPr>
              <a:t>(</a:t>
            </a:r>
            <a:r>
              <a:rPr kumimoji="1" lang="en-US" sz="1800" i="1">
                <a:sym typeface="Symbol" pitchFamily="18" charset="2"/>
              </a:rPr>
              <a:t>depositor</a:t>
            </a:r>
            <a:r>
              <a:rPr kumimoji="1" lang="en-US" sz="1800">
                <a:sym typeface="Symbol" pitchFamily="18" charset="2"/>
              </a:rPr>
              <a:t>      </a:t>
            </a:r>
            <a:r>
              <a:rPr kumimoji="1" lang="en-US" sz="1800" i="1">
                <a:sym typeface="Symbol" pitchFamily="18" charset="2"/>
              </a:rPr>
              <a:t>account </a:t>
            </a:r>
            <a:r>
              <a:rPr kumimoji="1" lang="en-US" sz="1800">
                <a:sym typeface="Symbol" pitchFamily="18" charset="2"/>
              </a:rPr>
              <a:t>)) </a:t>
            </a:r>
          </a:p>
          <a:p>
            <a:pPr lvl="2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 sz="1800">
                <a:sym typeface="Symbol" pitchFamily="18" charset="2"/>
              </a:rPr>
              <a:t>        </a:t>
            </a:r>
            <a:r>
              <a:rPr kumimoji="1" lang="en-US" sz="2100" i="1" baseline="-25000"/>
              <a:t>customer_name </a:t>
            </a:r>
            <a:r>
              <a:rPr kumimoji="1" lang="en-US" sz="1800"/>
              <a:t>(</a:t>
            </a:r>
            <a:r>
              <a:rPr kumimoji="1" lang="en-US" sz="2200">
                <a:sym typeface="Symbol" pitchFamily="18" charset="2"/>
              </a:rPr>
              <a:t></a:t>
            </a:r>
            <a:r>
              <a:rPr kumimoji="1" lang="en-US" sz="2100" i="1" baseline="-25000">
                <a:sym typeface="Symbol" pitchFamily="18" charset="2"/>
              </a:rPr>
              <a:t>branch_name </a:t>
            </a:r>
            <a:r>
              <a:rPr kumimoji="1" lang="en-US" sz="2100" baseline="-25000">
                <a:sym typeface="Symbol" pitchFamily="18" charset="2"/>
              </a:rPr>
              <a:t>= “Uptown</a:t>
            </a:r>
            <a:r>
              <a:rPr kumimoji="1" lang="en-US" sz="1800" baseline="-25000">
                <a:sym typeface="Symbol" pitchFamily="18" charset="2"/>
              </a:rPr>
              <a:t>” </a:t>
            </a:r>
            <a:r>
              <a:rPr kumimoji="1" lang="en-US" sz="1800">
                <a:sym typeface="Symbol" pitchFamily="18" charset="2"/>
              </a:rPr>
              <a:t>(</a:t>
            </a:r>
            <a:r>
              <a:rPr kumimoji="1" lang="en-US" sz="1800" i="1">
                <a:sym typeface="Symbol" pitchFamily="18" charset="2"/>
              </a:rPr>
              <a:t>depositor</a:t>
            </a:r>
            <a:r>
              <a:rPr kumimoji="1" lang="en-US" sz="1800">
                <a:sym typeface="Symbol" pitchFamily="18" charset="2"/>
              </a:rPr>
              <a:t>     </a:t>
            </a:r>
            <a:r>
              <a:rPr kumimoji="1" lang="en-US" sz="1800" i="1">
                <a:sym typeface="Symbol" pitchFamily="18" charset="2"/>
              </a:rPr>
              <a:t>account</a:t>
            </a:r>
            <a:r>
              <a:rPr kumimoji="1" lang="en-US" sz="1800">
                <a:sym typeface="Symbol" pitchFamily="18" charset="2"/>
              </a:rPr>
              <a:t>))</a:t>
            </a:r>
            <a:endParaRPr lang="en-US" sz="1800"/>
          </a:p>
        </p:txBody>
      </p:sp>
      <p:grpSp>
        <p:nvGrpSpPr>
          <p:cNvPr id="57363" name="Group 19"/>
          <p:cNvGrpSpPr>
            <a:grpSpLocks/>
          </p:cNvGrpSpPr>
          <p:nvPr/>
        </p:nvGrpSpPr>
        <p:grpSpPr bwMode="auto">
          <a:xfrm>
            <a:off x="838200" y="3276600"/>
            <a:ext cx="7054850" cy="1606550"/>
            <a:chOff x="566" y="2788"/>
            <a:chExt cx="4444" cy="1012"/>
          </a:xfrm>
        </p:grpSpPr>
        <p:sp>
          <p:nvSpPr>
            <p:cNvPr id="57350" name="AutoShape 6"/>
            <p:cNvSpPr>
              <a:spLocks noChangeArrowheads="1"/>
            </p:cNvSpPr>
            <p:nvPr/>
          </p:nvSpPr>
          <p:spPr bwMode="auto">
            <a:xfrm rot="16200000" flipV="1">
              <a:off x="3641" y="3157"/>
              <a:ext cx="124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Text Box 12"/>
            <p:cNvSpPr txBox="1">
              <a:spLocks noChangeArrowheads="1"/>
            </p:cNvSpPr>
            <p:nvPr/>
          </p:nvSpPr>
          <p:spPr bwMode="auto">
            <a:xfrm>
              <a:off x="566" y="2788"/>
              <a:ext cx="4444" cy="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36600" lvl="1" indent="-27940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</a:pPr>
              <a:r>
                <a:rPr kumimoji="1" lang="en-US" sz="1800"/>
                <a:t>Query 2</a:t>
              </a:r>
            </a:p>
            <a:p>
              <a:pPr marL="736600" lvl="1" indent="-27940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 sz="1800"/>
                <a:t>	 </a:t>
              </a:r>
              <a:r>
                <a:rPr kumimoji="1" lang="en-US" sz="1800">
                  <a:sym typeface="Symbol" pitchFamily="18" charset="2"/>
                </a:rPr>
                <a:t></a:t>
              </a:r>
              <a:r>
                <a:rPr kumimoji="1" lang="en-US" sz="2300" i="1" baseline="-25000"/>
                <a:t>customer_name, branch_name</a:t>
              </a:r>
              <a:r>
                <a:rPr kumimoji="1" lang="en-US" sz="1800" baseline="-25000"/>
                <a:t> </a:t>
              </a:r>
              <a:r>
                <a:rPr kumimoji="1" lang="en-US" sz="1800"/>
                <a:t>(</a:t>
              </a:r>
              <a:r>
                <a:rPr kumimoji="1" lang="en-US" sz="1800" i="1">
                  <a:sym typeface="Symbol" pitchFamily="18" charset="2"/>
                </a:rPr>
                <a:t>depositor</a:t>
              </a:r>
              <a:r>
                <a:rPr kumimoji="1" lang="en-US" sz="1800">
                  <a:sym typeface="Symbol" pitchFamily="18" charset="2"/>
                </a:rPr>
                <a:t>      </a:t>
              </a:r>
              <a:r>
                <a:rPr kumimoji="1" lang="en-US" sz="1800" i="1">
                  <a:sym typeface="Symbol" pitchFamily="18" charset="2"/>
                </a:rPr>
                <a:t>account</a:t>
              </a:r>
              <a:r>
                <a:rPr kumimoji="1" lang="en-US" sz="1800">
                  <a:sym typeface="Symbol" pitchFamily="18" charset="2"/>
                </a:rPr>
                <a:t>)</a:t>
              </a:r>
              <a:br>
                <a:rPr kumimoji="1" lang="en-US" sz="1800">
                  <a:sym typeface="Symbol" pitchFamily="18" charset="2"/>
                </a:rPr>
              </a:br>
              <a:r>
                <a:rPr kumimoji="1" lang="en-US" sz="1800">
                  <a:sym typeface="Symbol" pitchFamily="18" charset="2"/>
                </a:rPr>
                <a:t>	         </a:t>
              </a:r>
              <a:r>
                <a:rPr kumimoji="1" lang="en-US" sz="1800" i="1">
                  <a:sym typeface="Symbol" pitchFamily="18" charset="2"/>
                </a:rPr>
                <a:t></a:t>
              </a:r>
              <a:r>
                <a:rPr kumimoji="1" lang="en-US" sz="2200" i="1" baseline="-25000">
                  <a:sym typeface="Symbol" pitchFamily="18" charset="2"/>
                </a:rPr>
                <a:t>temp(branch_name</a:t>
              </a:r>
              <a:r>
                <a:rPr kumimoji="1" lang="en-US" sz="1800" i="1" baseline="-25000">
                  <a:sym typeface="Symbol" pitchFamily="18" charset="2"/>
                </a:rPr>
                <a:t>)</a:t>
              </a:r>
              <a:r>
                <a:rPr kumimoji="1" lang="en-US" sz="1800" baseline="-25000">
                  <a:sym typeface="Symbol" pitchFamily="18" charset="2"/>
                </a:rPr>
                <a:t> </a:t>
              </a:r>
              <a:r>
                <a:rPr kumimoji="1" lang="en-US" sz="1800">
                  <a:sym typeface="Symbol" pitchFamily="18" charset="2"/>
                </a:rPr>
                <a:t>({(</a:t>
              </a:r>
              <a:r>
                <a:rPr kumimoji="1" lang="en-US" sz="1800" i="1">
                  <a:sym typeface="Symbol" pitchFamily="18" charset="2"/>
                </a:rPr>
                <a:t>“Downtown” </a:t>
              </a:r>
              <a:r>
                <a:rPr kumimoji="1" lang="en-US" sz="1800">
                  <a:sym typeface="Symbol" pitchFamily="18" charset="2"/>
                </a:rPr>
                <a:t>)</a:t>
              </a:r>
              <a:r>
                <a:rPr kumimoji="1" lang="en-US" sz="1800" i="1">
                  <a:sym typeface="Symbol" pitchFamily="18" charset="2"/>
                </a:rPr>
                <a:t>, </a:t>
              </a:r>
              <a:r>
                <a:rPr kumimoji="1" lang="en-US" sz="1800">
                  <a:sym typeface="Symbol" pitchFamily="18" charset="2"/>
                </a:rPr>
                <a:t>(</a:t>
              </a:r>
              <a:r>
                <a:rPr kumimoji="1" lang="en-US" sz="1800" i="1">
                  <a:sym typeface="Symbol" pitchFamily="18" charset="2"/>
                </a:rPr>
                <a:t>“Uptown” </a:t>
              </a:r>
              <a:r>
                <a:rPr kumimoji="1" lang="en-US" sz="1800">
                  <a:sym typeface="Symbol" pitchFamily="18" charset="2"/>
                </a:rPr>
                <a:t>)})</a:t>
              </a:r>
            </a:p>
            <a:p>
              <a:pPr marL="736600" lvl="1" indent="-27940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 sz="1800">
                  <a:sym typeface="Symbol" pitchFamily="18" charset="2"/>
                </a:rPr>
                <a:t>Note that Query 2 uses a constant relation.</a:t>
              </a:r>
            </a:p>
          </p:txBody>
        </p:sp>
      </p:grp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5088" y="117475"/>
            <a:ext cx="7510462" cy="609600"/>
          </a:xfrm>
        </p:spPr>
        <p:txBody>
          <a:bodyPr>
            <a:normAutofit fontScale="90000"/>
          </a:bodyPr>
          <a:lstStyle/>
          <a:p>
            <a:r>
              <a:rPr lang="en-US"/>
              <a:t>Bank Example Queries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661275" cy="752475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Find all customers who have an account from at least the “Downtown” and the Uptown” branches.</a:t>
            </a: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 rot="16200000" flipV="1">
            <a:off x="6873082" y="2270918"/>
            <a:ext cx="152400" cy="182563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AutoShape 20"/>
          <p:cNvSpPr>
            <a:spLocks noChangeArrowheads="1"/>
          </p:cNvSpPr>
          <p:nvPr/>
        </p:nvSpPr>
        <p:spPr bwMode="auto">
          <a:xfrm rot="16200000" flipV="1">
            <a:off x="7026275" y="2803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Bank Example Queries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848600" cy="10033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Find all customers who have an account at all branches located in Brooklyn city.</a:t>
            </a:r>
          </a:p>
        </p:txBody>
      </p:sp>
      <p:grpSp>
        <p:nvGrpSpPr>
          <p:cNvPr id="58381" name="Group 13"/>
          <p:cNvGrpSpPr>
            <a:grpSpLocks/>
          </p:cNvGrpSpPr>
          <p:nvPr/>
        </p:nvGrpSpPr>
        <p:grpSpPr bwMode="auto">
          <a:xfrm>
            <a:off x="850900" y="1824038"/>
            <a:ext cx="7486650" cy="968375"/>
            <a:chOff x="494" y="1325"/>
            <a:chExt cx="4716" cy="610"/>
          </a:xfrm>
        </p:grpSpPr>
        <p:sp>
          <p:nvSpPr>
            <p:cNvPr id="58372" name="AutoShape 4"/>
            <p:cNvSpPr>
              <a:spLocks noChangeArrowheads="1"/>
            </p:cNvSpPr>
            <p:nvPr/>
          </p:nvSpPr>
          <p:spPr bwMode="auto">
            <a:xfrm rot="-5400000">
              <a:off x="3826" y="1479"/>
              <a:ext cx="94" cy="11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Text Box 10"/>
            <p:cNvSpPr txBox="1">
              <a:spLocks noChangeArrowheads="1"/>
            </p:cNvSpPr>
            <p:nvPr/>
          </p:nvSpPr>
          <p:spPr bwMode="auto">
            <a:xfrm>
              <a:off x="494" y="1325"/>
              <a:ext cx="4716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>
                  <a:sym typeface="Symbol" pitchFamily="18" charset="2"/>
                </a:rPr>
                <a:t>	</a:t>
              </a:r>
              <a:r>
                <a:rPr kumimoji="1" lang="en-US" sz="2400">
                  <a:sym typeface="Symbol" pitchFamily="18" charset="2"/>
                </a:rPr>
                <a:t></a:t>
              </a:r>
              <a:r>
                <a:rPr kumimoji="1" lang="en-US" sz="2400" i="1" baseline="-25000"/>
                <a:t>customer_name, branch_name</a:t>
              </a:r>
              <a:r>
                <a:rPr kumimoji="1" lang="en-US" sz="2400" baseline="-25000"/>
                <a:t> </a:t>
              </a:r>
              <a:r>
                <a:rPr kumimoji="1" lang="en-US" sz="2000"/>
                <a:t>(</a:t>
              </a:r>
              <a:r>
                <a:rPr kumimoji="1" lang="en-US" sz="2000" i="1">
                  <a:sym typeface="Symbol" pitchFamily="18" charset="2"/>
                </a:rPr>
                <a:t>depositor</a:t>
              </a:r>
              <a:r>
                <a:rPr kumimoji="1" lang="en-US" sz="2000">
                  <a:sym typeface="Symbol" pitchFamily="18" charset="2"/>
                </a:rPr>
                <a:t>     </a:t>
              </a:r>
              <a:r>
                <a:rPr kumimoji="1" lang="en-US" sz="2000" i="1">
                  <a:sym typeface="Symbol" pitchFamily="18" charset="2"/>
                </a:rPr>
                <a:t>account</a:t>
              </a:r>
              <a:r>
                <a:rPr kumimoji="1" lang="en-US" sz="2000">
                  <a:sym typeface="Symbol" pitchFamily="18" charset="2"/>
                </a:rPr>
                <a:t>)</a:t>
              </a:r>
              <a:br>
                <a:rPr kumimoji="1" lang="en-US" sz="2000">
                  <a:sym typeface="Symbol" pitchFamily="18" charset="2"/>
                </a:rPr>
              </a:br>
              <a:r>
                <a:rPr kumimoji="1" lang="en-US" sz="2400">
                  <a:sym typeface="Symbol" pitchFamily="18" charset="2"/>
                </a:rPr>
                <a:t>	 </a:t>
              </a:r>
              <a:r>
                <a:rPr kumimoji="1" lang="en-US" sz="2400" i="1" baseline="-25000">
                  <a:sym typeface="Symbol" pitchFamily="18" charset="2"/>
                </a:rPr>
                <a:t>branch_name </a:t>
              </a:r>
              <a:r>
                <a:rPr kumimoji="1" lang="en-US" sz="2400">
                  <a:sym typeface="Symbol" pitchFamily="18" charset="2"/>
                </a:rPr>
                <a:t>(</a:t>
              </a:r>
              <a:r>
                <a:rPr kumimoji="1" lang="en-US" sz="2400" i="1" baseline="-25000">
                  <a:sym typeface="Symbol" pitchFamily="18" charset="2"/>
                </a:rPr>
                <a:t>branch_city</a:t>
              </a:r>
              <a:r>
                <a:rPr kumimoji="1" lang="en-US" sz="2400" baseline="-25000">
                  <a:sym typeface="Symbol" pitchFamily="18" charset="2"/>
                </a:rPr>
                <a:t> = “Brooklyn” </a:t>
              </a:r>
              <a:r>
                <a:rPr kumimoji="1" lang="en-US" sz="2000">
                  <a:sym typeface="Symbol" pitchFamily="18" charset="2"/>
                </a:rPr>
                <a:t>(</a:t>
              </a:r>
              <a:r>
                <a:rPr kumimoji="1" lang="en-US" sz="2000" i="1">
                  <a:sym typeface="Symbol" pitchFamily="18" charset="2"/>
                </a:rPr>
                <a:t>branch</a:t>
              </a:r>
              <a:r>
                <a:rPr kumimoji="1" lang="en-US" sz="2000">
                  <a:sym typeface="Symbol" pitchFamily="18" charset="2"/>
                </a:rPr>
                <a:t>))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529638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Extended Relational-Algebra-Operations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661275" cy="1747837"/>
          </a:xfrm>
        </p:spPr>
        <p:txBody>
          <a:bodyPr>
            <a:normAutofit lnSpcReduction="10000"/>
          </a:bodyPr>
          <a:lstStyle/>
          <a:p>
            <a:r>
              <a:rPr lang="en-US"/>
              <a:t>Generalized Projection</a:t>
            </a:r>
          </a:p>
          <a:p>
            <a:r>
              <a:rPr lang="en-US"/>
              <a:t>Aggregate Functions</a:t>
            </a:r>
          </a:p>
          <a:p>
            <a:r>
              <a:rPr lang="en-US"/>
              <a:t>Outer Join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Generalized Projection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848600" cy="551180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3195638" algn="ctr"/>
              </a:tabLst>
            </a:pPr>
            <a:r>
              <a:rPr lang="en-US"/>
              <a:t>Extends the projection operation by allowing arithmetic functions to be used in the projection list.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	</a:t>
            </a:r>
          </a:p>
          <a:p>
            <a:pPr>
              <a:tabLst>
                <a:tab pos="3195638" algn="ctr"/>
              </a:tabLst>
            </a:pPr>
            <a:r>
              <a:rPr lang="en-US" i="1"/>
              <a:t>E</a:t>
            </a:r>
            <a:r>
              <a:rPr lang="en-US"/>
              <a:t> is any relational-algebra expression</a:t>
            </a:r>
          </a:p>
          <a:p>
            <a:pPr>
              <a:lnSpc>
                <a:spcPct val="120000"/>
              </a:lnSpc>
              <a:tabLst>
                <a:tab pos="3195638" algn="ctr"/>
              </a:tabLst>
            </a:pPr>
            <a:r>
              <a:rPr lang="en-US"/>
              <a:t>Each of </a:t>
            </a:r>
            <a:r>
              <a:rPr lang="en-US" i="1"/>
              <a:t>F</a:t>
            </a:r>
            <a:r>
              <a:rPr lang="en-US" sz="1900" baseline="-25000"/>
              <a:t>1</a:t>
            </a:r>
            <a:r>
              <a:rPr lang="en-US"/>
              <a:t>, </a:t>
            </a:r>
            <a:r>
              <a:rPr lang="en-US" i="1"/>
              <a:t>F</a:t>
            </a:r>
            <a:r>
              <a:rPr lang="en-US" sz="1900" baseline="-25000"/>
              <a:t>2</a:t>
            </a:r>
            <a:r>
              <a:rPr lang="en-US"/>
              <a:t>, …, </a:t>
            </a:r>
            <a:r>
              <a:rPr lang="en-US" i="1"/>
              <a:t>F</a:t>
            </a:r>
            <a:r>
              <a:rPr lang="en-US" sz="1900" i="1" baseline="-25000"/>
              <a:t>n</a:t>
            </a:r>
            <a:r>
              <a:rPr lang="en-US" i="1" baseline="-25000"/>
              <a:t> </a:t>
            </a:r>
            <a:r>
              <a:rPr lang="en-US" i="1"/>
              <a:t> </a:t>
            </a:r>
            <a:r>
              <a:rPr lang="en-US"/>
              <a:t>are are arithmetic expressions involving constants and attributes in the schema of </a:t>
            </a:r>
            <a:r>
              <a:rPr lang="en-US" i="1"/>
              <a:t>E</a:t>
            </a:r>
            <a:r>
              <a:rPr lang="en-US"/>
              <a:t>.</a:t>
            </a:r>
          </a:p>
          <a:p>
            <a:pPr>
              <a:tabLst>
                <a:tab pos="3195638" algn="ctr"/>
              </a:tabLst>
            </a:pPr>
            <a:r>
              <a:rPr lang="en-US"/>
              <a:t>Given relation </a:t>
            </a:r>
            <a:r>
              <a:rPr lang="en-US" i="1"/>
              <a:t>credit_info(customer_name, limit, credit_balance),</a:t>
            </a:r>
            <a:r>
              <a:rPr lang="en-US"/>
              <a:t> find how much more each person can spend: </a:t>
            </a:r>
          </a:p>
          <a:p>
            <a:pPr>
              <a:buFont typeface="Monotype Sorts" pitchFamily="2" charset="2"/>
              <a:buNone/>
              <a:tabLst>
                <a:tab pos="3195638" algn="ctr"/>
              </a:tabLst>
            </a:pPr>
            <a:r>
              <a:rPr lang="en-US"/>
              <a:t>		</a:t>
            </a:r>
            <a:r>
              <a:rPr lang="en-US">
                <a:sym typeface="Symbol" pitchFamily="18" charset="2"/>
              </a:rPr>
              <a:t></a:t>
            </a:r>
            <a:r>
              <a:rPr lang="en-US" sz="2100" i="1" baseline="-25000"/>
              <a:t>customer_name, limit – credit_balance</a:t>
            </a:r>
            <a:r>
              <a:rPr lang="en-US" i="1"/>
              <a:t> (credit_info)</a:t>
            </a:r>
            <a:endParaRPr lang="en-US"/>
          </a:p>
        </p:txBody>
      </p:sp>
      <p:graphicFrame>
        <p:nvGraphicFramePr>
          <p:cNvPr id="276480" name="Object 1024"/>
          <p:cNvGraphicFramePr>
            <a:graphicFrameLocks noChangeAspect="1"/>
          </p:cNvGraphicFramePr>
          <p:nvPr/>
        </p:nvGraphicFramePr>
        <p:xfrm>
          <a:off x="3236913" y="2114550"/>
          <a:ext cx="1512887" cy="407988"/>
        </p:xfrm>
        <a:graphic>
          <a:graphicData uri="http://schemas.openxmlformats.org/presentationml/2006/ole">
            <p:oleObj spid="_x0000_s276480" name="Equation" r:id="rId3" imgW="1574640" imgH="355320" progId="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Types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848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Each attribute of a relation has a name</a:t>
            </a:r>
          </a:p>
          <a:p>
            <a:r>
              <a:rPr lang="en-US"/>
              <a:t>The set of allowed values for each attribute is called the </a:t>
            </a:r>
            <a:r>
              <a:rPr lang="en-US" b="1">
                <a:solidFill>
                  <a:schemeClr val="tx2"/>
                </a:solidFill>
              </a:rPr>
              <a:t>domain</a:t>
            </a:r>
            <a:r>
              <a:rPr lang="en-US"/>
              <a:t> of the attribute</a:t>
            </a:r>
          </a:p>
          <a:p>
            <a:r>
              <a:rPr lang="en-US"/>
              <a:t>Attribute values are (normally) required to be </a:t>
            </a:r>
            <a:r>
              <a:rPr lang="en-US" b="1">
                <a:solidFill>
                  <a:schemeClr val="tx2"/>
                </a:solidFill>
              </a:rPr>
              <a:t>atomic</a:t>
            </a:r>
            <a:r>
              <a:rPr lang="en-US"/>
              <a:t>; that is, indivisible</a:t>
            </a:r>
          </a:p>
          <a:p>
            <a:pPr lvl="1"/>
            <a:r>
              <a:rPr lang="en-US"/>
              <a:t>E.g. the value of an attribute can be an account number, </a:t>
            </a:r>
            <a:br>
              <a:rPr lang="en-US"/>
            </a:br>
            <a:r>
              <a:rPr lang="en-US"/>
              <a:t>but cannot be a set of account numbers</a:t>
            </a:r>
          </a:p>
          <a:p>
            <a:r>
              <a:rPr lang="en-US"/>
              <a:t>Domain is said to be atomic if all its members are atomic</a:t>
            </a:r>
          </a:p>
          <a:p>
            <a:r>
              <a:rPr lang="en-US"/>
              <a:t>The special value </a:t>
            </a:r>
            <a:r>
              <a:rPr lang="en-US" i="1"/>
              <a:t>null</a:t>
            </a:r>
            <a:r>
              <a:rPr lang="en-US"/>
              <a:t>  is a member of every domain</a:t>
            </a:r>
          </a:p>
          <a:p>
            <a:r>
              <a:rPr lang="en-US"/>
              <a:t>The null value causes complications in the definition of many operations</a:t>
            </a:r>
          </a:p>
          <a:p>
            <a:pPr lvl="1"/>
            <a:r>
              <a:rPr lang="en-US"/>
              <a:t>We shall ignore the effect of null values in our main presentation and consider their effect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174625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Aggregate Functions and Operations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848600" cy="4876800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b="1">
                <a:solidFill>
                  <a:schemeClr val="tx2"/>
                </a:solidFill>
              </a:rPr>
              <a:t>Aggregation function</a:t>
            </a:r>
            <a:r>
              <a:rPr lang="en-US"/>
              <a:t> takes a collection of values and returns a single value as a result.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/>
              <a:t>		</a:t>
            </a:r>
            <a:r>
              <a:rPr lang="en-US" b="1"/>
              <a:t>avg</a:t>
            </a:r>
            <a:r>
              <a:rPr lang="en-US"/>
              <a:t>:  average value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min</a:t>
            </a:r>
            <a:r>
              <a:rPr lang="en-US"/>
              <a:t>:  minimum value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max</a:t>
            </a:r>
            <a:r>
              <a:rPr lang="en-US"/>
              <a:t>:  maximum value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sum</a:t>
            </a:r>
            <a:r>
              <a:rPr lang="en-US"/>
              <a:t>:  sum of values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count</a:t>
            </a:r>
            <a:r>
              <a:rPr lang="en-US"/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b="1">
                <a:solidFill>
                  <a:schemeClr val="tx2"/>
                </a:solidFill>
              </a:rPr>
              <a:t>Aggregate operation</a:t>
            </a:r>
            <a:r>
              <a:rPr lang="en-US"/>
              <a:t> in relational algebra 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/>
              <a:t>		</a:t>
            </a:r>
          </a:p>
          <a:p>
            <a:pPr>
              <a:buFont typeface="Monotype Sorts" pitchFamily="2" charset="2"/>
              <a:buNone/>
              <a:tabLst>
                <a:tab pos="2119313" algn="l"/>
                <a:tab pos="2689225" algn="ctr"/>
              </a:tabLst>
            </a:pPr>
            <a:r>
              <a:rPr lang="en-US"/>
              <a:t>	</a:t>
            </a:r>
            <a:br>
              <a:rPr lang="en-US"/>
            </a:br>
            <a:r>
              <a:rPr lang="en-US" i="1"/>
              <a:t>E</a:t>
            </a:r>
            <a:r>
              <a:rPr lang="en-US"/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i="1"/>
              <a:t>G</a:t>
            </a:r>
            <a:r>
              <a:rPr lang="en-US" i="1" baseline="-25000"/>
              <a:t>1</a:t>
            </a:r>
            <a:r>
              <a:rPr lang="en-US"/>
              <a:t>, </a:t>
            </a:r>
            <a:r>
              <a:rPr lang="en-US" i="1"/>
              <a:t>G</a:t>
            </a:r>
            <a:r>
              <a:rPr lang="en-US" i="1" baseline="-25000"/>
              <a:t>2</a:t>
            </a:r>
            <a:r>
              <a:rPr lang="en-US"/>
              <a:t> …, </a:t>
            </a:r>
            <a:r>
              <a:rPr lang="en-US" i="1"/>
              <a:t>G</a:t>
            </a:r>
            <a:r>
              <a:rPr lang="en-US" i="1" baseline="-25000"/>
              <a:t>n</a:t>
            </a:r>
            <a:r>
              <a:rPr lang="en-US"/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/>
              <a:t>Each </a:t>
            </a:r>
            <a:r>
              <a:rPr lang="en-US" i="1"/>
              <a:t>F</a:t>
            </a:r>
            <a:r>
              <a:rPr lang="en-US" sz="2000" i="1" baseline="-25000"/>
              <a:t>i</a:t>
            </a:r>
            <a:r>
              <a:rPr lang="en-US" i="1"/>
              <a:t> </a:t>
            </a:r>
            <a:r>
              <a:rPr lang="en-US"/>
              <a:t>is an aggregate function</a:t>
            </a:r>
            <a:endParaRPr lang="en-US" i="1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/>
              <a:t>Each </a:t>
            </a:r>
            <a:r>
              <a:rPr lang="en-US" i="1"/>
              <a:t>A</a:t>
            </a:r>
            <a:r>
              <a:rPr lang="en-US" sz="2000" i="1" baseline="-25000"/>
              <a:t>i</a:t>
            </a:r>
            <a:r>
              <a:rPr lang="en-US" i="1"/>
              <a:t> </a:t>
            </a:r>
            <a:r>
              <a:rPr lang="en-US"/>
              <a:t>is an attribute name</a:t>
            </a:r>
          </a:p>
        </p:txBody>
      </p:sp>
      <p:graphicFrame>
        <p:nvGraphicFramePr>
          <p:cNvPr id="277504" name="Object 0"/>
          <p:cNvGraphicFramePr>
            <a:graphicFrameLocks noChangeAspect="1"/>
          </p:cNvGraphicFramePr>
          <p:nvPr/>
        </p:nvGraphicFramePr>
        <p:xfrm>
          <a:off x="2133600" y="3581400"/>
          <a:ext cx="3349625" cy="450850"/>
        </p:xfrm>
        <a:graphic>
          <a:graphicData uri="http://schemas.openxmlformats.org/presentationml/2006/ole">
            <p:oleObj spid="_x0000_s277504" name="Equation" r:id="rId3" imgW="2641320" imgH="355320" progId="">
              <p:embed/>
            </p:oleObj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Operation –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1765300" cy="57943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Relation </a:t>
            </a:r>
            <a:r>
              <a:rPr lang="en-US" i="1"/>
              <a:t>r</a:t>
            </a:r>
            <a:r>
              <a:rPr lang="en-US"/>
              <a:t>:</a:t>
            </a: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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  <a:p>
            <a:pPr algn="ctr">
              <a:lnSpc>
                <a:spcPct val="130000"/>
              </a:lnSpc>
            </a:pPr>
            <a:r>
              <a:rPr lang="en-US" sz="1800" i="1">
                <a:sym typeface="Symbol" pitchFamily="18" charset="2"/>
              </a:rPr>
              <a:t>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</a:t>
            </a: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7</a:t>
            </a:r>
          </a:p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3</a:t>
            </a:r>
          </a:p>
          <a:p>
            <a:pPr algn="ctr">
              <a:lnSpc>
                <a:spcPct val="130000"/>
              </a:lnSpc>
            </a:pPr>
            <a:r>
              <a:rPr lang="en-US" sz="1800">
                <a:sym typeface="Symbol" pitchFamily="18" charset="2"/>
              </a:rPr>
              <a:t>10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798513" y="4343400"/>
            <a:ext cx="2012950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i="1">
                <a:latin typeface="Lucida Sans Unicode" pitchFamily="34" charset="0"/>
                <a:sym typeface="Symbol" pitchFamily="18" charset="2"/>
              </a:rPr>
              <a:t>g</a:t>
            </a:r>
            <a:r>
              <a:rPr kumimoji="1" lang="en-US" sz="1800" b="1">
                <a:latin typeface="Times New Roman" pitchFamily="18" charset="0"/>
              </a:rPr>
              <a:t> </a:t>
            </a:r>
            <a:r>
              <a:rPr kumimoji="1" lang="en-US" sz="2000" b="1" baseline="-25000">
                <a:latin typeface="Times New Roman" pitchFamily="18" charset="0"/>
              </a:rPr>
              <a:t>sum(c</a:t>
            </a:r>
            <a:r>
              <a:rPr kumimoji="1" lang="en-US" sz="1800" b="1" baseline="-25000">
                <a:latin typeface="Times New Roman" pitchFamily="18" charset="0"/>
              </a:rPr>
              <a:t>) </a:t>
            </a:r>
            <a:r>
              <a:rPr kumimoji="1" lang="en-US" sz="1800">
                <a:latin typeface="Times New Roman" pitchFamily="18" charset="0"/>
              </a:rPr>
              <a:t>(r)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sum</a:t>
            </a:r>
            <a:r>
              <a:rPr lang="en-US" sz="1800"/>
              <a:t>(</a:t>
            </a:r>
            <a:r>
              <a:rPr lang="en-US" sz="1800" i="1"/>
              <a:t>c </a:t>
            </a:r>
            <a:r>
              <a:rPr lang="en-US" sz="1800"/>
              <a:t>)</a:t>
            </a:r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27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Operation – Example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912813" y="1119188"/>
            <a:ext cx="6862762" cy="412750"/>
          </a:xfrm>
        </p:spPr>
        <p:txBody>
          <a:bodyPr>
            <a:normAutofit fontScale="77500" lnSpcReduction="20000"/>
          </a:bodyPr>
          <a:lstStyle/>
          <a:p>
            <a:r>
              <a:rPr lang="en-US"/>
              <a:t>Relation </a:t>
            </a:r>
            <a:r>
              <a:rPr lang="en-US" i="1"/>
              <a:t>account</a:t>
            </a:r>
            <a:r>
              <a:rPr lang="en-US"/>
              <a:t> grouped by </a:t>
            </a:r>
            <a:r>
              <a:rPr lang="en-US" i="1"/>
              <a:t>branch-name</a:t>
            </a:r>
            <a:r>
              <a:rPr lang="en-US"/>
              <a:t>: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800" i="1" baseline="-25000"/>
              <a:t>branch_name</a:t>
            </a:r>
            <a:r>
              <a:rPr lang="en-US" sz="2400">
                <a:latin typeface="Times New Roman" pitchFamily="18" charset="0"/>
              </a:rPr>
              <a:t> </a:t>
            </a:r>
            <a:r>
              <a:rPr lang="en-US" sz="2400" i="1">
                <a:latin typeface="Lucida Sans Unicode" pitchFamily="34" charset="0"/>
                <a:sym typeface="Symbol" pitchFamily="18" charset="2"/>
              </a:rPr>
              <a:t>g </a:t>
            </a:r>
            <a:r>
              <a:rPr lang="en-US" sz="2800" b="1" baseline="-25000">
                <a:latin typeface="Times New Roman" pitchFamily="18" charset="0"/>
                <a:sym typeface="Symbol" pitchFamily="18" charset="2"/>
              </a:rPr>
              <a:t>sum</a:t>
            </a:r>
            <a:r>
              <a:rPr lang="en-US" sz="2800" baseline="-250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i="1" baseline="-25000">
                <a:sym typeface="Symbol" pitchFamily="18" charset="2"/>
              </a:rPr>
              <a:t>balance</a:t>
            </a:r>
            <a:r>
              <a:rPr lang="en-US" sz="2800" baseline="-2500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 (</a:t>
            </a:r>
            <a:r>
              <a:rPr lang="en-US" sz="2000" i="1">
                <a:sym typeface="Symbol" pitchFamily="18" charset="2"/>
              </a:rPr>
              <a:t>account</a:t>
            </a:r>
            <a:r>
              <a:rPr lang="en-US" sz="2400">
                <a:latin typeface="Times New Roman" pitchFamily="18" charset="0"/>
                <a:sym typeface="Symbol" pitchFamily="18" charset="2"/>
              </a:rPr>
              <a:t>)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305050" y="17780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branch_name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3903663" y="177800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account_number</a:t>
            </a:r>
            <a:endParaRPr lang="en-US" sz="18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732463" y="17780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balance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2332038" y="2159000"/>
            <a:ext cx="1600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Perryridge</a:t>
            </a:r>
          </a:p>
          <a:p>
            <a:r>
              <a:rPr lang="en-US" sz="1800"/>
              <a:t>Perryridge</a:t>
            </a:r>
          </a:p>
          <a:p>
            <a:r>
              <a:rPr lang="en-US" sz="1800"/>
              <a:t>Brighton</a:t>
            </a:r>
          </a:p>
          <a:p>
            <a:r>
              <a:rPr lang="en-US" sz="1800"/>
              <a:t>Brighton</a:t>
            </a:r>
          </a:p>
          <a:p>
            <a:r>
              <a:rPr lang="en-US" sz="1800"/>
              <a:t>Redwood</a:t>
            </a: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3903663" y="2159000"/>
            <a:ext cx="1828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A-102</a:t>
            </a:r>
          </a:p>
          <a:p>
            <a:pPr algn="ctr"/>
            <a:r>
              <a:rPr lang="en-US" sz="1800"/>
              <a:t>A-201</a:t>
            </a:r>
          </a:p>
          <a:p>
            <a:pPr algn="ctr"/>
            <a:r>
              <a:rPr lang="en-US" sz="1800"/>
              <a:t>A-217</a:t>
            </a:r>
          </a:p>
          <a:p>
            <a:pPr algn="ctr"/>
            <a:r>
              <a:rPr lang="en-US" sz="1800"/>
              <a:t>A-215</a:t>
            </a:r>
          </a:p>
          <a:p>
            <a:pPr algn="ctr"/>
            <a:r>
              <a:rPr lang="en-US" sz="1800"/>
              <a:t>A-222</a:t>
            </a: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5732463" y="2159000"/>
            <a:ext cx="1676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400</a:t>
            </a:r>
          </a:p>
          <a:p>
            <a:pPr algn="ctr"/>
            <a:r>
              <a:rPr lang="en-US" sz="1800"/>
              <a:t>900</a:t>
            </a:r>
          </a:p>
          <a:p>
            <a:pPr algn="ctr"/>
            <a:r>
              <a:rPr lang="en-US" sz="1800"/>
              <a:t>750</a:t>
            </a:r>
          </a:p>
          <a:p>
            <a:pPr algn="ctr"/>
            <a:r>
              <a:rPr lang="en-US" sz="1800"/>
              <a:t>750</a:t>
            </a:r>
          </a:p>
          <a:p>
            <a:pPr algn="ctr"/>
            <a:r>
              <a:rPr lang="en-US" sz="1800"/>
              <a:t>700</a:t>
            </a:r>
            <a:endParaRPr lang="en-US" sz="1800" i="1"/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3581400" y="45212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branch_name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5181600" y="45212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/>
              <a:t>sum</a:t>
            </a:r>
            <a:r>
              <a:rPr lang="en-US" sz="1800"/>
              <a:t>(</a:t>
            </a:r>
            <a:r>
              <a:rPr lang="en-US" sz="1800" i="1"/>
              <a:t>balance</a:t>
            </a:r>
            <a:r>
              <a:rPr lang="en-US" sz="1800"/>
              <a:t>)</a:t>
            </a:r>
            <a:endParaRPr lang="en-US" sz="1800" i="1"/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3581400" y="49022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Perryridge</a:t>
            </a:r>
          </a:p>
          <a:p>
            <a:r>
              <a:rPr lang="en-US" sz="1800"/>
              <a:t>Brighton</a:t>
            </a:r>
          </a:p>
          <a:p>
            <a:r>
              <a:rPr lang="en-US" sz="1800"/>
              <a:t>Redwood</a:t>
            </a: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5181600" y="4902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1300</a:t>
            </a:r>
          </a:p>
          <a:p>
            <a:pPr algn="ctr"/>
            <a:r>
              <a:rPr lang="en-US" sz="1800"/>
              <a:t>1500</a:t>
            </a:r>
          </a:p>
          <a:p>
            <a:pPr algn="ctr"/>
            <a:r>
              <a:rPr lang="en-US" sz="1800"/>
              <a:t>700</a:t>
            </a:r>
            <a:endParaRPr lang="en-US" sz="1800" i="1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Aggregate Functions (Cont.)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848600" cy="4876800"/>
          </a:xfrm>
        </p:spPr>
        <p:txBody>
          <a:bodyPr/>
          <a:lstStyle/>
          <a:p>
            <a:r>
              <a:rPr lang="en-US"/>
              <a:t>Result of aggregation does not have a name</a:t>
            </a:r>
          </a:p>
          <a:p>
            <a:pPr lvl="1"/>
            <a:r>
              <a:rPr lang="en-US"/>
              <a:t>Can use rename operation to give it a name</a:t>
            </a:r>
          </a:p>
          <a:p>
            <a:pPr lvl="1"/>
            <a:r>
              <a:rPr lang="en-US"/>
              <a:t>For convenience, we permit renaming as part of aggregate operation</a:t>
            </a:r>
            <a:br>
              <a:rPr lang="en-US"/>
            </a:br>
            <a:endParaRPr lang="en-US"/>
          </a:p>
          <a:p>
            <a:pPr lvl="1"/>
            <a:endParaRPr lang="en-US"/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19200" y="3352800"/>
            <a:ext cx="66548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2800" i="1" baseline="-25000" dirty="0" err="1"/>
              <a:t>branch_name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i="1" dirty="0">
                <a:latin typeface="Lucida Sans Unicode" pitchFamily="34" charset="0"/>
                <a:sym typeface="Symbol" pitchFamily="18" charset="2"/>
              </a:rPr>
              <a:t>g </a:t>
            </a:r>
            <a:r>
              <a:rPr lang="en-US" sz="2800" b="1" i="1" baseline="-25000" dirty="0">
                <a:sym typeface="Symbol" pitchFamily="18" charset="2"/>
              </a:rPr>
              <a:t>sum</a:t>
            </a:r>
            <a:r>
              <a:rPr lang="en-US" sz="2800" i="1" baseline="-25000" dirty="0">
                <a:sym typeface="Symbol" pitchFamily="18" charset="2"/>
              </a:rPr>
              <a:t>(balance) </a:t>
            </a:r>
            <a:r>
              <a:rPr lang="en-US" sz="2800" b="1" i="1" baseline="-25000" dirty="0">
                <a:sym typeface="Symbol" pitchFamily="18" charset="2"/>
              </a:rPr>
              <a:t>as</a:t>
            </a:r>
            <a:r>
              <a:rPr lang="en-US" sz="2800" i="1" baseline="-25000" dirty="0">
                <a:sym typeface="Symbol" pitchFamily="18" charset="2"/>
              </a:rPr>
              <a:t> </a:t>
            </a:r>
            <a:r>
              <a:rPr lang="en-US" sz="2800" i="1" baseline="-25000" dirty="0" err="1">
                <a:sym typeface="Symbol" pitchFamily="18" charset="2"/>
              </a:rPr>
              <a:t>sum_balance</a:t>
            </a:r>
            <a:r>
              <a:rPr lang="en-US" sz="2800" i="1" baseline="-250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000" i="1" dirty="0">
                <a:sym typeface="Symbol" pitchFamily="18" charset="2"/>
              </a:rPr>
              <a:t>account</a:t>
            </a:r>
            <a:r>
              <a:rPr lang="en-US" sz="2400" dirty="0">
                <a:sym typeface="Symbol" pitchFamily="18" charset="2"/>
              </a:rPr>
              <a:t>)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Outer Join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848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An extension of the join operation that avoids loss of information.</a:t>
            </a:r>
          </a:p>
          <a:p>
            <a:r>
              <a:rPr lang="en-US"/>
              <a:t>Computes the join and then adds tuples form one relation that does not match tuples in the other relation to the result of the join. </a:t>
            </a:r>
          </a:p>
          <a:p>
            <a:r>
              <a:rPr lang="en-US"/>
              <a:t>Uses </a:t>
            </a:r>
            <a:r>
              <a:rPr lang="en-US" i="1"/>
              <a:t>null</a:t>
            </a:r>
            <a:r>
              <a:rPr lang="en-US"/>
              <a:t> values:</a:t>
            </a:r>
          </a:p>
          <a:p>
            <a:pPr lvl="1"/>
            <a:r>
              <a:rPr lang="en-US" sz="2000" i="1"/>
              <a:t>null </a:t>
            </a:r>
            <a:r>
              <a:rPr lang="en-US"/>
              <a:t>signifies that the value is unknown or does not exist </a:t>
            </a:r>
          </a:p>
          <a:p>
            <a:pPr lvl="1"/>
            <a:r>
              <a:rPr lang="en-US"/>
              <a:t>All comparisons involving </a:t>
            </a:r>
            <a:r>
              <a:rPr lang="en-US" i="1"/>
              <a:t>null</a:t>
            </a:r>
            <a:r>
              <a:rPr lang="en-US"/>
              <a:t> are (roughly speaking) </a:t>
            </a:r>
            <a:r>
              <a:rPr lang="en-US" b="1"/>
              <a:t>false</a:t>
            </a:r>
            <a:r>
              <a:rPr lang="en-US"/>
              <a:t> by definition.</a:t>
            </a:r>
          </a:p>
          <a:p>
            <a:pPr lvl="2"/>
            <a:r>
              <a:rPr lang="en-US"/>
              <a:t>We shall study precise meaning of comparisons with nulls later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 –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61175" cy="487362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Relation </a:t>
            </a:r>
            <a:r>
              <a:rPr lang="en-US" i="1"/>
              <a:t>loan</a:t>
            </a:r>
            <a:endParaRPr lang="en-US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798513" y="3581400"/>
            <a:ext cx="70294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Relation </a:t>
            </a:r>
            <a:r>
              <a:rPr kumimoji="1" lang="en-US" sz="1800" i="1"/>
              <a:t>borrower</a:t>
            </a:r>
            <a:endParaRPr kumimoji="1" lang="en-US" sz="1800"/>
          </a:p>
        </p:txBody>
      </p:sp>
      <p:grpSp>
        <p:nvGrpSpPr>
          <p:cNvPr id="75796" name="Group 20"/>
          <p:cNvGrpSpPr>
            <a:grpSpLocks/>
          </p:cNvGrpSpPr>
          <p:nvPr/>
        </p:nvGrpSpPr>
        <p:grpSpPr bwMode="auto">
          <a:xfrm>
            <a:off x="2438400" y="4089400"/>
            <a:ext cx="3276600" cy="1219200"/>
            <a:chOff x="1536" y="2576"/>
            <a:chExt cx="2064" cy="768"/>
          </a:xfrm>
        </p:grpSpPr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Jones</a:t>
              </a:r>
            </a:p>
            <a:p>
              <a:r>
                <a:rPr lang="en-US" sz="1800"/>
                <a:t>Smith</a:t>
              </a:r>
            </a:p>
            <a:p>
              <a:r>
                <a:rPr lang="en-US" sz="1800"/>
                <a:t>Hayes</a:t>
              </a:r>
            </a:p>
          </p:txBody>
        </p:sp>
        <p:sp>
          <p:nvSpPr>
            <p:cNvPr id="75790" name="Rectangle 14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  <a:p>
              <a:r>
                <a:rPr lang="en-US" sz="1800"/>
                <a:t>L-155</a:t>
              </a:r>
            </a:p>
          </p:txBody>
        </p:sp>
      </p:grpSp>
      <p:grpSp>
        <p:nvGrpSpPr>
          <p:cNvPr id="75795" name="Group 19"/>
          <p:cNvGrpSpPr>
            <a:grpSpLocks/>
          </p:cNvGrpSpPr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</p:grpSpPr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3000</a:t>
              </a:r>
            </a:p>
            <a:p>
              <a:pPr algn="ctr"/>
              <a:r>
                <a:rPr lang="en-US" sz="1800"/>
                <a:t>4000</a:t>
              </a:r>
            </a:p>
            <a:p>
              <a:pPr algn="ctr"/>
              <a:r>
                <a:rPr lang="en-US" sz="1800"/>
                <a:t>1700</a:t>
              </a:r>
            </a:p>
          </p:txBody>
        </p:sp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  <a:p>
              <a:r>
                <a:rPr lang="en-US" sz="1800"/>
                <a:t>L-260</a:t>
              </a:r>
            </a:p>
          </p:txBody>
        </p:sp>
        <p:sp>
          <p:nvSpPr>
            <p:cNvPr id="75791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75792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Downtown</a:t>
              </a:r>
            </a:p>
            <a:p>
              <a:r>
                <a:rPr lang="en-US" sz="1800"/>
                <a:t>Redwood</a:t>
              </a:r>
            </a:p>
            <a:p>
              <a:r>
                <a:rPr lang="en-US" sz="1800"/>
                <a:t>Perryridge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 – 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991350" cy="8429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Join </a:t>
            </a:r>
            <a:br>
              <a:rPr lang="en-US"/>
            </a:br>
            <a:r>
              <a:rPr lang="en-US" sz="1600" b="1"/>
              <a:t/>
            </a:r>
            <a:br>
              <a:rPr lang="en-US" sz="1600" b="1"/>
            </a:br>
            <a:r>
              <a:rPr lang="en-US" i="1"/>
              <a:t>loan      borrower</a:t>
            </a:r>
          </a:p>
        </p:txBody>
      </p:sp>
      <p:sp>
        <p:nvSpPr>
          <p:cNvPr id="76823" name="AutoShape 23"/>
          <p:cNvSpPr>
            <a:spLocks noChangeArrowheads="1"/>
          </p:cNvSpPr>
          <p:nvPr/>
        </p:nvSpPr>
        <p:spPr bwMode="auto">
          <a:xfrm rot="16200000" flipV="1">
            <a:off x="1790700" y="1641475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35" name="Group 35"/>
          <p:cNvGrpSpPr>
            <a:grpSpLocks/>
          </p:cNvGrpSpPr>
          <p:nvPr/>
        </p:nvGrpSpPr>
        <p:grpSpPr bwMode="auto">
          <a:xfrm>
            <a:off x="1524000" y="2209800"/>
            <a:ext cx="6019800" cy="990600"/>
            <a:chOff x="960" y="1392"/>
            <a:chExt cx="3792" cy="624"/>
          </a:xfrm>
        </p:grpSpPr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960" y="139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2976" y="1392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76808" name="Rectangle 8"/>
            <p:cNvSpPr>
              <a:spLocks noChangeArrowheads="1"/>
            </p:cNvSpPr>
            <p:nvPr/>
          </p:nvSpPr>
          <p:spPr bwMode="auto">
            <a:xfrm>
              <a:off x="960" y="1632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</p:txBody>
        </p: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2976" y="1632"/>
              <a:ext cx="72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3000</a:t>
              </a:r>
            </a:p>
            <a:p>
              <a:pPr algn="ctr"/>
              <a:r>
                <a:rPr lang="en-US" sz="1800"/>
                <a:t>4000</a:t>
              </a:r>
            </a:p>
          </p:txBody>
        </p:sp>
        <p:sp>
          <p:nvSpPr>
            <p:cNvPr id="76810" name="Rectangle 10"/>
            <p:cNvSpPr>
              <a:spLocks noChangeArrowheads="1"/>
            </p:cNvSpPr>
            <p:nvPr/>
          </p:nvSpPr>
          <p:spPr bwMode="auto">
            <a:xfrm>
              <a:off x="3696" y="1392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76811" name="Rectangle 11"/>
            <p:cNvSpPr>
              <a:spLocks noChangeArrowheads="1"/>
            </p:cNvSpPr>
            <p:nvPr/>
          </p:nvSpPr>
          <p:spPr bwMode="auto">
            <a:xfrm>
              <a:off x="3696" y="1632"/>
              <a:ext cx="105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Jones</a:t>
              </a:r>
            </a:p>
            <a:p>
              <a:r>
                <a:rPr lang="en-US" sz="1800"/>
                <a:t>Smith</a:t>
              </a:r>
            </a:p>
          </p:txBody>
        </p:sp>
        <p:sp>
          <p:nvSpPr>
            <p:cNvPr id="76827" name="Rectangle 27"/>
            <p:cNvSpPr>
              <a:spLocks noChangeArrowheads="1"/>
            </p:cNvSpPr>
            <p:nvPr/>
          </p:nvSpPr>
          <p:spPr bwMode="auto">
            <a:xfrm>
              <a:off x="1968" y="139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76828" name="Rectangle 28"/>
            <p:cNvSpPr>
              <a:spLocks noChangeArrowheads="1"/>
            </p:cNvSpPr>
            <p:nvPr/>
          </p:nvSpPr>
          <p:spPr bwMode="auto">
            <a:xfrm>
              <a:off x="1968" y="1632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Downtown</a:t>
              </a:r>
            </a:p>
            <a:p>
              <a:r>
                <a:rPr lang="en-US" sz="1800"/>
                <a:t>Redwood</a:t>
              </a:r>
            </a:p>
          </p:txBody>
        </p:sp>
      </p:grpSp>
      <p:grpSp>
        <p:nvGrpSpPr>
          <p:cNvPr id="76846" name="Group 46"/>
          <p:cNvGrpSpPr>
            <a:grpSpLocks/>
          </p:cNvGrpSpPr>
          <p:nvPr/>
        </p:nvGrpSpPr>
        <p:grpSpPr bwMode="auto">
          <a:xfrm>
            <a:off x="1589088" y="4254500"/>
            <a:ext cx="6032500" cy="1219200"/>
            <a:chOff x="1001" y="2680"/>
            <a:chExt cx="3800" cy="768"/>
          </a:xfrm>
        </p:grpSpPr>
        <p:sp>
          <p:nvSpPr>
            <p:cNvPr id="76821" name="Rectangle 21"/>
            <p:cNvSpPr>
              <a:spLocks noChangeArrowheads="1"/>
            </p:cNvSpPr>
            <p:nvPr/>
          </p:nvSpPr>
          <p:spPr bwMode="auto">
            <a:xfrm>
              <a:off x="3728" y="2920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Jones</a:t>
              </a:r>
            </a:p>
            <a:p>
              <a:r>
                <a:rPr lang="en-US" sz="1800"/>
                <a:t>Smith</a:t>
              </a:r>
            </a:p>
            <a:p>
              <a:r>
                <a:rPr lang="en-US" sz="1800" i="1"/>
                <a:t>null</a:t>
              </a:r>
              <a:endParaRPr lang="en-US" sz="1800"/>
            </a:p>
          </p:txBody>
        </p:sp>
        <p:sp>
          <p:nvSpPr>
            <p:cNvPr id="76814" name="Rectangle 14"/>
            <p:cNvSpPr>
              <a:spLocks noChangeArrowheads="1"/>
            </p:cNvSpPr>
            <p:nvPr/>
          </p:nvSpPr>
          <p:spPr bwMode="auto">
            <a:xfrm>
              <a:off x="1010" y="26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76815" name="Rectangle 15"/>
            <p:cNvSpPr>
              <a:spLocks noChangeArrowheads="1"/>
            </p:cNvSpPr>
            <p:nvPr/>
          </p:nvSpPr>
          <p:spPr bwMode="auto">
            <a:xfrm>
              <a:off x="3026" y="2680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76817" name="Rectangle 17"/>
            <p:cNvSpPr>
              <a:spLocks noChangeArrowheads="1"/>
            </p:cNvSpPr>
            <p:nvPr/>
          </p:nvSpPr>
          <p:spPr bwMode="auto">
            <a:xfrm>
              <a:off x="1001" y="2920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  <a:p>
              <a:r>
                <a:rPr lang="en-US" sz="1800"/>
                <a:t>L-260</a:t>
              </a:r>
            </a:p>
          </p:txBody>
        </p:sp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3008" y="2920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3000</a:t>
              </a:r>
            </a:p>
            <a:p>
              <a:pPr algn="ctr"/>
              <a:r>
                <a:rPr lang="en-US" sz="1800"/>
                <a:t>4000</a:t>
              </a:r>
            </a:p>
            <a:p>
              <a:pPr algn="ctr"/>
              <a:r>
                <a:rPr lang="en-US" sz="1800"/>
                <a:t>1700</a:t>
              </a:r>
            </a:p>
          </p:txBody>
        </p:sp>
        <p:sp>
          <p:nvSpPr>
            <p:cNvPr id="76819" name="Rectangle 19"/>
            <p:cNvSpPr>
              <a:spLocks noChangeArrowheads="1"/>
            </p:cNvSpPr>
            <p:nvPr/>
          </p:nvSpPr>
          <p:spPr bwMode="auto">
            <a:xfrm>
              <a:off x="3745" y="2680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76829" name="Rectangle 29"/>
            <p:cNvSpPr>
              <a:spLocks noChangeArrowheads="1"/>
            </p:cNvSpPr>
            <p:nvPr/>
          </p:nvSpPr>
          <p:spPr bwMode="auto">
            <a:xfrm>
              <a:off x="2018" y="26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76830" name="Rectangle 30"/>
            <p:cNvSpPr>
              <a:spLocks noChangeArrowheads="1"/>
            </p:cNvSpPr>
            <p:nvPr/>
          </p:nvSpPr>
          <p:spPr bwMode="auto">
            <a:xfrm>
              <a:off x="2000" y="2920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Downtown</a:t>
              </a:r>
            </a:p>
            <a:p>
              <a:r>
                <a:rPr lang="en-US" sz="1800"/>
                <a:t>Redwood</a:t>
              </a:r>
            </a:p>
            <a:p>
              <a:r>
                <a:rPr lang="en-US" sz="1800"/>
                <a:t>Perryridge</a:t>
              </a:r>
            </a:p>
          </p:txBody>
        </p:sp>
      </p:grpSp>
      <p:grpSp>
        <p:nvGrpSpPr>
          <p:cNvPr id="76845" name="Group 45"/>
          <p:cNvGrpSpPr>
            <a:grpSpLocks/>
          </p:cNvGrpSpPr>
          <p:nvPr/>
        </p:nvGrpSpPr>
        <p:grpSpPr bwMode="auto">
          <a:xfrm>
            <a:off x="793750" y="3422650"/>
            <a:ext cx="4235450" cy="738188"/>
            <a:chOff x="714" y="2156"/>
            <a:chExt cx="2668" cy="465"/>
          </a:xfrm>
        </p:grpSpPr>
        <p:sp>
          <p:nvSpPr>
            <p:cNvPr id="76826" name="Rectangle 26"/>
            <p:cNvSpPr>
              <a:spLocks noChangeArrowheads="1"/>
            </p:cNvSpPr>
            <p:nvPr/>
          </p:nvSpPr>
          <p:spPr bwMode="auto">
            <a:xfrm>
              <a:off x="714" y="2156"/>
              <a:ext cx="2668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 b="1"/>
                <a:t> </a:t>
              </a:r>
              <a:r>
                <a:rPr kumimoji="1" lang="en-US" sz="1800"/>
                <a:t>Left Outer Join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Font typeface="Monotype Sorts" pitchFamily="2" charset="2"/>
                <a:buNone/>
              </a:pPr>
              <a:r>
                <a:rPr kumimoji="1" lang="en-US" sz="1800" i="1"/>
                <a:t>    loan          borrower</a:t>
              </a:r>
              <a:endParaRPr kumimoji="1" lang="en-US" sz="1800" b="1"/>
            </a:p>
          </p:txBody>
        </p:sp>
        <p:grpSp>
          <p:nvGrpSpPr>
            <p:cNvPr id="76841" name="Group 41"/>
            <p:cNvGrpSpPr>
              <a:grpSpLocks/>
            </p:cNvGrpSpPr>
            <p:nvPr/>
          </p:nvGrpSpPr>
          <p:grpSpPr bwMode="auto">
            <a:xfrm>
              <a:off x="1248" y="2465"/>
              <a:ext cx="261" cy="132"/>
              <a:chOff x="1225" y="2417"/>
              <a:chExt cx="261" cy="132"/>
            </a:xfrm>
          </p:grpSpPr>
          <p:sp>
            <p:nvSpPr>
              <p:cNvPr id="76842" name="AutoShape 42"/>
              <p:cNvSpPr>
                <a:spLocks noChangeArrowheads="1"/>
              </p:cNvSpPr>
              <p:nvPr/>
            </p:nvSpPr>
            <p:spPr bwMode="auto">
              <a:xfrm rot="16200000" flipV="1">
                <a:off x="1354" y="2417"/>
                <a:ext cx="132" cy="132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3" name="Line 43"/>
              <p:cNvSpPr>
                <a:spLocks noChangeShapeType="1"/>
              </p:cNvSpPr>
              <p:nvPr/>
            </p:nvSpPr>
            <p:spPr bwMode="auto">
              <a:xfrm flipH="1">
                <a:off x="1228" y="2419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6844" name="Line 44"/>
              <p:cNvSpPr>
                <a:spLocks noChangeShapeType="1"/>
              </p:cNvSpPr>
              <p:nvPr/>
            </p:nvSpPr>
            <p:spPr bwMode="auto">
              <a:xfrm flipH="1">
                <a:off x="1225" y="2542"/>
                <a:ext cx="1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 – Example</a:t>
            </a:r>
          </a:p>
        </p:txBody>
      </p:sp>
      <p:grpSp>
        <p:nvGrpSpPr>
          <p:cNvPr id="77869" name="Group 45"/>
          <p:cNvGrpSpPr>
            <a:grpSpLocks/>
          </p:cNvGrpSpPr>
          <p:nvPr/>
        </p:nvGrpSpPr>
        <p:grpSpPr bwMode="auto">
          <a:xfrm>
            <a:off x="1295400" y="2062163"/>
            <a:ext cx="6019800" cy="1219200"/>
            <a:chOff x="816" y="1299"/>
            <a:chExt cx="3792" cy="768"/>
          </a:xfrm>
        </p:grpSpPr>
        <p:sp>
          <p:nvSpPr>
            <p:cNvPr id="77829" name="Rectangle 5"/>
            <p:cNvSpPr>
              <a:spLocks noChangeArrowheads="1"/>
            </p:cNvSpPr>
            <p:nvPr/>
          </p:nvSpPr>
          <p:spPr bwMode="auto">
            <a:xfrm>
              <a:off x="816" y="129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77830" name="Rectangle 6"/>
            <p:cNvSpPr>
              <a:spLocks noChangeArrowheads="1"/>
            </p:cNvSpPr>
            <p:nvPr/>
          </p:nvSpPr>
          <p:spPr bwMode="auto">
            <a:xfrm>
              <a:off x="2832" y="1299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816" y="1539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  <a:p>
              <a:r>
                <a:rPr lang="en-US" sz="1800"/>
                <a:t>L-155</a:t>
              </a:r>
            </a:p>
          </p:txBody>
        </p:sp>
        <p:sp>
          <p:nvSpPr>
            <p:cNvPr id="77833" name="Rectangle 9"/>
            <p:cNvSpPr>
              <a:spLocks noChangeArrowheads="1"/>
            </p:cNvSpPr>
            <p:nvPr/>
          </p:nvSpPr>
          <p:spPr bwMode="auto">
            <a:xfrm>
              <a:off x="2832" y="1539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3000</a:t>
              </a:r>
            </a:p>
            <a:p>
              <a:pPr algn="ctr"/>
              <a:r>
                <a:rPr lang="en-US" sz="1800"/>
                <a:t>4000</a:t>
              </a:r>
            </a:p>
            <a:p>
              <a:pPr algn="ctr"/>
              <a:r>
                <a:rPr lang="en-US" sz="1800" i="1"/>
                <a:t>null</a:t>
              </a:r>
            </a:p>
          </p:txBody>
        </p:sp>
        <p:sp>
          <p:nvSpPr>
            <p:cNvPr id="77834" name="Rectangle 10"/>
            <p:cNvSpPr>
              <a:spLocks noChangeArrowheads="1"/>
            </p:cNvSpPr>
            <p:nvPr/>
          </p:nvSpPr>
          <p:spPr bwMode="auto">
            <a:xfrm>
              <a:off x="3552" y="1299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3552" y="1539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Jones</a:t>
              </a:r>
            </a:p>
            <a:p>
              <a:r>
                <a:rPr lang="en-US" sz="1800"/>
                <a:t>Smith</a:t>
              </a:r>
            </a:p>
            <a:p>
              <a:r>
                <a:rPr lang="en-US" sz="1800"/>
                <a:t>Hayes</a:t>
              </a:r>
            </a:p>
          </p:txBody>
        </p:sp>
        <p:sp>
          <p:nvSpPr>
            <p:cNvPr id="77849" name="Rectangle 25"/>
            <p:cNvSpPr>
              <a:spLocks noChangeArrowheads="1"/>
            </p:cNvSpPr>
            <p:nvPr/>
          </p:nvSpPr>
          <p:spPr bwMode="auto">
            <a:xfrm>
              <a:off x="1824" y="129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77850" name="Rectangle 26"/>
            <p:cNvSpPr>
              <a:spLocks noChangeArrowheads="1"/>
            </p:cNvSpPr>
            <p:nvPr/>
          </p:nvSpPr>
          <p:spPr bwMode="auto">
            <a:xfrm>
              <a:off x="1824" y="1539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Downtown</a:t>
              </a:r>
            </a:p>
            <a:p>
              <a:r>
                <a:rPr lang="en-US" sz="1800"/>
                <a:t>Redwood</a:t>
              </a:r>
            </a:p>
            <a:p>
              <a:r>
                <a:rPr lang="en-US" sz="1800" i="1"/>
                <a:t>null</a:t>
              </a:r>
              <a:endParaRPr lang="en-US" sz="1800"/>
            </a:p>
          </p:txBody>
        </p:sp>
      </p:grpSp>
      <p:grpSp>
        <p:nvGrpSpPr>
          <p:cNvPr id="77870" name="Group 46"/>
          <p:cNvGrpSpPr>
            <a:grpSpLocks/>
          </p:cNvGrpSpPr>
          <p:nvPr/>
        </p:nvGrpSpPr>
        <p:grpSpPr bwMode="auto">
          <a:xfrm>
            <a:off x="1219200" y="4267200"/>
            <a:ext cx="6019800" cy="1524000"/>
            <a:chOff x="768" y="2688"/>
            <a:chExt cx="3792" cy="960"/>
          </a:xfrm>
        </p:grpSpPr>
        <p:sp>
          <p:nvSpPr>
            <p:cNvPr id="77838" name="Rectangle 14"/>
            <p:cNvSpPr>
              <a:spLocks noChangeArrowheads="1"/>
            </p:cNvSpPr>
            <p:nvPr/>
          </p:nvSpPr>
          <p:spPr bwMode="auto">
            <a:xfrm>
              <a:off x="768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loan_number</a:t>
              </a:r>
              <a:endParaRPr lang="en-US" sz="1800"/>
            </a:p>
          </p:txBody>
        </p:sp>
        <p:sp>
          <p:nvSpPr>
            <p:cNvPr id="77839" name="Rectangle 15"/>
            <p:cNvSpPr>
              <a:spLocks noChangeArrowheads="1"/>
            </p:cNvSpPr>
            <p:nvPr/>
          </p:nvSpPr>
          <p:spPr bwMode="auto">
            <a:xfrm>
              <a:off x="2784" y="2688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amount</a:t>
              </a:r>
              <a:endParaRPr lang="en-US" sz="1800"/>
            </a:p>
          </p:txBody>
        </p:sp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768" y="2928"/>
              <a:ext cx="100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L-170</a:t>
              </a:r>
            </a:p>
            <a:p>
              <a:r>
                <a:rPr lang="en-US" sz="1800"/>
                <a:t>L-230</a:t>
              </a:r>
            </a:p>
            <a:p>
              <a:r>
                <a:rPr lang="en-US" sz="1800"/>
                <a:t>L-260</a:t>
              </a:r>
            </a:p>
            <a:p>
              <a:r>
                <a:rPr lang="en-US" sz="1800"/>
                <a:t>L-155</a:t>
              </a:r>
            </a:p>
          </p:txBody>
        </p:sp>
        <p:sp>
          <p:nvSpPr>
            <p:cNvPr id="77842" name="Rectangle 18"/>
            <p:cNvSpPr>
              <a:spLocks noChangeArrowheads="1"/>
            </p:cNvSpPr>
            <p:nvPr/>
          </p:nvSpPr>
          <p:spPr bwMode="auto">
            <a:xfrm>
              <a:off x="2784" y="2928"/>
              <a:ext cx="72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/>
                <a:t>3000</a:t>
              </a:r>
            </a:p>
            <a:p>
              <a:pPr algn="ctr"/>
              <a:r>
                <a:rPr lang="en-US" sz="1800"/>
                <a:t>4000</a:t>
              </a:r>
            </a:p>
            <a:p>
              <a:pPr algn="ctr"/>
              <a:r>
                <a:rPr lang="en-US" sz="1800"/>
                <a:t>1700</a:t>
              </a:r>
            </a:p>
            <a:p>
              <a:pPr algn="ctr"/>
              <a:r>
                <a:rPr lang="en-US" sz="1800" i="1"/>
                <a:t>null</a:t>
              </a:r>
            </a:p>
          </p:txBody>
        </p:sp>
        <p:sp>
          <p:nvSpPr>
            <p:cNvPr id="77843" name="Rectangle 19"/>
            <p:cNvSpPr>
              <a:spLocks noChangeArrowheads="1"/>
            </p:cNvSpPr>
            <p:nvPr/>
          </p:nvSpPr>
          <p:spPr bwMode="auto">
            <a:xfrm>
              <a:off x="3504" y="2688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customer_name</a:t>
              </a:r>
              <a:endParaRPr lang="en-US" sz="1800"/>
            </a:p>
          </p:txBody>
        </p:sp>
        <p:sp>
          <p:nvSpPr>
            <p:cNvPr id="77844" name="Rectangle 20"/>
            <p:cNvSpPr>
              <a:spLocks noChangeArrowheads="1"/>
            </p:cNvSpPr>
            <p:nvPr/>
          </p:nvSpPr>
          <p:spPr bwMode="auto">
            <a:xfrm>
              <a:off x="3504" y="2928"/>
              <a:ext cx="105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Jones</a:t>
              </a:r>
            </a:p>
            <a:p>
              <a:r>
                <a:rPr lang="en-US" sz="1800"/>
                <a:t>Smith</a:t>
              </a:r>
            </a:p>
            <a:p>
              <a:r>
                <a:rPr lang="en-US" sz="1800" i="1"/>
                <a:t>null</a:t>
              </a:r>
              <a:endParaRPr lang="en-US" sz="1800"/>
            </a:p>
            <a:p>
              <a:r>
                <a:rPr lang="en-US" sz="1800"/>
                <a:t>Hayes</a:t>
              </a:r>
            </a:p>
          </p:txBody>
        </p:sp>
        <p:sp>
          <p:nvSpPr>
            <p:cNvPr id="77851" name="Rectangle 27"/>
            <p:cNvSpPr>
              <a:spLocks noChangeArrowheads="1"/>
            </p:cNvSpPr>
            <p:nvPr/>
          </p:nvSpPr>
          <p:spPr bwMode="auto">
            <a:xfrm>
              <a:off x="1776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800" i="1"/>
                <a:t>branch_name</a:t>
              </a:r>
              <a:endParaRPr lang="en-US" sz="1800"/>
            </a:p>
          </p:txBody>
        </p:sp>
        <p:sp>
          <p:nvSpPr>
            <p:cNvPr id="77852" name="Rectangle 28"/>
            <p:cNvSpPr>
              <a:spLocks noChangeArrowheads="1"/>
            </p:cNvSpPr>
            <p:nvPr/>
          </p:nvSpPr>
          <p:spPr bwMode="auto">
            <a:xfrm>
              <a:off x="1776" y="2928"/>
              <a:ext cx="100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/>
                <a:t>Downtown</a:t>
              </a:r>
            </a:p>
            <a:p>
              <a:r>
                <a:rPr lang="en-US" sz="1800"/>
                <a:t>Redwood</a:t>
              </a:r>
            </a:p>
            <a:p>
              <a:r>
                <a:rPr lang="en-US" sz="1800"/>
                <a:t>Perryridge</a:t>
              </a:r>
            </a:p>
            <a:p>
              <a:r>
                <a:rPr lang="en-US" sz="1800" i="1"/>
                <a:t>null</a:t>
              </a:r>
              <a:endParaRPr lang="en-US" sz="1800"/>
            </a:p>
          </p:txBody>
        </p:sp>
      </p:grpSp>
      <p:grpSp>
        <p:nvGrpSpPr>
          <p:cNvPr id="77907" name="Group 83"/>
          <p:cNvGrpSpPr>
            <a:grpSpLocks/>
          </p:cNvGrpSpPr>
          <p:nvPr/>
        </p:nvGrpSpPr>
        <p:grpSpPr bwMode="auto">
          <a:xfrm>
            <a:off x="806450" y="3405188"/>
            <a:ext cx="4070350" cy="738187"/>
            <a:chOff x="508" y="2145"/>
            <a:chExt cx="2564" cy="465"/>
          </a:xfrm>
        </p:grpSpPr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508" y="2145"/>
              <a:ext cx="256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/>
                <a:t> Full Outer Join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/>
                <a:t>    loan        borrower</a:t>
              </a:r>
            </a:p>
          </p:txBody>
        </p:sp>
        <p:grpSp>
          <p:nvGrpSpPr>
            <p:cNvPr id="77880" name="Group 56"/>
            <p:cNvGrpSpPr>
              <a:grpSpLocks/>
            </p:cNvGrpSpPr>
            <p:nvPr/>
          </p:nvGrpSpPr>
          <p:grpSpPr bwMode="auto">
            <a:xfrm>
              <a:off x="1017" y="2448"/>
              <a:ext cx="244" cy="96"/>
              <a:chOff x="1141" y="2444"/>
              <a:chExt cx="244" cy="96"/>
            </a:xfrm>
          </p:grpSpPr>
          <p:sp>
            <p:nvSpPr>
              <p:cNvPr id="77881" name="AutoShape 57"/>
              <p:cNvSpPr>
                <a:spLocks noChangeArrowheads="1"/>
              </p:cNvSpPr>
              <p:nvPr/>
            </p:nvSpPr>
            <p:spPr bwMode="auto">
              <a:xfrm rot="16200000" flipV="1">
                <a:off x="1213" y="2444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2" name="Line 58"/>
              <p:cNvSpPr>
                <a:spLocks noChangeShapeType="1"/>
              </p:cNvSpPr>
              <p:nvPr/>
            </p:nvSpPr>
            <p:spPr bwMode="auto">
              <a:xfrm flipH="1">
                <a:off x="1144" y="245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83" name="Line 59"/>
              <p:cNvSpPr>
                <a:spLocks noChangeShapeType="1"/>
              </p:cNvSpPr>
              <p:nvPr/>
            </p:nvSpPr>
            <p:spPr bwMode="auto">
              <a:xfrm flipH="1">
                <a:off x="114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84" name="Line 60"/>
              <p:cNvSpPr>
                <a:spLocks noChangeShapeType="1"/>
              </p:cNvSpPr>
              <p:nvPr/>
            </p:nvSpPr>
            <p:spPr bwMode="auto">
              <a:xfrm flipH="1">
                <a:off x="132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885" name="Line 61"/>
              <p:cNvSpPr>
                <a:spLocks noChangeShapeType="1"/>
              </p:cNvSpPr>
              <p:nvPr/>
            </p:nvSpPr>
            <p:spPr bwMode="auto">
              <a:xfrm flipH="1">
                <a:off x="1309" y="2444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7906" name="Group 82"/>
          <p:cNvGrpSpPr>
            <a:grpSpLocks/>
          </p:cNvGrpSpPr>
          <p:nvPr/>
        </p:nvGrpSpPr>
        <p:grpSpPr bwMode="auto">
          <a:xfrm>
            <a:off x="798513" y="1077913"/>
            <a:ext cx="4070350" cy="738187"/>
            <a:chOff x="503" y="679"/>
            <a:chExt cx="2564" cy="465"/>
          </a:xfrm>
        </p:grpSpPr>
        <p:sp>
          <p:nvSpPr>
            <p:cNvPr id="77890" name="Rectangle 66"/>
            <p:cNvSpPr>
              <a:spLocks noChangeArrowheads="1"/>
            </p:cNvSpPr>
            <p:nvPr/>
          </p:nvSpPr>
          <p:spPr bwMode="auto">
            <a:xfrm>
              <a:off x="503" y="679"/>
              <a:ext cx="256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/>
                <a:t> Right Outer Join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/>
                <a:t>    loan        borrower</a:t>
              </a:r>
            </a:p>
          </p:txBody>
        </p:sp>
        <p:grpSp>
          <p:nvGrpSpPr>
            <p:cNvPr id="77897" name="Group 73"/>
            <p:cNvGrpSpPr>
              <a:grpSpLocks/>
            </p:cNvGrpSpPr>
            <p:nvPr/>
          </p:nvGrpSpPr>
          <p:grpSpPr bwMode="auto">
            <a:xfrm>
              <a:off x="1065" y="978"/>
              <a:ext cx="167" cy="99"/>
              <a:chOff x="1050" y="991"/>
              <a:chExt cx="167" cy="99"/>
            </a:xfrm>
          </p:grpSpPr>
          <p:sp>
            <p:nvSpPr>
              <p:cNvPr id="77898" name="AutoShape 74"/>
              <p:cNvSpPr>
                <a:spLocks noChangeArrowheads="1"/>
              </p:cNvSpPr>
              <p:nvPr/>
            </p:nvSpPr>
            <p:spPr bwMode="auto">
              <a:xfrm rot="16200000" flipV="1">
                <a:off x="1050" y="992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99" name="Line 75"/>
              <p:cNvSpPr>
                <a:spLocks noChangeShapeType="1"/>
              </p:cNvSpPr>
              <p:nvPr/>
            </p:nvSpPr>
            <p:spPr bwMode="auto">
              <a:xfrm flipH="1">
                <a:off x="1153" y="991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7900" name="Line 76"/>
              <p:cNvSpPr>
                <a:spLocks noChangeShapeType="1"/>
              </p:cNvSpPr>
              <p:nvPr/>
            </p:nvSpPr>
            <p:spPr bwMode="auto">
              <a:xfrm flipH="1">
                <a:off x="1153" y="109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3625"/>
            <a:ext cx="7620000" cy="4876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/>
              <a:t>It is possible for tuples to have a null value, denoted by </a:t>
            </a:r>
            <a:r>
              <a:rPr lang="en-US" i="1"/>
              <a:t>null</a:t>
            </a:r>
            <a:r>
              <a:rPr lang="en-US"/>
              <a:t>, for some of their attributes</a:t>
            </a:r>
          </a:p>
          <a:p>
            <a:pPr>
              <a:lnSpc>
                <a:spcPct val="120000"/>
              </a:lnSpc>
            </a:pPr>
            <a:r>
              <a:rPr lang="en-US" i="1"/>
              <a:t>null</a:t>
            </a:r>
            <a:r>
              <a:rPr lang="en-US"/>
              <a:t> signifies an unknown value or that a value does not exist.</a:t>
            </a:r>
          </a:p>
          <a:p>
            <a:pPr>
              <a:lnSpc>
                <a:spcPct val="120000"/>
              </a:lnSpc>
            </a:pPr>
            <a:r>
              <a:rPr lang="en-US"/>
              <a:t>The result of any arithmetic expression involving </a:t>
            </a:r>
            <a:r>
              <a:rPr lang="en-US" i="1"/>
              <a:t>null</a:t>
            </a:r>
            <a:r>
              <a:rPr lang="en-US"/>
              <a:t> is </a:t>
            </a:r>
            <a:r>
              <a:rPr lang="en-US" i="1"/>
              <a:t>null.</a:t>
            </a:r>
          </a:p>
          <a:p>
            <a:pPr>
              <a:lnSpc>
                <a:spcPct val="120000"/>
              </a:lnSpc>
            </a:pPr>
            <a:r>
              <a:rPr lang="en-US"/>
              <a:t>Aggregate functions simply ignore null values (as in SQL)</a:t>
            </a:r>
          </a:p>
          <a:p>
            <a:pPr>
              <a:lnSpc>
                <a:spcPct val="120000"/>
              </a:lnSpc>
            </a:pPr>
            <a:r>
              <a:rPr lang="en-US"/>
              <a:t>For duplicate elimination and grouping, null is treated like any other value, and two nulls are assumed to be  the same (as in SQL)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 Values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819150" y="1104900"/>
            <a:ext cx="7791450" cy="4930775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Comparisons with null values return the special truth value: </a:t>
            </a:r>
            <a:r>
              <a:rPr lang="en-US" i="1"/>
              <a:t>unknown</a:t>
            </a:r>
          </a:p>
          <a:p>
            <a:pPr lvl="1"/>
            <a:r>
              <a:rPr lang="en-US"/>
              <a:t>If </a:t>
            </a:r>
            <a:r>
              <a:rPr lang="en-US" i="1"/>
              <a:t>false</a:t>
            </a:r>
            <a:r>
              <a:rPr lang="en-US"/>
              <a:t> was used instead of </a:t>
            </a:r>
            <a:r>
              <a:rPr lang="en-US" i="1"/>
              <a:t>unknown</a:t>
            </a:r>
            <a:r>
              <a:rPr lang="en-US"/>
              <a:t>, then    </a:t>
            </a:r>
            <a:r>
              <a:rPr lang="en-US" i="1"/>
              <a:t>not (A &lt; 5)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would not be equivalent to               </a:t>
            </a:r>
            <a:r>
              <a:rPr lang="en-US" i="1"/>
              <a:t>A &gt;= 5</a:t>
            </a:r>
          </a:p>
          <a:p>
            <a:r>
              <a:rPr lang="en-US"/>
              <a:t>Three-valued logic using the truth value </a:t>
            </a:r>
            <a:r>
              <a:rPr lang="en-US" i="1"/>
              <a:t>unknown</a:t>
            </a:r>
            <a:r>
              <a:rPr lang="en-US"/>
              <a:t>:</a:t>
            </a:r>
          </a:p>
          <a:p>
            <a:pPr lvl="1"/>
            <a:r>
              <a:rPr lang="en-US"/>
              <a:t>OR: (</a:t>
            </a:r>
            <a:r>
              <a:rPr lang="en-US" i="1"/>
              <a:t>unknown</a:t>
            </a:r>
            <a:r>
              <a:rPr lang="en-US"/>
              <a:t> </a:t>
            </a:r>
            <a:r>
              <a:rPr lang="en-US" b="1"/>
              <a:t>or</a:t>
            </a:r>
            <a:r>
              <a:rPr lang="en-US"/>
              <a:t> </a:t>
            </a:r>
            <a:r>
              <a:rPr lang="en-US" i="1"/>
              <a:t>true</a:t>
            </a:r>
            <a:r>
              <a:rPr lang="en-US"/>
              <a:t>)         = </a:t>
            </a:r>
            <a:r>
              <a:rPr lang="en-US" i="1"/>
              <a:t>true</a:t>
            </a:r>
            <a:r>
              <a:rPr lang="en-US"/>
              <a:t>, </a:t>
            </a:r>
            <a:br>
              <a:rPr lang="en-US"/>
            </a:br>
            <a:r>
              <a:rPr lang="en-US"/>
              <a:t>       (</a:t>
            </a:r>
            <a:r>
              <a:rPr lang="en-US" i="1"/>
              <a:t>unknown</a:t>
            </a:r>
            <a:r>
              <a:rPr lang="en-US"/>
              <a:t> </a:t>
            </a:r>
            <a:r>
              <a:rPr lang="en-US" b="1"/>
              <a:t>or</a:t>
            </a:r>
            <a:r>
              <a:rPr lang="en-US"/>
              <a:t> </a:t>
            </a:r>
            <a:r>
              <a:rPr lang="en-US" i="1"/>
              <a:t>false</a:t>
            </a:r>
            <a:r>
              <a:rPr lang="en-US"/>
              <a:t>)        = </a:t>
            </a:r>
            <a:r>
              <a:rPr lang="en-US" i="1"/>
              <a:t>unknown</a:t>
            </a:r>
            <a:r>
              <a:rPr lang="en-US"/>
              <a:t/>
            </a:r>
            <a:br>
              <a:rPr lang="en-US"/>
            </a:br>
            <a:r>
              <a:rPr lang="en-US"/>
              <a:t>       (</a:t>
            </a:r>
            <a:r>
              <a:rPr lang="en-US" i="1"/>
              <a:t>unknown </a:t>
            </a:r>
            <a:r>
              <a:rPr lang="en-US" b="1"/>
              <a:t>or</a:t>
            </a:r>
            <a:r>
              <a:rPr lang="en-US" i="1"/>
              <a:t> unknown</a:t>
            </a:r>
            <a:r>
              <a:rPr lang="en-US"/>
              <a:t>)</a:t>
            </a:r>
            <a:r>
              <a:rPr lang="en-US" i="1"/>
              <a:t> = unknown</a:t>
            </a:r>
          </a:p>
          <a:p>
            <a:pPr lvl="1"/>
            <a:r>
              <a:rPr lang="en-US"/>
              <a:t>AND:</a:t>
            </a:r>
            <a:r>
              <a:rPr lang="en-US" i="1"/>
              <a:t>   </a:t>
            </a:r>
            <a:r>
              <a:rPr lang="en-US"/>
              <a:t>(</a:t>
            </a:r>
            <a:r>
              <a:rPr lang="en-US" i="1"/>
              <a:t>true</a:t>
            </a:r>
            <a:r>
              <a:rPr lang="en-US" b="1"/>
              <a:t> and </a:t>
            </a:r>
            <a:r>
              <a:rPr lang="en-US" i="1"/>
              <a:t>unknown</a:t>
            </a:r>
            <a:r>
              <a:rPr lang="en-US"/>
              <a:t>)</a:t>
            </a:r>
            <a:r>
              <a:rPr lang="en-US" i="1"/>
              <a:t>         = unknown,   </a:t>
            </a:r>
            <a:br>
              <a:rPr lang="en-US" i="1"/>
            </a:br>
            <a:r>
              <a:rPr lang="en-US" i="1"/>
              <a:t>           </a:t>
            </a:r>
            <a:r>
              <a:rPr lang="en-US"/>
              <a:t>(</a:t>
            </a:r>
            <a:r>
              <a:rPr lang="en-US" i="1"/>
              <a:t>false</a:t>
            </a:r>
            <a:r>
              <a:rPr lang="en-US" b="1"/>
              <a:t> and </a:t>
            </a:r>
            <a:r>
              <a:rPr lang="en-US" i="1"/>
              <a:t>unknown</a:t>
            </a:r>
            <a:r>
              <a:rPr lang="en-US"/>
              <a:t>)</a:t>
            </a:r>
            <a:r>
              <a:rPr lang="en-US" i="1"/>
              <a:t>        = false,</a:t>
            </a:r>
            <a:br>
              <a:rPr lang="en-US" i="1"/>
            </a:br>
            <a:r>
              <a:rPr lang="en-US" i="1"/>
              <a:t>           </a:t>
            </a:r>
            <a:r>
              <a:rPr lang="en-US"/>
              <a:t>(</a:t>
            </a:r>
            <a:r>
              <a:rPr lang="en-US" i="1"/>
              <a:t>unknown </a:t>
            </a:r>
            <a:r>
              <a:rPr lang="en-US" b="1"/>
              <a:t>and</a:t>
            </a:r>
            <a:r>
              <a:rPr lang="en-US" i="1"/>
              <a:t> unknown</a:t>
            </a:r>
            <a:r>
              <a:rPr lang="en-US"/>
              <a:t>)</a:t>
            </a:r>
            <a:r>
              <a:rPr lang="en-US" i="1"/>
              <a:t> = unknown</a:t>
            </a:r>
          </a:p>
          <a:p>
            <a:pPr lvl="1"/>
            <a:r>
              <a:rPr lang="en-US"/>
              <a:t>NOT</a:t>
            </a:r>
            <a:r>
              <a:rPr lang="en-US" i="1"/>
              <a:t>:  </a:t>
            </a:r>
            <a:r>
              <a:rPr lang="en-US"/>
              <a:t>(</a:t>
            </a:r>
            <a:r>
              <a:rPr lang="en-US" b="1"/>
              <a:t>not</a:t>
            </a:r>
            <a:r>
              <a:rPr lang="en-US" i="1"/>
              <a:t> unknown</a:t>
            </a:r>
            <a:r>
              <a:rPr lang="en-US"/>
              <a:t>)</a:t>
            </a:r>
            <a:r>
              <a:rPr lang="en-US" i="1"/>
              <a:t> = unknown</a:t>
            </a:r>
          </a:p>
          <a:p>
            <a:pPr lvl="1"/>
            <a:r>
              <a:rPr lang="en-US"/>
              <a:t>In SQL “</a:t>
            </a:r>
            <a:r>
              <a:rPr lang="en-US" i="1"/>
              <a:t>P</a:t>
            </a:r>
            <a:r>
              <a:rPr lang="en-US" b="1"/>
              <a:t> is unknown</a:t>
            </a:r>
            <a:r>
              <a:rPr lang="en-US"/>
              <a:t>”</a:t>
            </a:r>
            <a:r>
              <a:rPr lang="en-US" b="1"/>
              <a:t> </a:t>
            </a:r>
            <a:r>
              <a:rPr lang="en-US"/>
              <a:t>evaluates to true if predicate </a:t>
            </a:r>
            <a:r>
              <a:rPr lang="en-US" i="1"/>
              <a:t>P</a:t>
            </a:r>
            <a:r>
              <a:rPr lang="en-US"/>
              <a:t> evaluates to </a:t>
            </a:r>
            <a:r>
              <a:rPr lang="en-US" i="1"/>
              <a:t>unknown</a:t>
            </a:r>
          </a:p>
          <a:p>
            <a:r>
              <a:rPr lang="en-US"/>
              <a:t>Result of select</a:t>
            </a:r>
            <a:r>
              <a:rPr lang="en-US" b="1"/>
              <a:t> </a:t>
            </a:r>
            <a:r>
              <a:rPr lang="en-US"/>
              <a:t> predicate is treated as </a:t>
            </a:r>
            <a:r>
              <a:rPr lang="en-US" i="1"/>
              <a:t>false </a:t>
            </a:r>
            <a:r>
              <a:rPr lang="en-US"/>
              <a:t>if it evaluates to </a:t>
            </a:r>
            <a:r>
              <a:rPr lang="en-US" i="1"/>
              <a:t>unknown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Schema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848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 i="1"/>
              <a:t> </a:t>
            </a:r>
            <a:r>
              <a:rPr lang="en-US"/>
              <a:t>are </a:t>
            </a:r>
            <a:r>
              <a:rPr lang="en-US" i="1"/>
              <a:t>attributes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r>
              <a:rPr lang="en-US" i="1"/>
              <a:t>R</a:t>
            </a:r>
            <a:r>
              <a:rPr lang="en-US"/>
              <a:t> = (</a:t>
            </a:r>
            <a:r>
              <a:rPr lang="en-US" i="1"/>
              <a:t>A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A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A</a:t>
            </a:r>
            <a:r>
              <a:rPr lang="en-US" i="1" baseline="-25000"/>
              <a:t>n</a:t>
            </a:r>
            <a:r>
              <a:rPr lang="en-US"/>
              <a:t> ) is a </a:t>
            </a:r>
            <a:r>
              <a:rPr lang="en-US" i="1"/>
              <a:t>relation schema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/>
              <a:t>	Example: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 i="1"/>
              <a:t>Customer_schema</a:t>
            </a:r>
            <a:r>
              <a:rPr lang="en-US"/>
              <a:t> = (</a:t>
            </a:r>
            <a:r>
              <a:rPr lang="en-US" i="1"/>
              <a:t>customer_name, customer_street, customer_city</a:t>
            </a:r>
            <a:r>
              <a:rPr lang="en-US"/>
              <a:t>)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endParaRPr lang="en-US"/>
          </a:p>
          <a:p>
            <a:r>
              <a:rPr lang="en-US" i="1"/>
              <a:t>r</a:t>
            </a:r>
            <a:r>
              <a:rPr lang="en-US"/>
              <a:t>(</a:t>
            </a:r>
            <a:r>
              <a:rPr lang="en-US" i="1"/>
              <a:t>R</a:t>
            </a:r>
            <a:r>
              <a:rPr lang="en-US"/>
              <a:t>) denotes a </a:t>
            </a:r>
            <a:r>
              <a:rPr lang="en-US" i="1"/>
              <a:t>relation</a:t>
            </a:r>
            <a:r>
              <a:rPr lang="en-US"/>
              <a:t> </a:t>
            </a:r>
            <a:r>
              <a:rPr lang="en-US" i="1"/>
              <a:t>r</a:t>
            </a:r>
            <a:r>
              <a:rPr lang="en-US"/>
              <a:t> on the </a:t>
            </a:r>
            <a:r>
              <a:rPr lang="en-US" i="1"/>
              <a:t>relation schema R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Example: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 i="1"/>
              <a:t>customer (Customer_schema)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Modification of the Database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165975" cy="4597400"/>
          </a:xfrm>
        </p:spPr>
        <p:txBody>
          <a:bodyPr/>
          <a:lstStyle/>
          <a:p>
            <a:r>
              <a:rPr lang="en-US"/>
              <a:t>The content of the database may be modified using the following operations: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Updating</a:t>
            </a:r>
          </a:p>
          <a:p>
            <a:r>
              <a:rPr lang="en-US"/>
              <a:t>All these operations are expressed using the assignment operator.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080250" cy="4568825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3138488" algn="ctr"/>
              </a:tabLst>
            </a:pPr>
            <a:r>
              <a:rPr lang="en-US"/>
              <a:t>A delete request is expressed similarly to a query, except instead of displaying tuples to the user, the selected tuples are removed from the database.</a:t>
            </a:r>
          </a:p>
          <a:p>
            <a:pPr>
              <a:tabLst>
                <a:tab pos="3138488" algn="ctr"/>
              </a:tabLst>
            </a:pPr>
            <a:r>
              <a:rPr lang="en-US"/>
              <a:t>Can delete only whole tuples; cannot delete values on only particular attributes</a:t>
            </a:r>
          </a:p>
          <a:p>
            <a:pPr>
              <a:tabLst>
                <a:tab pos="3138488" algn="ctr"/>
              </a:tabLst>
            </a:pPr>
            <a:r>
              <a:rPr lang="en-US"/>
              <a:t>A deletion is expressed in relational algebra by:</a:t>
            </a:r>
          </a:p>
          <a:p>
            <a:pPr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/>
              <a:t>		</a:t>
            </a:r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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– </a:t>
            </a:r>
            <a:r>
              <a:rPr lang="en-US" i="1">
                <a:sym typeface="Symbol" pitchFamily="18" charset="2"/>
              </a:rPr>
              <a:t>E</a:t>
            </a:r>
            <a:endParaRPr lang="en-US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3138488" algn="ctr"/>
              </a:tabLst>
            </a:pPr>
            <a:r>
              <a:rPr lang="en-US">
                <a:sym typeface="Symbol" pitchFamily="18" charset="2"/>
              </a:rPr>
              <a:t>	where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 is a relation and </a:t>
            </a:r>
            <a:r>
              <a:rPr lang="en-US" i="1">
                <a:sym typeface="Symbol" pitchFamily="18" charset="2"/>
              </a:rPr>
              <a:t>E</a:t>
            </a:r>
            <a:r>
              <a:rPr lang="en-US">
                <a:sym typeface="Symbol" pitchFamily="18" charset="2"/>
              </a:rPr>
              <a:t> is a relational algebra query.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 Examples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254875" cy="522287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1093788" algn="l"/>
                <a:tab pos="1482725" algn="l"/>
              </a:tabLst>
            </a:pPr>
            <a:r>
              <a:rPr lang="en-US"/>
              <a:t>Delete all account records in the Perryridge branch.</a:t>
            </a:r>
            <a:endParaRPr lang="en-US">
              <a:sym typeface="Symbol" pitchFamily="18" charset="2"/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827088" y="3467100"/>
            <a:ext cx="8088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sym typeface="Symbol" pitchFamily="18" charset="2"/>
              </a:rPr>
              <a:t>   Delete all accounts at branches located in Needham.</a:t>
            </a:r>
            <a:endParaRPr lang="en-US" sz="1800"/>
          </a:p>
        </p:txBody>
      </p:sp>
      <p:grpSp>
        <p:nvGrpSpPr>
          <p:cNvPr id="83985" name="Group 17"/>
          <p:cNvGrpSpPr>
            <a:grpSpLocks/>
          </p:cNvGrpSpPr>
          <p:nvPr/>
        </p:nvGrpSpPr>
        <p:grpSpPr bwMode="auto">
          <a:xfrm>
            <a:off x="1225550" y="3859213"/>
            <a:ext cx="6030913" cy="1982787"/>
            <a:chOff x="809" y="2607"/>
            <a:chExt cx="3799" cy="1249"/>
          </a:xfrm>
        </p:grpSpPr>
        <p:sp>
          <p:nvSpPr>
            <p:cNvPr id="83972" name="AutoShape 4"/>
            <p:cNvSpPr>
              <a:spLocks noChangeArrowheads="1"/>
            </p:cNvSpPr>
            <p:nvPr/>
          </p:nvSpPr>
          <p:spPr bwMode="auto">
            <a:xfrm rot="16200000" flipV="1">
              <a:off x="3470" y="3221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3" name="AutoShape 5"/>
            <p:cNvSpPr>
              <a:spLocks noChangeArrowheads="1"/>
            </p:cNvSpPr>
            <p:nvPr/>
          </p:nvSpPr>
          <p:spPr bwMode="auto">
            <a:xfrm rot="16200000" flipV="1">
              <a:off x="3428" y="2725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76" name="Text Box 8"/>
            <p:cNvSpPr txBox="1">
              <a:spLocks noChangeArrowheads="1"/>
            </p:cNvSpPr>
            <p:nvPr/>
          </p:nvSpPr>
          <p:spPr bwMode="auto">
            <a:xfrm>
              <a:off x="809" y="2607"/>
              <a:ext cx="3799" cy="1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sym typeface="Symbol" pitchFamily="18" charset="2"/>
                </a:rPr>
                <a:t>r</a:t>
              </a:r>
              <a:r>
                <a:rPr kumimoji="1" lang="en-US" sz="1800" baseline="-25000">
                  <a:sym typeface="Symbol" pitchFamily="18" charset="2"/>
                </a:rPr>
                <a:t>1</a:t>
              </a:r>
              <a:r>
                <a:rPr kumimoji="1" lang="en-US" sz="1800">
                  <a:sym typeface="Symbol" pitchFamily="18" charset="2"/>
                </a:rPr>
                <a:t>  </a:t>
              </a:r>
              <a:r>
                <a:rPr kumimoji="1" lang="en-US" sz="2400">
                  <a:sym typeface="Symbol" pitchFamily="18" charset="2"/>
                </a:rPr>
                <a:t></a:t>
              </a:r>
              <a:r>
                <a:rPr kumimoji="1" lang="en-US" sz="1800" baseline="-25000">
                  <a:sym typeface="Symbol" pitchFamily="18" charset="2"/>
                </a:rPr>
                <a:t></a:t>
              </a:r>
              <a:r>
                <a:rPr kumimoji="1" lang="en-US" sz="2400" i="1" baseline="-25000">
                  <a:sym typeface="Symbol" pitchFamily="18" charset="2"/>
                </a:rPr>
                <a:t>branch_city = “Needham”</a:t>
              </a:r>
              <a:r>
                <a:rPr kumimoji="1" lang="en-US" sz="2000" i="1">
                  <a:sym typeface="Symbol" pitchFamily="18" charset="2"/>
                </a:rPr>
                <a:t> </a:t>
              </a:r>
              <a:r>
                <a:rPr kumimoji="1" lang="en-US" sz="1800">
                  <a:sym typeface="Symbol" pitchFamily="18" charset="2"/>
                </a:rPr>
                <a:t>(</a:t>
              </a:r>
              <a:r>
                <a:rPr kumimoji="1" lang="en-US" sz="1800" i="1">
                  <a:sym typeface="Symbol" pitchFamily="18" charset="2"/>
                </a:rPr>
                <a:t>account      branch </a:t>
              </a:r>
              <a:r>
                <a:rPr kumimoji="1" lang="en-US" sz="1800">
                  <a:sym typeface="Symbol" pitchFamily="18" charset="2"/>
                </a:rPr>
                <a:t>)</a:t>
              </a:r>
              <a:endParaRPr kumimoji="1" lang="en-US" sz="1800" i="1">
                <a:sym typeface="Symbol" pitchFamily="18" charset="2"/>
              </a:endParaRP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>
                  <a:sym typeface="Symbol" pitchFamily="18" charset="2"/>
                </a:rPr>
                <a:t>r</a:t>
              </a:r>
              <a:r>
                <a:rPr kumimoji="1" lang="en-US" sz="1800" i="1" baseline="-25000">
                  <a:sym typeface="Symbol" pitchFamily="18" charset="2"/>
                </a:rPr>
                <a:t>2 </a:t>
              </a:r>
              <a:r>
                <a:rPr kumimoji="1" lang="en-US" sz="1800">
                  <a:sym typeface="Symbol" pitchFamily="18" charset="2"/>
                </a:rPr>
                <a:t>  </a:t>
              </a:r>
              <a:r>
                <a:rPr kumimoji="1" lang="en-US" sz="2400" i="1" baseline="-25000">
                  <a:sym typeface="Symbol" pitchFamily="18" charset="2"/>
                </a:rPr>
                <a:t>account_number</a:t>
              </a:r>
              <a:r>
                <a:rPr kumimoji="1" lang="en-US" sz="1800" i="1" baseline="-25000">
                  <a:sym typeface="Symbol" pitchFamily="18" charset="2"/>
                </a:rPr>
                <a:t>,</a:t>
              </a:r>
              <a:r>
                <a:rPr kumimoji="1" lang="en-US">
                  <a:sym typeface="Symbol" pitchFamily="18" charset="2"/>
                </a:rPr>
                <a:t> </a:t>
              </a:r>
              <a:r>
                <a:rPr kumimoji="1" lang="en-US" sz="2400" i="1" baseline="-25000">
                  <a:sym typeface="Symbol" pitchFamily="18" charset="2"/>
                </a:rPr>
                <a:t>branch_name, balance</a:t>
              </a:r>
              <a:r>
                <a:rPr kumimoji="1" lang="en-US" sz="1800">
                  <a:sym typeface="Symbol" pitchFamily="18" charset="2"/>
                </a:rPr>
                <a:t> (</a:t>
              </a:r>
              <a:r>
                <a:rPr kumimoji="1" lang="en-US" sz="1800" i="1">
                  <a:sym typeface="Symbol" pitchFamily="18" charset="2"/>
                </a:rPr>
                <a:t>r</a:t>
              </a:r>
              <a:r>
                <a:rPr kumimoji="1" lang="en-US" sz="1800" baseline="-25000">
                  <a:sym typeface="Symbol" pitchFamily="18" charset="2"/>
                </a:rPr>
                <a:t>1</a:t>
              </a:r>
              <a:r>
                <a:rPr kumimoji="1" lang="en-US" sz="1800">
                  <a:sym typeface="Symbol" pitchFamily="18" charset="2"/>
                </a:rPr>
                <a:t>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sym typeface="Symbol" pitchFamily="18" charset="2"/>
                </a:rPr>
                <a:t>r</a:t>
              </a:r>
              <a:r>
                <a:rPr kumimoji="1" lang="en-US" sz="1800" baseline="-25000">
                  <a:sym typeface="Symbol" pitchFamily="18" charset="2"/>
                </a:rPr>
                <a:t>3 </a:t>
              </a:r>
              <a:r>
                <a:rPr kumimoji="1" lang="en-US" sz="1800">
                  <a:sym typeface="Symbol" pitchFamily="18" charset="2"/>
                </a:rPr>
                <a:t> </a:t>
              </a:r>
              <a:r>
                <a:rPr kumimoji="1" lang="en-US" sz="1400" i="1">
                  <a:sym typeface="Symbol" pitchFamily="18" charset="2"/>
                </a:rPr>
                <a:t> </a:t>
              </a:r>
              <a:r>
                <a:rPr kumimoji="1" lang="en-US" sz="2400" i="1" baseline="-25000">
                  <a:sym typeface="Symbol" pitchFamily="18" charset="2"/>
                </a:rPr>
                <a:t>customer_name, account_number</a:t>
              </a:r>
              <a:r>
                <a:rPr kumimoji="1" lang="en-US" sz="2000">
                  <a:sym typeface="Symbol" pitchFamily="18" charset="2"/>
                </a:rPr>
                <a:t> </a:t>
              </a:r>
              <a:r>
                <a:rPr kumimoji="1" lang="en-US" sz="1800">
                  <a:sym typeface="Symbol" pitchFamily="18" charset="2"/>
                </a:rPr>
                <a:t>(</a:t>
              </a:r>
              <a:r>
                <a:rPr kumimoji="1" lang="en-US" sz="1800" i="1">
                  <a:sym typeface="Symbol" pitchFamily="18" charset="2"/>
                </a:rPr>
                <a:t>r</a:t>
              </a:r>
              <a:r>
                <a:rPr kumimoji="1" lang="en-US" sz="1800" baseline="-25000">
                  <a:sym typeface="Symbol" pitchFamily="18" charset="2"/>
                </a:rPr>
                <a:t>2</a:t>
              </a:r>
              <a:r>
                <a:rPr kumimoji="1" lang="en-US" sz="1800">
                  <a:sym typeface="Symbol" pitchFamily="18" charset="2"/>
                </a:rPr>
                <a:t>     depositor)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sym typeface="Symbol" pitchFamily="18" charset="2"/>
                </a:rPr>
                <a:t>account </a:t>
              </a:r>
              <a:r>
                <a:rPr kumimoji="1" lang="en-US" sz="1800">
                  <a:sym typeface="Symbol" pitchFamily="18" charset="2"/>
                </a:rPr>
                <a:t> account – </a:t>
              </a:r>
              <a:r>
                <a:rPr kumimoji="1" lang="en-US" sz="1800" i="1">
                  <a:sym typeface="Symbol" pitchFamily="18" charset="2"/>
                </a:rPr>
                <a:t>r</a:t>
              </a:r>
              <a:r>
                <a:rPr kumimoji="1" lang="en-US" sz="1800" baseline="-25000">
                  <a:sym typeface="Symbol" pitchFamily="18" charset="2"/>
                </a:rPr>
                <a:t>2</a:t>
              </a:r>
              <a:endParaRPr kumimoji="1" lang="en-US" sz="1800">
                <a:sym typeface="Symbol" pitchFamily="18" charset="2"/>
              </a:endParaRP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sym typeface="Symbol" pitchFamily="18" charset="2"/>
                </a:rPr>
                <a:t>depositor </a:t>
              </a:r>
              <a:r>
                <a:rPr kumimoji="1" lang="en-US" sz="1800">
                  <a:sym typeface="Symbol" pitchFamily="18" charset="2"/>
                </a:rPr>
                <a:t> depositor – </a:t>
              </a:r>
              <a:r>
                <a:rPr kumimoji="1" lang="en-US" sz="1800" i="1">
                  <a:sym typeface="Symbol" pitchFamily="18" charset="2"/>
                </a:rPr>
                <a:t>r</a:t>
              </a:r>
              <a:r>
                <a:rPr kumimoji="1" lang="en-US" sz="1800" baseline="-25000">
                  <a:sym typeface="Symbol" pitchFamily="18" charset="2"/>
                </a:rPr>
                <a:t>3</a:t>
              </a:r>
            </a:p>
          </p:txBody>
        </p:sp>
      </p:grp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814388" y="2247900"/>
            <a:ext cx="640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</a:t>
            </a:r>
            <a:r>
              <a:rPr kumimoji="1" lang="en-US" sz="2000"/>
              <a:t>  </a:t>
            </a:r>
            <a:r>
              <a:rPr kumimoji="1" lang="en-US" sz="1800"/>
              <a:t>Delete</a:t>
            </a:r>
            <a:r>
              <a:rPr kumimoji="1" lang="en-US" sz="2000"/>
              <a:t> </a:t>
            </a:r>
            <a:r>
              <a:rPr kumimoji="1" lang="en-US" sz="1800"/>
              <a:t>all loan records with amount in the range of 0 to 50</a:t>
            </a:r>
            <a:endParaRPr lang="en-US" sz="1800"/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227138" y="2676525"/>
            <a:ext cx="5853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/>
              <a:t>loan </a:t>
            </a:r>
            <a:r>
              <a:rPr kumimoji="1" lang="en-US" sz="2000">
                <a:sym typeface="Symbol" pitchFamily="18" charset="2"/>
              </a:rPr>
              <a:t> </a:t>
            </a:r>
            <a:r>
              <a:rPr kumimoji="1" lang="en-US" sz="2000" i="1">
                <a:sym typeface="Symbol" pitchFamily="18" charset="2"/>
              </a:rPr>
              <a:t>loan</a:t>
            </a:r>
            <a:r>
              <a:rPr kumimoji="1" lang="en-US" sz="2000">
                <a:sym typeface="Symbol" pitchFamily="18" charset="2"/>
              </a:rPr>
              <a:t> – </a:t>
            </a:r>
            <a:r>
              <a:rPr kumimoji="1" lang="en-US" sz="2400">
                <a:sym typeface="Symbol" pitchFamily="18" charset="2"/>
              </a:rPr>
              <a:t></a:t>
            </a:r>
            <a:r>
              <a:rPr kumimoji="1" lang="en-US" sz="2000">
                <a:sym typeface="Symbol" pitchFamily="18" charset="2"/>
              </a:rPr>
              <a:t></a:t>
            </a:r>
            <a:r>
              <a:rPr kumimoji="1" lang="en-US" sz="2800" i="1" baseline="-25000">
                <a:sym typeface="Symbol" pitchFamily="18" charset="2"/>
              </a:rPr>
              <a:t>amount 0and amount  50</a:t>
            </a:r>
            <a:r>
              <a:rPr kumimoji="1" lang="en-US" sz="2000">
                <a:sym typeface="Symbol" pitchFamily="18" charset="2"/>
              </a:rPr>
              <a:t> (</a:t>
            </a:r>
            <a:r>
              <a:rPr kumimoji="1" lang="en-US" sz="2000" i="1">
                <a:sym typeface="Symbol" pitchFamily="18" charset="2"/>
              </a:rPr>
              <a:t>loan</a:t>
            </a:r>
            <a:r>
              <a:rPr kumimoji="1" lang="en-US" sz="2000">
                <a:sym typeface="Symbol" pitchFamily="18" charset="2"/>
              </a:rPr>
              <a:t>)</a:t>
            </a:r>
            <a:endParaRPr lang="en-US" sz="1800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165225" y="1431925"/>
            <a:ext cx="71215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/>
              <a:t>account </a:t>
            </a:r>
            <a:r>
              <a:rPr kumimoji="1" lang="en-US" sz="2000">
                <a:sym typeface="Symbol" pitchFamily="18" charset="2"/>
              </a:rPr>
              <a:t> </a:t>
            </a:r>
            <a:r>
              <a:rPr kumimoji="1" lang="en-US" sz="2000" i="1">
                <a:sym typeface="Symbol" pitchFamily="18" charset="2"/>
              </a:rPr>
              <a:t>account </a:t>
            </a:r>
            <a:r>
              <a:rPr kumimoji="1" lang="en-US" sz="2000">
                <a:sym typeface="Symbol" pitchFamily="18" charset="2"/>
              </a:rPr>
              <a:t>– </a:t>
            </a:r>
            <a:r>
              <a:rPr kumimoji="1" lang="en-US" sz="2400">
                <a:sym typeface="Symbol" pitchFamily="18" charset="2"/>
              </a:rPr>
              <a:t></a:t>
            </a:r>
            <a:r>
              <a:rPr kumimoji="1" lang="en-US" sz="2800" i="1" baseline="-25000">
                <a:sym typeface="Symbol" pitchFamily="18" charset="2"/>
              </a:rPr>
              <a:t>branch_name = “Perryridge”</a:t>
            </a:r>
            <a:r>
              <a:rPr kumimoji="1" lang="en-US" sz="2000" i="1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(</a:t>
            </a:r>
            <a:r>
              <a:rPr kumimoji="1" lang="en-US" sz="2000" i="1">
                <a:sym typeface="Symbol" pitchFamily="18" charset="2"/>
              </a:rPr>
              <a:t>account </a:t>
            </a:r>
            <a:r>
              <a:rPr kumimoji="1" lang="en-US" sz="2000">
                <a:sym typeface="Symbol" pitchFamily="18" charset="2"/>
              </a:rPr>
              <a:t>)</a:t>
            </a:r>
          </a:p>
          <a:p>
            <a:pPr algn="ctr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 autoUpdateAnimBg="0"/>
      <p:bldP spid="83977" grpId="0" autoUpdateAnimBg="0"/>
      <p:bldP spid="83978" grpId="0" autoUpdateAnimBg="0"/>
      <p:bldP spid="83979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7848600" cy="4876800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3263900" algn="ctr"/>
              </a:tabLst>
            </a:pPr>
            <a:r>
              <a:rPr lang="en-US"/>
              <a:t>To insert data into a relation, we either:</a:t>
            </a:r>
          </a:p>
          <a:p>
            <a:pPr lvl="1">
              <a:tabLst>
                <a:tab pos="3263900" algn="ctr"/>
              </a:tabLst>
            </a:pPr>
            <a:r>
              <a:rPr lang="en-US"/>
              <a:t>specify a tuple to be inserted</a:t>
            </a:r>
          </a:p>
          <a:p>
            <a:pPr lvl="1">
              <a:tabLst>
                <a:tab pos="3263900" algn="ctr"/>
              </a:tabLst>
            </a:pPr>
            <a:r>
              <a:rPr lang="en-US"/>
              <a:t>write a query whose result is a set of tuples to be inserted</a:t>
            </a:r>
          </a:p>
          <a:p>
            <a:pPr>
              <a:tabLst>
                <a:tab pos="3263900" algn="ctr"/>
              </a:tabLst>
            </a:pPr>
            <a:r>
              <a:rPr lang="en-US"/>
              <a:t>in relational algebra, an insertion is expressed by:</a:t>
            </a: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/>
              <a:t>		</a:t>
            </a:r>
            <a:r>
              <a:rPr lang="en-US" i="1"/>
              <a:t>r </a:t>
            </a:r>
            <a:r>
              <a:rPr lang="en-US">
                <a:sym typeface="Symbol" pitchFamily="18" charset="2"/>
              </a:rPr>
              <a:t> </a:t>
            </a:r>
            <a:r>
              <a:rPr lang="en-US" i="1">
                <a:sym typeface="Symbol" pitchFamily="18" charset="2"/>
              </a:rPr>
              <a:t> r</a:t>
            </a:r>
            <a:r>
              <a:rPr lang="en-US">
                <a:sym typeface="Symbol" pitchFamily="18" charset="2"/>
              </a:rPr>
              <a:t>    </a:t>
            </a:r>
            <a:r>
              <a:rPr lang="en-US" i="1">
                <a:sym typeface="Symbol" pitchFamily="18" charset="2"/>
              </a:rPr>
              <a:t>E</a:t>
            </a:r>
            <a:endParaRPr lang="en-US"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/>
              <a:t>	where </a:t>
            </a:r>
            <a:r>
              <a:rPr lang="en-US" i="1"/>
              <a:t>r</a:t>
            </a:r>
            <a:r>
              <a:rPr lang="en-US"/>
              <a:t> is a relation and </a:t>
            </a:r>
            <a:r>
              <a:rPr lang="en-US" i="1"/>
              <a:t>E</a:t>
            </a:r>
            <a:r>
              <a:rPr lang="en-US"/>
              <a:t> is a relational algebra expression.</a:t>
            </a:r>
          </a:p>
          <a:p>
            <a:pPr>
              <a:tabLst>
                <a:tab pos="3263900" algn="ctr"/>
              </a:tabLst>
            </a:pPr>
            <a:r>
              <a:rPr lang="en-US"/>
              <a:t>The insertion of a single tuple is expressed by letting </a:t>
            </a:r>
            <a:r>
              <a:rPr lang="en-US" i="1"/>
              <a:t>E</a:t>
            </a:r>
            <a:r>
              <a:rPr lang="en-US"/>
              <a:t>  be a constant relation containing one tuple.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Examples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661275" cy="714375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1030288" algn="l"/>
              </a:tabLst>
            </a:pPr>
            <a:r>
              <a:rPr lang="en-US"/>
              <a:t>Insert information in the database specifying that Smith has $1200 in account A-973 at the Perryridge branch.</a:t>
            </a:r>
            <a:endParaRPr lang="en-US">
              <a:sym typeface="Symbol" pitchFamily="18" charset="2"/>
            </a:endParaRPr>
          </a:p>
        </p:txBody>
      </p: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796925" y="3289300"/>
            <a:ext cx="74326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sym typeface="Symbol" pitchFamily="18" charset="2"/>
              </a:rPr>
              <a:t>  Provide as a gift for all loan customers in the Perryridge</a:t>
            </a:r>
            <a:br>
              <a:rPr kumimoji="1" lang="en-US" sz="1800">
                <a:sym typeface="Symbol" pitchFamily="18" charset="2"/>
              </a:rPr>
            </a:br>
            <a:r>
              <a:rPr kumimoji="1" lang="en-US" sz="1800">
                <a:sym typeface="Symbol" pitchFamily="18" charset="2"/>
              </a:rPr>
              <a:t>     branch, a $200 savings account.  Let the loan number serve</a:t>
            </a:r>
            <a:br>
              <a:rPr kumimoji="1" lang="en-US" sz="1800">
                <a:sym typeface="Symbol" pitchFamily="18" charset="2"/>
              </a:rPr>
            </a:br>
            <a:r>
              <a:rPr kumimoji="1" lang="en-US" sz="1800">
                <a:sym typeface="Symbol" pitchFamily="18" charset="2"/>
              </a:rPr>
              <a:t>     as the account number for the new savings account.</a:t>
            </a:r>
            <a:endParaRPr kumimoji="1" lang="en-US" sz="1800" i="1">
              <a:sym typeface="Symbol" pitchFamily="18" charset="2"/>
            </a:endParaRP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1241425" y="1925638"/>
            <a:ext cx="6251575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/>
              <a:t>account </a:t>
            </a:r>
            <a:r>
              <a:rPr kumimoji="1" lang="en-US" sz="2000">
                <a:sym typeface="Symbol" pitchFamily="18" charset="2"/>
              </a:rPr>
              <a:t> </a:t>
            </a:r>
            <a:r>
              <a:rPr kumimoji="1" lang="en-US" sz="2000" i="1">
                <a:sym typeface="Symbol" pitchFamily="18" charset="2"/>
              </a:rPr>
              <a:t> account</a:t>
            </a:r>
            <a:r>
              <a:rPr kumimoji="1" lang="en-US" sz="2000">
                <a:sym typeface="Symbol" pitchFamily="18" charset="2"/>
              </a:rPr>
              <a:t>    {(“A-973”,</a:t>
            </a:r>
            <a:r>
              <a:rPr kumimoji="1" lang="en-US">
                <a:sym typeface="Symbol" pitchFamily="18" charset="2"/>
              </a:rPr>
              <a:t> </a:t>
            </a:r>
            <a:r>
              <a:rPr kumimoji="1" lang="en-US" sz="2000">
                <a:sym typeface="Symbol" pitchFamily="18" charset="2"/>
              </a:rPr>
              <a:t>“Perryridge”, 1200)}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sym typeface="Symbol" pitchFamily="18" charset="2"/>
              </a:rPr>
              <a:t>depositor  </a:t>
            </a:r>
            <a:r>
              <a:rPr kumimoji="1" lang="en-US" sz="2000" i="1">
                <a:sym typeface="Symbol" pitchFamily="18" charset="2"/>
              </a:rPr>
              <a:t> depositor</a:t>
            </a:r>
            <a:r>
              <a:rPr kumimoji="1" lang="en-US" sz="2000">
                <a:sym typeface="Symbol" pitchFamily="18" charset="2"/>
              </a:rPr>
              <a:t>    {(“Smith”, “A-973”)}</a:t>
            </a:r>
          </a:p>
        </p:txBody>
      </p:sp>
      <p:grpSp>
        <p:nvGrpSpPr>
          <p:cNvPr id="86026" name="Group 10"/>
          <p:cNvGrpSpPr>
            <a:grpSpLocks/>
          </p:cNvGrpSpPr>
          <p:nvPr/>
        </p:nvGrpSpPr>
        <p:grpSpPr bwMode="auto">
          <a:xfrm>
            <a:off x="1368425" y="4376738"/>
            <a:ext cx="5835650" cy="1219200"/>
            <a:chOff x="622" y="2797"/>
            <a:chExt cx="3676" cy="768"/>
          </a:xfrm>
        </p:grpSpPr>
        <p:sp>
          <p:nvSpPr>
            <p:cNvPr id="86021" name="AutoShape 5"/>
            <p:cNvSpPr>
              <a:spLocks noChangeArrowheads="1"/>
            </p:cNvSpPr>
            <p:nvPr/>
          </p:nvSpPr>
          <p:spPr bwMode="auto">
            <a:xfrm rot="16200000" flipV="1">
              <a:off x="3221" y="2892"/>
              <a:ext cx="88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25" name="Text Box 9"/>
            <p:cNvSpPr txBox="1">
              <a:spLocks noChangeArrowheads="1"/>
            </p:cNvSpPr>
            <p:nvPr/>
          </p:nvSpPr>
          <p:spPr bwMode="auto">
            <a:xfrm>
              <a:off x="622" y="2797"/>
              <a:ext cx="3676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 i="1">
                  <a:sym typeface="Symbol" pitchFamily="18" charset="2"/>
                </a:rPr>
                <a:t>r</a:t>
              </a:r>
              <a:r>
                <a:rPr kumimoji="1" lang="en-US" sz="2000" baseline="-25000">
                  <a:sym typeface="Symbol" pitchFamily="18" charset="2"/>
                </a:rPr>
                <a:t>1</a:t>
              </a:r>
              <a:r>
                <a:rPr kumimoji="1" lang="en-US" sz="2000">
                  <a:sym typeface="Symbol" pitchFamily="18" charset="2"/>
                </a:rPr>
                <a:t>  (</a:t>
              </a:r>
              <a:r>
                <a:rPr kumimoji="1" lang="en-US" sz="2000" i="1" baseline="-25000">
                  <a:sym typeface="Symbol" pitchFamily="18" charset="2"/>
                </a:rPr>
                <a:t>branch_name = “Perryridge” </a:t>
              </a:r>
              <a:r>
                <a:rPr kumimoji="1" lang="en-US" sz="2000">
                  <a:sym typeface="Symbol" pitchFamily="18" charset="2"/>
                </a:rPr>
                <a:t>(</a:t>
              </a:r>
              <a:r>
                <a:rPr kumimoji="1" lang="en-US" sz="2000" i="1">
                  <a:sym typeface="Symbol" pitchFamily="18" charset="2"/>
                </a:rPr>
                <a:t>borrower    </a:t>
              </a:r>
              <a:r>
                <a:rPr kumimoji="1" lang="en-US" sz="2000">
                  <a:sym typeface="Symbol" pitchFamily="18" charset="2"/>
                </a:rPr>
                <a:t>loan))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 i="1">
                  <a:sym typeface="Symbol" pitchFamily="18" charset="2"/>
                </a:rPr>
                <a:t>account </a:t>
              </a:r>
              <a:r>
                <a:rPr kumimoji="1" lang="en-US" sz="2000">
                  <a:sym typeface="Symbol" pitchFamily="18" charset="2"/>
                </a:rPr>
                <a:t> </a:t>
              </a:r>
              <a:r>
                <a:rPr kumimoji="1" lang="en-US" sz="2000" i="1">
                  <a:sym typeface="Symbol" pitchFamily="18" charset="2"/>
                </a:rPr>
                <a:t>account</a:t>
              </a:r>
              <a:r>
                <a:rPr kumimoji="1" lang="en-US" sz="2000">
                  <a:sym typeface="Symbol" pitchFamily="18" charset="2"/>
                </a:rPr>
                <a:t>  </a:t>
              </a:r>
              <a:r>
                <a:rPr kumimoji="1" lang="en-US" sz="2000" i="1" baseline="-25000">
                  <a:sym typeface="Symbol" pitchFamily="18" charset="2"/>
                </a:rPr>
                <a:t>loan_number, </a:t>
              </a:r>
              <a:r>
                <a:rPr kumimoji="1" lang="en-US" i="1" baseline="-25000">
                  <a:sym typeface="Symbol" pitchFamily="18" charset="2"/>
                </a:rPr>
                <a:t>branch_name,</a:t>
              </a:r>
              <a:r>
                <a:rPr kumimoji="1" lang="en-US" baseline="-25000">
                  <a:sym typeface="Symbol" pitchFamily="18" charset="2"/>
                </a:rPr>
                <a:t> </a:t>
              </a:r>
              <a:r>
                <a:rPr kumimoji="1" lang="en-US" sz="2000" i="1" baseline="-25000">
                  <a:sym typeface="Symbol" pitchFamily="18" charset="2"/>
                </a:rPr>
                <a:t>200</a:t>
              </a:r>
              <a:r>
                <a:rPr kumimoji="1" lang="en-US" i="1">
                  <a:sym typeface="Symbol" pitchFamily="18" charset="2"/>
                </a:rPr>
                <a:t> </a:t>
              </a:r>
              <a:r>
                <a:rPr kumimoji="1" lang="en-US" sz="2000">
                  <a:sym typeface="Symbol" pitchFamily="18" charset="2"/>
                </a:rPr>
                <a:t>(</a:t>
              </a:r>
              <a:r>
                <a:rPr kumimoji="1" lang="en-US" sz="2000" i="1">
                  <a:sym typeface="Symbol" pitchFamily="18" charset="2"/>
                </a:rPr>
                <a:t>r</a:t>
              </a:r>
              <a:r>
                <a:rPr kumimoji="1" lang="en-US" sz="2000" baseline="-25000">
                  <a:sym typeface="Symbol" pitchFamily="18" charset="2"/>
                </a:rPr>
                <a:t>1</a:t>
              </a:r>
              <a:r>
                <a:rPr kumimoji="1" lang="en-US" sz="2000">
                  <a:sym typeface="Symbol" pitchFamily="18" charset="2"/>
                </a:rPr>
                <a:t>)</a:t>
              </a:r>
            </a:p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>
                  <a:sym typeface="Symbol" pitchFamily="18" charset="2"/>
                </a:rPr>
                <a:t>depositor  </a:t>
              </a:r>
              <a:r>
                <a:rPr kumimoji="1" lang="en-US" sz="2000" i="1">
                  <a:sym typeface="Symbol" pitchFamily="18" charset="2"/>
                </a:rPr>
                <a:t>depositor </a:t>
              </a:r>
              <a:r>
                <a:rPr kumimoji="1" lang="en-US" sz="2000">
                  <a:sym typeface="Symbol" pitchFamily="18" charset="2"/>
                </a:rPr>
                <a:t> </a:t>
              </a:r>
              <a:r>
                <a:rPr kumimoji="1" lang="en-US" sz="2000" i="1" baseline="-25000">
                  <a:sym typeface="Symbol" pitchFamily="18" charset="2"/>
                </a:rPr>
                <a:t>customer_name, loan_number </a:t>
              </a:r>
              <a:r>
                <a:rPr kumimoji="1" lang="en-US" sz="2000">
                  <a:sym typeface="Symbol" pitchFamily="18" charset="2"/>
                </a:rPr>
                <a:t>(</a:t>
              </a:r>
              <a:r>
                <a:rPr kumimoji="1" lang="en-US" sz="2000" i="1">
                  <a:sym typeface="Symbol" pitchFamily="18" charset="2"/>
                </a:rPr>
                <a:t>r</a:t>
              </a:r>
              <a:r>
                <a:rPr kumimoji="1" lang="en-US" sz="2000" baseline="-25000">
                  <a:sym typeface="Symbol" pitchFamily="18" charset="2"/>
                </a:rPr>
                <a:t>1</a:t>
              </a:r>
              <a:r>
                <a:rPr kumimoji="1" lang="en-US" sz="2000">
                  <a:sym typeface="Symbol" pitchFamily="18" charset="2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22" grpId="0" autoUpdateAnimBg="0"/>
      <p:bldP spid="86024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7848600" cy="4876800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3263900" algn="ctr"/>
              </a:tabLst>
            </a:pPr>
            <a:r>
              <a:rPr lang="en-US"/>
              <a:t>A mechanism to change a value in a tuple without charging </a:t>
            </a:r>
            <a:r>
              <a:rPr lang="en-US" i="1"/>
              <a:t>all</a:t>
            </a:r>
            <a:r>
              <a:rPr lang="en-US"/>
              <a:t> values in the tuple</a:t>
            </a:r>
          </a:p>
          <a:p>
            <a:pPr>
              <a:tabLst>
                <a:tab pos="3263900" algn="ctr"/>
              </a:tabLst>
            </a:pPr>
            <a:r>
              <a:rPr lang="en-US"/>
              <a:t>Use the generalized projection operator to do this task</a:t>
            </a:r>
          </a:p>
          <a:p>
            <a:pPr>
              <a:buFont typeface="Monotype Sorts" pitchFamily="2" charset="2"/>
              <a:buNone/>
              <a:tabLst>
                <a:tab pos="3263900" algn="ctr"/>
              </a:tabLst>
            </a:pPr>
            <a:r>
              <a:rPr lang="en-US"/>
              <a:t>	</a:t>
            </a:r>
            <a:br>
              <a:rPr lang="en-US"/>
            </a:br>
            <a:r>
              <a:rPr lang="en-US"/>
              <a:t>	</a:t>
            </a:r>
            <a:endParaRPr lang="en-US">
              <a:sym typeface="Symbol" pitchFamily="18" charset="2"/>
            </a:endParaRPr>
          </a:p>
          <a:p>
            <a:pPr>
              <a:tabLst>
                <a:tab pos="3263900" algn="ctr"/>
              </a:tabLst>
            </a:pPr>
            <a:r>
              <a:rPr lang="en-US">
                <a:sym typeface="Symbol" pitchFamily="18" charset="2"/>
              </a:rPr>
              <a:t>Each </a:t>
            </a:r>
            <a:r>
              <a:rPr lang="en-US" i="1">
                <a:sym typeface="Symbol" pitchFamily="18" charset="2"/>
              </a:rPr>
              <a:t>F</a:t>
            </a:r>
            <a:r>
              <a:rPr lang="en-US" sz="2400" i="1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is either </a:t>
            </a:r>
          </a:p>
          <a:p>
            <a:pPr lvl="1">
              <a:tabLst>
                <a:tab pos="3263900" algn="ctr"/>
              </a:tabLst>
            </a:pPr>
            <a:r>
              <a:rPr lang="en-US">
                <a:sym typeface="Symbol" pitchFamily="18" charset="2"/>
              </a:rPr>
              <a:t>the </a:t>
            </a:r>
            <a:r>
              <a:rPr lang="en-US" i="1">
                <a:sym typeface="Symbol" pitchFamily="18" charset="2"/>
              </a:rPr>
              <a:t>I </a:t>
            </a:r>
            <a:r>
              <a:rPr lang="en-US" baseline="30000">
                <a:sym typeface="Symbol" pitchFamily="18" charset="2"/>
              </a:rPr>
              <a:t>th</a:t>
            </a:r>
            <a:r>
              <a:rPr lang="en-US">
                <a:sym typeface="Symbol" pitchFamily="18" charset="2"/>
              </a:rPr>
              <a:t> attribute of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, if the </a:t>
            </a:r>
            <a:r>
              <a:rPr lang="en-US" i="1">
                <a:sym typeface="Symbol" pitchFamily="18" charset="2"/>
              </a:rPr>
              <a:t>I </a:t>
            </a:r>
            <a:r>
              <a:rPr lang="en-US" baseline="30000">
                <a:sym typeface="Symbol" pitchFamily="18" charset="2"/>
              </a:rPr>
              <a:t>th </a:t>
            </a:r>
            <a:r>
              <a:rPr lang="en-US">
                <a:sym typeface="Symbol" pitchFamily="18" charset="2"/>
              </a:rPr>
              <a:t>attribute is not updated, or,</a:t>
            </a:r>
          </a:p>
          <a:p>
            <a:pPr lvl="1">
              <a:tabLst>
                <a:tab pos="3263900" algn="ctr"/>
              </a:tabLst>
            </a:pPr>
            <a:r>
              <a:rPr lang="en-US">
                <a:sym typeface="Symbol" pitchFamily="18" charset="2"/>
              </a:rPr>
              <a:t>if the attribute is to be updated F</a:t>
            </a:r>
            <a:r>
              <a:rPr lang="en-US" i="1" baseline="-25000">
                <a:sym typeface="Symbol" pitchFamily="18" charset="2"/>
              </a:rPr>
              <a:t>i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is an expression, involving only constants and the attributes of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, which gives the new value for the attribute</a:t>
            </a:r>
          </a:p>
        </p:txBody>
      </p:sp>
      <p:graphicFrame>
        <p:nvGraphicFramePr>
          <p:cNvPr id="278528" name="Object 0"/>
          <p:cNvGraphicFramePr>
            <a:graphicFrameLocks noChangeAspect="1"/>
          </p:cNvGraphicFramePr>
          <p:nvPr/>
        </p:nvGraphicFramePr>
        <p:xfrm>
          <a:off x="2568575" y="2386013"/>
          <a:ext cx="2128838" cy="446087"/>
        </p:xfrm>
        <a:graphic>
          <a:graphicData uri="http://schemas.openxmlformats.org/presentationml/2006/ole">
            <p:oleObj spid="_x0000_s278528" name="Equation" r:id="rId3" imgW="1701720" imgH="355320" progId="">
              <p:embed/>
            </p:oleObj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 Examples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77925"/>
            <a:ext cx="8153400" cy="650875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3263900" algn="ctr"/>
              </a:tabLst>
            </a:pPr>
            <a:r>
              <a:rPr lang="en-US"/>
              <a:t>Make interest payments by increasing all balances by 5 percent.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857250" y="3022600"/>
            <a:ext cx="760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sym typeface="Symbol" pitchFamily="18" charset="2"/>
              </a:rPr>
              <a:t>  Pay all accounts with balances over $10,000 6 percent interest </a:t>
            </a:r>
            <a:br>
              <a:rPr kumimoji="1" lang="en-US" sz="1800">
                <a:sym typeface="Symbol" pitchFamily="18" charset="2"/>
              </a:rPr>
            </a:br>
            <a:r>
              <a:rPr kumimoji="1" lang="en-US" sz="1800">
                <a:sym typeface="Symbol" pitchFamily="18" charset="2"/>
              </a:rPr>
              <a:t>     and pay all others 5 percent </a:t>
            </a:r>
            <a:endParaRPr kumimoji="1" lang="en-US" sz="1800" i="1">
              <a:sym typeface="Symbol" pitchFamily="18" charset="2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143000" y="3984625"/>
            <a:ext cx="76962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i="1">
                <a:sym typeface="Symbol" pitchFamily="18" charset="2"/>
              </a:rPr>
              <a:t> account</a:t>
            </a:r>
            <a:r>
              <a:rPr kumimoji="1" lang="en-US" sz="1800">
                <a:sym typeface="Symbol" pitchFamily="18" charset="2"/>
              </a:rPr>
              <a:t>    </a:t>
            </a:r>
            <a:r>
              <a:rPr kumimoji="1" lang="en-US" sz="2000" i="1" baseline="-25000">
                <a:sym typeface="Symbol" pitchFamily="18" charset="2"/>
              </a:rPr>
              <a:t>account_number</a:t>
            </a:r>
            <a:r>
              <a:rPr kumimoji="1" lang="en-US" sz="2000" baseline="-25000">
                <a:sym typeface="Symbol" pitchFamily="18" charset="2"/>
              </a:rPr>
              <a:t>, </a:t>
            </a:r>
            <a:r>
              <a:rPr kumimoji="1" lang="en-US" sz="2000" i="1" baseline="-25000">
                <a:sym typeface="Symbol" pitchFamily="18" charset="2"/>
              </a:rPr>
              <a:t>branch_name</a:t>
            </a:r>
            <a:r>
              <a:rPr kumimoji="1" lang="en-US" sz="2000" baseline="-25000">
                <a:sym typeface="Symbol" pitchFamily="18" charset="2"/>
              </a:rPr>
              <a:t>, </a:t>
            </a:r>
            <a:r>
              <a:rPr kumimoji="1" lang="en-US" sz="2000" i="1" baseline="-25000">
                <a:sym typeface="Symbol" pitchFamily="18" charset="2"/>
              </a:rPr>
              <a:t>balance </a:t>
            </a:r>
            <a:r>
              <a:rPr kumimoji="1" lang="en-US" sz="1800" baseline="-25000">
                <a:sym typeface="Symbol" pitchFamily="18" charset="2"/>
              </a:rPr>
              <a:t>* 1.06</a:t>
            </a:r>
            <a:r>
              <a:rPr kumimoji="1" lang="en-US" sz="1800" i="1" baseline="-25000">
                <a:sym typeface="Symbol" pitchFamily="18" charset="2"/>
              </a:rPr>
              <a:t> </a:t>
            </a:r>
            <a:r>
              <a:rPr kumimoji="1" lang="en-US" sz="1800">
                <a:sym typeface="Symbol" pitchFamily="18" charset="2"/>
              </a:rPr>
              <a:t>( </a:t>
            </a:r>
            <a:r>
              <a:rPr kumimoji="1" lang="en-US" sz="1800" i="1" baseline="-25000">
                <a:sym typeface="Symbol" pitchFamily="18" charset="2"/>
              </a:rPr>
              <a:t>BAL  10000 </a:t>
            </a:r>
            <a:r>
              <a:rPr kumimoji="1" lang="en-US" sz="1800">
                <a:sym typeface="Symbol" pitchFamily="18" charset="2"/>
              </a:rPr>
              <a:t>(</a:t>
            </a:r>
            <a:r>
              <a:rPr kumimoji="1" lang="en-US" sz="1800" i="1">
                <a:sym typeface="Symbol" pitchFamily="18" charset="2"/>
              </a:rPr>
              <a:t>account </a:t>
            </a:r>
            <a:r>
              <a:rPr kumimoji="1" lang="en-US" sz="1800">
                <a:sym typeface="Symbol" pitchFamily="18" charset="2"/>
              </a:rPr>
              <a:t>))</a:t>
            </a:r>
            <a:br>
              <a:rPr kumimoji="1" lang="en-US" sz="1800">
                <a:sym typeface="Symbol" pitchFamily="18" charset="2"/>
              </a:rPr>
            </a:br>
            <a:r>
              <a:rPr kumimoji="1" lang="en-US" sz="1800">
                <a:sym typeface="Symbol" pitchFamily="18" charset="2"/>
              </a:rPr>
              <a:t>                       </a:t>
            </a:r>
            <a:r>
              <a:rPr kumimoji="1" lang="en-US" sz="2000" i="1" baseline="-25000">
                <a:sym typeface="Symbol" pitchFamily="18" charset="2"/>
              </a:rPr>
              <a:t>account_number</a:t>
            </a:r>
            <a:r>
              <a:rPr kumimoji="1" lang="en-US" sz="2000" baseline="-25000">
                <a:sym typeface="Symbol" pitchFamily="18" charset="2"/>
              </a:rPr>
              <a:t>, </a:t>
            </a:r>
            <a:r>
              <a:rPr kumimoji="1" lang="en-US" sz="2000" i="1" baseline="-25000">
                <a:sym typeface="Symbol" pitchFamily="18" charset="2"/>
              </a:rPr>
              <a:t>branch_name</a:t>
            </a:r>
            <a:r>
              <a:rPr kumimoji="1" lang="en-US" sz="2000" baseline="-25000">
                <a:sym typeface="Symbol" pitchFamily="18" charset="2"/>
              </a:rPr>
              <a:t>, </a:t>
            </a:r>
            <a:r>
              <a:rPr kumimoji="1" lang="en-US" sz="2000" i="1" baseline="-25000">
                <a:sym typeface="Symbol" pitchFamily="18" charset="2"/>
              </a:rPr>
              <a:t>balance </a:t>
            </a:r>
            <a:r>
              <a:rPr kumimoji="1" lang="en-US" sz="1800" i="1" baseline="-25000">
                <a:sym typeface="Symbol" pitchFamily="18" charset="2"/>
              </a:rPr>
              <a:t>* </a:t>
            </a:r>
            <a:r>
              <a:rPr kumimoji="1" lang="en-US" sz="1800" baseline="-25000">
                <a:sym typeface="Symbol" pitchFamily="18" charset="2"/>
              </a:rPr>
              <a:t>1.05 </a:t>
            </a:r>
            <a:r>
              <a:rPr kumimoji="1" lang="en-US" sz="1800">
                <a:sym typeface="Symbol" pitchFamily="18" charset="2"/>
              </a:rPr>
              <a:t>(</a:t>
            </a:r>
            <a:r>
              <a:rPr kumimoji="1" lang="en-US" sz="1800" i="1" baseline="-25000">
                <a:sym typeface="Symbol" pitchFamily="18" charset="2"/>
              </a:rPr>
              <a:t>BAL  10000 </a:t>
            </a:r>
            <a:r>
              <a:rPr kumimoji="1" lang="en-US" sz="1800">
                <a:sym typeface="Symbol" pitchFamily="18" charset="2"/>
              </a:rPr>
              <a:t>(</a:t>
            </a:r>
            <a:r>
              <a:rPr kumimoji="1" lang="en-US" sz="1800" i="1">
                <a:sym typeface="Symbol" pitchFamily="18" charset="2"/>
              </a:rPr>
              <a:t>account</a:t>
            </a:r>
            <a:r>
              <a:rPr kumimoji="1" lang="en-US" sz="1800">
                <a:sym typeface="Symbol" pitchFamily="18" charset="2"/>
              </a:rPr>
              <a:t>))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sz="1800" i="1">
              <a:sym typeface="Symbol" pitchFamily="18" charset="2"/>
            </a:endParaRPr>
          </a:p>
        </p:txBody>
      </p:sp>
      <p:grpSp>
        <p:nvGrpSpPr>
          <p:cNvPr id="88072" name="Group 8"/>
          <p:cNvGrpSpPr>
            <a:grpSpLocks/>
          </p:cNvGrpSpPr>
          <p:nvPr/>
        </p:nvGrpSpPr>
        <p:grpSpPr bwMode="auto">
          <a:xfrm>
            <a:off x="1066800" y="1676400"/>
            <a:ext cx="7570788" cy="928688"/>
            <a:chOff x="526" y="965"/>
            <a:chExt cx="4769" cy="585"/>
          </a:xfrm>
        </p:grpSpPr>
        <p:sp>
          <p:nvSpPr>
            <p:cNvPr id="88070" name="Text Box 6"/>
            <p:cNvSpPr txBox="1">
              <a:spLocks noChangeArrowheads="1"/>
            </p:cNvSpPr>
            <p:nvPr/>
          </p:nvSpPr>
          <p:spPr bwMode="auto">
            <a:xfrm>
              <a:off x="830" y="965"/>
              <a:ext cx="43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/>
                <a:t>account </a:t>
              </a:r>
              <a:r>
                <a:rPr kumimoji="1" lang="en-US" sz="1800">
                  <a:sym typeface="Symbol" pitchFamily="18" charset="2"/>
                </a:rPr>
                <a:t>  </a:t>
              </a:r>
              <a:r>
                <a:rPr kumimoji="1" lang="en-US" sz="2000" i="1" baseline="-25000">
                  <a:sym typeface="Symbol" pitchFamily="18" charset="2"/>
                </a:rPr>
                <a:t>account_number</a:t>
              </a:r>
              <a:r>
                <a:rPr kumimoji="1" lang="en-US" sz="2000" baseline="-25000">
                  <a:sym typeface="Symbol" pitchFamily="18" charset="2"/>
                </a:rPr>
                <a:t>, </a:t>
              </a:r>
              <a:r>
                <a:rPr kumimoji="1" lang="en-US" sz="2000" i="1" baseline="-25000">
                  <a:sym typeface="Symbol" pitchFamily="18" charset="2"/>
                </a:rPr>
                <a:t>branch_name</a:t>
              </a:r>
              <a:r>
                <a:rPr kumimoji="1" lang="en-US" sz="2000" baseline="-25000">
                  <a:sym typeface="Symbol" pitchFamily="18" charset="2"/>
                </a:rPr>
                <a:t>, </a:t>
              </a:r>
              <a:r>
                <a:rPr kumimoji="1" lang="en-US" sz="2000" i="1" baseline="-25000">
                  <a:sym typeface="Symbol" pitchFamily="18" charset="2"/>
                </a:rPr>
                <a:t>balance </a:t>
              </a:r>
              <a:r>
                <a:rPr kumimoji="1" lang="en-US" sz="2000" baseline="-25000">
                  <a:sym typeface="Symbol" pitchFamily="18" charset="2"/>
                </a:rPr>
                <a:t>* 1.05</a:t>
              </a:r>
              <a:r>
                <a:rPr kumimoji="1" lang="en-US" sz="1800" i="1" baseline="-25000">
                  <a:sym typeface="Symbol" pitchFamily="18" charset="2"/>
                </a:rPr>
                <a:t> </a:t>
              </a:r>
              <a:r>
                <a:rPr kumimoji="1" lang="en-US" sz="1800">
                  <a:sym typeface="Symbol" pitchFamily="18" charset="2"/>
                </a:rPr>
                <a:t>(</a:t>
              </a:r>
              <a:r>
                <a:rPr kumimoji="1" lang="en-US" sz="1800" i="1">
                  <a:sym typeface="Symbol" pitchFamily="18" charset="2"/>
                </a:rPr>
                <a:t>account</a:t>
              </a:r>
              <a:r>
                <a:rPr kumimoji="1" lang="en-US" sz="1800">
                  <a:sym typeface="Symbol" pitchFamily="18" charset="2"/>
                </a:rPr>
                <a:t>)</a:t>
              </a:r>
            </a:p>
          </p:txBody>
        </p:sp>
        <p:sp>
          <p:nvSpPr>
            <p:cNvPr id="88071" name="Text Box 7"/>
            <p:cNvSpPr txBox="1">
              <a:spLocks noChangeArrowheads="1"/>
            </p:cNvSpPr>
            <p:nvPr/>
          </p:nvSpPr>
          <p:spPr bwMode="auto">
            <a:xfrm>
              <a:off x="526" y="1319"/>
              <a:ext cx="47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endParaRPr kumimoji="1" lang="en-US" sz="1800" i="1"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  <p:bldP spid="88068" grpId="0" autoUpdateAnimBg="0"/>
      <p:bldP spid="8806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Chapter 2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2.3. The </a:t>
            </a:r>
            <a:r>
              <a:rPr lang="en-US" i="1"/>
              <a:t>branch </a:t>
            </a:r>
            <a:r>
              <a:rPr lang="en-US"/>
              <a:t>relation</a:t>
            </a:r>
          </a:p>
        </p:txBody>
      </p:sp>
      <p:pic>
        <p:nvPicPr>
          <p:cNvPr id="238595" name="Picture 3"/>
          <p:cNvPicPr>
            <a:picLocks noChangeAspect="1" noChangeArrowheads="1"/>
          </p:cNvPicPr>
          <p:nvPr/>
        </p:nvPicPr>
        <p:blipFill>
          <a:blip r:embed="rId2" cstate="print"/>
          <a:srcRect l="638" t="7082" r="424" b="7082"/>
          <a:stretch>
            <a:fillRect/>
          </a:stretch>
        </p:blipFill>
        <p:spPr bwMode="auto">
          <a:xfrm>
            <a:off x="1295400" y="1371600"/>
            <a:ext cx="4119563" cy="26812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2.6: The </a:t>
            </a:r>
            <a:r>
              <a:rPr lang="en-US" i="1"/>
              <a:t>loan</a:t>
            </a:r>
            <a:r>
              <a:rPr lang="en-US"/>
              <a:t> relation</a:t>
            </a:r>
          </a:p>
        </p:txBody>
      </p:sp>
      <p:pic>
        <p:nvPicPr>
          <p:cNvPr id="239619" name="Picture 3"/>
          <p:cNvPicPr>
            <a:picLocks noChangeAspect="1" noChangeArrowheads="1"/>
          </p:cNvPicPr>
          <p:nvPr/>
        </p:nvPicPr>
        <p:blipFill>
          <a:blip r:embed="rId2" cstate="print"/>
          <a:srcRect l="426" t="9653" r="426" b="10504"/>
          <a:stretch>
            <a:fillRect/>
          </a:stretch>
        </p:blipFill>
        <p:spPr bwMode="auto">
          <a:xfrm>
            <a:off x="1590675" y="1254125"/>
            <a:ext cx="6653213" cy="40179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Instance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404100" cy="1979612"/>
          </a:xfrm>
        </p:spPr>
        <p:txBody>
          <a:bodyPr>
            <a:normAutofit lnSpcReduction="10000"/>
          </a:bodyPr>
          <a:lstStyle/>
          <a:p>
            <a:r>
              <a:rPr lang="en-US"/>
              <a:t>The current values (</a:t>
            </a:r>
            <a:r>
              <a:rPr lang="en-US" i="1"/>
              <a:t>relation instance</a:t>
            </a:r>
            <a:r>
              <a:rPr lang="en-US"/>
              <a:t>) of a relation are specified by a table</a:t>
            </a:r>
          </a:p>
          <a:p>
            <a:r>
              <a:rPr lang="en-US"/>
              <a:t>An element </a:t>
            </a:r>
            <a:r>
              <a:rPr lang="en-US" i="1"/>
              <a:t>t</a:t>
            </a:r>
            <a:r>
              <a:rPr lang="en-US"/>
              <a:t> of </a:t>
            </a:r>
            <a:r>
              <a:rPr lang="en-US" i="1"/>
              <a:t>r</a:t>
            </a:r>
            <a:r>
              <a:rPr lang="en-US"/>
              <a:t> is a </a:t>
            </a:r>
            <a:r>
              <a:rPr lang="en-US" i="1"/>
              <a:t>tuple</a:t>
            </a:r>
            <a:r>
              <a:rPr lang="en-US"/>
              <a:t>, represented by a </a:t>
            </a:r>
            <a:r>
              <a:rPr lang="en-US" i="1"/>
              <a:t>row </a:t>
            </a:r>
            <a:r>
              <a:rPr lang="en-US"/>
              <a:t>in a table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798638" y="3781425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 i="1"/>
              <a:t>Jones</a:t>
            </a:r>
          </a:p>
          <a:p>
            <a:r>
              <a:rPr lang="en-US" sz="1800" i="1"/>
              <a:t>Smith</a:t>
            </a:r>
          </a:p>
          <a:p>
            <a:r>
              <a:rPr lang="en-US" sz="1800" i="1"/>
              <a:t>Curry</a:t>
            </a:r>
          </a:p>
          <a:p>
            <a:r>
              <a:rPr lang="en-US" sz="1800" i="1"/>
              <a:t>Lindsay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798638" y="3324225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customer_name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551238" y="3781425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Main</a:t>
            </a:r>
          </a:p>
          <a:p>
            <a:r>
              <a:rPr lang="en-US" sz="1800"/>
              <a:t>North</a:t>
            </a:r>
          </a:p>
          <a:p>
            <a:r>
              <a:rPr lang="en-US" sz="1800"/>
              <a:t>North</a:t>
            </a:r>
          </a:p>
          <a:p>
            <a:r>
              <a:rPr lang="en-US" sz="1800"/>
              <a:t>Park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551238" y="3324225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i="1"/>
              <a:t>customer_street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5303838" y="3781425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800"/>
              <a:t>Harrison</a:t>
            </a:r>
          </a:p>
          <a:p>
            <a:r>
              <a:rPr lang="en-US" sz="1800"/>
              <a:t>Rye</a:t>
            </a:r>
          </a:p>
          <a:p>
            <a:r>
              <a:rPr lang="en-US" sz="1800"/>
              <a:t>Rye</a:t>
            </a:r>
          </a:p>
          <a:p>
            <a:r>
              <a:rPr lang="en-US" sz="1800"/>
              <a:t>Pittsfield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5303838" y="3324225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/>
              <a:t>customer_city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932238" y="5305425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i="1"/>
              <a:t>customer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7040563" y="2743200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attributes</a:t>
            </a:r>
          </a:p>
          <a:p>
            <a:pPr algn="ctr"/>
            <a:r>
              <a:rPr lang="en-US" sz="1800"/>
              <a:t>(or columns)</a:t>
            </a:r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 flipH="1">
            <a:off x="2789238" y="2986088"/>
            <a:ext cx="43291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4572000" y="2974975"/>
            <a:ext cx="2557463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6296025" y="2974975"/>
            <a:ext cx="84455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7318375" y="4144963"/>
            <a:ext cx="108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/>
              <a:t>tuples</a:t>
            </a:r>
          </a:p>
          <a:p>
            <a:pPr algn="ctr"/>
            <a:r>
              <a:rPr lang="en-US" sz="1800"/>
              <a:t>(or rows)</a:t>
            </a:r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 flipH="1" flipV="1">
            <a:off x="7072313" y="4110038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 flipH="1">
            <a:off x="7059613" y="4329113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H="1">
            <a:off x="7048500" y="4340225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>
            <a:off x="7059613" y="4349750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2.7: The </a:t>
            </a:r>
            <a:r>
              <a:rPr lang="en-US" i="1"/>
              <a:t>borrower</a:t>
            </a:r>
            <a:r>
              <a:rPr lang="en-US"/>
              <a:t> relation</a:t>
            </a:r>
          </a:p>
        </p:txBody>
      </p:sp>
      <p:pic>
        <p:nvPicPr>
          <p:cNvPr id="240643" name="Picture 3"/>
          <p:cNvPicPr>
            <a:picLocks noChangeAspect="1" noChangeArrowheads="1"/>
          </p:cNvPicPr>
          <p:nvPr/>
        </p:nvPicPr>
        <p:blipFill>
          <a:blip r:embed="rId2" cstate="print"/>
          <a:srcRect l="6123" t="1021" r="6122" b="766"/>
          <a:stretch>
            <a:fillRect/>
          </a:stretch>
        </p:blipFill>
        <p:spPr bwMode="auto">
          <a:xfrm>
            <a:off x="2362200" y="2286000"/>
            <a:ext cx="4076700" cy="34226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Figure 2.9</a:t>
            </a:r>
            <a:br>
              <a:rPr lang="en-US"/>
            </a:br>
            <a:r>
              <a:rPr lang="en-US"/>
              <a:t>Result of </a:t>
            </a:r>
            <a:r>
              <a:rPr kumimoji="0" lang="en-US" b="0">
                <a:effectLst/>
                <a:sym typeface="Symbol" pitchFamily="18" charset="2"/>
              </a:rPr>
              <a:t></a:t>
            </a:r>
            <a:r>
              <a:rPr kumimoji="0" lang="en-US" b="0" baseline="-25000">
                <a:effectLst/>
                <a:sym typeface="Symbol" pitchFamily="18" charset="2"/>
              </a:rPr>
              <a:t>branch_name = “Perryridge” </a:t>
            </a:r>
            <a:r>
              <a:rPr kumimoji="0" lang="en-US" b="0">
                <a:effectLst/>
                <a:sym typeface="Symbol" pitchFamily="18" charset="2"/>
              </a:rPr>
              <a:t>(</a:t>
            </a:r>
            <a:r>
              <a:rPr kumimoji="0" lang="en-US" b="0" i="1">
                <a:effectLst/>
                <a:sym typeface="Symbol" pitchFamily="18" charset="2"/>
              </a:rPr>
              <a:t>loan</a:t>
            </a:r>
            <a:r>
              <a:rPr kumimoji="0" lang="en-US" b="0">
                <a:effectLst/>
                <a:sym typeface="Symbol" pitchFamily="18" charset="2"/>
              </a:rPr>
              <a:t>)</a:t>
            </a:r>
            <a:r>
              <a:rPr lang="en-US"/>
              <a:t> </a:t>
            </a:r>
          </a:p>
        </p:txBody>
      </p:sp>
      <p:pic>
        <p:nvPicPr>
          <p:cNvPr id="243715" name="Picture 3"/>
          <p:cNvPicPr>
            <a:picLocks noChangeAspect="1" noChangeArrowheads="1"/>
          </p:cNvPicPr>
          <p:nvPr/>
        </p:nvPicPr>
        <p:blipFill>
          <a:blip r:embed="rId2" cstate="print"/>
          <a:srcRect l="574" t="33673" r="383" b="33929"/>
          <a:stretch>
            <a:fillRect/>
          </a:stretch>
        </p:blipFill>
        <p:spPr bwMode="auto">
          <a:xfrm>
            <a:off x="3200400" y="2751138"/>
            <a:ext cx="5619750" cy="1377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Figure 2.10: </a:t>
            </a:r>
            <a:br>
              <a:rPr lang="en-US"/>
            </a:br>
            <a:r>
              <a:rPr lang="en-US"/>
              <a:t>Loan number and the amount of the loan</a:t>
            </a:r>
          </a:p>
        </p:txBody>
      </p:sp>
      <p:pic>
        <p:nvPicPr>
          <p:cNvPr id="244739" name="Picture 3"/>
          <p:cNvPicPr>
            <a:picLocks noChangeAspect="1" noChangeArrowheads="1"/>
          </p:cNvPicPr>
          <p:nvPr/>
        </p:nvPicPr>
        <p:blipFill>
          <a:blip r:embed="rId2" cstate="print"/>
          <a:srcRect l="12032" t="534" r="12032" b="1337"/>
          <a:stretch>
            <a:fillRect/>
          </a:stretch>
        </p:blipFill>
        <p:spPr bwMode="auto">
          <a:xfrm>
            <a:off x="3657600" y="3065463"/>
            <a:ext cx="3505200" cy="33972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Figure 2.11: Names of all customers who have either an account or an loan</a:t>
            </a:r>
          </a:p>
        </p:txBody>
      </p:sp>
      <p:pic>
        <p:nvPicPr>
          <p:cNvPr id="245763" name="Picture 3"/>
          <p:cNvPicPr>
            <a:picLocks noChangeAspect="1" noChangeArrowheads="1"/>
          </p:cNvPicPr>
          <p:nvPr/>
        </p:nvPicPr>
        <p:blipFill>
          <a:blip r:embed="rId2" cstate="print"/>
          <a:srcRect l="30386" t="258" r="30582" b="774"/>
          <a:stretch>
            <a:fillRect/>
          </a:stretch>
        </p:blipFill>
        <p:spPr bwMode="auto">
          <a:xfrm>
            <a:off x="3124200" y="1143000"/>
            <a:ext cx="2881313" cy="54800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Figure 2.12: </a:t>
            </a:r>
            <a:br>
              <a:rPr lang="en-US"/>
            </a:br>
            <a:r>
              <a:rPr lang="en-US"/>
              <a:t>Customers with an account but no loan</a:t>
            </a:r>
          </a:p>
        </p:txBody>
      </p:sp>
      <p:pic>
        <p:nvPicPr>
          <p:cNvPr id="246787" name="Picture 3"/>
          <p:cNvPicPr>
            <a:picLocks noChangeAspect="1" noChangeArrowheads="1"/>
          </p:cNvPicPr>
          <p:nvPr/>
        </p:nvPicPr>
        <p:blipFill>
          <a:blip r:embed="rId2" cstate="print"/>
          <a:srcRect l="491" t="981" r="491" b="2290"/>
          <a:stretch>
            <a:fillRect/>
          </a:stretch>
        </p:blipFill>
        <p:spPr bwMode="auto">
          <a:xfrm>
            <a:off x="4572000" y="3186113"/>
            <a:ext cx="3276600" cy="24003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Figure 2.13: Result of </a:t>
            </a:r>
            <a:r>
              <a:rPr lang="en-US" i="1"/>
              <a:t>borrower </a:t>
            </a:r>
            <a:r>
              <a:rPr lang="en-US"/>
              <a:t>|X| </a:t>
            </a:r>
            <a:r>
              <a:rPr lang="en-US" i="1"/>
              <a:t>loan</a:t>
            </a:r>
            <a:endParaRPr lang="en-US"/>
          </a:p>
        </p:txBody>
      </p:sp>
      <p:pic>
        <p:nvPicPr>
          <p:cNvPr id="247811" name="Picture 3"/>
          <p:cNvPicPr>
            <a:picLocks noChangeAspect="1" noChangeArrowheads="1"/>
          </p:cNvPicPr>
          <p:nvPr/>
        </p:nvPicPr>
        <p:blipFill>
          <a:blip r:embed="rId2" cstate="print"/>
          <a:srcRect l="25288" t="577" r="25288" b="864"/>
          <a:stretch>
            <a:fillRect/>
          </a:stretch>
        </p:blipFill>
        <p:spPr bwMode="auto">
          <a:xfrm>
            <a:off x="2724150" y="838200"/>
            <a:ext cx="3824288" cy="57197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2.14</a:t>
            </a:r>
          </a:p>
        </p:txBody>
      </p:sp>
      <p:pic>
        <p:nvPicPr>
          <p:cNvPr id="248835" name="Picture 3"/>
          <p:cNvPicPr>
            <a:picLocks noChangeAspect="1" noChangeArrowheads="1"/>
          </p:cNvPicPr>
          <p:nvPr/>
        </p:nvPicPr>
        <p:blipFill>
          <a:blip r:embed="rId2" cstate="print"/>
          <a:srcRect l="400" t="4533" r="600" b="4800"/>
          <a:stretch>
            <a:fillRect/>
          </a:stretch>
        </p:blipFill>
        <p:spPr bwMode="auto">
          <a:xfrm>
            <a:off x="1090613" y="1157288"/>
            <a:ext cx="7072312" cy="48577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2.15</a:t>
            </a:r>
          </a:p>
        </p:txBody>
      </p:sp>
      <p:pic>
        <p:nvPicPr>
          <p:cNvPr id="249859" name="Picture 3"/>
          <p:cNvPicPr>
            <a:picLocks noChangeAspect="1" noChangeArrowheads="1"/>
          </p:cNvPicPr>
          <p:nvPr/>
        </p:nvPicPr>
        <p:blipFill>
          <a:blip r:embed="rId2" cstate="print"/>
          <a:srcRect l="800" t="11983" r="800" b="13048"/>
          <a:stretch>
            <a:fillRect/>
          </a:stretch>
        </p:blipFill>
        <p:spPr bwMode="auto">
          <a:xfrm>
            <a:off x="1371600" y="1295400"/>
            <a:ext cx="3081338" cy="17605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2.16</a:t>
            </a:r>
          </a:p>
        </p:txBody>
      </p:sp>
      <p:pic>
        <p:nvPicPr>
          <p:cNvPr id="250883" name="Picture 3"/>
          <p:cNvPicPr>
            <a:picLocks noChangeAspect="1" noChangeArrowheads="1"/>
          </p:cNvPicPr>
          <p:nvPr/>
        </p:nvPicPr>
        <p:blipFill>
          <a:blip r:embed="rId2" cstate="print"/>
          <a:srcRect l="30469" t="568" r="30469" b="853"/>
          <a:stretch>
            <a:fillRect/>
          </a:stretch>
        </p:blipFill>
        <p:spPr bwMode="auto">
          <a:xfrm>
            <a:off x="4876800" y="3657600"/>
            <a:ext cx="1276350" cy="24145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Figure 2.17</a:t>
            </a:r>
            <a:br>
              <a:rPr lang="en-US"/>
            </a:br>
            <a:r>
              <a:rPr lang="en-US"/>
              <a:t>Largest account balance in the bank</a:t>
            </a:r>
          </a:p>
        </p:txBody>
      </p:sp>
      <p:pic>
        <p:nvPicPr>
          <p:cNvPr id="251907" name="Picture 3"/>
          <p:cNvPicPr>
            <a:picLocks noChangeAspect="1" noChangeArrowheads="1"/>
          </p:cNvPicPr>
          <p:nvPr/>
        </p:nvPicPr>
        <p:blipFill>
          <a:blip r:embed="rId2" cstate="print"/>
          <a:srcRect l="18904" t="21095" r="19110" b="22192"/>
          <a:stretch>
            <a:fillRect/>
          </a:stretch>
        </p:blipFill>
        <p:spPr bwMode="auto">
          <a:xfrm>
            <a:off x="4800600" y="3722688"/>
            <a:ext cx="2090738" cy="14351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12700"/>
            <a:ext cx="8077200" cy="606425"/>
          </a:xfrm>
        </p:spPr>
        <p:txBody>
          <a:bodyPr>
            <a:normAutofit fontScale="90000"/>
          </a:bodyPr>
          <a:lstStyle/>
          <a:p>
            <a:r>
              <a:rPr lang="en-US"/>
              <a:t>Relations are Unordered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798513" y="1077913"/>
            <a:ext cx="773588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Order of tuples is irrelevant (tuples may be stored in an arbitrary order)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 Example: </a:t>
            </a:r>
            <a:r>
              <a:rPr kumimoji="1" lang="en-US" sz="1800" i="1"/>
              <a:t>account</a:t>
            </a:r>
            <a:r>
              <a:rPr kumimoji="1" lang="en-US" sz="1800"/>
              <a:t> relation with unordered tuples</a:t>
            </a:r>
          </a:p>
        </p:txBody>
      </p:sp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2" cstate="print"/>
          <a:srcRect l="392" t="12303" r="589" b="12827"/>
          <a:stretch>
            <a:fillRect/>
          </a:stretch>
        </p:blipFill>
        <p:spPr bwMode="auto">
          <a:xfrm>
            <a:off x="1143000" y="1981200"/>
            <a:ext cx="7205663" cy="4086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Figure 2.18: Customers who live on the same street and in the same city as Smith</a:t>
            </a:r>
          </a:p>
        </p:txBody>
      </p:sp>
      <p:pic>
        <p:nvPicPr>
          <p:cNvPr id="252931" name="Picture 3"/>
          <p:cNvPicPr>
            <a:picLocks noChangeAspect="1" noChangeArrowheads="1"/>
          </p:cNvPicPr>
          <p:nvPr/>
        </p:nvPicPr>
        <p:blipFill>
          <a:blip r:embed="rId2" cstate="print"/>
          <a:srcRect l="375" t="13252" r="375" b="12627"/>
          <a:stretch>
            <a:fillRect/>
          </a:stretch>
        </p:blipFill>
        <p:spPr bwMode="auto">
          <a:xfrm>
            <a:off x="4724400" y="3951288"/>
            <a:ext cx="3024188" cy="16938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Figure 2.19: Customers with both an account and a loan at the bank</a:t>
            </a:r>
          </a:p>
        </p:txBody>
      </p:sp>
      <p:pic>
        <p:nvPicPr>
          <p:cNvPr id="253955" name="Picture 3"/>
          <p:cNvPicPr>
            <a:picLocks noChangeAspect="1" noChangeArrowheads="1"/>
          </p:cNvPicPr>
          <p:nvPr/>
        </p:nvPicPr>
        <p:blipFill>
          <a:blip r:embed="rId2" cstate="print"/>
          <a:srcRect l="468" t="1563" r="468" b="1563"/>
          <a:stretch>
            <a:fillRect/>
          </a:stretch>
        </p:blipFill>
        <p:spPr bwMode="auto">
          <a:xfrm>
            <a:off x="5257800" y="3987800"/>
            <a:ext cx="2433638" cy="17843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2.20</a:t>
            </a:r>
          </a:p>
        </p:txBody>
      </p:sp>
      <p:pic>
        <p:nvPicPr>
          <p:cNvPr id="254979" name="Picture 3"/>
          <p:cNvPicPr>
            <a:picLocks noChangeAspect="1" noChangeArrowheads="1"/>
          </p:cNvPicPr>
          <p:nvPr/>
        </p:nvPicPr>
        <p:blipFill>
          <a:blip r:embed="rId2" cstate="print"/>
          <a:srcRect l="609" t="7306" r="609" b="7848"/>
          <a:stretch>
            <a:fillRect/>
          </a:stretch>
        </p:blipFill>
        <p:spPr bwMode="auto">
          <a:xfrm>
            <a:off x="1828800" y="1685925"/>
            <a:ext cx="6186488" cy="39862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2.21</a:t>
            </a:r>
          </a:p>
        </p:txBody>
      </p:sp>
      <p:pic>
        <p:nvPicPr>
          <p:cNvPr id="256003" name="Picture 3"/>
          <p:cNvPicPr>
            <a:picLocks noChangeAspect="1" noChangeArrowheads="1"/>
          </p:cNvPicPr>
          <p:nvPr/>
        </p:nvPicPr>
        <p:blipFill>
          <a:blip r:embed="rId2" cstate="print"/>
          <a:srcRect l="803" t="8038" r="1004" b="7503"/>
          <a:stretch>
            <a:fillRect/>
          </a:stretch>
        </p:blipFill>
        <p:spPr bwMode="auto">
          <a:xfrm>
            <a:off x="5257800" y="3824288"/>
            <a:ext cx="2886075" cy="18621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2.22</a:t>
            </a:r>
          </a:p>
        </p:txBody>
      </p:sp>
      <p:pic>
        <p:nvPicPr>
          <p:cNvPr id="257027" name="Picture 3"/>
          <p:cNvPicPr>
            <a:picLocks noChangeAspect="1" noChangeArrowheads="1"/>
          </p:cNvPicPr>
          <p:nvPr/>
        </p:nvPicPr>
        <p:blipFill>
          <a:blip r:embed="rId2" cstate="print"/>
          <a:srcRect l="958" t="8626" r="1198" b="7988"/>
          <a:stretch>
            <a:fillRect/>
          </a:stretch>
        </p:blipFill>
        <p:spPr bwMode="auto">
          <a:xfrm>
            <a:off x="4495800" y="3054350"/>
            <a:ext cx="3090863" cy="1974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2.23</a:t>
            </a:r>
          </a:p>
        </p:txBody>
      </p:sp>
      <p:pic>
        <p:nvPicPr>
          <p:cNvPr id="258051" name="Picture 3"/>
          <p:cNvPicPr>
            <a:picLocks noChangeAspect="1" noChangeArrowheads="1"/>
          </p:cNvPicPr>
          <p:nvPr/>
        </p:nvPicPr>
        <p:blipFill>
          <a:blip r:embed="rId2" cstate="print"/>
          <a:srcRect l="632" t="562" r="842" b="842"/>
          <a:stretch>
            <a:fillRect/>
          </a:stretch>
        </p:blipFill>
        <p:spPr bwMode="auto">
          <a:xfrm>
            <a:off x="3505200" y="2711450"/>
            <a:ext cx="4610100" cy="34607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Figure 2.24: The </a:t>
            </a:r>
            <a:r>
              <a:rPr lang="en-US" i="1"/>
              <a:t>credit_info</a:t>
            </a:r>
            <a:r>
              <a:rPr lang="en-US"/>
              <a:t> relation</a:t>
            </a:r>
          </a:p>
        </p:txBody>
      </p:sp>
      <p:pic>
        <p:nvPicPr>
          <p:cNvPr id="259075" name="Picture 3"/>
          <p:cNvPicPr>
            <a:picLocks noChangeAspect="1" noChangeArrowheads="1"/>
          </p:cNvPicPr>
          <p:nvPr/>
        </p:nvPicPr>
        <p:blipFill>
          <a:blip r:embed="rId2" cstate="print"/>
          <a:srcRect l="410" t="24658" r="616" b="24657"/>
          <a:stretch>
            <a:fillRect/>
          </a:stretch>
        </p:blipFill>
        <p:spPr bwMode="auto">
          <a:xfrm>
            <a:off x="1133475" y="2028825"/>
            <a:ext cx="6881813" cy="26431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2.25</a:t>
            </a:r>
          </a:p>
        </p:txBody>
      </p:sp>
      <p:pic>
        <p:nvPicPr>
          <p:cNvPr id="260099" name="Picture 3"/>
          <p:cNvPicPr>
            <a:picLocks noChangeAspect="1" noChangeArrowheads="1"/>
          </p:cNvPicPr>
          <p:nvPr/>
        </p:nvPicPr>
        <p:blipFill>
          <a:blip r:embed="rId2" cstate="print"/>
          <a:srcRect l="197" t="20407" r="589" b="20407"/>
          <a:stretch>
            <a:fillRect/>
          </a:stretch>
        </p:blipFill>
        <p:spPr bwMode="auto">
          <a:xfrm>
            <a:off x="3352800" y="3003550"/>
            <a:ext cx="4776788" cy="21367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2.26: The </a:t>
            </a:r>
            <a:r>
              <a:rPr lang="en-US" i="1"/>
              <a:t>pt_works </a:t>
            </a:r>
            <a:r>
              <a:rPr lang="en-US"/>
              <a:t>relation</a:t>
            </a:r>
          </a:p>
        </p:txBody>
      </p:sp>
      <p:pic>
        <p:nvPicPr>
          <p:cNvPr id="261123" name="Picture 3"/>
          <p:cNvPicPr>
            <a:picLocks noChangeAspect="1" noChangeArrowheads="1"/>
          </p:cNvPicPr>
          <p:nvPr/>
        </p:nvPicPr>
        <p:blipFill>
          <a:blip r:embed="rId2" cstate="print"/>
          <a:srcRect l="452" t="5421" r="677" b="6325"/>
          <a:stretch>
            <a:fillRect/>
          </a:stretch>
        </p:blipFill>
        <p:spPr bwMode="auto">
          <a:xfrm>
            <a:off x="1666875" y="1214438"/>
            <a:ext cx="6253163" cy="41862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Figure 2.27</a:t>
            </a:r>
            <a:br>
              <a:rPr lang="en-US"/>
            </a:br>
            <a:r>
              <a:rPr lang="en-US"/>
              <a:t>The </a:t>
            </a:r>
            <a:r>
              <a:rPr lang="en-US" i="1"/>
              <a:t>pt_works</a:t>
            </a:r>
            <a:r>
              <a:rPr lang="en-US"/>
              <a:t> relation after regrouping</a:t>
            </a:r>
          </a:p>
        </p:txBody>
      </p:sp>
      <p:pic>
        <p:nvPicPr>
          <p:cNvPr id="262147" name="Picture 3"/>
          <p:cNvPicPr>
            <a:picLocks noChangeAspect="1" noChangeArrowheads="1"/>
          </p:cNvPicPr>
          <p:nvPr/>
        </p:nvPicPr>
        <p:blipFill>
          <a:blip r:embed="rId2" cstate="print"/>
          <a:srcRect l="449" t="3590" r="673" b="3889"/>
          <a:stretch>
            <a:fillRect/>
          </a:stretch>
        </p:blipFill>
        <p:spPr bwMode="auto">
          <a:xfrm>
            <a:off x="1371600" y="1752600"/>
            <a:ext cx="6296025" cy="44180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704137" cy="517683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sz="1600"/>
              <a:t>A database consists of multiple relations</a:t>
            </a:r>
          </a:p>
          <a:p>
            <a:pPr>
              <a:spcBef>
                <a:spcPct val="60000"/>
              </a:spcBef>
            </a:pPr>
            <a:r>
              <a:rPr lang="en-US" sz="1600"/>
              <a:t>Information about an enterprise is broken up into parts, with  each relation storing one part of the information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 typeface="Monotype Sorts" pitchFamily="2" charset="2"/>
              <a:buNone/>
            </a:pPr>
            <a:r>
              <a:rPr lang="en-US" sz="1600"/>
              <a:t>		</a:t>
            </a:r>
            <a:r>
              <a:rPr lang="en-US" sz="1600" i="1"/>
              <a:t>account </a:t>
            </a:r>
            <a:r>
              <a:rPr lang="en-US" sz="1600"/>
              <a:t>:   stores information about accounts</a:t>
            </a:r>
            <a:br>
              <a:rPr lang="en-US" sz="1600"/>
            </a:br>
            <a:r>
              <a:rPr lang="en-US" sz="1600"/>
              <a:t>        </a:t>
            </a:r>
            <a:r>
              <a:rPr lang="en-US" sz="1600" i="1"/>
              <a:t>depositor </a:t>
            </a:r>
            <a:r>
              <a:rPr lang="en-US" sz="1600"/>
              <a:t>:   stores information about which customer</a:t>
            </a:r>
            <a:br>
              <a:rPr lang="en-US" sz="1600"/>
            </a:br>
            <a:r>
              <a:rPr lang="en-US" sz="1600"/>
              <a:t>                              owns which account </a:t>
            </a:r>
            <a:br>
              <a:rPr lang="en-US" sz="1600"/>
            </a:br>
            <a:r>
              <a:rPr lang="en-US" sz="1600"/>
              <a:t>        </a:t>
            </a:r>
            <a:r>
              <a:rPr lang="en-US" sz="1600" i="1"/>
              <a:t>customer </a:t>
            </a:r>
            <a:r>
              <a:rPr lang="en-US" sz="1600"/>
              <a:t>:   stores information about customers</a:t>
            </a:r>
          </a:p>
          <a:p>
            <a:pPr>
              <a:lnSpc>
                <a:spcPct val="110000"/>
              </a:lnSpc>
              <a:spcBef>
                <a:spcPct val="60000"/>
              </a:spcBef>
            </a:pPr>
            <a:r>
              <a:rPr lang="en-US" sz="1600"/>
              <a:t>Storing all information as a single relation such as </a:t>
            </a:r>
            <a:br>
              <a:rPr lang="en-US" sz="1600"/>
            </a:br>
            <a:r>
              <a:rPr lang="en-US" sz="1600"/>
              <a:t>   </a:t>
            </a:r>
            <a:r>
              <a:rPr lang="en-US" sz="1600" i="1"/>
              <a:t>bank</a:t>
            </a:r>
            <a:r>
              <a:rPr lang="en-US" sz="1600"/>
              <a:t>(</a:t>
            </a:r>
            <a:r>
              <a:rPr lang="en-US" sz="1600" i="1"/>
              <a:t>account_number, balance, customer_name</a:t>
            </a:r>
            <a:r>
              <a:rPr lang="en-US" sz="1600"/>
              <a:t>, ..)</a:t>
            </a:r>
            <a:br>
              <a:rPr lang="en-US" sz="1600"/>
            </a:br>
            <a:r>
              <a:rPr lang="en-US" sz="1600"/>
              <a:t>results in</a:t>
            </a:r>
          </a:p>
          <a:p>
            <a:pPr lvl="1">
              <a:spcBef>
                <a:spcPct val="60000"/>
              </a:spcBef>
            </a:pPr>
            <a:r>
              <a:rPr lang="en-US" sz="1600"/>
              <a:t>repetition of information </a:t>
            </a:r>
          </a:p>
          <a:p>
            <a:pPr lvl="2">
              <a:spcBef>
                <a:spcPct val="60000"/>
              </a:spcBef>
            </a:pPr>
            <a:r>
              <a:rPr lang="en-US" sz="1600"/>
              <a:t>e.g.,if two customers own an account (What gets repeated?)</a:t>
            </a:r>
          </a:p>
          <a:p>
            <a:pPr lvl="1">
              <a:spcBef>
                <a:spcPct val="60000"/>
              </a:spcBef>
            </a:pPr>
            <a:r>
              <a:rPr lang="en-US" sz="1600"/>
              <a:t>the need for null values  </a:t>
            </a:r>
          </a:p>
          <a:p>
            <a:pPr lvl="2">
              <a:spcBef>
                <a:spcPct val="60000"/>
              </a:spcBef>
            </a:pPr>
            <a:r>
              <a:rPr lang="en-US" sz="1600"/>
              <a:t>e.g., to represent a customer without an account</a:t>
            </a:r>
          </a:p>
          <a:p>
            <a:pPr>
              <a:spcBef>
                <a:spcPct val="60000"/>
              </a:spcBef>
            </a:pPr>
            <a:r>
              <a:rPr lang="en-US" sz="1600"/>
              <a:t>Normalization theory (Chapter 7) deals with how to design relational schemas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2.28</a:t>
            </a:r>
          </a:p>
        </p:txBody>
      </p:sp>
      <p:pic>
        <p:nvPicPr>
          <p:cNvPr id="263171" name="Picture 3"/>
          <p:cNvPicPr>
            <a:picLocks noChangeAspect="1" noChangeArrowheads="1"/>
          </p:cNvPicPr>
          <p:nvPr/>
        </p:nvPicPr>
        <p:blipFill>
          <a:blip r:embed="rId2" cstate="print"/>
          <a:srcRect l="435" t="22319" r="652" b="22899"/>
          <a:stretch>
            <a:fillRect/>
          </a:stretch>
        </p:blipFill>
        <p:spPr bwMode="auto">
          <a:xfrm>
            <a:off x="1295400" y="2085975"/>
            <a:ext cx="6500813" cy="27003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2.29</a:t>
            </a:r>
          </a:p>
        </p:txBody>
      </p:sp>
      <p:pic>
        <p:nvPicPr>
          <p:cNvPr id="264195" name="Picture 3"/>
          <p:cNvPicPr>
            <a:picLocks noChangeAspect="1" noChangeArrowheads="1"/>
          </p:cNvPicPr>
          <p:nvPr/>
        </p:nvPicPr>
        <p:blipFill>
          <a:blip r:embed="rId2" cstate="print"/>
          <a:srcRect l="401" t="29947" r="803" b="29947"/>
          <a:stretch>
            <a:fillRect/>
          </a:stretch>
        </p:blipFill>
        <p:spPr bwMode="auto">
          <a:xfrm>
            <a:off x="1133475" y="1757363"/>
            <a:ext cx="7038975" cy="21431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Figure 2.30</a:t>
            </a:r>
            <a:br>
              <a:rPr lang="en-US"/>
            </a:br>
            <a:r>
              <a:rPr lang="en-US"/>
              <a:t>The </a:t>
            </a:r>
            <a:r>
              <a:rPr lang="en-US" i="1"/>
              <a:t>employee</a:t>
            </a:r>
            <a:r>
              <a:rPr lang="en-US"/>
              <a:t> and </a:t>
            </a:r>
            <a:r>
              <a:rPr lang="en-US" i="1"/>
              <a:t>ft_works relations</a:t>
            </a:r>
            <a:endParaRPr lang="en-US"/>
          </a:p>
        </p:txBody>
      </p:sp>
      <p:pic>
        <p:nvPicPr>
          <p:cNvPr id="265219" name="Picture 3"/>
          <p:cNvPicPr>
            <a:picLocks noChangeAspect="1" noChangeArrowheads="1"/>
          </p:cNvPicPr>
          <p:nvPr/>
        </p:nvPicPr>
        <p:blipFill>
          <a:blip r:embed="rId2" cstate="print"/>
          <a:srcRect l="388" t="1292" r="581" b="775"/>
          <a:stretch>
            <a:fillRect/>
          </a:stretch>
        </p:blipFill>
        <p:spPr bwMode="auto">
          <a:xfrm>
            <a:off x="1752600" y="1676400"/>
            <a:ext cx="6186488" cy="45878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2.31</a:t>
            </a:r>
          </a:p>
        </p:txBody>
      </p:sp>
      <p:pic>
        <p:nvPicPr>
          <p:cNvPr id="266243" name="Picture 3"/>
          <p:cNvPicPr>
            <a:picLocks noChangeAspect="1" noChangeArrowheads="1"/>
          </p:cNvPicPr>
          <p:nvPr/>
        </p:nvPicPr>
        <p:blipFill>
          <a:blip r:embed="rId2" cstate="print"/>
          <a:srcRect l="386" t="37865" r="580" b="38638"/>
          <a:stretch>
            <a:fillRect/>
          </a:stretch>
        </p:blipFill>
        <p:spPr bwMode="auto">
          <a:xfrm>
            <a:off x="428625" y="2138363"/>
            <a:ext cx="8134350" cy="14478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2.32</a:t>
            </a:r>
          </a:p>
        </p:txBody>
      </p:sp>
      <p:pic>
        <p:nvPicPr>
          <p:cNvPr id="267267" name="Picture 3"/>
          <p:cNvPicPr>
            <a:picLocks noChangeAspect="1" noChangeArrowheads="1"/>
          </p:cNvPicPr>
          <p:nvPr/>
        </p:nvPicPr>
        <p:blipFill>
          <a:blip r:embed="rId2" cstate="print"/>
          <a:srcRect l="415" t="35912" r="621" b="36464"/>
          <a:stretch>
            <a:fillRect/>
          </a:stretch>
        </p:blipFill>
        <p:spPr bwMode="auto">
          <a:xfrm>
            <a:off x="1119188" y="1900238"/>
            <a:ext cx="7302500" cy="15287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2.33</a:t>
            </a:r>
          </a:p>
        </p:txBody>
      </p:sp>
      <p:pic>
        <p:nvPicPr>
          <p:cNvPr id="268291" name="Picture 3"/>
          <p:cNvPicPr>
            <a:picLocks noChangeAspect="1" noChangeArrowheads="1"/>
          </p:cNvPicPr>
          <p:nvPr/>
        </p:nvPicPr>
        <p:blipFill>
          <a:blip r:embed="rId2" cstate="print"/>
          <a:srcRect l="615" t="35541" r="410" b="35541"/>
          <a:stretch>
            <a:fillRect/>
          </a:stretch>
        </p:blipFill>
        <p:spPr bwMode="auto">
          <a:xfrm>
            <a:off x="962025" y="2774950"/>
            <a:ext cx="6896100" cy="15113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2.34</a:t>
            </a:r>
          </a:p>
        </p:txBody>
      </p:sp>
      <p:pic>
        <p:nvPicPr>
          <p:cNvPr id="269315" name="Picture 3"/>
          <p:cNvPicPr>
            <a:picLocks noChangeAspect="1" noChangeArrowheads="1"/>
          </p:cNvPicPr>
          <p:nvPr/>
        </p:nvPicPr>
        <p:blipFill>
          <a:blip r:embed="rId2" cstate="print"/>
          <a:srcRect l="618" t="33496" r="1030" b="33771"/>
          <a:stretch>
            <a:fillRect/>
          </a:stretch>
        </p:blipFill>
        <p:spPr bwMode="auto">
          <a:xfrm>
            <a:off x="1081088" y="1697038"/>
            <a:ext cx="7281862" cy="18176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2879</Words>
  <Application>Microsoft Office PowerPoint</Application>
  <PresentationFormat>On-screen Show (4:3)</PresentationFormat>
  <Paragraphs>1032</Paragraphs>
  <Slides>96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8" baseType="lpstr">
      <vt:lpstr>Office Theme</vt:lpstr>
      <vt:lpstr>Equation</vt:lpstr>
      <vt:lpstr>Relational Model</vt:lpstr>
      <vt:lpstr>Relational Model</vt:lpstr>
      <vt:lpstr>Example of a Relation</vt:lpstr>
      <vt:lpstr>Basic Structure</vt:lpstr>
      <vt:lpstr>Attribute Types</vt:lpstr>
      <vt:lpstr>Relation Schema</vt:lpstr>
      <vt:lpstr>Relation Instance</vt:lpstr>
      <vt:lpstr>Relations are Unordered</vt:lpstr>
      <vt:lpstr>Database</vt:lpstr>
      <vt:lpstr>The customer Relation</vt:lpstr>
      <vt:lpstr>The depositor Relation</vt:lpstr>
      <vt:lpstr>Keys</vt:lpstr>
      <vt:lpstr>Keys (Cont.)</vt:lpstr>
      <vt:lpstr>Foreign Keys</vt:lpstr>
      <vt:lpstr>Query Languages</vt:lpstr>
      <vt:lpstr>Relational Algebra</vt:lpstr>
      <vt:lpstr>Select Operation – Example</vt:lpstr>
      <vt:lpstr>Select Operation</vt:lpstr>
      <vt:lpstr>Project Operation – Example</vt:lpstr>
      <vt:lpstr>Project Operation</vt:lpstr>
      <vt:lpstr>Union Operation – Example</vt:lpstr>
      <vt:lpstr>Union Operation</vt:lpstr>
      <vt:lpstr>Set Difference Operation – Example</vt:lpstr>
      <vt:lpstr>Set Difference Operation</vt:lpstr>
      <vt:lpstr>Cartesian-Product Operation –  Example</vt:lpstr>
      <vt:lpstr>Cartesian-Product Operation</vt:lpstr>
      <vt:lpstr>Composition of Operations</vt:lpstr>
      <vt:lpstr>Rename Operation</vt:lpstr>
      <vt:lpstr>Banking Example</vt:lpstr>
      <vt:lpstr>Example Queries</vt:lpstr>
      <vt:lpstr>Example Queries</vt:lpstr>
      <vt:lpstr>Example Queries</vt:lpstr>
      <vt:lpstr>Example Queries</vt:lpstr>
      <vt:lpstr>Formal Definition</vt:lpstr>
      <vt:lpstr>Additional Operations</vt:lpstr>
      <vt:lpstr>Set-Intersection Operation</vt:lpstr>
      <vt:lpstr>Set-Intersection Operation – Example</vt:lpstr>
      <vt:lpstr>Natural-Join Operation</vt:lpstr>
      <vt:lpstr>Natural Join Operation – Example</vt:lpstr>
      <vt:lpstr>Division Operation</vt:lpstr>
      <vt:lpstr>Division Operation – Example</vt:lpstr>
      <vt:lpstr>Another Division Example</vt:lpstr>
      <vt:lpstr>Division Operation (Cont.)</vt:lpstr>
      <vt:lpstr>Assignment Operation</vt:lpstr>
      <vt:lpstr>Bank Example Queries</vt:lpstr>
      <vt:lpstr>Bank Example Queries</vt:lpstr>
      <vt:lpstr>Bank Example Queries</vt:lpstr>
      <vt:lpstr>Extended Relational-Algebra-Operations</vt:lpstr>
      <vt:lpstr>Generalized Projection</vt:lpstr>
      <vt:lpstr>Aggregate Functions and Operations</vt:lpstr>
      <vt:lpstr>Aggregate Operation – Example</vt:lpstr>
      <vt:lpstr>Aggregate Operation – Example</vt:lpstr>
      <vt:lpstr>Aggregate Functions (Cont.)</vt:lpstr>
      <vt:lpstr>Outer Join</vt:lpstr>
      <vt:lpstr>Outer Join – Example</vt:lpstr>
      <vt:lpstr>Outer Join – Example</vt:lpstr>
      <vt:lpstr>Outer Join – Example</vt:lpstr>
      <vt:lpstr>Null Values</vt:lpstr>
      <vt:lpstr>Null Values</vt:lpstr>
      <vt:lpstr>Modification of the Database</vt:lpstr>
      <vt:lpstr>Deletion</vt:lpstr>
      <vt:lpstr>Deletion Examples</vt:lpstr>
      <vt:lpstr>Insertion</vt:lpstr>
      <vt:lpstr>Insertion Examples</vt:lpstr>
      <vt:lpstr>Updating</vt:lpstr>
      <vt:lpstr>Update Examples</vt:lpstr>
      <vt:lpstr>End of Chapter 2</vt:lpstr>
      <vt:lpstr>Figure 2.3. The branch relation</vt:lpstr>
      <vt:lpstr>Figure 2.6: The loan relation</vt:lpstr>
      <vt:lpstr>Figure 2.7: The borrower relation</vt:lpstr>
      <vt:lpstr>Figure 2.9 Result of branch_name = “Perryridge” (loan) </vt:lpstr>
      <vt:lpstr>Figure 2.10:  Loan number and the amount of the loan</vt:lpstr>
      <vt:lpstr>Figure 2.11: Names of all customers who have either an account or an loan</vt:lpstr>
      <vt:lpstr>Figure 2.12:  Customers with an account but no loan</vt:lpstr>
      <vt:lpstr>Figure 2.13: Result of borrower |X| loan</vt:lpstr>
      <vt:lpstr>Figure 2.14</vt:lpstr>
      <vt:lpstr>Figure 2.15</vt:lpstr>
      <vt:lpstr>Figure 2.16</vt:lpstr>
      <vt:lpstr>Figure 2.17 Largest account balance in the bank</vt:lpstr>
      <vt:lpstr>Figure 2.18: Customers who live on the same street and in the same city as Smith</vt:lpstr>
      <vt:lpstr>Figure 2.19: Customers with both an account and a loan at the bank</vt:lpstr>
      <vt:lpstr>Figure 2.20</vt:lpstr>
      <vt:lpstr>Figure 2.21</vt:lpstr>
      <vt:lpstr>Figure 2.22</vt:lpstr>
      <vt:lpstr>Figure 2.23</vt:lpstr>
      <vt:lpstr>Figure 2.24: The credit_info relation</vt:lpstr>
      <vt:lpstr>Figure 2.25</vt:lpstr>
      <vt:lpstr>Figure 2.26: The pt_works relation</vt:lpstr>
      <vt:lpstr>Figure 2.27 The pt_works relation after regrouping</vt:lpstr>
      <vt:lpstr>Figure 2.28</vt:lpstr>
      <vt:lpstr>Figure 2.29</vt:lpstr>
      <vt:lpstr>Figure 2.30 The employee and ft_works relations</vt:lpstr>
      <vt:lpstr>Figure 2.31</vt:lpstr>
      <vt:lpstr>Figure 2.32</vt:lpstr>
      <vt:lpstr>Figure 2.33</vt:lpstr>
      <vt:lpstr>Figure 2.34</vt:lpstr>
    </vt:vector>
  </TitlesOfParts>
  <Company>Yale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Relational Model</dc:title>
  <dc:creator>Avi Silberschatz</dc:creator>
  <cp:lastModifiedBy>COEP</cp:lastModifiedBy>
  <cp:revision>44</cp:revision>
  <cp:lastPrinted>2005-01-10T22:07:15Z</cp:lastPrinted>
  <dcterms:created xsi:type="dcterms:W3CDTF">2004-10-12T12:12:34Z</dcterms:created>
  <dcterms:modified xsi:type="dcterms:W3CDTF">2022-08-18T11:22:59Z</dcterms:modified>
</cp:coreProperties>
</file>