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Default Extension="vml" ContentType="application/vnd.openxmlformats-officedocument.vmlDrawi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60"/>
  </p:notesMasterIdLst>
  <p:handoutMasterIdLst>
    <p:handoutMasterId r:id="rId61"/>
  </p:handoutMasterIdLst>
  <p:sldIdLst>
    <p:sldId id="326" r:id="rId2"/>
    <p:sldId id="611" r:id="rId3"/>
    <p:sldId id="609" r:id="rId4"/>
    <p:sldId id="612" r:id="rId5"/>
    <p:sldId id="258" r:id="rId6"/>
    <p:sldId id="627" r:id="rId7"/>
    <p:sldId id="656" r:id="rId8"/>
    <p:sldId id="625" r:id="rId9"/>
    <p:sldId id="623" r:id="rId10"/>
    <p:sldId id="653" r:id="rId11"/>
    <p:sldId id="629" r:id="rId12"/>
    <p:sldId id="626" r:id="rId13"/>
    <p:sldId id="622" r:id="rId14"/>
    <p:sldId id="263" r:id="rId15"/>
    <p:sldId id="264" r:id="rId16"/>
    <p:sldId id="265" r:id="rId17"/>
    <p:sldId id="489" r:id="rId18"/>
    <p:sldId id="650" r:id="rId19"/>
    <p:sldId id="490" r:id="rId20"/>
    <p:sldId id="635" r:id="rId21"/>
    <p:sldId id="643" r:id="rId22"/>
    <p:sldId id="644" r:id="rId23"/>
    <p:sldId id="657" r:id="rId24"/>
    <p:sldId id="630" r:id="rId25"/>
    <p:sldId id="631" r:id="rId26"/>
    <p:sldId id="632" r:id="rId27"/>
    <p:sldId id="633" r:id="rId28"/>
    <p:sldId id="634" r:id="rId29"/>
    <p:sldId id="658" r:id="rId30"/>
    <p:sldId id="332" r:id="rId31"/>
    <p:sldId id="333" r:id="rId32"/>
    <p:sldId id="334" r:id="rId33"/>
    <p:sldId id="335" r:id="rId34"/>
    <p:sldId id="336" r:id="rId35"/>
    <p:sldId id="337" r:id="rId36"/>
    <p:sldId id="338" r:id="rId37"/>
    <p:sldId id="339" r:id="rId38"/>
    <p:sldId id="340" r:id="rId39"/>
    <p:sldId id="341" r:id="rId40"/>
    <p:sldId id="342" r:id="rId41"/>
    <p:sldId id="517" r:id="rId42"/>
    <p:sldId id="595" r:id="rId43"/>
    <p:sldId id="596" r:id="rId44"/>
    <p:sldId id="659" r:id="rId45"/>
    <p:sldId id="660" r:id="rId46"/>
    <p:sldId id="598" r:id="rId47"/>
    <p:sldId id="602" r:id="rId48"/>
    <p:sldId id="603" r:id="rId49"/>
    <p:sldId id="604" r:id="rId50"/>
    <p:sldId id="661" r:id="rId51"/>
    <p:sldId id="662" r:id="rId52"/>
    <p:sldId id="663" r:id="rId53"/>
    <p:sldId id="668" r:id="rId54"/>
    <p:sldId id="667" r:id="rId55"/>
    <p:sldId id="665" r:id="rId56"/>
    <p:sldId id="669" r:id="rId57"/>
    <p:sldId id="670" r:id="rId58"/>
    <p:sldId id="563" r:id="rId59"/>
  </p:sldIdLst>
  <p:sldSz cx="9144000" cy="6858000" type="screen4x3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CC"/>
    <a:srgbClr val="99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vertBarState="minimized" horzBarState="maximized">
    <p:restoredLeft sz="15455" autoAdjust="0"/>
    <p:restoredTop sz="94627" autoAdjust="0"/>
  </p:normalViewPr>
  <p:slideViewPr>
    <p:cSldViewPr snapToGrid="0">
      <p:cViewPr varScale="1">
        <p:scale>
          <a:sx n="69" d="100"/>
          <a:sy n="69" d="100"/>
        </p:scale>
        <p:origin x="-924" y="-24"/>
      </p:cViewPr>
      <p:guideLst>
        <p:guide orient="horz" pos="715"/>
        <p:guide pos="5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5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45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45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3645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fld id="{3423E3BC-C50D-4A9B-B67F-A34D19737DD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48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fld id="{FE505591-2EF0-41E3-B8BA-90DAB031EF9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BDB5E5-0C04-4B0D-AC6B-0F9DD3D8CBA5}" type="slidenum">
              <a:rPr lang="en-US"/>
              <a:pPr/>
              <a:t>1</a:t>
            </a:fld>
            <a:endParaRPr lang="en-US"/>
          </a:p>
        </p:txBody>
      </p:sp>
      <p:sp>
        <p:nvSpPr>
          <p:cNvPr id="11161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A65C0E-0AB7-4A95-9C1B-7CFDB995B51B}" type="slidenum">
              <a:rPr lang="en-US"/>
              <a:pPr/>
              <a:t>28</a:t>
            </a:fld>
            <a:endParaRPr lang="en-US"/>
          </a:p>
        </p:txBody>
      </p:sp>
      <p:sp>
        <p:nvSpPr>
          <p:cNvPr id="464898" name="Rectangle 2"/>
          <p:cNvSpPr>
            <a:spLocks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4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jpeg"/><Relationship Id="rId5" Type="http://schemas.openxmlformats.org/officeDocument/2006/relationships/image" Target="../media/image1.jpeg"/><Relationship Id="rId4" Type="http://schemas.openxmlformats.org/officeDocument/2006/relationships/hyperlink" Target="http://www.db-book.com/" TargetMode="Externa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7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5875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Monotype Sort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5875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62263" y="5780088"/>
            <a:ext cx="3448050" cy="45720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>
                <a:solidFill>
                  <a:srgbClr val="578963"/>
                </a:solidFill>
                <a:latin typeface="Times New Roman" pitchFamily="18" charset="0"/>
              </a:defRPr>
            </a:lvl1pPr>
          </a:lstStyle>
          <a:p>
            <a:endParaRPr lang="en-US"/>
          </a:p>
        </p:txBody>
      </p:sp>
      <p:sp>
        <p:nvSpPr>
          <p:cNvPr id="458757" name="Rectangle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fld id="{57B81D60-FA7C-4793-AA6F-6050E3B7AD0E}" type="slidenum">
              <a:rPr lang="en-US"/>
              <a:pPr/>
              <a:t>‹#›</a:t>
            </a:fld>
            <a:endParaRPr lang="en-US"/>
          </a:p>
        </p:txBody>
      </p:sp>
      <p:graphicFrame>
        <p:nvGraphicFramePr>
          <p:cNvPr id="458758" name="Rectangle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458758" name="Clip" r:id="rId3" imgW="0" imgH="0" progId="MS_ClipArt_Gallery.2">
              <p:embed/>
            </p:oleObj>
          </a:graphicData>
        </a:graphic>
      </p:graphicFrame>
      <p:sp>
        <p:nvSpPr>
          <p:cNvPr id="458759" name="Text Box 7"/>
          <p:cNvSpPr txBox="1">
            <a:spLocks noChangeArrowheads="1"/>
          </p:cNvSpPr>
          <p:nvPr/>
        </p:nvSpPr>
        <p:spPr bwMode="auto">
          <a:xfrm>
            <a:off x="2679700" y="5726113"/>
            <a:ext cx="36798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b="1">
                <a:solidFill>
                  <a:schemeClr val="tx2"/>
                </a:solidFill>
              </a:rPr>
              <a:t>Database System Concepts, 5th Ed</a:t>
            </a:r>
            <a:r>
              <a:rPr lang="en-US"/>
              <a:t>.</a:t>
            </a:r>
          </a:p>
          <a:p>
            <a:pPr algn="ctr">
              <a:spcBef>
                <a:spcPct val="50000"/>
              </a:spcBef>
            </a:pPr>
            <a:r>
              <a:rPr lang="en-US" sz="1200" b="1">
                <a:solidFill>
                  <a:schemeClr val="tx2"/>
                </a:solidFill>
              </a:rPr>
              <a:t>©Silberschatz, Korth and Sudarshan</a:t>
            </a:r>
            <a:br>
              <a:rPr lang="en-US" sz="1200" b="1">
                <a:solidFill>
                  <a:schemeClr val="tx2"/>
                </a:solidFill>
              </a:rPr>
            </a:br>
            <a:r>
              <a:rPr lang="en-US" sz="1200" b="1">
                <a:solidFill>
                  <a:schemeClr val="tx2"/>
                </a:solidFill>
              </a:rPr>
              <a:t>See </a:t>
            </a:r>
            <a:r>
              <a:rPr lang="en-US" sz="1200" b="1">
                <a:solidFill>
                  <a:schemeClr val="tx2"/>
                </a:solidFill>
                <a:hlinkClick r:id="rId4"/>
              </a:rPr>
              <a:t>www.db-book.com</a:t>
            </a:r>
            <a:r>
              <a:rPr lang="en-US" sz="1200" b="1">
                <a:solidFill>
                  <a:schemeClr val="tx2"/>
                </a:solidFill>
              </a:rPr>
              <a:t> for conditions on re-use </a:t>
            </a:r>
          </a:p>
        </p:txBody>
      </p:sp>
      <p:pic>
        <p:nvPicPr>
          <p:cNvPr id="458760" name="Picture 8" descr="Icon11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0" y="0"/>
            <a:ext cx="558800" cy="742950"/>
          </a:xfrm>
          <a:prstGeom prst="rect">
            <a:avLst/>
          </a:prstGeom>
          <a:noFill/>
        </p:spPr>
      </p:pic>
      <p:pic>
        <p:nvPicPr>
          <p:cNvPr id="458761" name="Picture 9" descr="PH01266J"/>
          <p:cNvPicPr>
            <a:picLocks noChangeAspect="1" noChangeArrowheads="1"/>
          </p:cNvPicPr>
          <p:nvPr/>
        </p:nvPicPr>
        <p:blipFill>
          <a:blip r:embed="rId6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CA0039A-58CA-4983-8335-FE38E4AA88F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6AB800D-94BE-4A0F-A77F-90DACB05CE4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DC2DD00-78B5-4049-B317-47519607B2D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7D477F3-7FC5-4738-AB45-56E6DE54225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1FD010E5-6447-4EDC-A4A4-CC2CB4F6332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A7BB138-A5C8-49BC-8EB2-6A2C8AAF0A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4C30BF2-5B1D-4D24-8CBD-0D10C4D8A4A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FFFC8045-10D6-40CC-BCAA-83D6C38D7D8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A0E134B-C714-4672-A586-5D615828B7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CBD49F8-69DB-45B5-8BBC-128CFC0EA7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DDDDDD"/>
            </a:gs>
            <a:gs pos="100000">
              <a:srgbClr val="F8F8F8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730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5773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fld id="{4C21D479-2F32-444D-8A60-61076485F14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57732" name="Text Box 4"/>
          <p:cNvSpPr txBox="1">
            <a:spLocks noChangeArrowheads="1"/>
          </p:cNvSpPr>
          <p:nvPr/>
        </p:nvSpPr>
        <p:spPr bwMode="auto">
          <a:xfrm>
            <a:off x="6759575" y="6613525"/>
            <a:ext cx="2387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©Silberschatz, Korth and Sudarshan</a:t>
            </a:r>
          </a:p>
        </p:txBody>
      </p:sp>
      <p:sp>
        <p:nvSpPr>
          <p:cNvPr id="457733" name="Text Box 5"/>
          <p:cNvSpPr txBox="1">
            <a:spLocks noChangeArrowheads="1"/>
          </p:cNvSpPr>
          <p:nvPr/>
        </p:nvSpPr>
        <p:spPr bwMode="auto">
          <a:xfrm>
            <a:off x="4481513" y="6613525"/>
            <a:ext cx="44608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4.</a:t>
            </a:r>
            <a:fld id="{E39B68E1-7A39-4E92-A841-4D2C7F2AFFE2}" type="slidenum">
              <a:rPr lang="en-US" sz="1000" b="1">
                <a:solidFill>
                  <a:schemeClr val="tx2"/>
                </a:solidFill>
              </a:rPr>
              <a:pPr algn="ctr">
                <a:spcBef>
                  <a:spcPct val="50000"/>
                </a:spcBef>
              </a:pPr>
              <a:t>‹#›</a:t>
            </a:fld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5773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457735" name="Text Box 7"/>
          <p:cNvSpPr txBox="1">
            <a:spLocks noChangeArrowheads="1"/>
          </p:cNvSpPr>
          <p:nvPr/>
        </p:nvSpPr>
        <p:spPr bwMode="auto">
          <a:xfrm>
            <a:off x="0" y="6621463"/>
            <a:ext cx="3263900" cy="47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000" b="1">
                <a:solidFill>
                  <a:schemeClr val="tx2"/>
                </a:solidFill>
              </a:rPr>
              <a:t>Database System Concepts, 5</a:t>
            </a:r>
            <a:r>
              <a:rPr lang="en-US" sz="1000" b="1" baseline="30000">
                <a:solidFill>
                  <a:schemeClr val="tx2"/>
                </a:solidFill>
              </a:rPr>
              <a:t>th</a:t>
            </a:r>
            <a:r>
              <a:rPr lang="en-US" sz="1000" b="1">
                <a:solidFill>
                  <a:schemeClr val="tx2"/>
                </a:solidFill>
              </a:rPr>
              <a:t> Edition, Oct 5. 2006</a:t>
            </a:r>
          </a:p>
          <a:p>
            <a:pPr algn="l">
              <a:spcBef>
                <a:spcPct val="50000"/>
              </a:spcBef>
            </a:pPr>
            <a:endParaRPr lang="en-US" sz="1000" b="1">
              <a:solidFill>
                <a:schemeClr val="tx2"/>
              </a:solidFill>
            </a:endParaRPr>
          </a:p>
        </p:txBody>
      </p:sp>
      <p:sp>
        <p:nvSpPr>
          <p:cNvPr id="457736" name="Freeform 8"/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2" y="48"/>
              </a:cxn>
              <a:cxn ang="0">
                <a:pos x="9" y="34"/>
              </a:cxn>
              <a:cxn ang="0">
                <a:pos x="17" y="25"/>
              </a:cxn>
              <a:cxn ang="0">
                <a:pos x="30" y="17"/>
              </a:cxn>
              <a:cxn ang="0">
                <a:pos x="45" y="10"/>
              </a:cxn>
              <a:cxn ang="0">
                <a:pos x="57" y="6"/>
              </a:cxn>
              <a:cxn ang="0">
                <a:pos x="70" y="2"/>
              </a:cxn>
              <a:cxn ang="0">
                <a:pos x="85" y="0"/>
              </a:cxn>
              <a:cxn ang="0">
                <a:pos x="100" y="0"/>
              </a:cxn>
              <a:cxn ang="0">
                <a:pos x="118" y="0"/>
              </a:cxn>
              <a:cxn ang="0">
                <a:pos x="137" y="0"/>
              </a:cxn>
              <a:cxn ang="0">
                <a:pos x="154" y="2"/>
              </a:cxn>
              <a:cxn ang="0">
                <a:pos x="173" y="6"/>
              </a:cxn>
              <a:cxn ang="0">
                <a:pos x="192" y="8"/>
              </a:cxn>
              <a:cxn ang="0">
                <a:pos x="209" y="12"/>
              </a:cxn>
              <a:cxn ang="0">
                <a:pos x="224" y="15"/>
              </a:cxn>
              <a:cxn ang="0">
                <a:pos x="239" y="19"/>
              </a:cxn>
              <a:cxn ang="0">
                <a:pos x="254" y="23"/>
              </a:cxn>
              <a:cxn ang="0">
                <a:pos x="266" y="25"/>
              </a:cxn>
              <a:cxn ang="0">
                <a:pos x="273" y="27"/>
              </a:cxn>
              <a:cxn ang="0">
                <a:pos x="283" y="31"/>
              </a:cxn>
              <a:cxn ang="0">
                <a:pos x="279" y="44"/>
              </a:cxn>
              <a:cxn ang="0">
                <a:pos x="273" y="42"/>
              </a:cxn>
              <a:cxn ang="0">
                <a:pos x="260" y="40"/>
              </a:cxn>
              <a:cxn ang="0">
                <a:pos x="241" y="36"/>
              </a:cxn>
              <a:cxn ang="0">
                <a:pos x="230" y="34"/>
              </a:cxn>
              <a:cxn ang="0">
                <a:pos x="218" y="32"/>
              </a:cxn>
              <a:cxn ang="0">
                <a:pos x="207" y="31"/>
              </a:cxn>
              <a:cxn ang="0">
                <a:pos x="196" y="29"/>
              </a:cxn>
              <a:cxn ang="0">
                <a:pos x="182" y="27"/>
              </a:cxn>
              <a:cxn ang="0">
                <a:pos x="173" y="25"/>
              </a:cxn>
              <a:cxn ang="0">
                <a:pos x="163" y="23"/>
              </a:cxn>
              <a:cxn ang="0">
                <a:pos x="154" y="21"/>
              </a:cxn>
              <a:cxn ang="0">
                <a:pos x="142" y="19"/>
              </a:cxn>
              <a:cxn ang="0">
                <a:pos x="110" y="15"/>
              </a:cxn>
              <a:cxn ang="0">
                <a:pos x="83" y="21"/>
              </a:cxn>
              <a:cxn ang="0">
                <a:pos x="59" y="29"/>
              </a:cxn>
              <a:cxn ang="0">
                <a:pos x="53" y="31"/>
              </a:cxn>
              <a:cxn ang="0">
                <a:pos x="43" y="34"/>
              </a:cxn>
              <a:cxn ang="0">
                <a:pos x="32" y="38"/>
              </a:cxn>
              <a:cxn ang="0">
                <a:pos x="23" y="44"/>
              </a:cxn>
              <a:cxn ang="0">
                <a:pos x="7" y="55"/>
              </a:cxn>
              <a:cxn ang="0">
                <a:pos x="2" y="61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457737" name="Picture 9" descr="Icon11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660400" cy="877888"/>
          </a:xfrm>
          <a:prstGeom prst="rect">
            <a:avLst/>
          </a:prstGeom>
          <a:noFill/>
        </p:spPr>
      </p:pic>
      <p:pic>
        <p:nvPicPr>
          <p:cNvPr id="457738" name="Picture 10" descr="PH01266J"/>
          <p:cNvPicPr>
            <a:picLocks noChangeAspect="1" noChangeArrowheads="1"/>
          </p:cNvPicPr>
          <p:nvPr/>
        </p:nvPicPr>
        <p:blipFill>
          <a:blip r:embed="rId14" cstate="print"/>
          <a:srcRect b="26144"/>
          <a:stretch>
            <a:fillRect/>
          </a:stretch>
        </p:blipFill>
        <p:spPr bwMode="auto">
          <a:xfrm>
            <a:off x="8528050" y="6053138"/>
            <a:ext cx="615950" cy="614362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Helvetica" pitchFamily="34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90000"/>
        <a:buFont typeface="Monotype Sorts" pitchFamily="2" charset="2"/>
        <a:buChar char="n"/>
        <a:defRPr kumimoji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80000"/>
        <a:buFont typeface="Monotype Sorts" pitchFamily="2" charset="2"/>
        <a:buChar char="l"/>
        <a:defRPr kumimoji="1">
          <a:solidFill>
            <a:schemeClr val="tx1"/>
          </a:solidFill>
          <a:latin typeface="+mn-lt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75000"/>
        <a:buFont typeface="Webdings" pitchFamily="18" charset="2"/>
        <a:buChar char="4"/>
        <a:defRPr kumimoji="1">
          <a:solidFill>
            <a:schemeClr val="tx1"/>
          </a:solidFill>
          <a:latin typeface="+mn-lt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Char char="–"/>
        <a:defRPr kumimoji="1">
          <a:solidFill>
            <a:schemeClr val="tx1"/>
          </a:solidFill>
          <a:latin typeface="+mn-lt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4: Advanced SQL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6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Not Null Constraint </a:t>
            </a:r>
          </a:p>
        </p:txBody>
      </p:sp>
      <p:sp>
        <p:nvSpPr>
          <p:cNvPr id="454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8613" cy="3787775"/>
          </a:xfrm>
        </p:spPr>
        <p:txBody>
          <a:bodyPr/>
          <a:lstStyle/>
          <a:p>
            <a:r>
              <a:rPr kumimoji="0" lang="en-US"/>
              <a:t>Declare </a:t>
            </a:r>
            <a:r>
              <a:rPr kumimoji="0" lang="en-US" i="1"/>
              <a:t>branch_name</a:t>
            </a:r>
            <a:r>
              <a:rPr kumimoji="0" lang="en-US"/>
              <a:t> for </a:t>
            </a:r>
            <a:r>
              <a:rPr kumimoji="0" lang="en-US" i="1"/>
              <a:t>branch</a:t>
            </a:r>
            <a:r>
              <a:rPr kumimoji="0" lang="en-US"/>
              <a:t> </a:t>
            </a:r>
            <a:r>
              <a:rPr lang="en-US"/>
              <a:t>is</a:t>
            </a:r>
            <a:r>
              <a:rPr kumimoji="0" lang="en-US" i="1"/>
              <a:t> </a:t>
            </a:r>
            <a:r>
              <a:rPr lang="en-US" b="1"/>
              <a:t>not null</a:t>
            </a:r>
            <a:r>
              <a:rPr kumimoji="0" lang="en-US" i="1"/>
              <a:t>	      </a:t>
            </a:r>
            <a:endParaRPr lang="en-US"/>
          </a:p>
          <a:p>
            <a:pPr>
              <a:buFont typeface="Monotype Sorts" pitchFamily="2" charset="2"/>
              <a:buNone/>
            </a:pPr>
            <a:r>
              <a:rPr kumimoji="0" lang="en-US" i="1"/>
              <a:t>          branch_name  </a:t>
            </a:r>
            <a:r>
              <a:rPr kumimoji="0" lang="en-US" b="1"/>
              <a:t>char</a:t>
            </a:r>
            <a:r>
              <a:rPr kumimoji="0" lang="en-US"/>
              <a:t>(15) </a:t>
            </a:r>
            <a:r>
              <a:rPr kumimoji="0" lang="en-US" b="1"/>
              <a:t>not null</a:t>
            </a:r>
            <a:endParaRPr kumimoji="0" lang="en-US"/>
          </a:p>
          <a:p>
            <a:pPr>
              <a:buFont typeface="Monotype Sorts" pitchFamily="2" charset="2"/>
              <a:buNone/>
            </a:pPr>
            <a:endParaRPr lang="en-US" b="1"/>
          </a:p>
          <a:p>
            <a:r>
              <a:rPr kumimoji="0" lang="en-US"/>
              <a:t>Declare the domain </a:t>
            </a:r>
            <a:r>
              <a:rPr kumimoji="0" lang="en-US" i="1"/>
              <a:t>Dollars </a:t>
            </a:r>
            <a:r>
              <a:rPr lang="en-US"/>
              <a:t>to be</a:t>
            </a:r>
            <a:r>
              <a:rPr kumimoji="0" lang="en-US" i="1"/>
              <a:t> </a:t>
            </a:r>
            <a:r>
              <a:rPr lang="en-US" b="1"/>
              <a:t>not null</a:t>
            </a:r>
            <a:r>
              <a:rPr kumimoji="0" lang="en-US" i="1"/>
              <a:t>	      </a:t>
            </a:r>
          </a:p>
          <a:p>
            <a:endParaRPr kumimoji="0" lang="en-US" i="1"/>
          </a:p>
          <a:p>
            <a:pPr>
              <a:buFont typeface="Monotype Sorts" pitchFamily="2" charset="2"/>
              <a:buNone/>
            </a:pPr>
            <a:r>
              <a:rPr kumimoji="0" lang="en-US" i="1"/>
              <a:t>        </a:t>
            </a:r>
            <a:r>
              <a:rPr kumimoji="0" lang="en-US" b="1"/>
              <a:t>create domain</a:t>
            </a:r>
            <a:r>
              <a:rPr kumimoji="0" lang="en-US" i="1"/>
              <a:t> Dollars </a:t>
            </a:r>
            <a:r>
              <a:rPr lang="en-US" b="1"/>
              <a:t>numeric</a:t>
            </a:r>
            <a:r>
              <a:rPr lang="en-US"/>
              <a:t>(12,2</a:t>
            </a:r>
            <a:r>
              <a:rPr kumimoji="0" lang="en-US"/>
              <a:t>)</a:t>
            </a:r>
            <a:r>
              <a:rPr kumimoji="0" lang="en-US" i="1"/>
              <a:t> </a:t>
            </a:r>
            <a:r>
              <a:rPr lang="en-US" b="1"/>
              <a:t>not null</a:t>
            </a:r>
          </a:p>
          <a:p>
            <a:endParaRPr lang="en-US" b="1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  <p:sp>
        <p:nvSpPr>
          <p:cNvPr id="454660" name="Rectangle 4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The Unique Constraint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947025" cy="4594225"/>
          </a:xfrm>
        </p:spPr>
        <p:txBody>
          <a:bodyPr/>
          <a:lstStyle/>
          <a:p>
            <a:r>
              <a:rPr lang="en-US" b="1"/>
              <a:t>unique</a:t>
            </a:r>
            <a:r>
              <a:rPr kumimoji="0" lang="en-US"/>
              <a:t> ( </a:t>
            </a:r>
            <a:r>
              <a:rPr kumimoji="0" lang="en-US" i="1"/>
              <a:t>A</a:t>
            </a:r>
            <a:r>
              <a:rPr kumimoji="0" lang="en-US" sz="2400" baseline="-25000"/>
              <a:t>1</a:t>
            </a:r>
            <a:r>
              <a:rPr kumimoji="0" lang="en-US"/>
              <a:t>, </a:t>
            </a:r>
            <a:r>
              <a:rPr kumimoji="0" lang="en-US" i="1"/>
              <a:t>A</a:t>
            </a:r>
            <a:r>
              <a:rPr kumimoji="0" lang="en-US" sz="2000" baseline="-25000"/>
              <a:t>2</a:t>
            </a:r>
            <a:r>
              <a:rPr kumimoji="0" lang="en-US"/>
              <a:t>, …, </a:t>
            </a:r>
            <a:r>
              <a:rPr kumimoji="0" lang="en-US" i="1"/>
              <a:t>A</a:t>
            </a:r>
            <a:r>
              <a:rPr kumimoji="0" lang="en-US" sz="2000" baseline="-25000"/>
              <a:t>m</a:t>
            </a:r>
            <a:r>
              <a:rPr kumimoji="0" lang="en-US"/>
              <a:t>)</a:t>
            </a:r>
          </a:p>
          <a:p>
            <a:r>
              <a:rPr kumimoji="0" lang="en-US"/>
              <a:t>The unique specification states that the attributes</a:t>
            </a:r>
          </a:p>
          <a:p>
            <a:pPr>
              <a:buFont typeface="Monotype Sorts" pitchFamily="2" charset="2"/>
              <a:buNone/>
            </a:pPr>
            <a:r>
              <a:rPr kumimoji="0" lang="en-US"/>
              <a:t>          </a:t>
            </a:r>
            <a:r>
              <a:rPr kumimoji="0" lang="en-US" i="1"/>
              <a:t>A</a:t>
            </a:r>
            <a:r>
              <a:rPr kumimoji="0" lang="en-US"/>
              <a:t>1, </a:t>
            </a:r>
            <a:r>
              <a:rPr kumimoji="0" lang="en-US" i="1"/>
              <a:t>A</a:t>
            </a:r>
            <a:r>
              <a:rPr kumimoji="0" lang="en-US"/>
              <a:t>2, … </a:t>
            </a:r>
            <a:r>
              <a:rPr kumimoji="0" lang="en-US" i="1"/>
              <a:t>A</a:t>
            </a:r>
            <a:r>
              <a:rPr kumimoji="0" lang="en-US"/>
              <a:t>m</a:t>
            </a:r>
            <a:br>
              <a:rPr kumimoji="0" lang="en-US"/>
            </a:br>
            <a:r>
              <a:rPr kumimoji="0" lang="en-US"/>
              <a:t>form a candidate key.</a:t>
            </a:r>
          </a:p>
          <a:p>
            <a:r>
              <a:rPr kumimoji="0" lang="en-US"/>
              <a:t>Candidate keys are permitted to be null (in contrast to primary keys).</a:t>
            </a:r>
          </a:p>
          <a:p>
            <a:endParaRPr kumimoji="0" lang="en-US"/>
          </a:p>
        </p:txBody>
      </p:sp>
      <p:sp>
        <p:nvSpPr>
          <p:cNvPr id="429060" name="Rectangle 4"/>
          <p:cNvSpPr>
            <a:spLocks noChangeArrowheads="1"/>
          </p:cNvSpPr>
          <p:nvPr/>
        </p:nvSpPr>
        <p:spPr bwMode="auto">
          <a:xfrm>
            <a:off x="1022350" y="1960563"/>
            <a:ext cx="7678738" cy="29591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tabLst>
                <a:tab pos="1428750" algn="l"/>
                <a:tab pos="1711325" algn="l"/>
                <a:tab pos="3319463" algn="l"/>
              </a:tabLst>
            </a:pPr>
            <a:endParaRPr lang="en-US" sz="2000"/>
          </a:p>
        </p:txBody>
      </p:sp>
      <p:sp>
        <p:nvSpPr>
          <p:cNvPr id="429061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986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The check clause</a:t>
            </a:r>
          </a:p>
        </p:txBody>
      </p:sp>
      <p:sp>
        <p:nvSpPr>
          <p:cNvPr id="425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3913" y="1098550"/>
            <a:ext cx="6384925" cy="803275"/>
          </a:xfrm>
        </p:spPr>
        <p:txBody>
          <a:bodyPr/>
          <a:lstStyle/>
          <a:p>
            <a:r>
              <a:rPr lang="en-US" b="1"/>
              <a:t>check </a:t>
            </a:r>
            <a:r>
              <a:rPr lang="en-US"/>
              <a:t>(</a:t>
            </a:r>
            <a:r>
              <a:rPr lang="en-US" i="1"/>
              <a:t>P </a:t>
            </a:r>
            <a:r>
              <a:rPr lang="en-US"/>
              <a:t>)</a:t>
            </a:r>
            <a:r>
              <a:rPr lang="en-US" i="1"/>
              <a:t>,</a:t>
            </a:r>
            <a:r>
              <a:rPr lang="en-US"/>
              <a:t> where </a:t>
            </a:r>
            <a:r>
              <a:rPr lang="en-US" i="1"/>
              <a:t>P</a:t>
            </a:r>
            <a:r>
              <a:rPr lang="en-US"/>
              <a:t> is a predicate</a:t>
            </a:r>
          </a:p>
        </p:txBody>
      </p:sp>
      <p:sp>
        <p:nvSpPr>
          <p:cNvPr id="425988" name="Rectangle 4"/>
          <p:cNvSpPr>
            <a:spLocks noChangeArrowheads="1"/>
          </p:cNvSpPr>
          <p:nvPr/>
        </p:nvSpPr>
        <p:spPr bwMode="auto">
          <a:xfrm>
            <a:off x="1214438" y="1638300"/>
            <a:ext cx="6802437" cy="28638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/>
          <a:lstStyle/>
          <a:p>
            <a:pPr algn="l"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Example:  Declare </a:t>
            </a:r>
            <a:r>
              <a:rPr lang="en-US" sz="2000" i="1"/>
              <a:t>branch_name</a:t>
            </a:r>
            <a:r>
              <a:rPr lang="en-US" sz="2000"/>
              <a:t> as the primary key for </a:t>
            </a:r>
            <a:r>
              <a:rPr lang="en-US" sz="2000" i="1"/>
              <a:t>branch</a:t>
            </a:r>
            <a:r>
              <a:rPr lang="en-US" sz="2000"/>
              <a:t> and ensure that the values of </a:t>
            </a:r>
            <a:r>
              <a:rPr lang="en-US" sz="2000" i="1"/>
              <a:t>assets </a:t>
            </a:r>
            <a:r>
              <a:rPr lang="en-US" sz="2000"/>
              <a:t>are non-negative.</a:t>
            </a:r>
            <a:endParaRPr lang="en-US" sz="2000" b="1"/>
          </a:p>
          <a:p>
            <a:pPr algn="l">
              <a:tabLst>
                <a:tab pos="1428750" algn="l"/>
                <a:tab pos="1711325" algn="l"/>
                <a:tab pos="3319463" algn="l"/>
              </a:tabLst>
            </a:pPr>
            <a:r>
              <a:rPr lang="en-US" sz="2000"/>
              <a:t>	</a:t>
            </a:r>
            <a:r>
              <a:rPr lang="en-US" sz="2000" b="1"/>
              <a:t>create table </a:t>
            </a:r>
            <a:r>
              <a:rPr lang="en-US" sz="2000" i="1"/>
              <a:t>branch</a:t>
            </a:r>
            <a:br>
              <a:rPr lang="en-US" sz="2000" i="1"/>
            </a:br>
            <a:r>
              <a:rPr lang="en-US" sz="2000" i="1"/>
              <a:t>		      </a:t>
            </a:r>
            <a:r>
              <a:rPr kumimoji="1" lang="en-US" sz="2000"/>
              <a:t>(</a:t>
            </a:r>
            <a:r>
              <a:rPr lang="en-US" sz="2000" i="1"/>
              <a:t>branch_name     </a:t>
            </a:r>
            <a:r>
              <a:rPr lang="en-US" sz="2000" b="1"/>
              <a:t>char</a:t>
            </a:r>
            <a:r>
              <a:rPr lang="en-US" sz="2000"/>
              <a:t>(15)</a:t>
            </a:r>
            <a:r>
              <a:rPr lang="en-US" sz="2000" b="1"/>
              <a:t>,</a:t>
            </a:r>
            <a:br>
              <a:rPr lang="en-US" sz="2000" b="1"/>
            </a:br>
            <a:r>
              <a:rPr lang="en-US" sz="2000" b="1"/>
              <a:t>		       </a:t>
            </a:r>
            <a:r>
              <a:rPr lang="en-US" sz="2000" i="1"/>
              <a:t>branch_city	       </a:t>
            </a:r>
            <a:r>
              <a:rPr lang="en-US" sz="2000" b="1"/>
              <a:t>char</a:t>
            </a:r>
            <a:r>
              <a:rPr lang="en-US" sz="2000"/>
              <a:t>(30),</a:t>
            </a:r>
            <a:br>
              <a:rPr lang="en-US" sz="2000"/>
            </a:br>
            <a:r>
              <a:rPr lang="en-US" sz="2000"/>
              <a:t>		       </a:t>
            </a:r>
            <a:r>
              <a:rPr lang="en-US" sz="2000" i="1"/>
              <a:t>assets	            </a:t>
            </a:r>
            <a:r>
              <a:rPr lang="en-US" sz="2000" b="1"/>
              <a:t>integer</a:t>
            </a:r>
            <a:r>
              <a:rPr lang="en-US" sz="2000"/>
              <a:t>,</a:t>
            </a:r>
            <a:br>
              <a:rPr lang="en-US" sz="2000"/>
            </a:br>
            <a:r>
              <a:rPr lang="en-US" sz="2000"/>
              <a:t>		       </a:t>
            </a:r>
            <a:r>
              <a:rPr lang="en-US" sz="2000" b="1"/>
              <a:t>primary key </a:t>
            </a:r>
            <a:r>
              <a:rPr kumimoji="1" lang="en-US" sz="2000"/>
              <a:t>(</a:t>
            </a:r>
            <a:r>
              <a:rPr lang="en-US" sz="2000" i="1"/>
              <a:t>branch_name</a:t>
            </a:r>
            <a:r>
              <a:rPr kumimoji="1" lang="en-US" sz="2000"/>
              <a:t>)</a:t>
            </a:r>
            <a:r>
              <a:rPr lang="en-US" sz="2000" i="1"/>
              <a:t>,</a:t>
            </a:r>
            <a:br>
              <a:rPr lang="en-US" sz="2000" i="1"/>
            </a:br>
            <a:r>
              <a:rPr lang="en-US" sz="2000" i="1"/>
              <a:t>		       </a:t>
            </a:r>
            <a:r>
              <a:rPr lang="en-US" sz="2000" b="1"/>
              <a:t>check</a:t>
            </a:r>
            <a:r>
              <a:rPr kumimoji="1" lang="en-US" sz="2000"/>
              <a:t> (</a:t>
            </a:r>
            <a:r>
              <a:rPr lang="en-US" sz="2000" i="1"/>
              <a:t>assets &gt;= </a:t>
            </a:r>
            <a:r>
              <a:rPr lang="en-US" sz="2000"/>
              <a:t>0))</a:t>
            </a:r>
          </a:p>
        </p:txBody>
      </p:sp>
      <p:sp>
        <p:nvSpPr>
          <p:cNvPr id="425989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8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65263" y="117475"/>
            <a:ext cx="7380287" cy="595313"/>
          </a:xfrm>
        </p:spPr>
        <p:txBody>
          <a:bodyPr/>
          <a:lstStyle/>
          <a:p>
            <a:r>
              <a:rPr lang="en-US"/>
              <a:t>The check clause (Cont.)</a:t>
            </a:r>
          </a:p>
        </p:txBody>
      </p:sp>
      <p:sp>
        <p:nvSpPr>
          <p:cNvPr id="421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9815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check</a:t>
            </a:r>
            <a:r>
              <a:rPr lang="en-US">
                <a:solidFill>
                  <a:schemeClr val="tx2"/>
                </a:solidFill>
              </a:rPr>
              <a:t> </a:t>
            </a:r>
            <a:r>
              <a:rPr lang="en-US"/>
              <a:t>clause in SQL-92 permits domains to be restricted: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/>
              <a:t>Use </a:t>
            </a:r>
            <a:r>
              <a:rPr lang="en-US" b="1"/>
              <a:t>check</a:t>
            </a:r>
            <a:r>
              <a:rPr lang="en-US"/>
              <a:t> clause to ensure that an hourly_wage domain allows only values greater than a specified value.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/>
              <a:t>		</a:t>
            </a:r>
            <a:r>
              <a:rPr lang="en-US" b="1"/>
              <a:t>create domain</a:t>
            </a:r>
            <a:r>
              <a:rPr lang="en-US" i="1"/>
              <a:t> hourly_wage </a:t>
            </a:r>
            <a:r>
              <a:rPr lang="en-US" b="1"/>
              <a:t>numeric(5,2)</a:t>
            </a:r>
            <a:br>
              <a:rPr lang="en-US" b="1"/>
            </a:br>
            <a:r>
              <a:rPr lang="en-US" b="1"/>
              <a:t>		constraint</a:t>
            </a:r>
            <a:r>
              <a:rPr lang="en-US"/>
              <a:t> </a:t>
            </a:r>
            <a:r>
              <a:rPr lang="en-US" i="1"/>
              <a:t>value_test </a:t>
            </a:r>
            <a:r>
              <a:rPr lang="en-US" b="1"/>
              <a:t>check</a:t>
            </a:r>
            <a:r>
              <a:rPr lang="en-US"/>
              <a:t>(</a:t>
            </a:r>
            <a:r>
              <a:rPr lang="en-US" i="1"/>
              <a:t>value </a:t>
            </a:r>
            <a:r>
              <a:rPr lang="en-US"/>
              <a:t>&gt; = 4.00)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/>
              <a:t>The domain has a constraint that ensures that the hourly_wage is greater than 4.00</a:t>
            </a:r>
          </a:p>
          <a:p>
            <a:pPr lvl="1">
              <a:tabLst>
                <a:tab pos="1146175" algn="l"/>
                <a:tab pos="1890713" algn="l"/>
              </a:tabLst>
            </a:pPr>
            <a:r>
              <a:rPr lang="en-US"/>
              <a:t>The clause </a:t>
            </a:r>
            <a:r>
              <a:rPr lang="en-US" sz="2000" b="1">
                <a:solidFill>
                  <a:schemeClr val="tx2"/>
                </a:solidFill>
              </a:rPr>
              <a:t>constraint</a:t>
            </a:r>
            <a:r>
              <a:rPr lang="en-US"/>
              <a:t> </a:t>
            </a:r>
            <a:r>
              <a:rPr lang="en-US" i="1"/>
              <a:t>value_test</a:t>
            </a:r>
            <a:r>
              <a:rPr lang="en-US"/>
              <a:t> is optional; useful to indicate which constraint an update violated.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Referential Integrity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86700" cy="5210175"/>
          </a:xfrm>
        </p:spPr>
        <p:txBody>
          <a:bodyPr/>
          <a:lstStyle/>
          <a:p>
            <a:r>
              <a:rPr lang="en-US"/>
              <a:t>Ensures that a value that appears in one relation for a given set of attributes also appears for a certain set of attributes in another relation.</a:t>
            </a:r>
          </a:p>
          <a:p>
            <a:pPr lvl="1"/>
            <a:r>
              <a:rPr lang="en-US"/>
              <a:t>Example:  If “Perryridge” is a branch name appearing in one of the tuples in the </a:t>
            </a:r>
            <a:r>
              <a:rPr lang="en-US" i="1"/>
              <a:t>account</a:t>
            </a:r>
            <a:r>
              <a:rPr lang="en-US"/>
              <a:t> relation, then there exists a tuple in the </a:t>
            </a:r>
            <a:r>
              <a:rPr lang="en-US" i="1"/>
              <a:t>branch</a:t>
            </a:r>
            <a:r>
              <a:rPr lang="en-US"/>
              <a:t> relation for branch “Perryridge”.</a:t>
            </a:r>
          </a:p>
          <a:p>
            <a:r>
              <a:rPr lang="en-US"/>
              <a:t>Primary and candidate keys and foreign keys can be specified as part of the SQL </a:t>
            </a:r>
            <a:r>
              <a:rPr lang="en-US" b="1"/>
              <a:t>create table</a:t>
            </a:r>
            <a:r>
              <a:rPr lang="en-US"/>
              <a:t> statement: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primary key</a:t>
            </a:r>
            <a:r>
              <a:rPr lang="en-US"/>
              <a:t> clause lists attributes that comprise the primary key.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unique key</a:t>
            </a:r>
            <a:r>
              <a:rPr lang="en-US"/>
              <a:t> clause lists attributes that comprise a candidate key.</a:t>
            </a:r>
          </a:p>
          <a:p>
            <a:pPr lvl="1"/>
            <a:r>
              <a:rPr lang="en-US"/>
              <a:t>The </a:t>
            </a:r>
            <a:r>
              <a:rPr lang="en-US">
                <a:solidFill>
                  <a:schemeClr val="tx2"/>
                </a:solidFill>
              </a:rPr>
              <a:t>foreign key</a:t>
            </a:r>
            <a:r>
              <a:rPr lang="en-US"/>
              <a:t> clause lists the attributes that comprise the foreign key and the name of the relation referenced by the foreign key. By default, a foreign key references the primary key attributes of the referenced table.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66775" y="66675"/>
            <a:ext cx="8077200" cy="609600"/>
          </a:xfrm>
        </p:spPr>
        <p:txBody>
          <a:bodyPr/>
          <a:lstStyle/>
          <a:p>
            <a:r>
              <a:rPr lang="en-US"/>
              <a:t>Referential Integrity in SQL – Example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564313" cy="4137025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395538" algn="l"/>
              </a:tabLst>
            </a:pPr>
            <a:r>
              <a:rPr lang="en-US" b="1"/>
              <a:t>create table </a:t>
            </a:r>
            <a:r>
              <a:rPr lang="en-US" i="1"/>
              <a:t>customer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customer_name	</a:t>
            </a:r>
            <a:r>
              <a:rPr lang="en-US" b="1"/>
              <a:t>char</a:t>
            </a:r>
            <a:r>
              <a:rPr lang="en-US"/>
              <a:t>(20)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customer_street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i="1"/>
              <a:t>customer_city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customer_name </a:t>
            </a:r>
            <a:r>
              <a:rPr lang="en-US"/>
              <a:t>))</a:t>
            </a:r>
          </a:p>
          <a:p>
            <a:pPr>
              <a:buFont typeface="Monotype Sorts" pitchFamily="2" charset="2"/>
              <a:buNone/>
              <a:tabLst>
                <a:tab pos="2395538" algn="l"/>
              </a:tabLst>
            </a:pPr>
            <a:r>
              <a:rPr lang="en-US" b="1"/>
              <a:t>create table </a:t>
            </a:r>
            <a:r>
              <a:rPr lang="en-US" i="1"/>
              <a:t>branch</a:t>
            </a:r>
            <a:br>
              <a:rPr lang="en-US" i="1"/>
            </a:br>
            <a:r>
              <a:rPr lang="en-US"/>
              <a:t>(branch_name	</a:t>
            </a:r>
            <a:r>
              <a:rPr lang="en-US" b="1"/>
              <a:t>char</a:t>
            </a:r>
            <a:r>
              <a:rPr lang="en-US"/>
              <a:t>(15)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branch_city	</a:t>
            </a:r>
            <a:r>
              <a:rPr lang="en-US" b="1"/>
              <a:t>char</a:t>
            </a:r>
            <a:r>
              <a:rPr lang="en-US"/>
              <a:t>(30),</a:t>
            </a:r>
            <a:br>
              <a:rPr lang="en-US"/>
            </a:br>
            <a:r>
              <a:rPr lang="en-US" i="1"/>
              <a:t>assets	</a:t>
            </a:r>
            <a:r>
              <a:rPr lang="en-US" b="1"/>
              <a:t>numeric</a:t>
            </a:r>
            <a:r>
              <a:rPr lang="en-US"/>
              <a:t>(12,2),</a:t>
            </a:r>
            <a:br>
              <a:rPr lang="en-US"/>
            </a:br>
            <a:r>
              <a:rPr lang="en-US" b="1"/>
              <a:t>primary key</a:t>
            </a:r>
            <a:r>
              <a:rPr lang="en-US" b="1" i="1"/>
              <a:t> </a:t>
            </a:r>
            <a:r>
              <a:rPr lang="en-US"/>
              <a:t>(</a:t>
            </a:r>
            <a:r>
              <a:rPr lang="en-US" i="1"/>
              <a:t>branch_name </a:t>
            </a:r>
            <a:r>
              <a:rPr lang="en-US"/>
              <a:t>))</a:t>
            </a:r>
            <a:endParaRPr lang="en-US" b="1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228600"/>
            <a:ext cx="8539163" cy="427038"/>
          </a:xfrm>
        </p:spPr>
        <p:txBody>
          <a:bodyPr/>
          <a:lstStyle/>
          <a:p>
            <a:r>
              <a:rPr lang="en-US" sz="2800"/>
              <a:t>Referential Integrity in SQL – Example (Cont.)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564313" cy="4138612"/>
          </a:xfrm>
        </p:spPr>
        <p:txBody>
          <a:bodyPr/>
          <a:lstStyle/>
          <a:p>
            <a:pPr>
              <a:buFont typeface="Monotype Sorts" pitchFamily="2" charset="2"/>
              <a:buNone/>
              <a:tabLst>
                <a:tab pos="2173288" algn="l"/>
              </a:tabLst>
            </a:pPr>
            <a:r>
              <a:rPr lang="en-US" b="1"/>
              <a:t>create table</a:t>
            </a:r>
            <a:r>
              <a:rPr lang="en-US" i="1"/>
              <a:t> account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account_number	</a:t>
            </a:r>
            <a:r>
              <a:rPr lang="en-US" b="1"/>
              <a:t>char</a:t>
            </a:r>
            <a:r>
              <a:rPr lang="en-US"/>
              <a:t>(10)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branch_name	</a:t>
            </a:r>
            <a:r>
              <a:rPr lang="en-US" b="1"/>
              <a:t>char</a:t>
            </a:r>
            <a:r>
              <a:rPr lang="en-US"/>
              <a:t>(15),</a:t>
            </a:r>
            <a:br>
              <a:rPr lang="en-US"/>
            </a:br>
            <a:r>
              <a:rPr lang="en-US" i="1"/>
              <a:t>balance	</a:t>
            </a:r>
            <a:r>
              <a:rPr lang="en-US" b="1"/>
              <a:t>integer</a:t>
            </a:r>
            <a:r>
              <a:rPr lang="en-US"/>
              <a:t>,</a:t>
            </a:r>
            <a:br>
              <a:rPr lang="en-US"/>
            </a:br>
            <a:r>
              <a:rPr lang="en-US" b="1"/>
              <a:t>primary key</a:t>
            </a:r>
            <a:r>
              <a:rPr lang="en-US"/>
              <a:t> (</a:t>
            </a:r>
            <a:r>
              <a:rPr lang="en-US" i="1"/>
              <a:t>account_number), </a:t>
            </a:r>
            <a:br>
              <a:rPr lang="en-US" i="1"/>
            </a:br>
            <a:r>
              <a:rPr lang="en-US" b="1"/>
              <a:t>foreign key</a:t>
            </a:r>
            <a:r>
              <a:rPr lang="en-US"/>
              <a:t> (</a:t>
            </a:r>
            <a:r>
              <a:rPr lang="en-US" i="1"/>
              <a:t>branch_name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/>
              <a:t>references </a:t>
            </a:r>
            <a:r>
              <a:rPr lang="en-US" i="1"/>
              <a:t>branch </a:t>
            </a:r>
            <a:r>
              <a:rPr lang="en-US"/>
              <a:t>)</a:t>
            </a:r>
            <a:endParaRPr lang="en-US" i="1"/>
          </a:p>
          <a:p>
            <a:pPr>
              <a:buFont typeface="Monotype Sorts" pitchFamily="2" charset="2"/>
              <a:buNone/>
              <a:tabLst>
                <a:tab pos="2173288" algn="l"/>
              </a:tabLst>
            </a:pPr>
            <a:r>
              <a:rPr lang="en-US" b="1"/>
              <a:t>create table </a:t>
            </a:r>
            <a:r>
              <a:rPr lang="en-US" i="1"/>
              <a:t>depositor</a:t>
            </a:r>
            <a:br>
              <a:rPr lang="en-US" i="1"/>
            </a:br>
            <a:r>
              <a:rPr lang="en-US"/>
              <a:t>(</a:t>
            </a:r>
            <a:r>
              <a:rPr lang="en-US" i="1"/>
              <a:t>customer_name</a:t>
            </a:r>
            <a:r>
              <a:rPr lang="en-US"/>
              <a:t>	</a:t>
            </a:r>
            <a:r>
              <a:rPr lang="en-US" b="1"/>
              <a:t>char</a:t>
            </a:r>
            <a:r>
              <a:rPr lang="en-US"/>
              <a:t>(20)</a:t>
            </a:r>
            <a:r>
              <a:rPr lang="en-US" b="1"/>
              <a:t>,</a:t>
            </a:r>
            <a:br>
              <a:rPr lang="en-US" b="1"/>
            </a:br>
            <a:r>
              <a:rPr lang="en-US" i="1"/>
              <a:t>account_number	</a:t>
            </a:r>
            <a:r>
              <a:rPr lang="en-US" b="1"/>
              <a:t>char</a:t>
            </a:r>
            <a:r>
              <a:rPr lang="en-US"/>
              <a:t>(10)</a:t>
            </a:r>
            <a:r>
              <a:rPr lang="en-US" b="1"/>
              <a:t>,</a:t>
            </a:r>
            <a:br>
              <a:rPr lang="en-US" b="1"/>
            </a:br>
            <a:r>
              <a:rPr lang="en-US" b="1"/>
              <a:t>primary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customer_name, account_number),</a:t>
            </a:r>
            <a:br>
              <a:rPr lang="en-US" i="1"/>
            </a:br>
            <a:r>
              <a:rPr lang="en-US" b="1"/>
              <a:t>foreign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account_number </a:t>
            </a:r>
            <a:r>
              <a:rPr lang="en-US"/>
              <a:t>)</a:t>
            </a:r>
            <a:r>
              <a:rPr lang="en-US" b="1"/>
              <a:t> references </a:t>
            </a:r>
            <a:r>
              <a:rPr lang="en-US" i="1"/>
              <a:t>account,</a:t>
            </a:r>
            <a:br>
              <a:rPr lang="en-US" i="1"/>
            </a:br>
            <a:r>
              <a:rPr lang="en-US" b="1"/>
              <a:t>foreign key</a:t>
            </a:r>
            <a:r>
              <a:rPr lang="en-US" i="1"/>
              <a:t> </a:t>
            </a:r>
            <a:r>
              <a:rPr lang="en-US"/>
              <a:t>(</a:t>
            </a:r>
            <a:r>
              <a:rPr lang="en-US" i="1"/>
              <a:t>customer_name </a:t>
            </a:r>
            <a:r>
              <a:rPr lang="en-US"/>
              <a:t>)</a:t>
            </a:r>
            <a:r>
              <a:rPr lang="en-US" i="1"/>
              <a:t> </a:t>
            </a:r>
            <a:r>
              <a:rPr lang="en-US" b="1"/>
              <a:t>references </a:t>
            </a:r>
            <a:r>
              <a:rPr lang="en-US" i="1"/>
              <a:t>customer 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Assertions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625475" algn="l"/>
              </a:tabLst>
            </a:pPr>
            <a:r>
              <a:rPr lang="en-US"/>
              <a:t>An </a:t>
            </a:r>
            <a:r>
              <a:rPr lang="en-US" b="1">
                <a:solidFill>
                  <a:schemeClr val="tx2"/>
                </a:solidFill>
              </a:rPr>
              <a:t>assertion</a:t>
            </a:r>
            <a:r>
              <a:rPr lang="en-US" i="1"/>
              <a:t> </a:t>
            </a:r>
            <a:r>
              <a:rPr lang="en-US"/>
              <a:t>is a predicate expressing a condition that we wish the database always to satisfy.</a:t>
            </a:r>
          </a:p>
          <a:p>
            <a:pPr>
              <a:tabLst>
                <a:tab pos="625475" algn="l"/>
              </a:tabLst>
            </a:pPr>
            <a:r>
              <a:rPr lang="en-US"/>
              <a:t>An assertion in SQL takes the form</a:t>
            </a:r>
          </a:p>
          <a:p>
            <a:pPr>
              <a:buFont typeface="Monotype Sorts" pitchFamily="2" charset="2"/>
              <a:buNone/>
              <a:tabLst>
                <a:tab pos="625475" algn="l"/>
              </a:tabLst>
            </a:pPr>
            <a:r>
              <a:rPr lang="en-US"/>
              <a:t>		</a:t>
            </a:r>
            <a:r>
              <a:rPr lang="en-US" b="1"/>
              <a:t>create assertion </a:t>
            </a:r>
            <a:r>
              <a:rPr lang="en-US"/>
              <a:t>&lt;assertion-name&gt; </a:t>
            </a:r>
            <a:r>
              <a:rPr lang="en-US" b="1"/>
              <a:t>check</a:t>
            </a:r>
            <a:r>
              <a:rPr lang="en-US"/>
              <a:t> &lt;predicate&gt;</a:t>
            </a:r>
          </a:p>
          <a:p>
            <a:pPr>
              <a:tabLst>
                <a:tab pos="625475" algn="l"/>
              </a:tabLst>
            </a:pPr>
            <a:r>
              <a:rPr lang="en-US"/>
              <a:t>When an assertion is made, the system tests it for validity, and tests it again on every update that may violate the assertion</a:t>
            </a:r>
          </a:p>
          <a:p>
            <a:pPr lvl="1">
              <a:tabLst>
                <a:tab pos="625475" algn="l"/>
              </a:tabLst>
            </a:pPr>
            <a:r>
              <a:rPr lang="en-US"/>
              <a:t>This testing may introduce a significant amount of overhead; hence assertions should be used with great care.</a:t>
            </a:r>
          </a:p>
          <a:p>
            <a:pPr>
              <a:tabLst>
                <a:tab pos="625475" algn="l"/>
              </a:tabLst>
            </a:pPr>
            <a:r>
              <a:rPr lang="en-US"/>
              <a:t>Asserting </a:t>
            </a:r>
            <a:br>
              <a:rPr lang="en-US"/>
            </a:br>
            <a:r>
              <a:rPr lang="en-US"/>
              <a:t>      for all </a:t>
            </a:r>
            <a:r>
              <a:rPr lang="en-US" i="1"/>
              <a:t>X</a:t>
            </a:r>
            <a:r>
              <a:rPr lang="en-US"/>
              <a:t>,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 </a:t>
            </a:r>
            <a:br>
              <a:rPr lang="en-US"/>
            </a:br>
            <a:r>
              <a:rPr lang="en-US"/>
              <a:t>is achieved in a round-about fashion using   </a:t>
            </a:r>
            <a:br>
              <a:rPr lang="en-US"/>
            </a:br>
            <a:r>
              <a:rPr lang="en-US"/>
              <a:t>      not exists </a:t>
            </a:r>
            <a:r>
              <a:rPr lang="en-US" i="1"/>
              <a:t>X</a:t>
            </a:r>
            <a:r>
              <a:rPr lang="en-US"/>
              <a:t> such that not </a:t>
            </a:r>
            <a:r>
              <a:rPr lang="en-US" i="1"/>
              <a:t>P</a:t>
            </a:r>
            <a:r>
              <a:rPr lang="en-US"/>
              <a:t>(</a:t>
            </a:r>
            <a:r>
              <a:rPr lang="en-US" i="1"/>
              <a:t>X</a:t>
            </a:r>
            <a:r>
              <a:rPr lang="en-US"/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 Example</a:t>
            </a:r>
          </a:p>
        </p:txBody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35063"/>
            <a:ext cx="8305800" cy="4724400"/>
          </a:xfrm>
        </p:spPr>
        <p:txBody>
          <a:bodyPr/>
          <a:lstStyle/>
          <a:p>
            <a:pPr>
              <a:tabLst>
                <a:tab pos="461963" algn="l"/>
                <a:tab pos="625475" algn="l"/>
                <a:tab pos="803275" algn="l"/>
              </a:tabLst>
            </a:pPr>
            <a:r>
              <a:rPr lang="en-US"/>
              <a:t>Every loan has at least one borrower who maintains an account with a minimum balance or $1000.00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b="1"/>
              <a:t>    create assertion </a:t>
            </a:r>
            <a:r>
              <a:rPr lang="en-US" i="1"/>
              <a:t>balance_constraint </a:t>
            </a:r>
            <a:r>
              <a:rPr lang="en-US" b="1"/>
              <a:t>check</a:t>
            </a:r>
            <a:br>
              <a:rPr lang="en-US" b="1"/>
            </a:br>
            <a:r>
              <a:rPr lang="en-US" b="1"/>
              <a:t>    (not exists (</a:t>
            </a:r>
            <a:br>
              <a:rPr lang="en-US" b="1"/>
            </a:br>
            <a:r>
              <a:rPr lang="en-US" b="1"/>
              <a:t>         select * </a:t>
            </a:r>
          </a:p>
          <a:p>
            <a:pPr>
              <a:buFont typeface="Monotype Sorts" pitchFamily="2" charset="2"/>
              <a:buNone/>
              <a:tabLst>
                <a:tab pos="461963" algn="l"/>
                <a:tab pos="625475" algn="l"/>
                <a:tab pos="803275" algn="l"/>
              </a:tabLst>
            </a:pPr>
            <a:r>
              <a:rPr lang="en-US" b="1"/>
              <a:t>              from </a:t>
            </a:r>
            <a:r>
              <a:rPr lang="en-US" i="1"/>
              <a:t>loan</a:t>
            </a:r>
            <a:br>
              <a:rPr lang="en-US" i="1"/>
            </a:br>
            <a:r>
              <a:rPr lang="en-US" i="1"/>
              <a:t>	       </a:t>
            </a:r>
            <a:r>
              <a:rPr lang="en-US" b="1"/>
              <a:t>where not exists ( </a:t>
            </a:r>
            <a:br>
              <a:rPr lang="en-US" b="1"/>
            </a:br>
            <a:r>
              <a:rPr lang="en-US" b="1"/>
              <a:t>             select *</a:t>
            </a:r>
            <a:br>
              <a:rPr lang="en-US" b="1"/>
            </a:br>
            <a:r>
              <a:rPr lang="en-US" b="1"/>
              <a:t>		         from </a:t>
            </a:r>
            <a:r>
              <a:rPr lang="en-US" i="1"/>
              <a:t>borrower, depositor, account</a:t>
            </a:r>
            <a:br>
              <a:rPr lang="en-US" i="1"/>
            </a:br>
            <a:r>
              <a:rPr lang="en-US" i="1"/>
              <a:t>		         </a:t>
            </a:r>
            <a:r>
              <a:rPr lang="en-US" b="1"/>
              <a:t>where </a:t>
            </a:r>
            <a:r>
              <a:rPr lang="en-US" i="1"/>
              <a:t>loan.loan_number = borrower.loan_number</a:t>
            </a:r>
            <a:br>
              <a:rPr lang="en-US" i="1"/>
            </a:br>
            <a:r>
              <a:rPr lang="en-US" i="1"/>
              <a:t>			           </a:t>
            </a:r>
            <a:r>
              <a:rPr lang="en-US" b="1"/>
              <a:t>and </a:t>
            </a:r>
            <a:r>
              <a:rPr lang="en-US" i="1"/>
              <a:t>borrower.customer_name = depositor.customer_name</a:t>
            </a:r>
            <a:br>
              <a:rPr lang="en-US" i="1"/>
            </a:br>
            <a:r>
              <a:rPr lang="en-US" i="1"/>
              <a:t>			           </a:t>
            </a:r>
            <a:r>
              <a:rPr lang="en-US" b="1"/>
              <a:t>and</a:t>
            </a:r>
            <a:r>
              <a:rPr lang="en-US" i="1"/>
              <a:t> depositor.account_number = account.account_number</a:t>
            </a:r>
            <a:br>
              <a:rPr lang="en-US" i="1"/>
            </a:br>
            <a:r>
              <a:rPr lang="en-US" i="1"/>
              <a:t>			           </a:t>
            </a:r>
            <a:r>
              <a:rPr lang="en-US" b="1"/>
              <a:t>and </a:t>
            </a:r>
            <a:r>
              <a:rPr lang="en-US" i="1"/>
              <a:t>account.balance &gt;= </a:t>
            </a:r>
            <a:r>
              <a:rPr lang="en-US"/>
              <a:t>1000)))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Assertion Example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 marL="346075" indent="-346075">
              <a:tabLst>
                <a:tab pos="625475" algn="l"/>
                <a:tab pos="966788" algn="l"/>
              </a:tabLst>
            </a:pPr>
            <a:r>
              <a:rPr lang="en-US"/>
              <a:t>The sum of all loan amounts for each branch must be less than the sum of all account balances at the branch.</a:t>
            </a:r>
          </a:p>
          <a:p>
            <a:pPr marL="346075" indent="-346075">
              <a:buFont typeface="Monotype Sorts" pitchFamily="2" charset="2"/>
              <a:buNone/>
              <a:tabLst>
                <a:tab pos="625475" algn="l"/>
                <a:tab pos="966788" algn="l"/>
              </a:tabLst>
            </a:pPr>
            <a:r>
              <a:rPr lang="en-US" b="1"/>
              <a:t>     create assertion</a:t>
            </a:r>
            <a:r>
              <a:rPr lang="en-US" i="1"/>
              <a:t> sum_constraint </a:t>
            </a:r>
            <a:r>
              <a:rPr lang="en-US" b="1"/>
              <a:t>check</a:t>
            </a:r>
            <a:br>
              <a:rPr lang="en-US" b="1"/>
            </a:br>
            <a:r>
              <a:rPr lang="en-US" b="1"/>
              <a:t>     </a:t>
            </a:r>
            <a:r>
              <a:rPr lang="en-US"/>
              <a:t>(</a:t>
            </a:r>
            <a:r>
              <a:rPr lang="en-US" b="1"/>
              <a:t>not exists </a:t>
            </a:r>
            <a:r>
              <a:rPr lang="en-US"/>
              <a:t>(</a:t>
            </a:r>
            <a:r>
              <a:rPr lang="en-US" b="1"/>
              <a:t>select * </a:t>
            </a:r>
            <a:br>
              <a:rPr lang="en-US" b="1"/>
            </a:br>
            <a:r>
              <a:rPr lang="en-US" b="1"/>
              <a:t>                         from </a:t>
            </a:r>
            <a:r>
              <a:rPr lang="en-US" i="1"/>
              <a:t>branch</a:t>
            </a:r>
            <a:br>
              <a:rPr lang="en-US" i="1"/>
            </a:br>
            <a:r>
              <a:rPr lang="en-US" i="1"/>
              <a:t>	                     </a:t>
            </a:r>
            <a:r>
              <a:rPr lang="en-US" b="1"/>
              <a:t>where </a:t>
            </a:r>
            <a:r>
              <a:rPr lang="en-US"/>
              <a:t>(</a:t>
            </a:r>
            <a:r>
              <a:rPr lang="en-US" b="1"/>
              <a:t>select sum</a:t>
            </a:r>
            <a:r>
              <a:rPr lang="en-US"/>
              <a:t>(</a:t>
            </a:r>
            <a:r>
              <a:rPr lang="en-US" i="1"/>
              <a:t>amount </a:t>
            </a:r>
            <a:r>
              <a:rPr lang="en-US"/>
              <a:t>)</a:t>
            </a:r>
            <a:r>
              <a:rPr lang="en-US" b="1"/>
              <a:t/>
            </a:r>
            <a:br>
              <a:rPr lang="en-US" b="1"/>
            </a:br>
            <a:r>
              <a:rPr lang="en-US" b="1"/>
              <a:t>                                     from </a:t>
            </a:r>
            <a:r>
              <a:rPr lang="en-US" i="1"/>
              <a:t>loan</a:t>
            </a:r>
            <a:br>
              <a:rPr lang="en-US" i="1"/>
            </a:br>
            <a:r>
              <a:rPr lang="en-US" i="1"/>
              <a:t>		                             </a:t>
            </a:r>
            <a:r>
              <a:rPr lang="en-US" b="1"/>
              <a:t>where </a:t>
            </a:r>
            <a:r>
              <a:rPr lang="en-US" i="1"/>
              <a:t>loan.branch_name = </a:t>
            </a:r>
            <a:br>
              <a:rPr lang="en-US" i="1"/>
            </a:br>
            <a:r>
              <a:rPr lang="en-US" i="1"/>
              <a:t>                                                 branch.branch_name </a:t>
            </a:r>
            <a:r>
              <a:rPr lang="en-US"/>
              <a:t>)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	                            &gt;= </a:t>
            </a:r>
            <a:r>
              <a:rPr lang="en-US"/>
              <a:t>(</a:t>
            </a:r>
            <a:r>
              <a:rPr lang="en-US" b="1"/>
              <a:t>select sum </a:t>
            </a:r>
            <a:r>
              <a:rPr lang="en-US"/>
              <a:t>(</a:t>
            </a:r>
            <a:r>
              <a:rPr lang="en-US" i="1"/>
              <a:t>amount </a:t>
            </a:r>
            <a:r>
              <a:rPr lang="en-US"/>
              <a:t>)</a:t>
            </a:r>
            <a:r>
              <a:rPr lang="en-US" b="1"/>
              <a:t> </a:t>
            </a:r>
            <a:br>
              <a:rPr lang="en-US" b="1"/>
            </a:br>
            <a:r>
              <a:rPr lang="en-US" b="1"/>
              <a:t>                                      from</a:t>
            </a:r>
            <a:r>
              <a:rPr lang="en-US" i="1"/>
              <a:t> account</a:t>
            </a:r>
            <a:br>
              <a:rPr lang="en-US" i="1"/>
            </a:br>
            <a:r>
              <a:rPr lang="en-US" i="1"/>
              <a:t>		                             </a:t>
            </a:r>
            <a:r>
              <a:rPr lang="en-US" b="1"/>
              <a:t>where </a:t>
            </a:r>
            <a:r>
              <a:rPr lang="en-US" i="1"/>
              <a:t>loan.branch_name = </a:t>
            </a:r>
            <a:br>
              <a:rPr lang="en-US" i="1"/>
            </a:br>
            <a:r>
              <a:rPr lang="en-US" i="1"/>
              <a:t>                                                 branch.branch_name </a:t>
            </a:r>
            <a:r>
              <a:rPr lang="en-US"/>
              <a:t>)))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Chapter 4:  Advanced SQL</a:t>
            </a:r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843713" cy="4887912"/>
          </a:xfrm>
        </p:spPr>
        <p:txBody>
          <a:bodyPr/>
          <a:lstStyle/>
          <a:p>
            <a:r>
              <a:rPr lang="en-US"/>
              <a:t>SQL Data Types and Schemas</a:t>
            </a:r>
          </a:p>
          <a:p>
            <a:r>
              <a:rPr lang="en-US"/>
              <a:t>Integrity Constraints </a:t>
            </a:r>
          </a:p>
          <a:p>
            <a:r>
              <a:rPr lang="en-US"/>
              <a:t>Authorization</a:t>
            </a:r>
          </a:p>
          <a:p>
            <a:r>
              <a:rPr lang="en-US"/>
              <a:t>Embedded SQL</a:t>
            </a:r>
          </a:p>
          <a:p>
            <a:r>
              <a:rPr lang="en-US"/>
              <a:t>Dynamic SQL</a:t>
            </a:r>
          </a:p>
          <a:p>
            <a:r>
              <a:rPr lang="en-US"/>
              <a:t>Functions and Procedural Constructs**</a:t>
            </a:r>
          </a:p>
          <a:p>
            <a:r>
              <a:rPr lang="en-US"/>
              <a:t>Recursive Queries**</a:t>
            </a:r>
          </a:p>
          <a:p>
            <a:r>
              <a:rPr lang="en-US"/>
              <a:t>Advanced SQL Features**</a:t>
            </a:r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10628" name="Rectangle 4"/>
          <p:cNvSpPr>
            <a:spLocks noChangeArrowheads="1"/>
          </p:cNvSpPr>
          <p:nvPr/>
        </p:nvSpPr>
        <p:spPr bwMode="auto">
          <a:xfrm>
            <a:off x="1435100" y="-763588"/>
            <a:ext cx="1841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</a:t>
            </a:r>
          </a:p>
        </p:txBody>
      </p:sp>
      <p:sp>
        <p:nvSpPr>
          <p:cNvPr id="435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115300" cy="48768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/>
              <a:t>Forms of authorization on parts of  the database:</a:t>
            </a:r>
          </a:p>
          <a:p>
            <a:pPr>
              <a:lnSpc>
                <a:spcPct val="160000"/>
              </a:lnSpc>
            </a:pPr>
            <a:r>
              <a:rPr lang="en-US" b="1">
                <a:solidFill>
                  <a:schemeClr val="tx2"/>
                </a:solidFill>
              </a:rPr>
              <a:t>Read </a:t>
            </a:r>
            <a:r>
              <a:rPr lang="en-US"/>
              <a:t>- allows reading, but not modification of data.</a:t>
            </a:r>
          </a:p>
          <a:p>
            <a:r>
              <a:rPr lang="en-US" b="1">
                <a:solidFill>
                  <a:schemeClr val="tx2"/>
                </a:solidFill>
              </a:rPr>
              <a:t>Insert </a:t>
            </a:r>
            <a:r>
              <a:rPr lang="en-US"/>
              <a:t>- allows insertion of new data, but not modification of existing data.</a:t>
            </a:r>
          </a:p>
          <a:p>
            <a:r>
              <a:rPr lang="en-US" b="1">
                <a:solidFill>
                  <a:schemeClr val="tx2"/>
                </a:solidFill>
              </a:rPr>
              <a:t>Update </a:t>
            </a:r>
            <a:r>
              <a:rPr lang="en-US"/>
              <a:t>- allows modification, but not deletion of data.</a:t>
            </a:r>
          </a:p>
          <a:p>
            <a:r>
              <a:rPr lang="en-US" b="1">
                <a:solidFill>
                  <a:schemeClr val="tx2"/>
                </a:solidFill>
              </a:rPr>
              <a:t>Delete </a:t>
            </a:r>
            <a:r>
              <a:rPr lang="en-US"/>
              <a:t>- allows deletion of data.</a:t>
            </a:r>
          </a:p>
          <a:p>
            <a:pPr>
              <a:buFont typeface="Monotype Sorts" pitchFamily="2" charset="2"/>
              <a:buNone/>
            </a:pP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Forms of authorization to modify the database schema (covered in Chapter 8):</a:t>
            </a:r>
          </a:p>
          <a:p>
            <a:r>
              <a:rPr lang="en-US" b="1">
                <a:solidFill>
                  <a:schemeClr val="tx2"/>
                </a:solidFill>
              </a:rPr>
              <a:t>Index </a:t>
            </a:r>
            <a:r>
              <a:rPr lang="en-US"/>
              <a:t>- allows creation and deletion of indices.</a:t>
            </a:r>
          </a:p>
          <a:p>
            <a:r>
              <a:rPr lang="en-US" b="1">
                <a:solidFill>
                  <a:schemeClr val="tx2"/>
                </a:solidFill>
              </a:rPr>
              <a:t>Resources </a:t>
            </a:r>
            <a:r>
              <a:rPr lang="en-US"/>
              <a:t>- allows creation of new relations.</a:t>
            </a:r>
          </a:p>
          <a:p>
            <a:r>
              <a:rPr lang="en-US" b="1">
                <a:solidFill>
                  <a:schemeClr val="tx2"/>
                </a:solidFill>
              </a:rPr>
              <a:t>Alteration </a:t>
            </a:r>
            <a:r>
              <a:rPr lang="en-US"/>
              <a:t>- allows addition or deletion of attributes in a relation.</a:t>
            </a:r>
          </a:p>
          <a:p>
            <a:r>
              <a:rPr lang="en-US" b="1">
                <a:solidFill>
                  <a:schemeClr val="tx2"/>
                </a:solidFill>
              </a:rPr>
              <a:t>Drop </a:t>
            </a:r>
            <a:r>
              <a:rPr lang="en-US"/>
              <a:t>- allows deletion of relations.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Authorization Specification in SQL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grant</a:t>
            </a:r>
            <a:r>
              <a:rPr lang="en-US"/>
              <a:t> statement is used to confer authorization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grant</a:t>
            </a:r>
            <a:r>
              <a:rPr lang="en-US"/>
              <a:t> &lt;privilege list&gt;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on </a:t>
            </a:r>
            <a:r>
              <a:rPr lang="en-US"/>
              <a:t>&lt;relation name or view name&gt; </a:t>
            </a:r>
            <a:r>
              <a:rPr lang="en-US" b="1"/>
              <a:t>to</a:t>
            </a:r>
            <a:r>
              <a:rPr lang="en-US"/>
              <a:t> &lt;user list&gt;</a:t>
            </a:r>
          </a:p>
          <a:p>
            <a:r>
              <a:rPr lang="en-US"/>
              <a:t>&lt;user list&gt; is:</a:t>
            </a:r>
          </a:p>
          <a:p>
            <a:pPr lvl="1"/>
            <a:r>
              <a:rPr lang="en-US"/>
              <a:t>a user-id</a:t>
            </a:r>
          </a:p>
          <a:p>
            <a:pPr lvl="1"/>
            <a:r>
              <a:rPr lang="en-US" b="1"/>
              <a:t>public</a:t>
            </a:r>
            <a:r>
              <a:rPr lang="en-US"/>
              <a:t>, which allows all valid users the privilege granted</a:t>
            </a:r>
          </a:p>
          <a:p>
            <a:pPr lvl="1"/>
            <a:r>
              <a:rPr lang="en-US"/>
              <a:t>A role (more on this in Chapter 8)</a:t>
            </a:r>
          </a:p>
          <a:p>
            <a:r>
              <a:rPr lang="en-US"/>
              <a:t>Granting a privilege on a view does not imply granting any privileges on the underlying relations.</a:t>
            </a:r>
          </a:p>
          <a:p>
            <a:r>
              <a:rPr lang="en-US"/>
              <a:t>The grantor of the privilege must already hold the privilege on the specified item (or be the database administrator).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Privileges in SQL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289800" cy="44450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select</a:t>
            </a:r>
            <a:r>
              <a:rPr lang="en-US" b="1"/>
              <a:t>:</a:t>
            </a:r>
            <a:r>
              <a:rPr lang="en-US"/>
              <a:t> allows read access to relation,or the ability to query using the view</a:t>
            </a:r>
          </a:p>
          <a:p>
            <a:pPr lvl="1"/>
            <a:r>
              <a:rPr lang="en-US"/>
              <a:t>Example: grant users </a:t>
            </a:r>
            <a:r>
              <a:rPr lang="en-US" i="1"/>
              <a:t>U</a:t>
            </a:r>
            <a:r>
              <a:rPr lang="en-US" baseline="-25000"/>
              <a:t>1</a:t>
            </a:r>
            <a:r>
              <a:rPr lang="en-US"/>
              <a:t>, </a:t>
            </a:r>
            <a:r>
              <a:rPr lang="en-US" i="1"/>
              <a:t>U</a:t>
            </a:r>
            <a:r>
              <a:rPr lang="en-US" baseline="-25000"/>
              <a:t>2</a:t>
            </a:r>
            <a:r>
              <a:rPr lang="en-US"/>
              <a:t>, and </a:t>
            </a:r>
            <a:r>
              <a:rPr lang="en-US" i="1"/>
              <a:t>U</a:t>
            </a:r>
            <a:r>
              <a:rPr lang="en-US" baseline="-25000"/>
              <a:t>3</a:t>
            </a:r>
            <a:r>
              <a:rPr lang="en-US"/>
              <a:t> </a:t>
            </a:r>
            <a:r>
              <a:rPr lang="en-US" b="1"/>
              <a:t>select</a:t>
            </a:r>
            <a:r>
              <a:rPr lang="en-US"/>
              <a:t> authorization on the </a:t>
            </a:r>
            <a:r>
              <a:rPr lang="en-US" i="1"/>
              <a:t>branch </a:t>
            </a:r>
            <a:r>
              <a:rPr lang="en-US"/>
              <a:t>relation: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	</a:t>
            </a:r>
            <a:r>
              <a:rPr lang="en-US" b="1"/>
              <a:t>grant select on </a:t>
            </a:r>
            <a:r>
              <a:rPr lang="en-US" i="1"/>
              <a:t>branch </a:t>
            </a:r>
            <a:r>
              <a:rPr lang="en-US" b="1"/>
              <a:t>to </a:t>
            </a:r>
            <a:r>
              <a:rPr lang="en-US" i="1"/>
              <a:t>U</a:t>
            </a:r>
            <a:r>
              <a:rPr lang="en-US" baseline="-25000"/>
              <a:t>1</a:t>
            </a:r>
            <a:r>
              <a:rPr lang="en-US" i="1"/>
              <a:t>, U</a:t>
            </a:r>
            <a:r>
              <a:rPr lang="en-US" baseline="-25000"/>
              <a:t>2</a:t>
            </a:r>
            <a:r>
              <a:rPr lang="en-US" i="1"/>
              <a:t>, U</a:t>
            </a:r>
            <a:r>
              <a:rPr lang="en-US" baseline="-25000"/>
              <a:t>3</a:t>
            </a:r>
            <a:endParaRPr lang="en-US"/>
          </a:p>
          <a:p>
            <a:r>
              <a:rPr lang="en-US" b="1">
                <a:solidFill>
                  <a:schemeClr val="tx2"/>
                </a:solidFill>
              </a:rPr>
              <a:t>insert</a:t>
            </a:r>
            <a:r>
              <a:rPr lang="en-US"/>
              <a:t>: the ability to insert tuples</a:t>
            </a:r>
          </a:p>
          <a:p>
            <a:r>
              <a:rPr lang="en-US" b="1">
                <a:solidFill>
                  <a:schemeClr val="tx2"/>
                </a:solidFill>
              </a:rPr>
              <a:t>update</a:t>
            </a:r>
            <a:r>
              <a:rPr lang="en-US"/>
              <a:t>: the ability  to update using the SQL update statement</a:t>
            </a:r>
          </a:p>
          <a:p>
            <a:r>
              <a:rPr lang="en-US" b="1">
                <a:solidFill>
                  <a:schemeClr val="tx2"/>
                </a:solidFill>
              </a:rPr>
              <a:t>delete</a:t>
            </a:r>
            <a:r>
              <a:rPr lang="en-US"/>
              <a:t>: the ability to delete tuples.</a:t>
            </a:r>
          </a:p>
          <a:p>
            <a:r>
              <a:rPr lang="en-US" b="1">
                <a:solidFill>
                  <a:schemeClr val="tx2"/>
                </a:solidFill>
              </a:rPr>
              <a:t>all privileges</a:t>
            </a:r>
            <a:r>
              <a:rPr lang="en-US"/>
              <a:t>: used as a short form for all the allowable privileges</a:t>
            </a:r>
          </a:p>
          <a:p>
            <a:r>
              <a:rPr lang="en-US"/>
              <a:t>more in Chapter 8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Revoking Authorization in SQL</a:t>
            </a:r>
          </a:p>
        </p:txBody>
      </p:sp>
      <p:sp>
        <p:nvSpPr>
          <p:cNvPr id="46285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revoke</a:t>
            </a:r>
            <a:r>
              <a:rPr lang="en-US" b="1"/>
              <a:t> </a:t>
            </a:r>
            <a:r>
              <a:rPr lang="en-US"/>
              <a:t>statement is used to revoke authorization.</a:t>
            </a:r>
          </a:p>
          <a:p>
            <a:pPr lvl="1">
              <a:buFont typeface="Monotype Sorts" pitchFamily="2" charset="2"/>
              <a:buNone/>
            </a:pPr>
            <a:r>
              <a:rPr lang="en-US" b="1"/>
              <a:t>revoke </a:t>
            </a:r>
            <a:r>
              <a:rPr lang="en-US"/>
              <a:t>&lt;privilege list&gt;</a:t>
            </a:r>
          </a:p>
          <a:p>
            <a:pPr lvl="1">
              <a:buFont typeface="Monotype Sorts" pitchFamily="2" charset="2"/>
              <a:buNone/>
            </a:pPr>
            <a:r>
              <a:rPr lang="en-US" b="1"/>
              <a:t>on </a:t>
            </a:r>
            <a:r>
              <a:rPr lang="en-US"/>
              <a:t>&lt;relation name or view name&gt; </a:t>
            </a:r>
            <a:r>
              <a:rPr lang="en-US" b="1"/>
              <a:t>from </a:t>
            </a:r>
            <a:r>
              <a:rPr lang="en-US"/>
              <a:t>&lt;user list&gt;</a:t>
            </a:r>
          </a:p>
          <a:p>
            <a:r>
              <a:rPr lang="en-US"/>
              <a:t>Example:</a:t>
            </a:r>
          </a:p>
          <a:p>
            <a:pPr lvl="1">
              <a:buFont typeface="Monotype Sorts" pitchFamily="2" charset="2"/>
              <a:buNone/>
            </a:pPr>
            <a:r>
              <a:rPr lang="en-US" b="1"/>
              <a:t>revoke select on </a:t>
            </a:r>
            <a:r>
              <a:rPr lang="en-US" i="1"/>
              <a:t>branch  </a:t>
            </a:r>
            <a:r>
              <a:rPr lang="en-US" b="1"/>
              <a:t>from </a:t>
            </a:r>
            <a:r>
              <a:rPr lang="en-US" i="1"/>
              <a:t>U</a:t>
            </a:r>
            <a:r>
              <a:rPr lang="en-US" i="1" baseline="-25000"/>
              <a:t>1</a:t>
            </a:r>
            <a:r>
              <a:rPr lang="en-US" i="1"/>
              <a:t>, U</a:t>
            </a:r>
            <a:r>
              <a:rPr lang="en-US" i="1" baseline="-25000"/>
              <a:t>2</a:t>
            </a:r>
            <a:r>
              <a:rPr lang="en-US" i="1"/>
              <a:t>, U</a:t>
            </a:r>
            <a:r>
              <a:rPr lang="en-US" i="1" baseline="-25000"/>
              <a:t>3</a:t>
            </a:r>
          </a:p>
          <a:p>
            <a:r>
              <a:rPr lang="en-US"/>
              <a:t>&lt;privilege-list&gt; may be </a:t>
            </a:r>
            <a:r>
              <a:rPr lang="en-US" b="1"/>
              <a:t>all </a:t>
            </a:r>
            <a:r>
              <a:rPr lang="en-US"/>
              <a:t>to revoke all privileges the revokee may hold.</a:t>
            </a:r>
          </a:p>
          <a:p>
            <a:r>
              <a:rPr lang="en-US"/>
              <a:t>If &lt;revokee-list&gt; includes </a:t>
            </a:r>
            <a:r>
              <a:rPr lang="en-US" b="1"/>
              <a:t>public, </a:t>
            </a:r>
            <a:r>
              <a:rPr lang="en-US"/>
              <a:t>all users lose the privilege except those granted it explicitly.</a:t>
            </a:r>
          </a:p>
          <a:p>
            <a:r>
              <a:rPr lang="en-US"/>
              <a:t>If the same privilege was granted twice to the same user by different grantees, the user may retain the privilege after the revocation.</a:t>
            </a:r>
          </a:p>
          <a:p>
            <a:r>
              <a:rPr lang="en-US"/>
              <a:t>All privileges that depend on the privilege being revoked are also revoked.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SQL</a:t>
            </a:r>
          </a:p>
        </p:txBody>
      </p:sp>
      <p:sp>
        <p:nvSpPr>
          <p:cNvPr id="430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pPr>
              <a:tabLst>
                <a:tab pos="744538" algn="l"/>
              </a:tabLst>
            </a:pPr>
            <a:r>
              <a:rPr lang="en-US"/>
              <a:t>The SQL standard defines embeddings of SQL in a variety of programming languages such as C, Java, and Cobol.</a:t>
            </a:r>
          </a:p>
          <a:p>
            <a:pPr>
              <a:tabLst>
                <a:tab pos="744538" algn="l"/>
              </a:tabLst>
            </a:pPr>
            <a:r>
              <a:rPr lang="en-US"/>
              <a:t>A language to which SQL queries are embedded is referred to as a </a:t>
            </a:r>
            <a:r>
              <a:rPr lang="en-US" b="1">
                <a:solidFill>
                  <a:schemeClr val="tx2"/>
                </a:solidFill>
              </a:rPr>
              <a:t>host language</a:t>
            </a:r>
            <a:r>
              <a:rPr lang="en-US"/>
              <a:t>, and the SQL structures permitted in the host language comprise </a:t>
            </a:r>
            <a:r>
              <a:rPr lang="en-US" i="1"/>
              <a:t>embedded </a:t>
            </a:r>
            <a:r>
              <a:rPr lang="en-US"/>
              <a:t>SQL.</a:t>
            </a:r>
          </a:p>
          <a:p>
            <a:pPr>
              <a:tabLst>
                <a:tab pos="744538" algn="l"/>
              </a:tabLst>
            </a:pPr>
            <a:r>
              <a:rPr lang="en-US"/>
              <a:t>The basic form of these languages follows that of the System R embedding of SQL into PL/I.</a:t>
            </a:r>
          </a:p>
          <a:p>
            <a:pPr>
              <a:tabLst>
                <a:tab pos="744538" algn="l"/>
              </a:tabLst>
            </a:pPr>
            <a:r>
              <a:rPr lang="en-US" b="1">
                <a:solidFill>
                  <a:schemeClr val="tx2"/>
                </a:solidFill>
              </a:rPr>
              <a:t>EXEC SQL</a:t>
            </a:r>
            <a:r>
              <a:rPr lang="en-US"/>
              <a:t> statement is used to identify embedded SQL request to the preprocessor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/>
              <a:t>		EXEC SQL &lt;embedded SQL statement &gt; END_EXEC</a:t>
            </a:r>
          </a:p>
          <a:p>
            <a:pPr>
              <a:buFont typeface="Monotype Sorts" pitchFamily="2" charset="2"/>
              <a:buNone/>
              <a:tabLst>
                <a:tab pos="744538" algn="l"/>
              </a:tabLst>
            </a:pPr>
            <a:r>
              <a:rPr lang="en-US"/>
              <a:t>	Note: this varies by language (for example, the Java embedding uses</a:t>
            </a:r>
            <a:br>
              <a:rPr lang="en-US"/>
            </a:br>
            <a:r>
              <a:rPr lang="en-US"/>
              <a:t>	                                                   # SQL { …. }; )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Query</a:t>
            </a:r>
          </a:p>
        </p:txBody>
      </p:sp>
      <p:sp>
        <p:nvSpPr>
          <p:cNvPr id="431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28675" y="2233613"/>
            <a:ext cx="7970838" cy="3335337"/>
          </a:xfrm>
        </p:spPr>
        <p:txBody>
          <a:bodyPr/>
          <a:lstStyle/>
          <a:p>
            <a:pPr>
              <a:tabLst>
                <a:tab pos="966788" algn="l"/>
              </a:tabLst>
            </a:pPr>
            <a:r>
              <a:rPr lang="en-US"/>
              <a:t>Specify the query in SQL and declare a </a:t>
            </a:r>
            <a:r>
              <a:rPr lang="en-US" i="1"/>
              <a:t>cursor</a:t>
            </a:r>
            <a:r>
              <a:rPr lang="en-US"/>
              <a:t>  for it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       EXEC SQL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	    </a:t>
            </a:r>
            <a:r>
              <a:rPr lang="en-US" b="1"/>
              <a:t>declare </a:t>
            </a:r>
            <a:r>
              <a:rPr lang="en-US" i="1"/>
              <a:t>c</a:t>
            </a:r>
            <a:r>
              <a:rPr lang="en-US" b="1"/>
              <a:t> cursor for </a:t>
            </a:r>
            <a:br>
              <a:rPr lang="en-US" b="1"/>
            </a:br>
            <a:r>
              <a:rPr lang="en-US" b="1"/>
              <a:t>    select </a:t>
            </a:r>
            <a:r>
              <a:rPr lang="en-US" i="1"/>
              <a:t>depositor.customer_name, customer_city</a:t>
            </a:r>
            <a:br>
              <a:rPr lang="en-US" i="1"/>
            </a:br>
            <a:r>
              <a:rPr lang="en-US" i="1"/>
              <a:t>    </a:t>
            </a:r>
            <a:r>
              <a:rPr lang="en-US" b="1"/>
              <a:t>from </a:t>
            </a:r>
            <a:r>
              <a:rPr lang="en-US" i="1"/>
              <a:t>depositor, customer, account</a:t>
            </a:r>
            <a:br>
              <a:rPr lang="en-US" i="1"/>
            </a:br>
            <a:r>
              <a:rPr lang="en-US" i="1"/>
              <a:t>    </a:t>
            </a:r>
            <a:r>
              <a:rPr lang="en-US" b="1"/>
              <a:t>where </a:t>
            </a:r>
            <a:r>
              <a:rPr lang="en-US" i="1"/>
              <a:t>depositor.customer_name = customer.customer_name        </a:t>
            </a:r>
            <a:br>
              <a:rPr lang="en-US" i="1"/>
            </a:br>
            <a:r>
              <a:rPr lang="en-US" i="1"/>
              <a:t>         </a:t>
            </a:r>
            <a:r>
              <a:rPr lang="en-US" b="1"/>
              <a:t>and</a:t>
            </a:r>
            <a:r>
              <a:rPr lang="en-US" i="1"/>
              <a:t> depositor account_number = account.account_number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and </a:t>
            </a:r>
            <a:r>
              <a:rPr lang="en-US" i="1"/>
              <a:t>account.balance &gt; :amount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r>
              <a:rPr lang="en-US"/>
              <a:t>       END_EXEC</a:t>
            </a:r>
          </a:p>
          <a:p>
            <a:pPr>
              <a:buFont typeface="Monotype Sorts" pitchFamily="2" charset="2"/>
              <a:buNone/>
              <a:tabLst>
                <a:tab pos="966788" algn="l"/>
              </a:tabLst>
            </a:pPr>
            <a:endParaRPr lang="en-US"/>
          </a:p>
        </p:txBody>
      </p:sp>
      <p:sp>
        <p:nvSpPr>
          <p:cNvPr id="431108" name="Text Box 4"/>
          <p:cNvSpPr txBox="1">
            <a:spLocks noChangeArrowheads="1"/>
          </p:cNvSpPr>
          <p:nvPr/>
        </p:nvSpPr>
        <p:spPr bwMode="auto">
          <a:xfrm>
            <a:off x="841375" y="1135063"/>
            <a:ext cx="72390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966788" algn="l"/>
              </a:tabLst>
            </a:pPr>
            <a:r>
              <a:rPr kumimoji="1" lang="en-US" sz="1800"/>
              <a:t>From within a host language, find the names and cities of customers with more than the variable </a:t>
            </a:r>
            <a:r>
              <a:rPr kumimoji="1" lang="en-US" sz="1800">
                <a:solidFill>
                  <a:schemeClr val="tx2"/>
                </a:solidFill>
              </a:rPr>
              <a:t>amount</a:t>
            </a:r>
            <a:r>
              <a:rPr kumimoji="1" lang="en-US" sz="1800"/>
              <a:t> dollars in some account.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Embedded SQL (Cont.)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3140075" algn="ctr"/>
              </a:tabLst>
            </a:pPr>
            <a:r>
              <a:rPr lang="en-US"/>
              <a:t>The</a:t>
            </a:r>
            <a:r>
              <a:rPr lang="en-US" b="1">
                <a:solidFill>
                  <a:schemeClr val="tx2"/>
                </a:solidFill>
              </a:rPr>
              <a:t> open</a:t>
            </a:r>
            <a:r>
              <a:rPr lang="en-US"/>
              <a:t> statement causes the query to be evaluated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 </a:t>
            </a:r>
            <a:r>
              <a:rPr lang="en-US" b="1"/>
              <a:t>open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 b="1" i="1"/>
              <a:t> </a:t>
            </a:r>
            <a:r>
              <a:rPr lang="en-US"/>
              <a:t>END_EXEC</a:t>
            </a:r>
          </a:p>
          <a:p>
            <a:pPr>
              <a:tabLst>
                <a:tab pos="3140075" algn="ctr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fetch</a:t>
            </a:r>
            <a:r>
              <a:rPr lang="en-US" b="1"/>
              <a:t> </a:t>
            </a:r>
            <a:r>
              <a:rPr lang="en-US"/>
              <a:t>statement causes the values of one tuple in the query result to be placed on host language variables.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</a:t>
            </a:r>
            <a:r>
              <a:rPr lang="en-US" b="1"/>
              <a:t> fetch </a:t>
            </a:r>
            <a:r>
              <a:rPr lang="en-US" i="1"/>
              <a:t>c </a:t>
            </a:r>
            <a:r>
              <a:rPr lang="en-US" b="1"/>
              <a:t>into </a:t>
            </a:r>
            <a:r>
              <a:rPr lang="en-US"/>
              <a:t>:</a:t>
            </a:r>
            <a:r>
              <a:rPr lang="en-US" i="1"/>
              <a:t>cn, :cc</a:t>
            </a:r>
            <a:r>
              <a:rPr lang="en-US"/>
              <a:t> END_EXEC</a:t>
            </a:r>
            <a:br>
              <a:rPr lang="en-US"/>
            </a:br>
            <a:r>
              <a:rPr lang="en-US"/>
              <a:t>Repeated calls to </a:t>
            </a:r>
            <a:r>
              <a:rPr lang="en-US" b="1"/>
              <a:t>fetch</a:t>
            </a:r>
            <a:r>
              <a:rPr lang="en-US"/>
              <a:t> get successive tuples in the query result</a:t>
            </a:r>
          </a:p>
          <a:p>
            <a:pPr>
              <a:tabLst>
                <a:tab pos="3140075" algn="ctr"/>
              </a:tabLst>
            </a:pPr>
            <a:r>
              <a:rPr lang="en-US"/>
              <a:t>A variable called SQLSTATE in the SQL communication area (SQLCA) gets set to ‘02000’ to indicate no more data is available</a:t>
            </a:r>
          </a:p>
          <a:p>
            <a:pPr>
              <a:tabLst>
                <a:tab pos="3140075" algn="ctr"/>
              </a:tabLst>
            </a:pPr>
            <a:r>
              <a:rPr lang="en-US"/>
              <a:t>The </a:t>
            </a:r>
            <a:r>
              <a:rPr lang="en-US" b="1">
                <a:solidFill>
                  <a:schemeClr val="tx2"/>
                </a:solidFill>
              </a:rPr>
              <a:t>close </a:t>
            </a:r>
            <a:r>
              <a:rPr lang="en-US"/>
              <a:t>statement causes the database system to delete the temporary relation that holds the result of the query.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		EXEC SQL </a:t>
            </a:r>
            <a:r>
              <a:rPr lang="en-US" b="1"/>
              <a:t>close</a:t>
            </a:r>
            <a:r>
              <a:rPr lang="en-US"/>
              <a:t> </a:t>
            </a:r>
            <a:r>
              <a:rPr lang="en-US" i="1"/>
              <a:t>c</a:t>
            </a:r>
            <a:r>
              <a:rPr lang="en-US"/>
              <a:t> END_EXEC</a:t>
            </a:r>
          </a:p>
          <a:p>
            <a:pPr>
              <a:buFont typeface="Monotype Sorts" pitchFamily="2" charset="2"/>
              <a:buNone/>
              <a:tabLst>
                <a:tab pos="3140075" algn="ctr"/>
              </a:tabLst>
            </a:pPr>
            <a:r>
              <a:rPr lang="en-US"/>
              <a:t>Note: above details vary with language.  For example, the Java embedding defines Java iterators to step through result tuples.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Updates Through Cursors</a:t>
            </a:r>
          </a:p>
        </p:txBody>
      </p:sp>
      <p:sp>
        <p:nvSpPr>
          <p:cNvPr id="433155" name="Rectangle 3"/>
          <p:cNvSpPr>
            <a:spLocks noChangeArrowheads="1"/>
          </p:cNvSpPr>
          <p:nvPr/>
        </p:nvSpPr>
        <p:spPr bwMode="auto">
          <a:xfrm>
            <a:off x="841375" y="1135063"/>
            <a:ext cx="7848600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0075" algn="ctr"/>
              </a:tabLst>
            </a:pPr>
            <a:r>
              <a:rPr kumimoji="1" lang="en-US" sz="1800"/>
              <a:t>Can update tuples fetched by cursor by declaring that the cursor is for update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r>
              <a:rPr kumimoji="1" lang="en-US" sz="1800" b="1"/>
              <a:t>         declare </a:t>
            </a:r>
            <a:r>
              <a:rPr kumimoji="1" lang="en-US" sz="1800" i="1"/>
              <a:t>c </a:t>
            </a:r>
            <a:r>
              <a:rPr kumimoji="1" lang="en-US" sz="1800" b="1"/>
              <a:t>cursor for</a:t>
            </a:r>
            <a:br>
              <a:rPr kumimoji="1" lang="en-US" sz="1800" b="1"/>
            </a:br>
            <a:r>
              <a:rPr kumimoji="1" lang="en-US" sz="1800" b="1"/>
              <a:t>       select </a:t>
            </a:r>
            <a:r>
              <a:rPr kumimoji="1" lang="en-US" sz="1800"/>
              <a:t>*</a:t>
            </a:r>
            <a:br>
              <a:rPr kumimoji="1" lang="en-US" sz="1800"/>
            </a:br>
            <a:r>
              <a:rPr kumimoji="1" lang="en-US" sz="1800"/>
              <a:t>       </a:t>
            </a:r>
            <a:r>
              <a:rPr kumimoji="1" lang="en-US" sz="1800" b="1"/>
              <a:t>from </a:t>
            </a:r>
            <a:r>
              <a:rPr kumimoji="1" lang="en-US" sz="1800" i="1"/>
              <a:t>account</a:t>
            </a:r>
            <a:br>
              <a:rPr kumimoji="1" lang="en-US" sz="1800" i="1"/>
            </a:br>
            <a:r>
              <a:rPr kumimoji="1" lang="en-US" sz="1800" i="1"/>
              <a:t>       </a:t>
            </a:r>
            <a:r>
              <a:rPr kumimoji="1" lang="en-US" sz="1800" b="1"/>
              <a:t>where</a:t>
            </a:r>
            <a:r>
              <a:rPr kumimoji="1" lang="en-US" sz="1800"/>
              <a:t> </a:t>
            </a:r>
            <a:r>
              <a:rPr kumimoji="1" lang="en-US" sz="1800" i="1"/>
              <a:t>branch_name</a:t>
            </a:r>
            <a:r>
              <a:rPr kumimoji="1" lang="en-US" sz="1800"/>
              <a:t> = ‘Perryridge’</a:t>
            </a:r>
            <a:br>
              <a:rPr kumimoji="1" lang="en-US" sz="1800"/>
            </a:br>
            <a:r>
              <a:rPr kumimoji="1" lang="en-US" sz="1800"/>
              <a:t>    </a:t>
            </a:r>
            <a:r>
              <a:rPr kumimoji="1" lang="en-US" sz="1800" b="1"/>
              <a:t>for update</a:t>
            </a:r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Char char="n"/>
              <a:tabLst>
                <a:tab pos="3140075" algn="ctr"/>
              </a:tabLst>
            </a:pPr>
            <a:r>
              <a:rPr kumimoji="1" lang="en-US" sz="1800"/>
              <a:t>To update tuple at the current location of cursor </a:t>
            </a:r>
            <a:r>
              <a:rPr kumimoji="1" lang="en-US" sz="1800" i="1"/>
              <a:t>c</a:t>
            </a:r>
            <a:endParaRPr kumimoji="1" lang="en-US" sz="1800" b="1"/>
          </a:p>
          <a:p>
            <a:pPr marL="342900" indent="-342900" algn="l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r>
              <a:rPr kumimoji="1" lang="en-US" sz="1800" b="1"/>
              <a:t>         update </a:t>
            </a:r>
            <a:r>
              <a:rPr kumimoji="1" lang="en-US" sz="1800" i="1"/>
              <a:t>account</a:t>
            </a:r>
            <a:br>
              <a:rPr kumimoji="1" lang="en-US" sz="1800" i="1"/>
            </a:br>
            <a:r>
              <a:rPr kumimoji="1" lang="en-US" sz="1800" i="1"/>
              <a:t>    </a:t>
            </a:r>
            <a:r>
              <a:rPr kumimoji="1" lang="en-US" sz="1800" b="1"/>
              <a:t>set</a:t>
            </a:r>
            <a:r>
              <a:rPr kumimoji="1" lang="en-US" sz="1800"/>
              <a:t> </a:t>
            </a:r>
            <a:r>
              <a:rPr kumimoji="1" lang="en-US" sz="1800" i="1"/>
              <a:t>balance = balance</a:t>
            </a:r>
            <a:r>
              <a:rPr kumimoji="1" lang="en-US" sz="1800"/>
              <a:t> + 100</a:t>
            </a:r>
            <a:br>
              <a:rPr kumimoji="1" lang="en-US" sz="1800"/>
            </a:br>
            <a:r>
              <a:rPr kumimoji="1" lang="en-US" sz="1800"/>
              <a:t>    </a:t>
            </a:r>
            <a:r>
              <a:rPr kumimoji="1" lang="en-US" sz="1800" b="1"/>
              <a:t>where current of </a:t>
            </a:r>
            <a:r>
              <a:rPr kumimoji="1" lang="en-US" sz="1800" i="1"/>
              <a:t>c</a:t>
            </a:r>
          </a:p>
          <a:p>
            <a:pPr marL="342900" indent="-342900" algn="l">
              <a:lnSpc>
                <a:spcPct val="70000"/>
              </a:lnSpc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2" charset="2"/>
              <a:buNone/>
              <a:tabLst>
                <a:tab pos="3140075" algn="ctr"/>
              </a:tabLst>
            </a:pPr>
            <a:endParaRPr kumimoji="1" lang="en-US" sz="18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Dynamic SQL</a:t>
            </a:r>
          </a:p>
        </p:txBody>
      </p:sp>
      <p:sp>
        <p:nvSpPr>
          <p:cNvPr id="434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29550" cy="4114800"/>
          </a:xfrm>
        </p:spPr>
        <p:txBody>
          <a:bodyPr/>
          <a:lstStyle/>
          <a:p>
            <a:pPr>
              <a:tabLst>
                <a:tab pos="1428750" algn="l"/>
              </a:tabLst>
            </a:pPr>
            <a:r>
              <a:rPr lang="en-US"/>
              <a:t>Allows programs to construct and submit SQL queries at run time.</a:t>
            </a:r>
          </a:p>
          <a:p>
            <a:pPr>
              <a:tabLst>
                <a:tab pos="1428750" algn="l"/>
              </a:tabLst>
            </a:pPr>
            <a:r>
              <a:rPr lang="en-US"/>
              <a:t>Example of the use of dynamic SQL from within a C program.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char * </a:t>
            </a:r>
            <a:r>
              <a:rPr lang="en-US" i="1"/>
              <a:t> sqlprog = “</a:t>
            </a:r>
            <a:r>
              <a:rPr lang="en-US" b="1"/>
              <a:t>update </a:t>
            </a:r>
            <a:r>
              <a:rPr lang="en-US" i="1"/>
              <a:t>account </a:t>
            </a:r>
            <a:br>
              <a:rPr lang="en-US" i="1"/>
            </a:br>
            <a:r>
              <a:rPr lang="en-US" i="1"/>
              <a:t>                             </a:t>
            </a:r>
            <a:r>
              <a:rPr lang="en-US" b="1"/>
              <a:t>set</a:t>
            </a:r>
            <a:r>
              <a:rPr lang="en-US" i="1"/>
              <a:t> balance = balance * </a:t>
            </a:r>
            <a:r>
              <a:rPr lang="en-US"/>
              <a:t>1.05</a:t>
            </a:r>
            <a:r>
              <a:rPr lang="en-US" i="1"/>
              <a:t/>
            </a:r>
            <a:br>
              <a:rPr lang="en-US" i="1"/>
            </a:br>
            <a:r>
              <a:rPr lang="en-US" i="1"/>
              <a:t>	              </a:t>
            </a:r>
            <a:r>
              <a:rPr lang="en-US" b="1"/>
              <a:t>where </a:t>
            </a:r>
            <a:r>
              <a:rPr lang="en-US" i="1"/>
              <a:t>account_number = ?”</a:t>
            </a:r>
            <a:br>
              <a:rPr lang="en-US" i="1"/>
            </a:br>
            <a:r>
              <a:rPr lang="en-US"/>
              <a:t>EXEC SQL </a:t>
            </a:r>
            <a:r>
              <a:rPr lang="en-US" b="1"/>
              <a:t>prepare</a:t>
            </a:r>
            <a:r>
              <a:rPr lang="en-US" i="1"/>
              <a:t> dynprog</a:t>
            </a:r>
            <a:r>
              <a:rPr lang="en-US" b="1"/>
              <a:t>  from </a:t>
            </a:r>
            <a:r>
              <a:rPr lang="en-US" i="1"/>
              <a:t>:sqlprog;</a:t>
            </a:r>
            <a:br>
              <a:rPr lang="en-US" i="1"/>
            </a:br>
            <a:r>
              <a:rPr lang="en-US" b="1"/>
              <a:t>char</a:t>
            </a:r>
            <a:r>
              <a:rPr lang="en-US" i="1"/>
              <a:t> account </a:t>
            </a:r>
            <a:r>
              <a:rPr lang="en-US"/>
              <a:t>[10] = “A-101”;</a:t>
            </a:r>
            <a:br>
              <a:rPr lang="en-US"/>
            </a:br>
            <a:r>
              <a:rPr lang="en-US"/>
              <a:t>EXEC SQL </a:t>
            </a:r>
            <a:r>
              <a:rPr lang="en-US" b="1"/>
              <a:t>execute </a:t>
            </a:r>
            <a:r>
              <a:rPr lang="en-US" i="1"/>
              <a:t>dynprog</a:t>
            </a:r>
            <a:r>
              <a:rPr lang="en-US" b="1"/>
              <a:t> using </a:t>
            </a:r>
            <a:r>
              <a:rPr lang="en-US" i="1"/>
              <a:t>:account;</a:t>
            </a:r>
          </a:p>
          <a:p>
            <a:pPr>
              <a:tabLst>
                <a:tab pos="1428750" algn="l"/>
              </a:tabLst>
            </a:pPr>
            <a:r>
              <a:rPr lang="en-US"/>
              <a:t>The dynamic SQL program contains a ?, which is a place holder for a value that is provided when the SQL program is executed.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and JDBC</a:t>
            </a:r>
          </a:p>
        </p:txBody>
      </p:sp>
      <p:sp>
        <p:nvSpPr>
          <p:cNvPr id="465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API (application-program interface) for a program to interact with a database server</a:t>
            </a:r>
          </a:p>
          <a:p>
            <a:r>
              <a:rPr lang="en-US"/>
              <a:t>Application makes calls to</a:t>
            </a:r>
          </a:p>
          <a:p>
            <a:pPr lvl="1"/>
            <a:r>
              <a:rPr lang="en-US"/>
              <a:t>Connect with the database server</a:t>
            </a:r>
          </a:p>
          <a:p>
            <a:pPr lvl="1"/>
            <a:r>
              <a:rPr lang="en-US"/>
              <a:t>Send SQL commands to the database server</a:t>
            </a:r>
          </a:p>
          <a:p>
            <a:pPr lvl="1"/>
            <a:r>
              <a:rPr lang="en-US"/>
              <a:t>Fetch tuples of result one-by-one into program variables</a:t>
            </a:r>
          </a:p>
          <a:p>
            <a:r>
              <a:rPr lang="en-US"/>
              <a:t>ODBC (Open Database Connectivity) works with C, C++, C#, and Visual Basic</a:t>
            </a:r>
          </a:p>
          <a:p>
            <a:r>
              <a:rPr lang="en-US"/>
              <a:t>JDBC (Java Database Connectivity) works with Java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613" y="306388"/>
            <a:ext cx="7264400" cy="552450"/>
          </a:xfrm>
        </p:spPr>
        <p:txBody>
          <a:bodyPr/>
          <a:lstStyle/>
          <a:p>
            <a:r>
              <a:rPr lang="en-US" sz="2800"/>
              <a:t>Built-in Data Types in SQL </a:t>
            </a:r>
          </a:p>
        </p:txBody>
      </p:sp>
      <p:sp>
        <p:nvSpPr>
          <p:cNvPr id="408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62512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 b="1">
                <a:solidFill>
                  <a:schemeClr val="tx2"/>
                </a:solidFill>
              </a:rPr>
              <a:t>date:</a:t>
            </a:r>
            <a:r>
              <a:rPr lang="en-US"/>
              <a:t>  Dates, containing a (4 digit) year, month and date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</a:t>
            </a:r>
            <a:r>
              <a:rPr lang="en-US" b="1"/>
              <a:t>date</a:t>
            </a:r>
            <a:r>
              <a:rPr lang="en-US"/>
              <a:t> ‘2005-7-27’</a:t>
            </a:r>
          </a:p>
          <a:p>
            <a:pPr>
              <a:tabLst>
                <a:tab pos="1250950" algn="l"/>
              </a:tabLst>
            </a:pPr>
            <a:r>
              <a:rPr lang="en-US" b="1">
                <a:solidFill>
                  <a:schemeClr val="tx2"/>
                </a:solidFill>
              </a:rPr>
              <a:t>time:</a:t>
            </a:r>
            <a:r>
              <a:rPr lang="en-US" b="1"/>
              <a:t> </a:t>
            </a:r>
            <a:r>
              <a:rPr lang="en-US"/>
              <a:t> Time of day, in hours, minutes and seconds.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</a:t>
            </a:r>
            <a:r>
              <a:rPr lang="en-US" b="1"/>
              <a:t> time</a:t>
            </a:r>
            <a:r>
              <a:rPr lang="en-US"/>
              <a:t> ‘09:00:30’        </a:t>
            </a:r>
            <a:r>
              <a:rPr lang="en-US" b="1"/>
              <a:t> time</a:t>
            </a:r>
            <a:r>
              <a:rPr lang="en-US"/>
              <a:t> ‘09:00:30.75’</a:t>
            </a:r>
          </a:p>
          <a:p>
            <a:pPr>
              <a:tabLst>
                <a:tab pos="1250950" algn="l"/>
              </a:tabLst>
            </a:pPr>
            <a:r>
              <a:rPr lang="en-US" b="1">
                <a:solidFill>
                  <a:schemeClr val="tx2"/>
                </a:solidFill>
              </a:rPr>
              <a:t>timestamp</a:t>
            </a:r>
            <a:r>
              <a:rPr lang="en-US"/>
              <a:t>: date plus time of day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</a:t>
            </a:r>
            <a:r>
              <a:rPr lang="en-US" b="1"/>
              <a:t>timestamp</a:t>
            </a:r>
            <a:r>
              <a:rPr lang="en-US"/>
              <a:t>  ‘2005-7-27 09:00:30.75’</a:t>
            </a:r>
          </a:p>
          <a:p>
            <a:pPr>
              <a:tabLst>
                <a:tab pos="1250950" algn="l"/>
              </a:tabLst>
            </a:pPr>
            <a:r>
              <a:rPr lang="en-US" b="1">
                <a:solidFill>
                  <a:schemeClr val="tx2"/>
                </a:solidFill>
              </a:rPr>
              <a:t>interval:</a:t>
            </a:r>
            <a:r>
              <a:rPr lang="en-US"/>
              <a:t>  period of time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 interval  ‘1’ day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Subtracting a date/time/timestamp value from another gives an interval value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Interval values can be added to date/time/timestamp values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/>
              <a:t>Open DataBase Connectivity(ODBC) standard </a:t>
            </a:r>
          </a:p>
          <a:p>
            <a:pPr lvl="1"/>
            <a:r>
              <a:rPr lang="en-US"/>
              <a:t>standard for application program to communicate with a database server.</a:t>
            </a:r>
          </a:p>
          <a:p>
            <a:pPr lvl="1"/>
            <a:r>
              <a:rPr lang="en-US"/>
              <a:t>application program interface (API) to </a:t>
            </a:r>
          </a:p>
          <a:p>
            <a:pPr lvl="2"/>
            <a:r>
              <a:rPr lang="en-US"/>
              <a:t>open a connection with a database, </a:t>
            </a:r>
          </a:p>
          <a:p>
            <a:pPr lvl="2"/>
            <a:r>
              <a:rPr lang="en-US"/>
              <a:t>send queries and updates, </a:t>
            </a:r>
          </a:p>
          <a:p>
            <a:pPr lvl="2"/>
            <a:r>
              <a:rPr lang="en-US"/>
              <a:t>get back results.</a:t>
            </a:r>
          </a:p>
          <a:p>
            <a:r>
              <a:rPr lang="en-US"/>
              <a:t>Applications such as GUI, spreadsheets, etc. can use ODBC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 (Cont.)</a:t>
            </a: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/>
              <a:t>Each database system supporting ODBC provides a "driver" library that must be linked with the client program.</a:t>
            </a:r>
          </a:p>
          <a:p>
            <a:r>
              <a:rPr lang="en-US"/>
              <a:t>When client program makes an ODBC API call, the code in the library communicates with the server to carry out the requested action, and fetch results.</a:t>
            </a:r>
          </a:p>
          <a:p>
            <a:r>
              <a:rPr lang="en-US"/>
              <a:t>ODBC program first allocates an SQL environment, then a database connection handle.</a:t>
            </a:r>
          </a:p>
          <a:p>
            <a:r>
              <a:rPr lang="en-US"/>
              <a:t>Opens database connection using SQLConnect().  Parameters for SQLConnect:</a:t>
            </a:r>
          </a:p>
          <a:p>
            <a:pPr lvl="1"/>
            <a:r>
              <a:rPr lang="en-US" sz="1600"/>
              <a:t>connection handle,</a:t>
            </a:r>
          </a:p>
          <a:p>
            <a:pPr lvl="1"/>
            <a:r>
              <a:rPr lang="en-US" sz="1600"/>
              <a:t>the server to which to connect</a:t>
            </a:r>
          </a:p>
          <a:p>
            <a:pPr lvl="1"/>
            <a:r>
              <a:rPr lang="en-US" sz="1600"/>
              <a:t>the user identifier, </a:t>
            </a:r>
          </a:p>
          <a:p>
            <a:pPr lvl="1"/>
            <a:r>
              <a:rPr lang="en-US" sz="1600"/>
              <a:t>password </a:t>
            </a:r>
          </a:p>
          <a:p>
            <a:r>
              <a:rPr lang="en-US"/>
              <a:t>Must also specify types of arguments:</a:t>
            </a:r>
          </a:p>
          <a:p>
            <a:pPr lvl="1"/>
            <a:r>
              <a:rPr lang="en-US" sz="1600"/>
              <a:t>SQL_NTS denotes previous argument is a null-terminated string.</a:t>
            </a:r>
          </a:p>
          <a:p>
            <a:endParaRPr lang="en-US" sz="16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-9525"/>
            <a:ext cx="8077200" cy="609600"/>
          </a:xfrm>
        </p:spPr>
        <p:txBody>
          <a:bodyPr/>
          <a:lstStyle/>
          <a:p>
            <a:r>
              <a:rPr lang="en-US"/>
              <a:t>ODBC Code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76300" y="1135063"/>
            <a:ext cx="8267700" cy="5334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/>
              <a:t>int ODBCexample()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	{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RETCODE error;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HENV    env;     /* environment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HDBC    conn;  /* database connection */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SQLAllocEnv(&amp;env);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SQLAllocConnect(env, &amp;conn);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SQLConnect(conn, "aura.bell-labs.com", SQL_NTS, "avi", SQL_NTS, "avipasswd", SQL_NTS);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{ …. Do actual work … }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endParaRPr lang="en-US" b="1"/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SQLDisconnect(conn);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SQLFreeConnect(conn);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SQLFreeEnv(env);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Code (Cont.)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026400" cy="5545137"/>
          </a:xfrm>
        </p:spPr>
        <p:txBody>
          <a:bodyPr/>
          <a:lstStyle/>
          <a:p>
            <a:r>
              <a:rPr lang="en-US"/>
              <a:t>Program sends SQL commands to the database by using SQLExecDirect</a:t>
            </a:r>
          </a:p>
          <a:p>
            <a:r>
              <a:rPr lang="en-US"/>
              <a:t>Result tuples are fetched using SQLFetch()</a:t>
            </a:r>
          </a:p>
          <a:p>
            <a:r>
              <a:rPr lang="en-US"/>
              <a:t>SQLBindCol() binds C language variables to attributes of the query result</a:t>
            </a:r>
            <a:r>
              <a:rPr lang="en-US" sz="1600"/>
              <a:t> </a:t>
            </a:r>
          </a:p>
          <a:p>
            <a:pPr lvl="1"/>
            <a:r>
              <a:rPr lang="en-US" sz="1600"/>
              <a:t>When a tuple is fetched, its attribute values are automatically stored in corresponding C variables.</a:t>
            </a:r>
          </a:p>
          <a:p>
            <a:pPr lvl="1"/>
            <a:r>
              <a:rPr lang="en-US" sz="1600"/>
              <a:t>Arguments to SQLBindCol()</a:t>
            </a:r>
          </a:p>
          <a:p>
            <a:pPr lvl="2"/>
            <a:r>
              <a:rPr lang="en-US" sz="1600"/>
              <a:t>ODBC stmt variable, attribute position in query result</a:t>
            </a:r>
          </a:p>
          <a:p>
            <a:pPr lvl="2"/>
            <a:r>
              <a:rPr lang="en-US" sz="1600"/>
              <a:t>The type conversion from SQL to C.  </a:t>
            </a:r>
          </a:p>
          <a:p>
            <a:pPr lvl="2"/>
            <a:r>
              <a:rPr lang="en-US" sz="1600"/>
              <a:t>The address of the variable. </a:t>
            </a:r>
          </a:p>
          <a:p>
            <a:pPr lvl="2"/>
            <a:r>
              <a:rPr lang="en-US" sz="1600"/>
              <a:t>For variable-length types like character arrays, </a:t>
            </a:r>
          </a:p>
          <a:p>
            <a:pPr lvl="3"/>
            <a:r>
              <a:rPr lang="en-US" sz="1600"/>
              <a:t>The maximum length of the variable </a:t>
            </a:r>
          </a:p>
          <a:p>
            <a:pPr lvl="3"/>
            <a:r>
              <a:rPr lang="en-US" sz="1600"/>
              <a:t>Location to store actual length when a tuple is fetched.</a:t>
            </a:r>
          </a:p>
          <a:p>
            <a:pPr lvl="3"/>
            <a:r>
              <a:rPr lang="en-US" sz="1600"/>
              <a:t>Note: A negative value returned for the length field indicates null value</a:t>
            </a:r>
          </a:p>
          <a:p>
            <a:r>
              <a:rPr lang="en-US"/>
              <a:t>Good programming requires checking results of every function call for errors; we have omitted most checks for brevity.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Code (Cont.)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135063"/>
            <a:ext cx="8356600" cy="559117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Main body of program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     </a:t>
            </a:r>
            <a:r>
              <a:rPr lang="en-US" b="1"/>
              <a:t>char branchname[80];</a:t>
            </a:r>
            <a:br>
              <a:rPr lang="en-US" b="1"/>
            </a:br>
            <a:r>
              <a:rPr lang="en-US" b="1"/>
              <a:t>float  balance;</a:t>
            </a:r>
            <a:br>
              <a:rPr lang="en-US" b="1"/>
            </a:br>
            <a:r>
              <a:rPr lang="en-US" b="1"/>
              <a:t>int  lenOut1, lenOut2;</a:t>
            </a:r>
            <a:br>
              <a:rPr lang="en-US" b="1"/>
            </a:br>
            <a:r>
              <a:rPr lang="en-US" b="1"/>
              <a:t>HSTMT   stmt; 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SQLAllocStmt(conn, &amp;stmt);</a:t>
            </a:r>
            <a:br>
              <a:rPr lang="en-US" b="1"/>
            </a:br>
            <a:r>
              <a:rPr lang="en-US" b="1"/>
              <a:t>char * sqlquery = "select branch_name, sum (balance) </a:t>
            </a:r>
            <a:br>
              <a:rPr lang="en-US" b="1"/>
            </a:br>
            <a:r>
              <a:rPr lang="en-US" b="1"/>
              <a:t>                             from account</a:t>
            </a:r>
            <a:br>
              <a:rPr lang="en-US" b="1"/>
            </a:br>
            <a:r>
              <a:rPr lang="en-US" b="1"/>
              <a:t>                             group by branch_name";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error = SQLExecDirect(stmt, sqlquery, SQL_NTS);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if (error == SQL_SUCCESS) {</a:t>
            </a:r>
            <a:br>
              <a:rPr lang="en-US" b="1"/>
            </a:br>
            <a:r>
              <a:rPr lang="en-US" b="1"/>
              <a:t>      SQLBindCol(stmt, 1, SQL_C_CHAR,   branchname , 80, &amp;lenOut1);</a:t>
            </a:r>
            <a:br>
              <a:rPr lang="en-US" b="1"/>
            </a:br>
            <a:r>
              <a:rPr lang="en-US" b="1"/>
              <a:t>      SQLBindCol(stmt, 2, SQL_C_FLOAT, &amp;balance,         0 , &amp;lenOut2);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      while (SQLFetch(stmt) &gt;= SQL_SUCCESS) {</a:t>
            </a:r>
            <a:br>
              <a:rPr lang="en-US" b="1"/>
            </a:br>
            <a:r>
              <a:rPr lang="en-US" b="1"/>
              <a:t>           printf (" %s  %g\n", branchname, balance);</a:t>
            </a:r>
            <a:br>
              <a:rPr lang="en-US" b="1"/>
            </a:br>
            <a:r>
              <a:rPr lang="en-US" b="1"/>
              <a:t>      }</a:t>
            </a:r>
            <a:br>
              <a:rPr lang="en-US" b="1"/>
            </a:br>
            <a:r>
              <a:rPr lang="en-US" b="1"/>
              <a:t>}</a:t>
            </a:r>
            <a:br>
              <a:rPr lang="en-US" b="1"/>
            </a:br>
            <a:r>
              <a:rPr lang="en-US" b="1"/>
              <a:t>SQLFreeStmt(stmt, SQL_DROP); 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>
          <a:xfrm>
            <a:off x="552450" y="85725"/>
            <a:ext cx="8077200" cy="609600"/>
          </a:xfrm>
        </p:spPr>
        <p:txBody>
          <a:bodyPr/>
          <a:lstStyle/>
          <a:p>
            <a:r>
              <a:rPr lang="en-US"/>
              <a:t>More ODBC Features</a:t>
            </a:r>
          </a:p>
        </p:txBody>
      </p:sp>
      <p:sp>
        <p:nvSpPr>
          <p:cNvPr id="1228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62050"/>
            <a:ext cx="8515350" cy="569595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Prepared Statement</a:t>
            </a:r>
          </a:p>
          <a:p>
            <a:pPr lvl="1"/>
            <a:r>
              <a:rPr lang="en-US"/>
              <a:t>SQL statement prepared: compiled at the database</a:t>
            </a:r>
          </a:p>
          <a:p>
            <a:pPr lvl="1"/>
            <a:r>
              <a:rPr lang="en-US"/>
              <a:t>Can have placeholders:  E.g.  insert into account values(?,?,?)</a:t>
            </a:r>
          </a:p>
          <a:p>
            <a:pPr lvl="1"/>
            <a:r>
              <a:rPr lang="en-US"/>
              <a:t>Repeatedly executed with actual values for the placeholders</a:t>
            </a:r>
          </a:p>
          <a:p>
            <a:r>
              <a:rPr lang="en-US" b="1">
                <a:solidFill>
                  <a:schemeClr val="tx2"/>
                </a:solidFill>
              </a:rPr>
              <a:t>Metadata features</a:t>
            </a:r>
          </a:p>
          <a:p>
            <a:pPr lvl="1"/>
            <a:r>
              <a:rPr lang="en-US"/>
              <a:t>finding all the relations in the database and</a:t>
            </a:r>
          </a:p>
          <a:p>
            <a:pPr lvl="1"/>
            <a:r>
              <a:rPr lang="en-US"/>
              <a:t>finding the names and types of columns of a query result or a relation in the database.</a:t>
            </a:r>
          </a:p>
          <a:p>
            <a:r>
              <a:rPr lang="en-US"/>
              <a:t>By default, each SQL statement is treated as a separate transaction that is committed automatically.</a:t>
            </a:r>
          </a:p>
          <a:p>
            <a:pPr lvl="1"/>
            <a:r>
              <a:rPr lang="en-US"/>
              <a:t>Can turn off automatic commit on a connection</a:t>
            </a:r>
          </a:p>
          <a:p>
            <a:pPr lvl="2"/>
            <a:r>
              <a:rPr lang="en-US"/>
              <a:t>SQLSetConnectOption(conn, SQL_AUTOCOMMIT, 0)} </a:t>
            </a:r>
          </a:p>
          <a:p>
            <a:pPr lvl="1"/>
            <a:r>
              <a:rPr lang="en-US"/>
              <a:t>transactions must then be committed or rolled back explicitly by </a:t>
            </a:r>
          </a:p>
          <a:p>
            <a:pPr lvl="2"/>
            <a:r>
              <a:rPr lang="en-US"/>
              <a:t>SQLTransact(conn, SQL_COMMIT) or</a:t>
            </a:r>
          </a:p>
          <a:p>
            <a:pPr lvl="2"/>
            <a:r>
              <a:rPr lang="en-US"/>
              <a:t>SQLTransact(conn, SQL_ROLLBACK)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ODBC Conformance Levels</a:t>
            </a:r>
          </a:p>
        </p:txBody>
      </p:sp>
      <p:sp>
        <p:nvSpPr>
          <p:cNvPr id="1239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/>
              <a:t>Conformance levels specify subsets of the functionality defined by the standard.</a:t>
            </a:r>
          </a:p>
          <a:p>
            <a:pPr lvl="1"/>
            <a:r>
              <a:rPr lang="en-US"/>
              <a:t>Core</a:t>
            </a:r>
          </a:p>
          <a:p>
            <a:pPr lvl="1"/>
            <a:r>
              <a:rPr lang="en-US"/>
              <a:t>Level 1 requires support for metadata querying</a:t>
            </a:r>
          </a:p>
          <a:p>
            <a:pPr lvl="1"/>
            <a:r>
              <a:rPr lang="en-US"/>
              <a:t>Level 2 requires ability to send and retrieve arrays of parameter values and more detailed catalog information.</a:t>
            </a:r>
          </a:p>
          <a:p>
            <a:r>
              <a:rPr lang="en-US"/>
              <a:t>SQL Call Level Interface (CLI) standard similar to ODBC interface, but with some minor differences.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JDBC</a:t>
            </a:r>
            <a:r>
              <a:rPr lang="en-US"/>
              <a:t> is a Java API for communicating with database systems supporting SQL</a:t>
            </a:r>
          </a:p>
          <a:p>
            <a:r>
              <a:rPr lang="en-US"/>
              <a:t>JDBC supports a variety of features for querying and updating data, and for retrieving query results</a:t>
            </a:r>
          </a:p>
          <a:p>
            <a:r>
              <a:rPr lang="en-US"/>
              <a:t>JDBC also supports metadata retrieval, such as querying about relations present in the database and the names and types of relation attributes</a:t>
            </a:r>
          </a:p>
          <a:p>
            <a:r>
              <a:rPr lang="en-US"/>
              <a:t>Model for communicating with the database:</a:t>
            </a:r>
          </a:p>
          <a:p>
            <a:pPr lvl="1"/>
            <a:r>
              <a:rPr lang="en-US"/>
              <a:t>Open a connection</a:t>
            </a:r>
          </a:p>
          <a:p>
            <a:pPr lvl="1"/>
            <a:r>
              <a:rPr lang="en-US"/>
              <a:t>Create a “statement” object</a:t>
            </a:r>
          </a:p>
          <a:p>
            <a:pPr lvl="1"/>
            <a:r>
              <a:rPr lang="en-US"/>
              <a:t>Execute queries using the Statement object to send queries and fetch results</a:t>
            </a:r>
          </a:p>
          <a:p>
            <a:pPr lvl="1"/>
            <a:r>
              <a:rPr lang="en-US"/>
              <a:t>Exception mechanism to handle errors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534400" cy="5238750"/>
          </a:xfrm>
        </p:spPr>
        <p:txBody>
          <a:bodyPr/>
          <a:lstStyle/>
          <a:p>
            <a:pPr lvl="1">
              <a:buFont typeface="Monotype Sorts" pitchFamily="2" charset="2"/>
              <a:buNone/>
            </a:pPr>
            <a:r>
              <a:rPr lang="en-US" sz="1600" b="1"/>
              <a:t>public static void JDBCexample(String dbid, String userid, String passwd) </a:t>
            </a:r>
          </a:p>
          <a:p>
            <a:pPr>
              <a:buFont typeface="Monotype Sorts" pitchFamily="2" charset="2"/>
              <a:buNone/>
            </a:pPr>
            <a:r>
              <a:rPr lang="en-US" sz="1600" b="1"/>
              <a:t>      { 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try { </a:t>
            </a:r>
          </a:p>
          <a:p>
            <a:pPr lvl="2">
              <a:buFont typeface="Webdings" pitchFamily="18" charset="2"/>
              <a:buNone/>
            </a:pPr>
            <a:r>
              <a:rPr lang="en-US" sz="1600" b="1"/>
              <a:t>  Class.forName ("oracle.jdbc.driver.OracleDriver"); </a:t>
            </a:r>
          </a:p>
          <a:p>
            <a:pPr lvl="2">
              <a:buFont typeface="Webdings" pitchFamily="18" charset="2"/>
              <a:buNone/>
            </a:pPr>
            <a:r>
              <a:rPr lang="en-US" sz="1600" b="1"/>
              <a:t>  Connection conn = DriverManager.getConnection(   "jdbc:oracle:thin:@aura.bell-labs.com:2000:bankdb", userid, passwd); 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   Statement stmt = conn.createStatement(); 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       … Do Actual Work ….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   stmt.close();	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   conn.close();	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}		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catch (SQLException sqle) { 		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     System.out.println("SQLException : " + sqle);		</a:t>
            </a:r>
          </a:p>
          <a:p>
            <a:pPr lvl="1">
              <a:buFont typeface="Monotype Sorts" pitchFamily="2" charset="2"/>
              <a:buNone/>
            </a:pPr>
            <a:r>
              <a:rPr lang="en-US" sz="1600" b="1"/>
              <a:t>   }		</a:t>
            </a:r>
          </a:p>
          <a:p>
            <a:pPr>
              <a:buFont typeface="Monotype Sorts" pitchFamily="2" charset="2"/>
              <a:buNone/>
            </a:pPr>
            <a:r>
              <a:rPr lang="en-US" sz="1600" b="1"/>
              <a:t>     }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 (Cont.)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129588" cy="53419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Update to database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try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stmt.executeUpdate(  "insert into account values</a:t>
            </a:r>
            <a:br>
              <a:rPr lang="en-US" b="1"/>
            </a:br>
            <a:r>
              <a:rPr lang="en-US" b="1"/>
              <a:t>                                        ('A-9732', 'Perryridge', 1200)");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} catch (SQLException sqle) {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     System.out.println("Could not insert tuple. " + sqle);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}</a:t>
            </a:r>
          </a:p>
          <a:p>
            <a:pPr>
              <a:lnSpc>
                <a:spcPct val="90000"/>
              </a:lnSpc>
            </a:pPr>
            <a:r>
              <a:rPr lang="en-US"/>
              <a:t>Execute query and fetch and print results 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ResultSet rset = stmt.executeQuery( "select branch_name, avg(balance)  </a:t>
            </a:r>
            <a:br>
              <a:rPr lang="en-US" b="1"/>
            </a:br>
            <a:r>
              <a:rPr lang="en-US" b="1"/>
              <a:t>                                                        from account </a:t>
            </a:r>
            <a:br>
              <a:rPr lang="en-US" b="1"/>
            </a:br>
            <a:r>
              <a:rPr lang="en-US" b="1"/>
              <a:t>                                                        group by branch_name");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while (rset.next()) {		</a:t>
            </a:r>
          </a:p>
          <a:p>
            <a:pPr lvl="2">
              <a:lnSpc>
                <a:spcPct val="90000"/>
              </a:lnSpc>
              <a:buFont typeface="Webdings" pitchFamily="18" charset="2"/>
              <a:buNone/>
            </a:pPr>
            <a:r>
              <a:rPr lang="en-US" b="1"/>
              <a:t>System.out.println(</a:t>
            </a:r>
            <a:br>
              <a:rPr lang="en-US" b="1"/>
            </a:br>
            <a:r>
              <a:rPr lang="en-US" b="1"/>
              <a:t>           rset.getString("branch_name") + "  " + rset.getFloat(2));	</a:t>
            </a:r>
          </a:p>
          <a:p>
            <a:pPr lvl="1"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}		</a:t>
            </a:r>
          </a:p>
          <a:p>
            <a:pPr>
              <a:lnSpc>
                <a:spcPct val="90000"/>
              </a:lnSpc>
            </a:pPr>
            <a:endParaRPr lang="en-US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290638" y="117475"/>
            <a:ext cx="7554912" cy="609600"/>
          </a:xfrm>
        </p:spPr>
        <p:txBody>
          <a:bodyPr/>
          <a:lstStyle/>
          <a:p>
            <a:r>
              <a:rPr lang="en-US"/>
              <a:t>Build-in Data Types in SQL (Cont.)</a:t>
            </a:r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991350" cy="4730750"/>
          </a:xfrm>
        </p:spPr>
        <p:txBody>
          <a:bodyPr/>
          <a:lstStyle/>
          <a:p>
            <a:pPr>
              <a:tabLst>
                <a:tab pos="1250950" algn="l"/>
              </a:tabLst>
            </a:pPr>
            <a:r>
              <a:rPr lang="en-US"/>
              <a:t>Can extract values of individual fields from date/time/timestamp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 </a:t>
            </a:r>
            <a:r>
              <a:rPr lang="en-US" b="1"/>
              <a:t>extract</a:t>
            </a:r>
            <a:r>
              <a:rPr lang="en-US"/>
              <a:t> (</a:t>
            </a:r>
            <a:r>
              <a:rPr lang="en-US" b="1"/>
              <a:t>year from</a:t>
            </a:r>
            <a:r>
              <a:rPr lang="en-US"/>
              <a:t> r.starttime) </a:t>
            </a:r>
          </a:p>
          <a:p>
            <a:pPr lvl="1">
              <a:buFont typeface="Monotype Sorts" pitchFamily="2" charset="2"/>
              <a:buNone/>
              <a:tabLst>
                <a:tab pos="1250950" algn="l"/>
              </a:tabLst>
            </a:pPr>
            <a:endParaRPr lang="en-US"/>
          </a:p>
          <a:p>
            <a:pPr>
              <a:tabLst>
                <a:tab pos="1250950" algn="l"/>
              </a:tabLst>
            </a:pPr>
            <a:r>
              <a:rPr lang="en-US"/>
              <a:t>Can cast string types to date/time/timestamp 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 </a:t>
            </a:r>
            <a:r>
              <a:rPr lang="en-US" b="1"/>
              <a:t>cast</a:t>
            </a:r>
            <a:r>
              <a:rPr lang="en-US"/>
              <a:t>   &lt;string-valued-expression&gt; </a:t>
            </a:r>
            <a:r>
              <a:rPr lang="en-US" b="1"/>
              <a:t>as date</a:t>
            </a:r>
          </a:p>
          <a:p>
            <a:pPr lvl="1">
              <a:tabLst>
                <a:tab pos="1250950" algn="l"/>
              </a:tabLst>
            </a:pPr>
            <a:r>
              <a:rPr lang="en-US"/>
              <a:t>Example:   </a:t>
            </a:r>
            <a:r>
              <a:rPr lang="en-US" b="1"/>
              <a:t>cast</a:t>
            </a:r>
            <a:r>
              <a:rPr lang="en-US"/>
              <a:t>   &lt;string-valued-expression&gt; </a:t>
            </a:r>
            <a:r>
              <a:rPr lang="en-US" b="1"/>
              <a:t>as time</a:t>
            </a:r>
          </a:p>
          <a:p>
            <a:pPr lvl="1">
              <a:buFont typeface="Monotype Sorts" pitchFamily="2" charset="2"/>
              <a:buNone/>
              <a:tabLst>
                <a:tab pos="1250950" algn="l"/>
              </a:tabLst>
            </a:pPr>
            <a:endParaRPr lang="en-US" b="1">
              <a:solidFill>
                <a:schemeClr val="tx2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JDBC Code Details      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/>
              <a:t>Getting result fields:</a:t>
            </a:r>
          </a:p>
          <a:p>
            <a:pPr lvl="1"/>
            <a:r>
              <a:rPr lang="en-US" b="1"/>
              <a:t>rs.getString(“branchname”) and rs.getString(1) equivalent if branchname is the first argument of select result.</a:t>
            </a:r>
          </a:p>
          <a:p>
            <a:r>
              <a:rPr lang="en-US"/>
              <a:t>Dealing with Null values</a:t>
            </a:r>
          </a:p>
          <a:p>
            <a:pPr lvl="1">
              <a:buFont typeface="Monotype Sorts" pitchFamily="2" charset="2"/>
              <a:buNone/>
            </a:pPr>
            <a:r>
              <a:rPr lang="en-US" b="1"/>
              <a:t>int a = rs.getInt(“a”);</a:t>
            </a:r>
          </a:p>
          <a:p>
            <a:pPr lvl="1">
              <a:buFont typeface="Monotype Sorts" pitchFamily="2" charset="2"/>
              <a:buNone/>
            </a:pPr>
            <a:r>
              <a:rPr lang="en-US" b="1"/>
              <a:t>if (rs.wasNull()) Systems.out.println(“Got null value”);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-419100"/>
            <a:ext cx="8077200" cy="1057275"/>
          </a:xfrm>
        </p:spPr>
        <p:txBody>
          <a:bodyPr/>
          <a:lstStyle/>
          <a:p>
            <a:r>
              <a:rPr lang="en-US" sz="2800"/>
              <a:t>Procedural Extensions and Stored Procedures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21625" cy="4346575"/>
          </a:xfrm>
        </p:spPr>
        <p:txBody>
          <a:bodyPr/>
          <a:lstStyle/>
          <a:p>
            <a:r>
              <a:rPr lang="en-US"/>
              <a:t>SQL provides a </a:t>
            </a:r>
            <a:r>
              <a:rPr lang="en-US" b="1"/>
              <a:t>module</a:t>
            </a:r>
            <a:r>
              <a:rPr lang="en-US"/>
              <a:t> language </a:t>
            </a:r>
          </a:p>
          <a:p>
            <a:pPr lvl="1"/>
            <a:r>
              <a:rPr lang="en-US"/>
              <a:t>Permits definition of procedures in SQL, with if-then-else statements, for and while loops, etc.</a:t>
            </a:r>
          </a:p>
          <a:p>
            <a:pPr lvl="1"/>
            <a:r>
              <a:rPr lang="en-US"/>
              <a:t>more in Chapter 9</a:t>
            </a:r>
          </a:p>
          <a:p>
            <a:r>
              <a:rPr lang="en-US"/>
              <a:t>Stored Procedures</a:t>
            </a:r>
          </a:p>
          <a:p>
            <a:pPr lvl="1"/>
            <a:r>
              <a:rPr lang="en-US"/>
              <a:t>Can store procedures in the database </a:t>
            </a:r>
          </a:p>
          <a:p>
            <a:pPr lvl="1"/>
            <a:r>
              <a:rPr lang="en-US"/>
              <a:t>then execute them using the </a:t>
            </a:r>
            <a:r>
              <a:rPr lang="en-US" b="1"/>
              <a:t>call</a:t>
            </a:r>
            <a:r>
              <a:rPr lang="en-US"/>
              <a:t> statement</a:t>
            </a:r>
          </a:p>
          <a:p>
            <a:pPr lvl="1"/>
            <a:r>
              <a:rPr lang="en-US"/>
              <a:t>permit external applications to operate on the database without knowing about internal details</a:t>
            </a:r>
          </a:p>
          <a:p>
            <a:r>
              <a:rPr lang="en-US"/>
              <a:t>These features are covered in Chapter 9 (Object Relational Databases)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Functions and Procedures</a:t>
            </a:r>
          </a:p>
        </p:txBody>
      </p:sp>
      <p:sp>
        <p:nvSpPr>
          <p:cNvPr id="394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848600" cy="4876800"/>
          </a:xfrm>
        </p:spPr>
        <p:txBody>
          <a:bodyPr/>
          <a:lstStyle/>
          <a:p>
            <a:r>
              <a:rPr lang="en-US"/>
              <a:t>SQL:1999 supports functions and procedures</a:t>
            </a:r>
          </a:p>
          <a:p>
            <a:pPr lvl="1"/>
            <a:r>
              <a:rPr lang="en-US"/>
              <a:t>Functions/procedures can be written in SQL itself, or in an external programming language</a:t>
            </a:r>
          </a:p>
          <a:p>
            <a:pPr lvl="1"/>
            <a:r>
              <a:rPr lang="en-US"/>
              <a:t>Functions are particularly useful with specialized data types such as images and geometric objects</a:t>
            </a:r>
          </a:p>
          <a:p>
            <a:pPr lvl="2"/>
            <a:r>
              <a:rPr lang="en-US"/>
              <a:t>Example: functions to check if polygons overlap, or to compare images for similarity</a:t>
            </a:r>
          </a:p>
          <a:p>
            <a:pPr lvl="1"/>
            <a:r>
              <a:rPr lang="en-US"/>
              <a:t>Some database systems support </a:t>
            </a:r>
            <a:r>
              <a:rPr lang="en-US" b="1">
                <a:solidFill>
                  <a:schemeClr val="tx2"/>
                </a:solidFill>
              </a:rPr>
              <a:t>table-valued functions</a:t>
            </a:r>
            <a:r>
              <a:rPr lang="en-US"/>
              <a:t>, which can return a relation as a result</a:t>
            </a:r>
          </a:p>
          <a:p>
            <a:r>
              <a:rPr lang="en-US"/>
              <a:t>SQL:1999 also supports a rich set of imperative constructs, including</a:t>
            </a:r>
          </a:p>
          <a:p>
            <a:pPr lvl="1"/>
            <a:r>
              <a:rPr lang="en-US"/>
              <a:t>Loops, if-then-else, assignment</a:t>
            </a:r>
          </a:p>
          <a:p>
            <a:r>
              <a:rPr lang="en-US"/>
              <a:t>Many databases have proprietary procedural extensions to SQL that differ from SQL:1999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SQL Functions</a:t>
            </a:r>
          </a:p>
        </p:txBody>
      </p:sp>
      <p:sp>
        <p:nvSpPr>
          <p:cNvPr id="395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/>
              <a:t>Define a function that, given the name of a customer, returns the count of the number of accounts owned by the customer.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 sz="1600" b="1"/>
              <a:t>             </a:t>
            </a:r>
            <a:r>
              <a:rPr lang="en-US" b="1"/>
              <a:t>create function </a:t>
            </a:r>
            <a:r>
              <a:rPr lang="en-US" i="1"/>
              <a:t>account_count </a:t>
            </a:r>
            <a:r>
              <a:rPr lang="en-US"/>
              <a:t>(</a:t>
            </a:r>
            <a:r>
              <a:rPr lang="en-US" i="1"/>
              <a:t>customer_name </a:t>
            </a:r>
            <a:r>
              <a:rPr lang="en-US" b="1"/>
              <a:t>varchar</a:t>
            </a:r>
            <a:r>
              <a:rPr lang="en-US"/>
              <a:t>(20))</a:t>
            </a:r>
            <a:r>
              <a:rPr lang="en-US" b="1"/>
              <a:t/>
            </a:r>
            <a:br>
              <a:rPr lang="en-US" b="1"/>
            </a:br>
            <a:r>
              <a:rPr lang="en-US" sz="1600" b="1"/>
              <a:t>       </a:t>
            </a:r>
            <a:r>
              <a:rPr lang="en-US" b="1"/>
              <a:t>returns integer</a:t>
            </a:r>
            <a:br>
              <a:rPr lang="en-US" b="1"/>
            </a:br>
            <a:r>
              <a:rPr lang="en-US" b="1"/>
              <a:t>      begin</a:t>
            </a:r>
            <a:br>
              <a:rPr lang="en-US" b="1"/>
            </a:br>
            <a:r>
              <a:rPr lang="en-US" b="1"/>
              <a:t>           declare </a:t>
            </a:r>
            <a:r>
              <a:rPr lang="en-US" i="1"/>
              <a:t>a_count </a:t>
            </a:r>
            <a:r>
              <a:rPr lang="en-US" b="1"/>
              <a:t>integer;</a:t>
            </a:r>
            <a:br>
              <a:rPr lang="en-US" b="1"/>
            </a:br>
            <a:r>
              <a:rPr lang="en-US" b="1"/>
              <a:t>           select count </a:t>
            </a:r>
            <a:r>
              <a:rPr lang="en-US"/>
              <a:t>(</a:t>
            </a:r>
            <a:r>
              <a:rPr lang="en-US" i="1"/>
              <a:t>* </a:t>
            </a:r>
            <a:r>
              <a:rPr lang="en-US"/>
              <a:t>) </a:t>
            </a:r>
            <a:r>
              <a:rPr lang="en-US" b="1"/>
              <a:t>into </a:t>
            </a:r>
            <a:r>
              <a:rPr lang="en-US" i="1"/>
              <a:t>a_count</a:t>
            </a:r>
            <a:br>
              <a:rPr lang="en-US" i="1"/>
            </a:br>
            <a:r>
              <a:rPr lang="en-US" i="1"/>
              <a:t>           </a:t>
            </a:r>
            <a:r>
              <a:rPr lang="en-US" b="1"/>
              <a:t>from </a:t>
            </a:r>
            <a:r>
              <a:rPr lang="en-US" i="1"/>
              <a:t>depositor</a:t>
            </a:r>
            <a:br>
              <a:rPr lang="en-US" i="1"/>
            </a:br>
            <a:r>
              <a:rPr lang="en-US" i="1"/>
              <a:t>           </a:t>
            </a:r>
            <a:r>
              <a:rPr lang="en-US" b="1"/>
              <a:t>where </a:t>
            </a:r>
            <a:r>
              <a:rPr lang="en-US" i="1"/>
              <a:t>depositor.customer_name = customer_name</a:t>
            </a:r>
            <a:br>
              <a:rPr lang="en-US" i="1"/>
            </a:br>
            <a:r>
              <a:rPr lang="en-US" i="1"/>
              <a:t>           </a:t>
            </a:r>
            <a:r>
              <a:rPr lang="en-US" b="1"/>
              <a:t>return </a:t>
            </a:r>
            <a:r>
              <a:rPr lang="en-US" i="1"/>
              <a:t>a_count;</a:t>
            </a:r>
            <a:br>
              <a:rPr lang="en-US" i="1"/>
            </a:br>
            <a:r>
              <a:rPr lang="en-US" i="1"/>
              <a:t>       </a:t>
            </a:r>
            <a:r>
              <a:rPr lang="en-US" b="1"/>
              <a:t>end</a:t>
            </a:r>
          </a:p>
          <a:p>
            <a:pPr>
              <a:tabLst>
                <a:tab pos="803275" algn="l"/>
                <a:tab pos="1370013" algn="l"/>
                <a:tab pos="2112963" algn="l"/>
              </a:tabLst>
            </a:pPr>
            <a:r>
              <a:rPr lang="en-US"/>
              <a:t>Find the name and address of each customer that has more than one account.</a:t>
            </a:r>
          </a:p>
          <a:p>
            <a:pPr>
              <a:buFont typeface="Monotype Sorts" pitchFamily="2" charset="2"/>
              <a:buNone/>
              <a:tabLst>
                <a:tab pos="803275" algn="l"/>
                <a:tab pos="1370013" algn="l"/>
                <a:tab pos="2112963" algn="l"/>
              </a:tabLst>
            </a:pPr>
            <a:r>
              <a:rPr lang="en-US"/>
              <a:t>		</a:t>
            </a:r>
            <a:r>
              <a:rPr lang="en-US" b="1"/>
              <a:t>select </a:t>
            </a:r>
            <a:r>
              <a:rPr lang="en-US" i="1"/>
              <a:t>customer_name, customer_street, customer_city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from</a:t>
            </a:r>
            <a:r>
              <a:rPr lang="en-US" i="1"/>
              <a:t> customer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where </a:t>
            </a:r>
            <a:r>
              <a:rPr lang="en-US" i="1"/>
              <a:t>account_</a:t>
            </a:r>
            <a:r>
              <a:rPr lang="en-US"/>
              <a:t>count (</a:t>
            </a:r>
            <a:r>
              <a:rPr lang="en-US" i="1"/>
              <a:t>customer_name </a:t>
            </a:r>
            <a:r>
              <a:rPr lang="en-US"/>
              <a:t>) &gt; 1</a:t>
            </a:r>
            <a:endParaRPr lang="en-US" i="1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Functions</a:t>
            </a:r>
          </a:p>
        </p:txBody>
      </p:sp>
      <p:sp>
        <p:nvSpPr>
          <p:cNvPr id="467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1038" y="857250"/>
            <a:ext cx="7794625" cy="5508625"/>
          </a:xfrm>
        </p:spPr>
        <p:txBody>
          <a:bodyPr/>
          <a:lstStyle/>
          <a:p>
            <a:r>
              <a:rPr lang="en-US"/>
              <a:t>SQL:2003 added functions that return a relation as a result</a:t>
            </a:r>
          </a:p>
          <a:p>
            <a:r>
              <a:rPr lang="en-US"/>
              <a:t>Example: Return all accounts owned by a given customer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create</a:t>
            </a:r>
            <a:r>
              <a:rPr lang="en-US"/>
              <a:t> </a:t>
            </a:r>
            <a:r>
              <a:rPr lang="en-US" b="1"/>
              <a:t>function</a:t>
            </a:r>
            <a:r>
              <a:rPr lang="en-US"/>
              <a:t> </a:t>
            </a:r>
            <a:r>
              <a:rPr lang="en-US" i="1"/>
              <a:t>accounts_of</a:t>
            </a:r>
            <a:r>
              <a:rPr lang="en-US"/>
              <a:t> (</a:t>
            </a:r>
            <a:r>
              <a:rPr lang="en-US" i="1"/>
              <a:t>customer_name</a:t>
            </a:r>
            <a:r>
              <a:rPr lang="en-US"/>
              <a:t> </a:t>
            </a:r>
            <a:r>
              <a:rPr lang="en-US" b="1"/>
              <a:t>char</a:t>
            </a:r>
            <a:r>
              <a:rPr lang="en-US"/>
              <a:t>(20)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returns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> ( 	</a:t>
            </a:r>
            <a:r>
              <a:rPr lang="en-US" i="1"/>
              <a:t>account_number</a:t>
            </a:r>
            <a:r>
              <a:rPr lang="en-US"/>
              <a:t> </a:t>
            </a:r>
            <a:r>
              <a:rPr lang="en-US" b="1"/>
              <a:t>char</a:t>
            </a:r>
            <a:r>
              <a:rPr lang="en-US"/>
              <a:t>(10),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branch_name</a:t>
            </a:r>
            <a:r>
              <a:rPr lang="en-US"/>
              <a:t> </a:t>
            </a:r>
            <a:r>
              <a:rPr lang="en-US" b="1"/>
              <a:t>char</a:t>
            </a:r>
            <a:r>
              <a:rPr lang="en-US"/>
              <a:t>(15)</a:t>
            </a:r>
            <a:br>
              <a:rPr lang="en-US"/>
            </a:br>
            <a:r>
              <a:rPr lang="en-US"/>
              <a:t>			</a:t>
            </a:r>
            <a:r>
              <a:rPr lang="en-US" i="1"/>
              <a:t>balance</a:t>
            </a:r>
            <a:r>
              <a:rPr lang="en-US"/>
              <a:t> </a:t>
            </a:r>
            <a:r>
              <a:rPr lang="en-US" b="1"/>
              <a:t>numeric</a:t>
            </a:r>
            <a:r>
              <a:rPr lang="en-US"/>
              <a:t>(12,2))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return</a:t>
            </a:r>
            <a:r>
              <a:rPr lang="en-US"/>
              <a:t> </a:t>
            </a:r>
            <a:r>
              <a:rPr lang="en-US" b="1"/>
              <a:t>table</a:t>
            </a:r>
            <a:r>
              <a:rPr lang="en-US"/>
              <a:t/>
            </a:r>
            <a:br>
              <a:rPr lang="en-US"/>
            </a:br>
            <a:r>
              <a:rPr lang="en-US"/>
              <a:t>	(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account_number, branch_name, balance</a:t>
            </a:r>
            <a:r>
              <a:rPr lang="en-US"/>
              <a:t/>
            </a:r>
            <a:br>
              <a:rPr lang="en-US"/>
            </a:br>
            <a:r>
              <a:rPr lang="en-US"/>
              <a:t>	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 A</a:t>
            </a:r>
            <a:r>
              <a:rPr lang="en-US"/>
              <a:t/>
            </a:r>
            <a:br>
              <a:rPr lang="en-US"/>
            </a:br>
            <a:r>
              <a:rPr lang="en-US"/>
              <a:t>	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b="1"/>
              <a:t>exists</a:t>
            </a:r>
            <a:r>
              <a:rPr lang="en-US"/>
              <a:t> (</a:t>
            </a:r>
            <a:br>
              <a:rPr lang="en-US"/>
            </a:br>
            <a:r>
              <a:rPr lang="en-US"/>
              <a:t>	     </a:t>
            </a:r>
            <a:r>
              <a:rPr lang="en-US" b="1"/>
              <a:t>select</a:t>
            </a:r>
            <a:r>
              <a:rPr lang="en-US"/>
              <a:t> *</a:t>
            </a:r>
            <a:br>
              <a:rPr lang="en-US"/>
            </a:br>
            <a:r>
              <a:rPr lang="en-US"/>
              <a:t>	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depositor D</a:t>
            </a:r>
            <a:r>
              <a:rPr lang="en-US"/>
              <a:t/>
            </a:r>
            <a:br>
              <a:rPr lang="en-US"/>
            </a:br>
            <a:r>
              <a:rPr lang="en-US"/>
              <a:t>	    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D.customer_name = accounts_of.customer_name</a:t>
            </a:r>
            <a:r>
              <a:rPr lang="en-US"/>
              <a:t/>
            </a:r>
            <a:br>
              <a:rPr lang="en-US"/>
            </a:br>
            <a:r>
              <a:rPr lang="en-US"/>
              <a:t>	               </a:t>
            </a:r>
            <a:r>
              <a:rPr lang="en-US" b="1"/>
              <a:t>and</a:t>
            </a:r>
            <a:r>
              <a:rPr lang="en-US"/>
              <a:t> </a:t>
            </a:r>
            <a:r>
              <a:rPr lang="en-US" i="1"/>
              <a:t>D.account_number = A.account_number </a:t>
            </a:r>
            <a:r>
              <a:rPr lang="en-US"/>
              <a:t>))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Functions (cont’d)</a:t>
            </a:r>
          </a:p>
        </p:txBody>
      </p:sp>
      <p:sp>
        <p:nvSpPr>
          <p:cNvPr id="468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Usage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select *</a:t>
            </a:r>
            <a:br>
              <a:rPr lang="en-US" b="1"/>
            </a:br>
            <a:r>
              <a:rPr lang="en-US" b="1"/>
              <a:t>	from table </a:t>
            </a:r>
            <a:r>
              <a:rPr lang="en-US"/>
              <a:t>(</a:t>
            </a:r>
            <a:r>
              <a:rPr lang="en-US" i="1"/>
              <a:t>accounts_of </a:t>
            </a:r>
            <a:r>
              <a:rPr lang="en-US"/>
              <a:t>(‘Smith’))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3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09650" y="66675"/>
            <a:ext cx="8077200" cy="609600"/>
          </a:xfrm>
        </p:spPr>
        <p:txBody>
          <a:bodyPr/>
          <a:lstStyle/>
          <a:p>
            <a:r>
              <a:rPr lang="en-US"/>
              <a:t>SQL Procedures</a:t>
            </a:r>
          </a:p>
        </p:txBody>
      </p:sp>
      <p:sp>
        <p:nvSpPr>
          <p:cNvPr id="397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054975" cy="5281612"/>
          </a:xfrm>
        </p:spPr>
        <p:txBody>
          <a:bodyPr/>
          <a:lstStyle/>
          <a:p>
            <a:r>
              <a:rPr lang="en-US"/>
              <a:t>The </a:t>
            </a:r>
            <a:r>
              <a:rPr lang="en-US" i="1"/>
              <a:t>author_count </a:t>
            </a:r>
            <a:r>
              <a:rPr lang="en-US"/>
              <a:t>function could instead be written as procedure:</a:t>
            </a:r>
          </a:p>
          <a:p>
            <a:pPr>
              <a:buFont typeface="Monotype Sorts" pitchFamily="2" charset="2"/>
              <a:buNone/>
            </a:pPr>
            <a:r>
              <a:rPr lang="en-US" b="1"/>
              <a:t>	create procedure </a:t>
            </a:r>
            <a:r>
              <a:rPr lang="en-US" i="1"/>
              <a:t>account_count_proc </a:t>
            </a:r>
            <a:r>
              <a:rPr lang="en-US"/>
              <a:t>(</a:t>
            </a:r>
            <a:r>
              <a:rPr lang="en-US" b="1"/>
              <a:t>in </a:t>
            </a:r>
            <a:r>
              <a:rPr lang="en-US" i="1"/>
              <a:t>title </a:t>
            </a:r>
            <a:r>
              <a:rPr lang="en-US" b="1"/>
              <a:t>varchar</a:t>
            </a:r>
            <a:r>
              <a:rPr lang="en-US"/>
              <a:t>(20), </a:t>
            </a:r>
            <a:br>
              <a:rPr lang="en-US"/>
            </a:br>
            <a:r>
              <a:rPr lang="en-US"/>
              <a:t>                                                             </a:t>
            </a:r>
            <a:r>
              <a:rPr lang="en-US" b="1"/>
              <a:t>out </a:t>
            </a:r>
            <a:r>
              <a:rPr lang="en-US" i="1"/>
              <a:t>a_count </a:t>
            </a:r>
            <a:r>
              <a:rPr lang="en-US" b="1"/>
              <a:t>integer)</a:t>
            </a:r>
            <a:br>
              <a:rPr lang="en-US" b="1"/>
            </a:br>
            <a:r>
              <a:rPr lang="en-US" b="1"/>
              <a:t>begin</a:t>
            </a:r>
          </a:p>
          <a:p>
            <a:pPr>
              <a:buFont typeface="Monotype Sorts" pitchFamily="2" charset="2"/>
              <a:buNone/>
            </a:pPr>
            <a:r>
              <a:rPr lang="en-US" b="1"/>
              <a:t>	  select count</a:t>
            </a:r>
            <a:r>
              <a:rPr lang="en-US"/>
              <a:t>(</a:t>
            </a:r>
            <a:r>
              <a:rPr lang="en-US" i="1"/>
              <a:t>author</a:t>
            </a:r>
            <a:r>
              <a:rPr lang="en-US"/>
              <a:t>) </a:t>
            </a:r>
            <a:r>
              <a:rPr lang="en-US" b="1"/>
              <a:t>into </a:t>
            </a:r>
            <a:r>
              <a:rPr lang="en-US" i="1"/>
              <a:t>a_count</a:t>
            </a:r>
            <a:br>
              <a:rPr lang="en-US" i="1"/>
            </a:br>
            <a:r>
              <a:rPr lang="en-US" i="1"/>
              <a:t>  </a:t>
            </a:r>
            <a:r>
              <a:rPr lang="en-US" b="1"/>
              <a:t>from </a:t>
            </a:r>
            <a:r>
              <a:rPr lang="en-US" i="1"/>
              <a:t>depositor</a:t>
            </a:r>
            <a:br>
              <a:rPr lang="en-US" i="1"/>
            </a:br>
            <a:r>
              <a:rPr lang="en-US" i="1"/>
              <a:t>  </a:t>
            </a:r>
            <a:r>
              <a:rPr lang="en-US" b="1"/>
              <a:t>where </a:t>
            </a:r>
            <a:r>
              <a:rPr lang="en-US" i="1"/>
              <a:t>depositor.customer_name = account_count_proc.customer_name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     </a:t>
            </a:r>
            <a:r>
              <a:rPr lang="en-US" b="1"/>
              <a:t>end</a:t>
            </a:r>
          </a:p>
          <a:p>
            <a:r>
              <a:rPr lang="en-US"/>
              <a:t>Procedures can be invoked either from an SQL procedure or from embedded SQL, using the </a:t>
            </a:r>
            <a:r>
              <a:rPr lang="en-US" b="1"/>
              <a:t>call</a:t>
            </a:r>
            <a:r>
              <a:rPr lang="en-US"/>
              <a:t> statement.</a:t>
            </a:r>
          </a:p>
          <a:p>
            <a:pPr>
              <a:buFont typeface="Monotype Sorts" pitchFamily="2" charset="2"/>
              <a:buNone/>
            </a:pPr>
            <a:r>
              <a:rPr lang="en-US" b="1"/>
              <a:t>		declare </a:t>
            </a:r>
            <a:r>
              <a:rPr lang="en-US" i="1"/>
              <a:t>a_count </a:t>
            </a:r>
            <a:r>
              <a:rPr lang="en-US" b="1"/>
              <a:t>integer</a:t>
            </a:r>
            <a:r>
              <a:rPr lang="en-US"/>
              <a:t>;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call </a:t>
            </a:r>
            <a:r>
              <a:rPr lang="en-US" i="1"/>
              <a:t>account_count_proc</a:t>
            </a:r>
            <a:r>
              <a:rPr lang="en-US"/>
              <a:t>( ‘Smith’, </a:t>
            </a:r>
            <a:r>
              <a:rPr lang="en-US" i="1"/>
              <a:t>a_count</a:t>
            </a:r>
            <a:r>
              <a:rPr lang="en-US"/>
              <a:t>);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Procedures and functions can be invoked also from dynamic SQL</a:t>
            </a:r>
          </a:p>
          <a:p>
            <a:r>
              <a:rPr lang="en-US"/>
              <a:t>SQL:1999 allows more than one function/procedure of the same name (called name </a:t>
            </a:r>
            <a:r>
              <a:rPr lang="en-US" b="1">
                <a:solidFill>
                  <a:schemeClr val="tx2"/>
                </a:solidFill>
              </a:rPr>
              <a:t>overloading</a:t>
            </a:r>
            <a:r>
              <a:rPr lang="en-US"/>
              <a:t>), as long as the number of </a:t>
            </a:r>
            <a:br>
              <a:rPr lang="en-US"/>
            </a:br>
            <a:r>
              <a:rPr lang="en-US"/>
              <a:t>arguments differ, or at least the types of the arguments differ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Constructs</a:t>
            </a:r>
          </a:p>
        </p:txBody>
      </p:sp>
      <p:sp>
        <p:nvSpPr>
          <p:cNvPr id="4014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8364538" cy="5721350"/>
          </a:xfrm>
        </p:spPr>
        <p:txBody>
          <a:bodyPr/>
          <a:lstStyle/>
          <a:p>
            <a:r>
              <a:rPr lang="en-US">
                <a:latin typeface="Tahoma" pitchFamily="34" charset="0"/>
              </a:rPr>
              <a:t>Compound statement: </a:t>
            </a:r>
            <a:r>
              <a:rPr lang="en-US" b="1">
                <a:latin typeface="Tahoma" pitchFamily="34" charset="0"/>
              </a:rPr>
              <a:t>begin … end</a:t>
            </a:r>
            <a:r>
              <a:rPr lang="en-US">
                <a:latin typeface="Tahoma" pitchFamily="34" charset="0"/>
              </a:rPr>
              <a:t>, </a:t>
            </a:r>
          </a:p>
          <a:p>
            <a:pPr lvl="1"/>
            <a:r>
              <a:rPr lang="en-US">
                <a:latin typeface="Tahoma" pitchFamily="34" charset="0"/>
              </a:rPr>
              <a:t>May contain multiple SQL statements between </a:t>
            </a:r>
            <a:r>
              <a:rPr lang="en-US" b="1">
                <a:latin typeface="Tahoma" pitchFamily="34" charset="0"/>
              </a:rPr>
              <a:t>begin </a:t>
            </a:r>
            <a:r>
              <a:rPr lang="en-US">
                <a:latin typeface="Tahoma" pitchFamily="34" charset="0"/>
              </a:rPr>
              <a:t>and </a:t>
            </a:r>
            <a:r>
              <a:rPr lang="en-US" b="1">
                <a:latin typeface="Tahoma" pitchFamily="34" charset="0"/>
              </a:rPr>
              <a:t>end</a:t>
            </a:r>
            <a:r>
              <a:rPr lang="en-US">
                <a:latin typeface="Tahoma" pitchFamily="34" charset="0"/>
              </a:rPr>
              <a:t>.</a:t>
            </a:r>
          </a:p>
          <a:p>
            <a:pPr lvl="1"/>
            <a:r>
              <a:rPr lang="en-US">
                <a:latin typeface="Tahoma" pitchFamily="34" charset="0"/>
              </a:rPr>
              <a:t>Local variables can be declared within a compound statements</a:t>
            </a:r>
          </a:p>
          <a:p>
            <a:r>
              <a:rPr lang="en-US" b="1">
                <a:latin typeface="Tahoma" pitchFamily="34" charset="0"/>
              </a:rPr>
              <a:t>While </a:t>
            </a:r>
            <a:r>
              <a:rPr lang="en-US">
                <a:latin typeface="Tahoma" pitchFamily="34" charset="0"/>
              </a:rPr>
              <a:t>and </a:t>
            </a:r>
            <a:r>
              <a:rPr lang="en-US" b="1">
                <a:latin typeface="Tahoma" pitchFamily="34" charset="0"/>
              </a:rPr>
              <a:t>repeat</a:t>
            </a:r>
            <a:r>
              <a:rPr lang="en-US">
                <a:latin typeface="Tahoma" pitchFamily="34" charset="0"/>
              </a:rPr>
              <a:t> statements:</a:t>
            </a:r>
            <a:endParaRPr lang="en-US" b="1">
              <a:latin typeface="Tahoma" pitchFamily="34" charset="0"/>
            </a:endParaRPr>
          </a:p>
          <a:p>
            <a:pPr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declare </a:t>
            </a:r>
            <a:r>
              <a:rPr lang="en-US" i="1">
                <a:latin typeface="Tahoma" pitchFamily="34" charset="0"/>
              </a:rPr>
              <a:t>n </a:t>
            </a:r>
            <a:r>
              <a:rPr lang="en-US" b="1">
                <a:latin typeface="Tahoma" pitchFamily="34" charset="0"/>
              </a:rPr>
              <a:t>integer default </a:t>
            </a:r>
            <a:r>
              <a:rPr lang="en-US">
                <a:latin typeface="Tahoma" pitchFamily="34" charset="0"/>
              </a:rPr>
              <a:t>0;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while </a:t>
            </a:r>
            <a:r>
              <a:rPr lang="en-US" i="1">
                <a:latin typeface="Tahoma" pitchFamily="34" charset="0"/>
              </a:rPr>
              <a:t>n </a:t>
            </a:r>
            <a:r>
              <a:rPr lang="en-US">
                <a:latin typeface="Tahoma" pitchFamily="34" charset="0"/>
              </a:rPr>
              <a:t>&lt; 10 </a:t>
            </a:r>
            <a:r>
              <a:rPr lang="en-US" b="1">
                <a:latin typeface="Tahoma" pitchFamily="34" charset="0"/>
              </a:rPr>
              <a:t>do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    set </a:t>
            </a:r>
            <a:r>
              <a:rPr lang="en-US" i="1">
                <a:latin typeface="Tahoma" pitchFamily="34" charset="0"/>
              </a:rPr>
              <a:t>n </a:t>
            </a:r>
            <a:r>
              <a:rPr lang="en-US">
                <a:latin typeface="Tahoma" pitchFamily="34" charset="0"/>
              </a:rPr>
              <a:t>= </a:t>
            </a:r>
            <a:r>
              <a:rPr lang="en-US" i="1">
                <a:latin typeface="Tahoma" pitchFamily="34" charset="0"/>
              </a:rPr>
              <a:t>n </a:t>
            </a:r>
            <a:r>
              <a:rPr lang="en-US">
                <a:latin typeface="Tahoma" pitchFamily="34" charset="0"/>
              </a:rPr>
              <a:t>+ 1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end while</a:t>
            </a:r>
            <a:br>
              <a:rPr lang="en-US" b="1">
                <a:latin typeface="Tahoma" pitchFamily="34" charset="0"/>
              </a:rPr>
            </a:br>
            <a:endParaRPr lang="en-US" b="1">
              <a:latin typeface="Tahoma" pitchFamily="34" charset="0"/>
            </a:endParaRP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repeat</a:t>
            </a:r>
          </a:p>
          <a:p>
            <a:pPr lvl="1"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           set </a:t>
            </a:r>
            <a:r>
              <a:rPr lang="en-US" i="1">
                <a:latin typeface="Tahoma" pitchFamily="34" charset="0"/>
              </a:rPr>
              <a:t>n </a:t>
            </a:r>
            <a:r>
              <a:rPr lang="en-US">
                <a:latin typeface="Tahoma" pitchFamily="34" charset="0"/>
              </a:rPr>
              <a:t>= </a:t>
            </a:r>
            <a:r>
              <a:rPr lang="en-US" i="1">
                <a:latin typeface="Tahoma" pitchFamily="34" charset="0"/>
              </a:rPr>
              <a:t>n  </a:t>
            </a:r>
            <a:r>
              <a:rPr lang="en-US">
                <a:latin typeface="Tahoma" pitchFamily="34" charset="0"/>
              </a:rPr>
              <a:t>– 1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until </a:t>
            </a:r>
            <a:r>
              <a:rPr lang="en-US" i="1">
                <a:latin typeface="Tahoma" pitchFamily="34" charset="0"/>
              </a:rPr>
              <a:t>n</a:t>
            </a:r>
            <a:r>
              <a:rPr lang="en-US">
                <a:latin typeface="Tahoma" pitchFamily="34" charset="0"/>
              </a:rPr>
              <a:t> = 0</a:t>
            </a:r>
          </a:p>
          <a:p>
            <a:pPr>
              <a:lnSpc>
                <a:spcPct val="70000"/>
              </a:lnSpc>
              <a:buFont typeface="Monotype Sorts" pitchFamily="2" charset="2"/>
              <a:buNone/>
            </a:pPr>
            <a:r>
              <a:rPr lang="en-US" b="1">
                <a:latin typeface="Tahoma" pitchFamily="34" charset="0"/>
              </a:rPr>
              <a:t>		end repeat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Constructs (Cont.)</a:t>
            </a:r>
          </a:p>
        </p:txBody>
      </p:sp>
      <p:sp>
        <p:nvSpPr>
          <p:cNvPr id="402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b="1">
                <a:latin typeface="Tahoma" pitchFamily="34" charset="0"/>
              </a:rPr>
              <a:t>For</a:t>
            </a:r>
            <a:r>
              <a:rPr lang="en-US">
                <a:latin typeface="Tahoma" pitchFamily="34" charset="0"/>
              </a:rPr>
              <a:t> loop</a:t>
            </a:r>
          </a:p>
          <a:p>
            <a:pPr lvl="1">
              <a:lnSpc>
                <a:spcPct val="80000"/>
              </a:lnSpc>
            </a:pPr>
            <a:r>
              <a:rPr lang="en-US">
                <a:latin typeface="Tahoma" pitchFamily="34" charset="0"/>
              </a:rPr>
              <a:t>Permits iteration over all results of a query</a:t>
            </a:r>
          </a:p>
          <a:p>
            <a:pPr lvl="1"/>
            <a:r>
              <a:rPr lang="en-US">
                <a:latin typeface="Tahoma" pitchFamily="34" charset="0"/>
              </a:rPr>
              <a:t>Example: find total of all balances at the Perryridge branch</a:t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/>
            </a:r>
            <a:br>
              <a:rPr lang="en-US">
                <a:latin typeface="Tahoma" pitchFamily="34" charset="0"/>
              </a:rPr>
            </a:br>
            <a:r>
              <a:rPr lang="en-US">
                <a:latin typeface="Tahoma" pitchFamily="34" charset="0"/>
              </a:rPr>
              <a:t>   </a:t>
            </a:r>
            <a:r>
              <a:rPr lang="en-US" b="1"/>
              <a:t>declare </a:t>
            </a:r>
            <a:r>
              <a:rPr lang="en-US" i="1"/>
              <a:t>n  </a:t>
            </a:r>
            <a:r>
              <a:rPr lang="en-US" b="1"/>
              <a:t>integer default </a:t>
            </a:r>
            <a:r>
              <a:rPr lang="en-US"/>
              <a:t>0;</a:t>
            </a:r>
            <a:br>
              <a:rPr lang="en-US"/>
            </a:br>
            <a:r>
              <a:rPr lang="en-US"/>
              <a:t>   </a:t>
            </a:r>
            <a:r>
              <a:rPr lang="en-US" b="1"/>
              <a:t>for </a:t>
            </a:r>
            <a:r>
              <a:rPr lang="en-US" i="1"/>
              <a:t>r  </a:t>
            </a:r>
            <a:r>
              <a:rPr lang="en-US" b="1"/>
              <a:t>as</a:t>
            </a:r>
            <a:br>
              <a:rPr lang="en-US" b="1"/>
            </a:br>
            <a:r>
              <a:rPr lang="en-US" b="1"/>
              <a:t>         select </a:t>
            </a:r>
            <a:r>
              <a:rPr lang="en-US" i="1"/>
              <a:t>balance </a:t>
            </a:r>
            <a:r>
              <a:rPr lang="en-US" b="1"/>
              <a:t>from </a:t>
            </a:r>
            <a:r>
              <a:rPr lang="en-US" i="1"/>
              <a:t>account</a:t>
            </a:r>
            <a:br>
              <a:rPr lang="en-US" i="1"/>
            </a:br>
            <a:r>
              <a:rPr lang="en-US" i="1"/>
              <a:t>          </a:t>
            </a:r>
            <a:r>
              <a:rPr lang="en-US" b="1"/>
              <a:t>where </a:t>
            </a:r>
            <a:r>
              <a:rPr lang="en-US" i="1"/>
              <a:t>branch_name </a:t>
            </a:r>
            <a:r>
              <a:rPr lang="en-US"/>
              <a:t>= ‘Perryridge’</a:t>
            </a:r>
            <a:br>
              <a:rPr lang="en-US"/>
            </a:br>
            <a:r>
              <a:rPr lang="en-US"/>
              <a:t>    </a:t>
            </a:r>
            <a:r>
              <a:rPr lang="en-US" b="1"/>
              <a:t>do</a:t>
            </a:r>
            <a:br>
              <a:rPr lang="en-US" b="1"/>
            </a:br>
            <a:r>
              <a:rPr lang="en-US" b="1"/>
              <a:t>	       set </a:t>
            </a:r>
            <a:r>
              <a:rPr lang="en-US" i="1"/>
              <a:t>n </a:t>
            </a:r>
            <a:r>
              <a:rPr lang="en-US"/>
              <a:t>= </a:t>
            </a:r>
            <a:r>
              <a:rPr lang="en-US" i="1"/>
              <a:t>n </a:t>
            </a:r>
            <a:r>
              <a:rPr lang="en-US"/>
              <a:t>+ r.</a:t>
            </a:r>
            <a:r>
              <a:rPr lang="en-US" i="1"/>
              <a:t>balance</a:t>
            </a:r>
            <a:br>
              <a:rPr lang="en-US" i="1"/>
            </a:br>
            <a:r>
              <a:rPr lang="en-US" i="1"/>
              <a:t>    </a:t>
            </a:r>
            <a:r>
              <a:rPr lang="en-US" b="1"/>
              <a:t>end for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Procedural Constructs (cont.)</a:t>
            </a:r>
          </a:p>
        </p:txBody>
      </p:sp>
      <p:sp>
        <p:nvSpPr>
          <p:cNvPr id="40345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88300" cy="5435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Conditional statements  (</a:t>
            </a:r>
            <a:r>
              <a:rPr lang="en-US" b="1"/>
              <a:t>if-then-else</a:t>
            </a:r>
            <a:r>
              <a:rPr lang="en-US"/>
              <a:t>)</a:t>
            </a:r>
            <a:br>
              <a:rPr lang="en-US"/>
            </a:br>
            <a:r>
              <a:rPr lang="en-US"/>
              <a:t>E.g. To find sum of balances for each of three categories of accounts (with balance &lt;1000, &gt;=1000 and &lt;5000, &gt;= 5000)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		if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balance </a:t>
            </a:r>
            <a:r>
              <a:rPr lang="en-US"/>
              <a:t>&lt; 1000</a:t>
            </a:r>
            <a:br>
              <a:rPr lang="en-US"/>
            </a:br>
            <a:r>
              <a:rPr lang="en-US"/>
              <a:t>	     </a:t>
            </a:r>
            <a:r>
              <a:rPr lang="en-US" b="1"/>
              <a:t>then set </a:t>
            </a:r>
            <a:r>
              <a:rPr lang="en-US" i="1"/>
              <a:t>l</a:t>
            </a:r>
            <a:r>
              <a:rPr lang="en-US"/>
              <a:t> = </a:t>
            </a:r>
            <a:r>
              <a:rPr lang="en-US" i="1"/>
              <a:t>l</a:t>
            </a:r>
            <a:r>
              <a:rPr lang="en-US"/>
              <a:t> +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balance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elseif </a:t>
            </a:r>
            <a:r>
              <a:rPr lang="en-US" i="1"/>
              <a:t>r</a:t>
            </a:r>
            <a:r>
              <a:rPr lang="en-US" b="1" i="1"/>
              <a:t>.</a:t>
            </a:r>
            <a:r>
              <a:rPr lang="en-US" i="1"/>
              <a:t>balance </a:t>
            </a:r>
            <a:r>
              <a:rPr lang="en-US"/>
              <a:t>&lt; 5000</a:t>
            </a:r>
            <a:br>
              <a:rPr lang="en-US"/>
            </a:br>
            <a:r>
              <a:rPr lang="en-US"/>
              <a:t>	     </a:t>
            </a:r>
            <a:r>
              <a:rPr lang="en-US" b="1"/>
              <a:t>then set </a:t>
            </a:r>
            <a:r>
              <a:rPr lang="en-US" i="1"/>
              <a:t>m </a:t>
            </a:r>
            <a:r>
              <a:rPr lang="en-US"/>
              <a:t>= </a:t>
            </a:r>
            <a:r>
              <a:rPr lang="en-US" i="1"/>
              <a:t>m </a:t>
            </a:r>
            <a:r>
              <a:rPr lang="en-US"/>
              <a:t>+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balance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else set </a:t>
            </a:r>
            <a:r>
              <a:rPr lang="en-US" i="1"/>
              <a:t>h </a:t>
            </a:r>
            <a:r>
              <a:rPr lang="en-US"/>
              <a:t>= </a:t>
            </a:r>
            <a:r>
              <a:rPr lang="en-US" i="1"/>
              <a:t>h </a:t>
            </a:r>
            <a:r>
              <a:rPr lang="en-US"/>
              <a:t>+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balance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end if </a:t>
            </a:r>
          </a:p>
          <a:p>
            <a:pPr>
              <a:lnSpc>
                <a:spcPct val="90000"/>
              </a:lnSpc>
            </a:pPr>
            <a:r>
              <a:rPr lang="en-US"/>
              <a:t>SQL:1999 also supports a </a:t>
            </a:r>
            <a:r>
              <a:rPr lang="en-US" b="1"/>
              <a:t>case</a:t>
            </a:r>
            <a:r>
              <a:rPr lang="en-US"/>
              <a:t> statement similar to C case statement</a:t>
            </a:r>
          </a:p>
          <a:p>
            <a:pPr>
              <a:lnSpc>
                <a:spcPct val="90000"/>
              </a:lnSpc>
            </a:pPr>
            <a:r>
              <a:rPr lang="en-US"/>
              <a:t>Signaling of exception conditions, and declaring handlers for exceptions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b="1"/>
              <a:t>		declare </a:t>
            </a:r>
            <a:r>
              <a:rPr lang="en-US" i="1"/>
              <a:t>out_of_stock </a:t>
            </a:r>
            <a:r>
              <a:rPr lang="en-US" b="1"/>
              <a:t>condition</a:t>
            </a:r>
            <a:br>
              <a:rPr lang="en-US" b="1"/>
            </a:br>
            <a:r>
              <a:rPr lang="en-US" b="1"/>
              <a:t>	declare exit handler for </a:t>
            </a:r>
            <a:r>
              <a:rPr lang="en-US" i="1"/>
              <a:t>out_of_stock</a:t>
            </a:r>
            <a:br>
              <a:rPr lang="en-US" i="1"/>
            </a:br>
            <a:r>
              <a:rPr lang="en-US" i="1"/>
              <a:t>	</a:t>
            </a:r>
            <a:r>
              <a:rPr lang="en-US" b="1"/>
              <a:t>begin</a:t>
            </a:r>
            <a:br>
              <a:rPr lang="en-US" b="1"/>
            </a:br>
            <a:r>
              <a:rPr lang="en-US" b="1"/>
              <a:t>	</a:t>
            </a:r>
            <a:r>
              <a:rPr lang="en-US"/>
              <a:t>…</a:t>
            </a:r>
            <a:br>
              <a:rPr lang="en-US"/>
            </a:br>
            <a:r>
              <a:rPr lang="en-US"/>
              <a:t>         ..  </a:t>
            </a:r>
            <a:r>
              <a:rPr lang="en-US" b="1"/>
              <a:t>signal</a:t>
            </a:r>
            <a:r>
              <a:rPr lang="en-US"/>
              <a:t> out-of-stock</a:t>
            </a:r>
            <a:br>
              <a:rPr lang="en-US"/>
            </a:br>
            <a:r>
              <a:rPr lang="en-US"/>
              <a:t>	</a:t>
            </a:r>
            <a:r>
              <a:rPr lang="en-US" b="1"/>
              <a:t>end</a:t>
            </a:r>
          </a:p>
          <a:p>
            <a:pPr lvl="1">
              <a:lnSpc>
                <a:spcPct val="90000"/>
              </a:lnSpc>
            </a:pPr>
            <a:r>
              <a:rPr lang="en-US"/>
              <a:t>The handler here is </a:t>
            </a:r>
            <a:r>
              <a:rPr lang="en-US" b="1"/>
              <a:t>exit </a:t>
            </a:r>
            <a:r>
              <a:rPr lang="en-US"/>
              <a:t>-- causes enclosing </a:t>
            </a:r>
            <a:r>
              <a:rPr lang="en-US" b="1"/>
              <a:t>begin..end</a:t>
            </a:r>
            <a:r>
              <a:rPr lang="en-US"/>
              <a:t> to be exited</a:t>
            </a:r>
          </a:p>
          <a:p>
            <a:pPr lvl="1">
              <a:lnSpc>
                <a:spcPct val="90000"/>
              </a:lnSpc>
            </a:pPr>
            <a:r>
              <a:rPr lang="en-US"/>
              <a:t>Other actions possible on exception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User-Defined Types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00950" cy="5083175"/>
          </a:xfrm>
        </p:spPr>
        <p:txBody>
          <a:bodyPr/>
          <a:lstStyle/>
          <a:p>
            <a:pPr>
              <a:tabLst>
                <a:tab pos="1146175" algn="l"/>
                <a:tab pos="1890713" algn="l"/>
              </a:tabLst>
            </a:pPr>
            <a:r>
              <a:rPr lang="en-US" b="1">
                <a:solidFill>
                  <a:schemeClr val="tx2"/>
                </a:solidFill>
              </a:rPr>
              <a:t>create type </a:t>
            </a:r>
            <a:r>
              <a:rPr lang="en-US"/>
              <a:t>construct in SQL creates user-defined type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/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b="1"/>
              <a:t>		create type </a:t>
            </a:r>
            <a:r>
              <a:rPr lang="en-US" i="1"/>
              <a:t>Dollars</a:t>
            </a:r>
            <a:r>
              <a:rPr lang="en-US" b="1"/>
              <a:t> as numeric (12,2) final 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/>
          </a:p>
          <a:p>
            <a:pPr>
              <a:tabLst>
                <a:tab pos="1146175" algn="l"/>
                <a:tab pos="1890713" algn="l"/>
              </a:tabLst>
            </a:pPr>
            <a:r>
              <a:rPr lang="en-US" b="1">
                <a:solidFill>
                  <a:schemeClr val="tx2"/>
                </a:solidFill>
              </a:rPr>
              <a:t>create domain</a:t>
            </a:r>
            <a:r>
              <a:rPr lang="en-US"/>
              <a:t> construct in SQL-92 creates user-defined domain types</a:t>
            </a:r>
          </a:p>
          <a:p>
            <a:pPr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/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r>
              <a:rPr lang="en-US" b="1"/>
              <a:t>		create domain </a:t>
            </a:r>
            <a:r>
              <a:rPr lang="en-US" i="1"/>
              <a:t>person_name </a:t>
            </a:r>
            <a:r>
              <a:rPr lang="en-US" b="1"/>
              <a:t>char</a:t>
            </a:r>
            <a:r>
              <a:rPr lang="en-US"/>
              <a:t>(20) </a:t>
            </a:r>
            <a:r>
              <a:rPr lang="en-US" b="1"/>
              <a:t>not null</a:t>
            </a:r>
          </a:p>
          <a:p>
            <a:pPr lvl="1">
              <a:buFont typeface="Monotype Sorts" pitchFamily="2" charset="2"/>
              <a:buNone/>
              <a:tabLst>
                <a:tab pos="1146175" algn="l"/>
                <a:tab pos="1890713" algn="l"/>
              </a:tabLst>
            </a:pPr>
            <a:endParaRPr lang="en-US"/>
          </a:p>
          <a:p>
            <a:pPr>
              <a:tabLst>
                <a:tab pos="1146175" algn="l"/>
                <a:tab pos="1890713" algn="l"/>
              </a:tabLst>
            </a:pPr>
            <a:r>
              <a:rPr lang="en-US"/>
              <a:t>Types and domains are similar.  Domains can have constraints, such as </a:t>
            </a:r>
            <a:r>
              <a:rPr lang="en-US" b="1"/>
              <a:t>not null</a:t>
            </a:r>
            <a:r>
              <a:rPr lang="en-US"/>
              <a:t>, specified on them.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External Language Functions/Procedures</a:t>
            </a:r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8056563" cy="4729162"/>
          </a:xfrm>
        </p:spPr>
        <p:txBody>
          <a:bodyPr/>
          <a:lstStyle/>
          <a:p>
            <a:r>
              <a:rPr kumimoji="0" lang="en-US"/>
              <a:t>SQL:1999 permits the use of functions and procedures written in other languages such as C or C++</a:t>
            </a:r>
            <a:r>
              <a:rPr lang="en-US"/>
              <a:t> </a:t>
            </a:r>
          </a:p>
          <a:p>
            <a:r>
              <a:rPr lang="en-US"/>
              <a:t>Declaring external language procedures and functions</a:t>
            </a:r>
            <a:br>
              <a:rPr lang="en-US"/>
            </a:br>
            <a:endParaRPr lang="en-US"/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create procedure </a:t>
            </a:r>
            <a:r>
              <a:rPr lang="en-US"/>
              <a:t>account_count_proc(</a:t>
            </a:r>
            <a:r>
              <a:rPr lang="en-US" b="1"/>
              <a:t>in</a:t>
            </a:r>
            <a:r>
              <a:rPr lang="en-US"/>
              <a:t> </a:t>
            </a:r>
            <a:r>
              <a:rPr lang="en-US" i="1"/>
              <a:t>customer_name </a:t>
            </a:r>
            <a:r>
              <a:rPr lang="en-US" b="1"/>
              <a:t>varchar</a:t>
            </a:r>
            <a:r>
              <a:rPr lang="en-US"/>
              <a:t>(20),</a:t>
            </a:r>
            <a:br>
              <a:rPr lang="en-US"/>
            </a:br>
            <a:r>
              <a:rPr lang="en-US"/>
              <a:t>                                                            </a:t>
            </a:r>
            <a:r>
              <a:rPr lang="en-US" b="1"/>
              <a:t>out </a:t>
            </a:r>
            <a:r>
              <a:rPr lang="en-US"/>
              <a:t>count </a:t>
            </a:r>
            <a:r>
              <a:rPr lang="en-US" b="1"/>
              <a:t>integer</a:t>
            </a:r>
            <a:r>
              <a:rPr lang="en-US"/>
              <a:t>)</a:t>
            </a:r>
            <a:br>
              <a:rPr lang="en-US"/>
            </a:br>
            <a:r>
              <a:rPr lang="en-US" b="1"/>
              <a:t>language </a:t>
            </a:r>
            <a:r>
              <a:rPr lang="en-US"/>
              <a:t>C</a:t>
            </a:r>
            <a:br>
              <a:rPr lang="en-US"/>
            </a:br>
            <a:r>
              <a:rPr lang="en-US" b="1"/>
              <a:t>external name </a:t>
            </a:r>
            <a:r>
              <a:rPr lang="en-US"/>
              <a:t>’ /usr/avi/bin/account_count_proc’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 b="1"/>
              <a:t>create function </a:t>
            </a:r>
            <a:r>
              <a:rPr lang="en-US"/>
              <a:t>account_count(</a:t>
            </a:r>
            <a:r>
              <a:rPr lang="en-US" i="1"/>
              <a:t>customer_name </a:t>
            </a:r>
            <a:r>
              <a:rPr lang="en-US" b="1"/>
              <a:t>varchar</a:t>
            </a:r>
            <a:r>
              <a:rPr lang="en-US"/>
              <a:t>(20))</a:t>
            </a:r>
            <a:br>
              <a:rPr lang="en-US"/>
            </a:br>
            <a:r>
              <a:rPr lang="en-US" b="1"/>
              <a:t>returns </a:t>
            </a:r>
            <a:r>
              <a:rPr lang="en-US"/>
              <a:t>integer</a:t>
            </a:r>
            <a:br>
              <a:rPr lang="en-US"/>
            </a:br>
            <a:r>
              <a:rPr lang="en-US" b="1"/>
              <a:t>language </a:t>
            </a:r>
            <a:r>
              <a:rPr lang="en-US"/>
              <a:t>C</a:t>
            </a:r>
            <a:br>
              <a:rPr lang="en-US"/>
            </a:br>
            <a:r>
              <a:rPr lang="en-US" b="1"/>
              <a:t>external name </a:t>
            </a:r>
            <a:r>
              <a:rPr lang="en-US"/>
              <a:t>‘/usr/avi/bin/author_count’</a:t>
            </a:r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Language Routines (Cont.)</a:t>
            </a:r>
          </a:p>
        </p:txBody>
      </p:sp>
      <p:sp>
        <p:nvSpPr>
          <p:cNvPr id="47104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841375" y="1135063"/>
            <a:ext cx="7937500" cy="5486400"/>
          </a:xfrm>
        </p:spPr>
        <p:txBody>
          <a:bodyPr/>
          <a:lstStyle/>
          <a:p>
            <a:r>
              <a:rPr lang="en-US"/>
              <a:t>Benefits of external language functions/procedures:  </a:t>
            </a:r>
          </a:p>
          <a:p>
            <a:pPr lvl="1"/>
            <a:r>
              <a:rPr lang="en-US"/>
              <a:t>more efficient for many operations, and more expressive power</a:t>
            </a:r>
          </a:p>
          <a:p>
            <a:r>
              <a:rPr lang="en-US"/>
              <a:t>Drawbacks</a:t>
            </a:r>
          </a:p>
          <a:p>
            <a:pPr lvl="1"/>
            <a:r>
              <a:rPr lang="en-US"/>
              <a:t>Code to implement function may need to be loaded into database system and executed in the database system’s address space</a:t>
            </a:r>
          </a:p>
          <a:p>
            <a:pPr lvl="2"/>
            <a:r>
              <a:rPr lang="en-US"/>
              <a:t>risk of accidental corruption of database structures</a:t>
            </a:r>
          </a:p>
          <a:p>
            <a:pPr lvl="2"/>
            <a:r>
              <a:rPr lang="en-US"/>
              <a:t>security risk, allowing users access to unauthorized data</a:t>
            </a:r>
          </a:p>
          <a:p>
            <a:pPr lvl="1"/>
            <a:r>
              <a:rPr lang="en-US"/>
              <a:t>There are alternatives, which give good security at the cost of potentially worse performance</a:t>
            </a:r>
          </a:p>
          <a:p>
            <a:pPr lvl="1"/>
            <a:r>
              <a:rPr lang="en-US"/>
              <a:t>Direct execution in the database system’s space is used when efficiency is more important than security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Security with External Language Routines</a:t>
            </a:r>
          </a:p>
        </p:txBody>
      </p:sp>
      <p:sp>
        <p:nvSpPr>
          <p:cNvPr id="4720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903787"/>
          </a:xfrm>
        </p:spPr>
        <p:txBody>
          <a:bodyPr/>
          <a:lstStyle/>
          <a:p>
            <a:r>
              <a:rPr lang="en-US"/>
              <a:t>To deal with security problems</a:t>
            </a:r>
          </a:p>
          <a:p>
            <a:pPr lvl="1"/>
            <a:r>
              <a:rPr lang="en-US"/>
              <a:t>Use </a:t>
            </a:r>
            <a:r>
              <a:rPr lang="en-US" b="1">
                <a:solidFill>
                  <a:schemeClr val="tx2"/>
                </a:solidFill>
              </a:rPr>
              <a:t>sandbox</a:t>
            </a:r>
            <a:r>
              <a:rPr lang="en-US"/>
              <a:t> techniques</a:t>
            </a:r>
          </a:p>
          <a:p>
            <a:pPr lvl="2"/>
            <a:r>
              <a:rPr lang="en-US"/>
              <a:t> that is use a safe language like Java, which cannot be used to access/damage other parts of the database code</a:t>
            </a:r>
          </a:p>
          <a:p>
            <a:pPr lvl="1"/>
            <a:r>
              <a:rPr lang="en-US"/>
              <a:t>Or, run external language functions/procedures in a separate process, with no access to the database process’ memory</a:t>
            </a:r>
          </a:p>
          <a:p>
            <a:pPr lvl="2"/>
            <a:r>
              <a:rPr lang="en-US"/>
              <a:t>Parameters and results communicated via inter-process communication</a:t>
            </a:r>
          </a:p>
          <a:p>
            <a:r>
              <a:rPr lang="en-US"/>
              <a:t>Both have performance overheads</a:t>
            </a:r>
          </a:p>
          <a:p>
            <a:r>
              <a:rPr lang="en-US"/>
              <a:t>Many database systems support both above approaches as well as direct executing in database system address space</a:t>
            </a:r>
          </a:p>
          <a:p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Recursion in SQL</a:t>
            </a:r>
          </a:p>
        </p:txBody>
      </p:sp>
      <p:sp>
        <p:nvSpPr>
          <p:cNvPr id="4782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661275" cy="4903788"/>
          </a:xfrm>
        </p:spPr>
        <p:txBody>
          <a:bodyPr/>
          <a:lstStyle/>
          <a:p>
            <a:r>
              <a:rPr lang="en-US"/>
              <a:t>SQL:1999 permits recursive view definition</a:t>
            </a:r>
          </a:p>
          <a:p>
            <a:r>
              <a:rPr lang="en-US"/>
              <a:t>Example: find all employee-manager pairs, where the employee reports to the manager directly or indirectly (that is manager’s manager, manager’s manager’s manager, etc.)</a:t>
            </a:r>
            <a:br>
              <a:rPr lang="en-US"/>
            </a:br>
            <a:r>
              <a:rPr lang="en-US"/>
              <a:t/>
            </a:r>
            <a:br>
              <a:rPr lang="en-US"/>
            </a:br>
            <a:r>
              <a:rPr lang="en-US"/>
              <a:t>    </a:t>
            </a:r>
            <a:r>
              <a:rPr lang="en-US" b="1"/>
              <a:t>with recursive</a:t>
            </a:r>
            <a:r>
              <a:rPr lang="en-US"/>
              <a:t> </a:t>
            </a:r>
            <a:r>
              <a:rPr lang="en-US" i="1"/>
              <a:t>empl</a:t>
            </a:r>
            <a:r>
              <a:rPr lang="en-US"/>
              <a:t> (</a:t>
            </a:r>
            <a:r>
              <a:rPr lang="en-US" i="1"/>
              <a:t>employee_name</a:t>
            </a:r>
            <a:r>
              <a:rPr lang="en-US"/>
              <a:t>, </a:t>
            </a:r>
            <a:r>
              <a:rPr lang="en-US" i="1"/>
              <a:t>manager_name </a:t>
            </a:r>
            <a:r>
              <a:rPr lang="en-US"/>
              <a:t>) </a:t>
            </a:r>
            <a:r>
              <a:rPr lang="en-US" b="1"/>
              <a:t>as</a:t>
            </a:r>
            <a:r>
              <a:rPr lang="en-US"/>
              <a:t> (</a:t>
            </a:r>
            <a:br>
              <a:rPr lang="en-US"/>
            </a:br>
            <a:r>
              <a:rPr lang="en-US"/>
              <a:t>               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i="1"/>
              <a:t>employee_name, manager_name</a:t>
            </a:r>
            <a:r>
              <a:rPr lang="en-US"/>
              <a:t> </a:t>
            </a:r>
            <a:br>
              <a:rPr lang="en-US"/>
            </a:br>
            <a:r>
              <a:rPr lang="en-US"/>
              <a:t>               </a:t>
            </a:r>
            <a:r>
              <a:rPr lang="en-US" b="1"/>
              <a:t>from</a:t>
            </a:r>
            <a:r>
              <a:rPr lang="en-US"/>
              <a:t>    </a:t>
            </a:r>
            <a:r>
              <a:rPr lang="en-US" i="1"/>
              <a:t>manager</a:t>
            </a:r>
            <a:r>
              <a:rPr lang="en-US"/>
              <a:t/>
            </a:r>
            <a:br>
              <a:rPr lang="en-US"/>
            </a:br>
            <a:r>
              <a:rPr lang="en-US"/>
              <a:t>        </a:t>
            </a:r>
            <a:r>
              <a:rPr lang="en-US" b="1"/>
              <a:t>union</a:t>
            </a:r>
            <a:br>
              <a:rPr lang="en-US" b="1"/>
            </a:br>
            <a:r>
              <a:rPr lang="en-US"/>
              <a:t>               </a:t>
            </a:r>
            <a:r>
              <a:rPr lang="en-US" b="1"/>
              <a:t>select</a:t>
            </a:r>
            <a:r>
              <a:rPr lang="en-US"/>
              <a:t> manager.</a:t>
            </a:r>
            <a:r>
              <a:rPr lang="en-US" i="1"/>
              <a:t>employee_name</a:t>
            </a:r>
            <a:r>
              <a:rPr lang="en-US"/>
              <a:t>, </a:t>
            </a:r>
            <a:r>
              <a:rPr lang="en-US" i="1"/>
              <a:t>empl</a:t>
            </a:r>
            <a:r>
              <a:rPr lang="en-US"/>
              <a:t>.</a:t>
            </a:r>
            <a:r>
              <a:rPr lang="en-US" i="1"/>
              <a:t>manager_name</a:t>
            </a:r>
            <a:r>
              <a:rPr lang="en-US"/>
              <a:t/>
            </a:r>
            <a:br>
              <a:rPr lang="en-US"/>
            </a:br>
            <a:r>
              <a:rPr lang="en-US"/>
              <a:t>               </a:t>
            </a:r>
            <a:r>
              <a:rPr lang="en-US" b="1"/>
              <a:t>from</a:t>
            </a:r>
            <a:r>
              <a:rPr lang="en-US"/>
              <a:t>   </a:t>
            </a:r>
            <a:r>
              <a:rPr lang="en-US" i="1"/>
              <a:t>manager</a:t>
            </a:r>
            <a:r>
              <a:rPr lang="en-US"/>
              <a:t>, </a:t>
            </a:r>
            <a:r>
              <a:rPr lang="en-US" i="1"/>
              <a:t>empl</a:t>
            </a:r>
            <a:br>
              <a:rPr lang="en-US" i="1"/>
            </a:br>
            <a:r>
              <a:rPr lang="en-US"/>
              <a:t>              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manager</a:t>
            </a:r>
            <a:r>
              <a:rPr lang="en-US"/>
              <a:t>.</a:t>
            </a:r>
            <a:r>
              <a:rPr lang="en-US" i="1"/>
              <a:t>manager_name</a:t>
            </a:r>
            <a:r>
              <a:rPr lang="en-US"/>
              <a:t> = </a:t>
            </a:r>
            <a:r>
              <a:rPr lang="en-US" i="1"/>
              <a:t>empl</a:t>
            </a:r>
            <a:r>
              <a:rPr lang="en-US"/>
              <a:t>.</a:t>
            </a:r>
            <a:r>
              <a:rPr lang="en-US" i="1"/>
              <a:t>emp</a:t>
            </a:r>
            <a:r>
              <a:rPr lang="en-US"/>
              <a:t>loye_name)</a:t>
            </a:r>
            <a:br>
              <a:rPr lang="en-US"/>
            </a:br>
            <a:r>
              <a:rPr lang="en-US"/>
              <a:t>    </a:t>
            </a:r>
            <a:r>
              <a:rPr lang="en-US" b="1"/>
              <a:t>select</a:t>
            </a:r>
            <a:r>
              <a:rPr lang="en-US"/>
              <a:t> * </a:t>
            </a:r>
            <a:br>
              <a:rPr lang="en-US"/>
            </a:br>
            <a:r>
              <a:rPr lang="en-US"/>
              <a:t>    </a:t>
            </a:r>
            <a:r>
              <a:rPr lang="en-US" b="1"/>
              <a:t>from</a:t>
            </a:r>
            <a:r>
              <a:rPr lang="en-US"/>
              <a:t>    </a:t>
            </a:r>
            <a:r>
              <a:rPr lang="en-US" i="1"/>
              <a:t>empl</a:t>
            </a:r>
          </a:p>
          <a:p>
            <a:pPr>
              <a:buFont typeface="Monotype Sorts" pitchFamily="2" charset="2"/>
              <a:buNone/>
            </a:pPr>
            <a:r>
              <a:rPr lang="en-US" i="1"/>
              <a:t>	</a:t>
            </a:r>
            <a:r>
              <a:rPr lang="en-US"/>
              <a:t>This example view, </a:t>
            </a:r>
            <a:r>
              <a:rPr lang="en-US" i="1"/>
              <a:t>empl,</a:t>
            </a:r>
            <a:r>
              <a:rPr lang="en-US"/>
              <a:t> is called the </a:t>
            </a:r>
            <a:r>
              <a:rPr lang="en-US" i="1"/>
              <a:t>transitive closure</a:t>
            </a:r>
            <a:r>
              <a:rPr lang="en-US"/>
              <a:t> of the </a:t>
            </a:r>
            <a:r>
              <a:rPr lang="en-US" i="1"/>
              <a:t>manager </a:t>
            </a:r>
            <a:r>
              <a:rPr lang="en-US"/>
              <a:t>relation</a:t>
            </a:r>
            <a:endParaRPr lang="en-US" i="1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Power of Recursion</a:t>
            </a:r>
          </a:p>
        </p:txBody>
      </p:sp>
      <p:sp>
        <p:nvSpPr>
          <p:cNvPr id="477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1538" y="1165225"/>
            <a:ext cx="7848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Recursive views make it possible to write queries, such as transitive closure queries, that cannot be written without recursion or iteration.</a:t>
            </a:r>
          </a:p>
          <a:p>
            <a:pPr lvl="1">
              <a:lnSpc>
                <a:spcPct val="90000"/>
              </a:lnSpc>
            </a:pPr>
            <a:r>
              <a:rPr lang="en-US"/>
              <a:t>Intuition:  Without recursion, a non-recursive non-iterative program can perform only a fixed number of joins of </a:t>
            </a:r>
            <a:r>
              <a:rPr lang="en-US" i="1"/>
              <a:t>manager</a:t>
            </a:r>
            <a:r>
              <a:rPr lang="en-US"/>
              <a:t> with itself</a:t>
            </a:r>
          </a:p>
          <a:p>
            <a:pPr lvl="2">
              <a:lnSpc>
                <a:spcPct val="90000"/>
              </a:lnSpc>
            </a:pPr>
            <a:r>
              <a:rPr lang="en-US"/>
              <a:t>This can give only a fixed number of levels of managers</a:t>
            </a:r>
          </a:p>
          <a:p>
            <a:pPr lvl="2">
              <a:lnSpc>
                <a:spcPct val="90000"/>
              </a:lnSpc>
            </a:pPr>
            <a:r>
              <a:rPr lang="en-US"/>
              <a:t>Given a program we can construct a database with a greater number of levels of managers on which the program will not work</a:t>
            </a:r>
          </a:p>
          <a:p>
            <a:pPr>
              <a:lnSpc>
                <a:spcPct val="90000"/>
              </a:lnSpc>
            </a:pPr>
            <a:r>
              <a:rPr lang="en-US"/>
              <a:t>Computing transitive closure</a:t>
            </a:r>
          </a:p>
          <a:p>
            <a:pPr lvl="1">
              <a:lnSpc>
                <a:spcPct val="90000"/>
              </a:lnSpc>
            </a:pPr>
            <a:r>
              <a:rPr lang="en-US"/>
              <a:t>The next slide shows a </a:t>
            </a:r>
            <a:r>
              <a:rPr lang="en-US" i="1"/>
              <a:t>manager</a:t>
            </a:r>
            <a:r>
              <a:rPr lang="en-US"/>
              <a:t> relation</a:t>
            </a:r>
          </a:p>
          <a:p>
            <a:pPr lvl="1">
              <a:lnSpc>
                <a:spcPct val="90000"/>
              </a:lnSpc>
            </a:pPr>
            <a:r>
              <a:rPr lang="en-US"/>
              <a:t>Each step of the iterative process constructs an extended version of </a:t>
            </a:r>
            <a:r>
              <a:rPr lang="en-US" i="1"/>
              <a:t>empl </a:t>
            </a:r>
            <a:r>
              <a:rPr lang="en-US"/>
              <a:t>from its recursive definition.  </a:t>
            </a:r>
          </a:p>
          <a:p>
            <a:pPr lvl="1">
              <a:lnSpc>
                <a:spcPct val="90000"/>
              </a:lnSpc>
            </a:pPr>
            <a:r>
              <a:rPr lang="en-US"/>
              <a:t>The final result is called the </a:t>
            </a:r>
            <a:r>
              <a:rPr lang="en-US" i="1"/>
              <a:t>fixed point </a:t>
            </a:r>
            <a:r>
              <a:rPr lang="en-US"/>
              <a:t> of the recursive view definition.</a:t>
            </a:r>
          </a:p>
          <a:p>
            <a:pPr>
              <a:lnSpc>
                <a:spcPct val="90000"/>
              </a:lnSpc>
            </a:pPr>
            <a:r>
              <a:rPr lang="en-US"/>
              <a:t>Recursive views are required to be </a:t>
            </a:r>
            <a:r>
              <a:rPr lang="en-US" i="1"/>
              <a:t>monotonic.  </a:t>
            </a:r>
            <a:r>
              <a:rPr lang="en-US"/>
              <a:t>That is, if we add tuples to </a:t>
            </a:r>
            <a:r>
              <a:rPr lang="en-US" i="1"/>
              <a:t>manger</a:t>
            </a:r>
            <a:r>
              <a:rPr lang="en-US"/>
              <a:t> the view contains all of the tuples it contained before, plus possibly more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138" name="Rectangle 2"/>
          <p:cNvSpPr>
            <a:spLocks noGrp="1" noChangeArrowheads="1"/>
          </p:cNvSpPr>
          <p:nvPr>
            <p:ph type="title"/>
          </p:nvPr>
        </p:nvSpPr>
        <p:spPr>
          <a:xfrm>
            <a:off x="962025" y="73025"/>
            <a:ext cx="8077200" cy="609600"/>
          </a:xfrm>
        </p:spPr>
        <p:txBody>
          <a:bodyPr/>
          <a:lstStyle/>
          <a:p>
            <a:r>
              <a:rPr lang="en-US"/>
              <a:t>Example of Fixed-Point Computation</a:t>
            </a:r>
          </a:p>
        </p:txBody>
      </p:sp>
      <p:pic>
        <p:nvPicPr>
          <p:cNvPr id="475139" name="Picture 3"/>
          <p:cNvPicPr>
            <a:picLocks noChangeAspect="1" noChangeArrowheads="1"/>
          </p:cNvPicPr>
          <p:nvPr/>
        </p:nvPicPr>
        <p:blipFill>
          <a:blip r:embed="rId2" cstate="print"/>
          <a:srcRect l="464" t="3716" r="697" b="4024"/>
          <a:stretch>
            <a:fillRect/>
          </a:stretch>
        </p:blipFill>
        <p:spPr bwMode="auto">
          <a:xfrm>
            <a:off x="2938463" y="1165225"/>
            <a:ext cx="3222625" cy="2255838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  <p:pic>
        <p:nvPicPr>
          <p:cNvPr id="475141" name="Picture 5"/>
          <p:cNvPicPr>
            <a:picLocks noChangeAspect="1" noChangeArrowheads="1"/>
          </p:cNvPicPr>
          <p:nvPr/>
        </p:nvPicPr>
        <p:blipFill>
          <a:blip r:embed="rId3" cstate="print"/>
          <a:srcRect l="592" t="35001" r="592" b="35526"/>
          <a:stretch>
            <a:fillRect/>
          </a:stretch>
        </p:blipFill>
        <p:spPr bwMode="auto">
          <a:xfrm>
            <a:off x="806450" y="3987800"/>
            <a:ext cx="7664450" cy="1714500"/>
          </a:xfrm>
          <a:prstGeom prst="rect">
            <a:avLst/>
          </a:prstGeom>
          <a:noFill/>
          <a:ln w="38100" cmpd="dbl">
            <a:solidFill>
              <a:schemeClr val="tx2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SQL Features**</a:t>
            </a:r>
          </a:p>
        </p:txBody>
      </p:sp>
      <p:sp>
        <p:nvSpPr>
          <p:cNvPr id="480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8032750" cy="490378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Create a table with the same schema as an existing table: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create table</a:t>
            </a:r>
            <a:r>
              <a:rPr lang="en-US"/>
              <a:t> </a:t>
            </a:r>
            <a:r>
              <a:rPr lang="en-US" i="1"/>
              <a:t>temp_account</a:t>
            </a:r>
            <a:r>
              <a:rPr lang="en-US"/>
              <a:t> </a:t>
            </a:r>
            <a:r>
              <a:rPr lang="en-US" b="1"/>
              <a:t>like</a:t>
            </a:r>
            <a:r>
              <a:rPr lang="en-US"/>
              <a:t> </a:t>
            </a:r>
            <a:r>
              <a:rPr lang="en-US" i="1"/>
              <a:t>account</a:t>
            </a:r>
          </a:p>
          <a:p>
            <a:pPr>
              <a:lnSpc>
                <a:spcPct val="90000"/>
              </a:lnSpc>
            </a:pPr>
            <a:r>
              <a:rPr lang="en-US"/>
              <a:t>SQL:2003 allows subqueries to occur </a:t>
            </a:r>
            <a:r>
              <a:rPr lang="en-US" i="1"/>
              <a:t>anywhere</a:t>
            </a:r>
            <a:r>
              <a:rPr lang="en-US"/>
              <a:t> a value is required provided the subquery returns only one value.  This applies to updates as well</a:t>
            </a:r>
          </a:p>
          <a:p>
            <a:pPr>
              <a:lnSpc>
                <a:spcPct val="90000"/>
              </a:lnSpc>
            </a:pPr>
            <a:r>
              <a:rPr lang="en-US"/>
              <a:t>SQL:2003 allows subqueries in the </a:t>
            </a:r>
            <a:r>
              <a:rPr lang="en-US" b="1"/>
              <a:t>from</a:t>
            </a:r>
            <a:r>
              <a:rPr lang="en-US"/>
              <a:t> clause to access attributes of other relations in the </a:t>
            </a:r>
            <a:r>
              <a:rPr lang="en-US" b="1"/>
              <a:t>from</a:t>
            </a:r>
            <a:r>
              <a:rPr lang="en-US"/>
              <a:t> clause using the </a:t>
            </a:r>
            <a:r>
              <a:rPr lang="en-US" b="1"/>
              <a:t>lateral</a:t>
            </a:r>
            <a:r>
              <a:rPr lang="en-US"/>
              <a:t> construct: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/>
              <a:t>		</a:t>
            </a:r>
            <a:r>
              <a:rPr lang="en-US" b="1"/>
              <a:t>select</a:t>
            </a:r>
            <a:r>
              <a:rPr lang="en-US"/>
              <a:t> C.</a:t>
            </a:r>
            <a:r>
              <a:rPr lang="en-US" i="1"/>
              <a:t>customer_name, num_accounts</a:t>
            </a:r>
            <a:br>
              <a:rPr lang="en-US" i="1"/>
            </a:br>
            <a:r>
              <a:rPr lang="en-US"/>
              <a:t>	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customer C</a:t>
            </a:r>
            <a:r>
              <a:rPr lang="en-US"/>
              <a:t>, </a:t>
            </a:r>
            <a:br>
              <a:rPr lang="en-US"/>
            </a:br>
            <a:r>
              <a:rPr lang="en-US"/>
              <a:t>	      </a:t>
            </a:r>
            <a:r>
              <a:rPr lang="en-US" b="1"/>
              <a:t>lateral</a:t>
            </a:r>
            <a:r>
              <a:rPr lang="en-US"/>
              <a:t> (</a:t>
            </a:r>
            <a:r>
              <a:rPr lang="en-US" b="1"/>
              <a:t>select</a:t>
            </a:r>
            <a:r>
              <a:rPr lang="en-US"/>
              <a:t> </a:t>
            </a:r>
            <a:r>
              <a:rPr lang="en-US" b="1"/>
              <a:t>count</a:t>
            </a:r>
            <a:r>
              <a:rPr lang="en-US"/>
              <a:t>(*) </a:t>
            </a:r>
            <a:br>
              <a:rPr lang="en-US"/>
            </a:br>
            <a:r>
              <a:rPr lang="en-US"/>
              <a:t>	  	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> A		    </a:t>
            </a:r>
            <a:br>
              <a:rPr lang="en-US"/>
            </a:br>
            <a:r>
              <a:rPr lang="en-US"/>
              <a:t>		    </a:t>
            </a:r>
            <a:r>
              <a:rPr lang="en-US" b="1"/>
              <a:t>where</a:t>
            </a:r>
            <a:r>
              <a:rPr lang="en-US"/>
              <a:t> </a:t>
            </a:r>
            <a:r>
              <a:rPr lang="en-US" i="1"/>
              <a:t>A.customer_name = C.customer_name</a:t>
            </a:r>
            <a:r>
              <a:rPr lang="en-US"/>
              <a:t> )</a:t>
            </a:r>
            <a:br>
              <a:rPr lang="en-US"/>
            </a:br>
            <a:r>
              <a:rPr lang="en-US"/>
              <a:t>		</a:t>
            </a:r>
            <a:r>
              <a:rPr lang="en-US" b="1"/>
              <a:t>as</a:t>
            </a:r>
            <a:r>
              <a:rPr lang="en-US"/>
              <a:t> </a:t>
            </a:r>
            <a:r>
              <a:rPr lang="en-US" i="1"/>
              <a:t>this_customer</a:t>
            </a:r>
            <a:r>
              <a:rPr lang="en-US"/>
              <a:t> (</a:t>
            </a:r>
            <a:r>
              <a:rPr lang="en-US" i="1"/>
              <a:t>num_accounts</a:t>
            </a:r>
            <a:r>
              <a:rPr lang="en-US"/>
              <a:t> )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Advanced SQL Features (cont’d)</a:t>
            </a:r>
          </a:p>
        </p:txBody>
      </p:sp>
      <p:sp>
        <p:nvSpPr>
          <p:cNvPr id="481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Merge construct allows batch processing of updates.</a:t>
            </a:r>
          </a:p>
          <a:p>
            <a:r>
              <a:rPr lang="en-US"/>
              <a:t>Example: relation </a:t>
            </a:r>
            <a:r>
              <a:rPr lang="en-US" i="1"/>
              <a:t>funds_received</a:t>
            </a:r>
            <a:r>
              <a:rPr lang="en-US"/>
              <a:t> (</a:t>
            </a:r>
            <a:r>
              <a:rPr lang="en-US" i="1"/>
              <a:t>account_number, amount </a:t>
            </a:r>
            <a:r>
              <a:rPr lang="en-US"/>
              <a:t>) has batch of deposits to be added to the proper account in the </a:t>
            </a:r>
            <a:r>
              <a:rPr lang="en-US" i="1"/>
              <a:t>account </a:t>
            </a:r>
            <a:r>
              <a:rPr lang="en-US"/>
              <a:t> relation</a:t>
            </a:r>
          </a:p>
          <a:p>
            <a:pPr>
              <a:buFont typeface="Monotype Sorts" pitchFamily="2" charset="2"/>
              <a:buNone/>
            </a:pPr>
            <a:r>
              <a:rPr lang="en-US"/>
              <a:t>	</a:t>
            </a:r>
            <a:r>
              <a:rPr lang="en-US" b="1"/>
              <a:t>merge</a:t>
            </a:r>
            <a:r>
              <a:rPr lang="en-US"/>
              <a:t> </a:t>
            </a:r>
            <a:r>
              <a:rPr lang="en-US" b="1"/>
              <a:t>into</a:t>
            </a:r>
            <a:r>
              <a:rPr lang="en-US"/>
              <a:t> </a:t>
            </a:r>
            <a:r>
              <a:rPr lang="en-US" i="1"/>
              <a:t>account</a:t>
            </a:r>
            <a:r>
              <a:rPr lang="en-US"/>
              <a:t> </a:t>
            </a:r>
            <a:r>
              <a:rPr lang="en-US" b="1"/>
              <a:t>as</a:t>
            </a:r>
            <a:r>
              <a:rPr lang="en-US"/>
              <a:t> </a:t>
            </a:r>
            <a:r>
              <a:rPr lang="en-US" i="1"/>
              <a:t>A</a:t>
            </a:r>
            <a:br>
              <a:rPr lang="en-US" i="1"/>
            </a:br>
            <a:r>
              <a:rPr lang="en-US"/>
              <a:t>	</a:t>
            </a:r>
            <a:r>
              <a:rPr lang="en-US" b="1"/>
              <a:t>using</a:t>
            </a:r>
            <a:r>
              <a:rPr lang="en-US"/>
              <a:t> (</a:t>
            </a:r>
            <a:r>
              <a:rPr lang="en-US" b="1"/>
              <a:t>select</a:t>
            </a:r>
            <a:r>
              <a:rPr lang="en-US"/>
              <a:t> *</a:t>
            </a:r>
            <a:br>
              <a:rPr lang="en-US"/>
            </a:br>
            <a:r>
              <a:rPr lang="en-US"/>
              <a:t>    	            </a:t>
            </a:r>
            <a:r>
              <a:rPr lang="en-US" b="1"/>
              <a:t>from</a:t>
            </a:r>
            <a:r>
              <a:rPr lang="en-US"/>
              <a:t> </a:t>
            </a:r>
            <a:r>
              <a:rPr lang="en-US" i="1"/>
              <a:t>funds_received</a:t>
            </a:r>
            <a:r>
              <a:rPr lang="en-US"/>
              <a:t> </a:t>
            </a:r>
            <a:r>
              <a:rPr lang="en-US" b="1"/>
              <a:t>as</a:t>
            </a:r>
            <a:r>
              <a:rPr lang="en-US"/>
              <a:t> </a:t>
            </a:r>
            <a:r>
              <a:rPr lang="en-US" i="1"/>
              <a:t>F</a:t>
            </a:r>
            <a:r>
              <a:rPr lang="en-US"/>
              <a:t> )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on</a:t>
            </a:r>
            <a:r>
              <a:rPr lang="en-US"/>
              <a:t> (A</a:t>
            </a:r>
            <a:r>
              <a:rPr lang="en-US" i="1"/>
              <a:t>.account_number </a:t>
            </a:r>
            <a:r>
              <a:rPr lang="en-US"/>
              <a:t>=</a:t>
            </a:r>
            <a:r>
              <a:rPr lang="en-US" i="1"/>
              <a:t> F.account_number </a:t>
            </a:r>
            <a:r>
              <a:rPr lang="en-US"/>
              <a:t>)</a:t>
            </a:r>
            <a:br>
              <a:rPr lang="en-US"/>
            </a:br>
            <a:r>
              <a:rPr lang="en-US"/>
              <a:t>         </a:t>
            </a:r>
            <a:r>
              <a:rPr lang="en-US" b="1"/>
              <a:t>when matched then</a:t>
            </a:r>
            <a:br>
              <a:rPr lang="en-US" b="1"/>
            </a:br>
            <a:r>
              <a:rPr lang="en-US" b="1"/>
              <a:t>               update set</a:t>
            </a:r>
            <a:r>
              <a:rPr lang="en-US"/>
              <a:t> </a:t>
            </a:r>
            <a:r>
              <a:rPr lang="en-US" i="1"/>
              <a:t>balance </a:t>
            </a:r>
            <a:r>
              <a:rPr lang="en-US"/>
              <a:t>=</a:t>
            </a:r>
            <a:r>
              <a:rPr lang="en-US" i="1"/>
              <a:t> balance </a:t>
            </a:r>
            <a:r>
              <a:rPr lang="en-US"/>
              <a:t>+</a:t>
            </a:r>
            <a:r>
              <a:rPr lang="en-US" i="1"/>
              <a:t> F.amount</a:t>
            </a:r>
            <a:endParaRPr lang="en-US"/>
          </a:p>
          <a:p>
            <a:pPr>
              <a:buFont typeface="Monotype Sorts" pitchFamily="2" charset="2"/>
              <a:buNone/>
            </a:pPr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End of Chapter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Domain Constraints</a:t>
            </a:r>
          </a:p>
        </p:txBody>
      </p:sp>
      <p:sp>
        <p:nvSpPr>
          <p:cNvPr id="427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661275" cy="4441825"/>
          </a:xfrm>
        </p:spPr>
        <p:txBody>
          <a:bodyPr/>
          <a:lstStyle/>
          <a:p>
            <a:r>
              <a:rPr lang="en-US" b="1">
                <a:solidFill>
                  <a:schemeClr val="tx2"/>
                </a:solidFill>
              </a:rPr>
              <a:t>Domain constraints</a:t>
            </a:r>
            <a:r>
              <a:rPr lang="en-US"/>
              <a:t> are the most elementary form of integrity constraint. They test values inserted in the database, and test queries to ensure that the comparisons make sense. </a:t>
            </a:r>
          </a:p>
          <a:p>
            <a:r>
              <a:rPr lang="en-US"/>
              <a:t>New domains can be created from existing data types</a:t>
            </a:r>
          </a:p>
          <a:p>
            <a:pPr lvl="1"/>
            <a:r>
              <a:rPr lang="en-US"/>
              <a:t>Example:	</a:t>
            </a:r>
            <a:r>
              <a:rPr lang="en-US" b="1"/>
              <a:t>create domain</a:t>
            </a:r>
            <a:r>
              <a:rPr lang="en-US"/>
              <a:t> </a:t>
            </a:r>
            <a:r>
              <a:rPr lang="en-US" i="1"/>
              <a:t>Dollars</a:t>
            </a:r>
            <a:r>
              <a:rPr lang="en-US"/>
              <a:t> </a:t>
            </a:r>
            <a:r>
              <a:rPr lang="en-US" b="1"/>
              <a:t>numeric</a:t>
            </a:r>
            <a:r>
              <a:rPr lang="en-US"/>
              <a:t>(12, 2)</a:t>
            </a:r>
            <a:br>
              <a:rPr lang="en-US"/>
            </a:br>
            <a:r>
              <a:rPr lang="en-US"/>
              <a:t>         	</a:t>
            </a:r>
            <a:r>
              <a:rPr lang="en-US" b="1"/>
              <a:t>create domain</a:t>
            </a:r>
            <a:r>
              <a:rPr lang="en-US"/>
              <a:t> </a:t>
            </a:r>
            <a:r>
              <a:rPr lang="en-US" i="1"/>
              <a:t>Pounds</a:t>
            </a:r>
            <a:r>
              <a:rPr lang="en-US"/>
              <a:t> </a:t>
            </a:r>
            <a:r>
              <a:rPr lang="en-US" b="1"/>
              <a:t>numeric</a:t>
            </a:r>
            <a:r>
              <a:rPr lang="en-US"/>
              <a:t>(12,2)</a:t>
            </a:r>
          </a:p>
          <a:p>
            <a:r>
              <a:rPr lang="en-US"/>
              <a:t>We cannot assign or compare a value of type Dollars to a value of type Pounds.  </a:t>
            </a:r>
          </a:p>
          <a:p>
            <a:pPr lvl="1"/>
            <a:r>
              <a:rPr lang="en-US"/>
              <a:t>However, we can convert type as below</a:t>
            </a:r>
            <a:br>
              <a:rPr lang="en-US"/>
            </a:br>
            <a:r>
              <a:rPr lang="en-US"/>
              <a:t>         (</a:t>
            </a:r>
            <a:r>
              <a:rPr lang="en-US" b="1"/>
              <a:t>cast</a:t>
            </a:r>
            <a:r>
              <a:rPr lang="en-US"/>
              <a:t> </a:t>
            </a:r>
            <a:r>
              <a:rPr lang="en-US" i="1"/>
              <a:t>r</a:t>
            </a:r>
            <a:r>
              <a:rPr lang="en-US"/>
              <a:t>.</a:t>
            </a:r>
            <a:r>
              <a:rPr lang="en-US" i="1"/>
              <a:t>A</a:t>
            </a:r>
            <a:r>
              <a:rPr lang="en-US"/>
              <a:t> </a:t>
            </a:r>
            <a:r>
              <a:rPr lang="en-US" b="1"/>
              <a:t>as</a:t>
            </a:r>
            <a:r>
              <a:rPr lang="en-US"/>
              <a:t> </a:t>
            </a:r>
            <a:r>
              <a:rPr lang="en-US" i="1"/>
              <a:t>Pounds</a:t>
            </a:r>
            <a:r>
              <a:rPr lang="en-US"/>
              <a:t>) </a:t>
            </a:r>
            <a:br>
              <a:rPr lang="en-US"/>
            </a:br>
            <a:r>
              <a:rPr lang="en-US"/>
              <a:t>(Should also multiply by the dollar-to-pound conversion-rate)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Large-Object Types</a:t>
            </a:r>
          </a:p>
        </p:txBody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Large objects (photos, videos, CAD files, etc.) are stored as a </a:t>
            </a:r>
            <a:r>
              <a:rPr lang="en-US" i="1"/>
              <a:t>large object</a:t>
            </a:r>
            <a:r>
              <a:rPr lang="en-US"/>
              <a:t>:</a:t>
            </a:r>
          </a:p>
          <a:p>
            <a:pPr lvl="1"/>
            <a:r>
              <a:rPr lang="en-US" b="1"/>
              <a:t>blob</a:t>
            </a:r>
            <a:r>
              <a:rPr lang="en-US"/>
              <a:t>: binary large object -- object is a large collection of uninterpreted binary data (whose interpretation is left to an application outside of the database system)</a:t>
            </a:r>
          </a:p>
          <a:p>
            <a:pPr lvl="1"/>
            <a:r>
              <a:rPr lang="en-US" b="1"/>
              <a:t>clob</a:t>
            </a:r>
            <a:r>
              <a:rPr lang="en-US"/>
              <a:t>: character large object -- object is a large collection of character data</a:t>
            </a:r>
          </a:p>
          <a:p>
            <a:pPr lvl="1"/>
            <a:r>
              <a:rPr lang="en-US"/>
              <a:t>When a query returns a large object, a pointer is returned rather than the large object itself.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Integrity Constraints</a:t>
            </a: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6630988" cy="5092700"/>
          </a:xfrm>
        </p:spPr>
        <p:txBody>
          <a:bodyPr/>
          <a:lstStyle/>
          <a:p>
            <a:r>
              <a:rPr lang="en-US"/>
              <a:t>Integrity constraints guard against accidental damage to the database, by ensuring that authorized changes to the database do not result in a loss of data consistency. </a:t>
            </a:r>
          </a:p>
          <a:p>
            <a:pPr lvl="1"/>
            <a:r>
              <a:rPr lang="en-US"/>
              <a:t>A checking account must have a balance greater than $10,000.00</a:t>
            </a:r>
          </a:p>
          <a:p>
            <a:pPr lvl="1"/>
            <a:r>
              <a:rPr lang="en-US"/>
              <a:t>A salary of a bank employee must be at least $4.00 an hour</a:t>
            </a:r>
          </a:p>
          <a:p>
            <a:pPr lvl="1"/>
            <a:r>
              <a:rPr lang="en-US"/>
              <a:t>A customer must have a (non-null) phone number</a:t>
            </a:r>
          </a:p>
          <a:p>
            <a:pPr lvl="1"/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914" name="Rectangle 2"/>
          <p:cNvSpPr>
            <a:spLocks noGrp="1" noChangeArrowheads="1"/>
          </p:cNvSpPr>
          <p:nvPr>
            <p:ph type="title"/>
          </p:nvPr>
        </p:nvSpPr>
        <p:spPr>
          <a:xfrm>
            <a:off x="738188" y="9525"/>
            <a:ext cx="8077200" cy="609600"/>
          </a:xfrm>
        </p:spPr>
        <p:txBody>
          <a:bodyPr/>
          <a:lstStyle/>
          <a:p>
            <a:r>
              <a:rPr lang="en-US"/>
              <a:t> Constraints on a Single Relation </a:t>
            </a:r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1375" y="1135063"/>
            <a:ext cx="7573963" cy="2640012"/>
          </a:xfrm>
        </p:spPr>
        <p:txBody>
          <a:bodyPr/>
          <a:lstStyle/>
          <a:p>
            <a:r>
              <a:rPr lang="en-US" b="1"/>
              <a:t>not null</a:t>
            </a:r>
          </a:p>
          <a:p>
            <a:r>
              <a:rPr lang="en-US" b="1"/>
              <a:t>primary key</a:t>
            </a:r>
          </a:p>
          <a:p>
            <a:r>
              <a:rPr lang="en-US" b="1"/>
              <a:t>unique</a:t>
            </a:r>
            <a:endParaRPr lang="en-US"/>
          </a:p>
          <a:p>
            <a:r>
              <a:rPr lang="en-US" b="1"/>
              <a:t>check </a:t>
            </a:r>
            <a:r>
              <a:rPr lang="en-US"/>
              <a:t>(</a:t>
            </a:r>
            <a:r>
              <a:rPr lang="en-US" i="1"/>
              <a:t>P </a:t>
            </a:r>
            <a:r>
              <a:rPr lang="en-US"/>
              <a:t>)</a:t>
            </a:r>
            <a:r>
              <a:rPr lang="en-US" i="1"/>
              <a:t>,</a:t>
            </a:r>
            <a:r>
              <a:rPr lang="en-US"/>
              <a:t> where </a:t>
            </a:r>
            <a:r>
              <a:rPr lang="en-US" i="1"/>
              <a:t>P</a:t>
            </a:r>
            <a:r>
              <a:rPr lang="en-US"/>
              <a:t> is a predicate</a:t>
            </a:r>
          </a:p>
        </p:txBody>
      </p:sp>
      <p:sp>
        <p:nvSpPr>
          <p:cNvPr id="422917" name="Rectangle 5"/>
          <p:cNvSpPr>
            <a:spLocks noChangeArrowheads="1"/>
          </p:cNvSpPr>
          <p:nvPr/>
        </p:nvSpPr>
        <p:spPr bwMode="auto">
          <a:xfrm>
            <a:off x="804863" y="5229225"/>
            <a:ext cx="68008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spcBef>
                <a:spcPct val="35000"/>
              </a:spcBef>
              <a:buClr>
                <a:schemeClr val="tx2"/>
              </a:buClr>
              <a:buFont typeface="Monotype Sorts" pitchFamily="2" charset="2"/>
              <a:buNone/>
            </a:pPr>
            <a:endParaRPr kumimoji="1" lang="en-US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Helvetica" pitchFamily="34" charset="0"/>
          </a:defRPr>
        </a:defPPr>
      </a:lstStyle>
    </a:lnDef>
  </a:objectDefaults>
  <a:extraClrSchemeLst>
    <a:extraClrScheme>
      <a:clrScheme name="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Settings\mt\Application Data\Microsoft\Templates\db-5-grey.pot</Template>
  <TotalTime>11223</TotalTime>
  <Words>2714</Words>
  <Application>Microsoft Office PowerPoint</Application>
  <PresentationFormat>On-screen Show (4:3)</PresentationFormat>
  <Paragraphs>421</Paragraphs>
  <Slides>58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5" baseType="lpstr">
      <vt:lpstr>Times New Roman</vt:lpstr>
      <vt:lpstr>Helvetica</vt:lpstr>
      <vt:lpstr>Monotype Sorts</vt:lpstr>
      <vt:lpstr>Webdings</vt:lpstr>
      <vt:lpstr>Tahoma</vt:lpstr>
      <vt:lpstr>db-5-grey</vt:lpstr>
      <vt:lpstr>Microsoft Clip Gallery</vt:lpstr>
      <vt:lpstr>Chapter 4: Advanced SQL</vt:lpstr>
      <vt:lpstr>Chapter 4:  Advanced SQL</vt:lpstr>
      <vt:lpstr>Built-in Data Types in SQL </vt:lpstr>
      <vt:lpstr>Build-in Data Types in SQL (Cont.)</vt:lpstr>
      <vt:lpstr>User-Defined Types</vt:lpstr>
      <vt:lpstr>Domain Constraints</vt:lpstr>
      <vt:lpstr>Large-Object Types</vt:lpstr>
      <vt:lpstr>Integrity Constraints</vt:lpstr>
      <vt:lpstr> Constraints on a Single Relation </vt:lpstr>
      <vt:lpstr>Not Null Constraint </vt:lpstr>
      <vt:lpstr>The Unique Constraint</vt:lpstr>
      <vt:lpstr>The check clause</vt:lpstr>
      <vt:lpstr>The check clause (Cont.)</vt:lpstr>
      <vt:lpstr>Referential Integrity</vt:lpstr>
      <vt:lpstr>Referential Integrity in SQL – Example</vt:lpstr>
      <vt:lpstr>Referential Integrity in SQL – Example (Cont.)</vt:lpstr>
      <vt:lpstr>Assertions</vt:lpstr>
      <vt:lpstr>Assertion Example</vt:lpstr>
      <vt:lpstr>Assertion Example</vt:lpstr>
      <vt:lpstr>Authorization</vt:lpstr>
      <vt:lpstr>Authorization Specification in SQL</vt:lpstr>
      <vt:lpstr>Privileges in SQL</vt:lpstr>
      <vt:lpstr>Revoking Authorization in SQL</vt:lpstr>
      <vt:lpstr>Embedded SQL</vt:lpstr>
      <vt:lpstr>Example Query</vt:lpstr>
      <vt:lpstr>Embedded SQL (Cont.)</vt:lpstr>
      <vt:lpstr>Updates Through Cursors</vt:lpstr>
      <vt:lpstr>Dynamic SQL</vt:lpstr>
      <vt:lpstr>ODBC and JDBC</vt:lpstr>
      <vt:lpstr>ODBC</vt:lpstr>
      <vt:lpstr>ODBC  (Cont.)</vt:lpstr>
      <vt:lpstr>ODBC Code</vt:lpstr>
      <vt:lpstr>ODBC Code (Cont.)</vt:lpstr>
      <vt:lpstr>ODBC Code (Cont.)</vt:lpstr>
      <vt:lpstr>More ODBC Features</vt:lpstr>
      <vt:lpstr>ODBC Conformance Levels</vt:lpstr>
      <vt:lpstr>JDBC</vt:lpstr>
      <vt:lpstr>JDBC Code</vt:lpstr>
      <vt:lpstr>JDBC Code (Cont.)</vt:lpstr>
      <vt:lpstr>JDBC Code Details       </vt:lpstr>
      <vt:lpstr>Procedural Extensions and Stored Procedures</vt:lpstr>
      <vt:lpstr>Functions and Procedures</vt:lpstr>
      <vt:lpstr>SQL Functions</vt:lpstr>
      <vt:lpstr>Table Functions</vt:lpstr>
      <vt:lpstr>Table Functions (cont’d)</vt:lpstr>
      <vt:lpstr>SQL Procedures</vt:lpstr>
      <vt:lpstr>Procedural Constructs</vt:lpstr>
      <vt:lpstr>Procedural Constructs (Cont.)</vt:lpstr>
      <vt:lpstr>Procedural Constructs (cont.)</vt:lpstr>
      <vt:lpstr>External Language Functions/Procedures</vt:lpstr>
      <vt:lpstr>External Language Routines (Cont.)</vt:lpstr>
      <vt:lpstr>Security with External Language Routines</vt:lpstr>
      <vt:lpstr>Recursion in SQL</vt:lpstr>
      <vt:lpstr>The Power of Recursion</vt:lpstr>
      <vt:lpstr>Example of Fixed-Point Computation</vt:lpstr>
      <vt:lpstr>Advanced SQL Features**</vt:lpstr>
      <vt:lpstr>Advanced SQL Features (cont’d)</vt:lpstr>
      <vt:lpstr>End of Chapter</vt:lpstr>
    </vt:vector>
  </TitlesOfParts>
  <Company>Lucent Technologies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1:   Introduction</dc:title>
  <dc:creator>Marilyn Turnamian</dc:creator>
  <cp:lastModifiedBy>COEP</cp:lastModifiedBy>
  <cp:revision>160</cp:revision>
  <cp:lastPrinted>1999-06-28T19:27:31Z</cp:lastPrinted>
  <dcterms:created xsi:type="dcterms:W3CDTF">2000-02-07T19:26:30Z</dcterms:created>
  <dcterms:modified xsi:type="dcterms:W3CDTF">2020-08-25T05:10:37Z</dcterms:modified>
</cp:coreProperties>
</file>