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83"/>
  </p:notesMasterIdLst>
  <p:handoutMasterIdLst>
    <p:handoutMasterId r:id="rId84"/>
  </p:handoutMasterIdLst>
  <p:sldIdLst>
    <p:sldId id="335" r:id="rId2"/>
    <p:sldId id="256" r:id="rId3"/>
    <p:sldId id="257" r:id="rId4"/>
    <p:sldId id="315" r:id="rId5"/>
    <p:sldId id="258" r:id="rId6"/>
    <p:sldId id="259" r:id="rId7"/>
    <p:sldId id="260" r:id="rId8"/>
    <p:sldId id="261" r:id="rId9"/>
    <p:sldId id="262" r:id="rId10"/>
    <p:sldId id="263" r:id="rId11"/>
    <p:sldId id="264" r:id="rId12"/>
    <p:sldId id="316" r:id="rId13"/>
    <p:sldId id="266" r:id="rId14"/>
    <p:sldId id="267" r:id="rId15"/>
    <p:sldId id="268" r:id="rId16"/>
    <p:sldId id="269" r:id="rId17"/>
    <p:sldId id="270" r:id="rId18"/>
    <p:sldId id="271" r:id="rId19"/>
    <p:sldId id="272" r:id="rId20"/>
    <p:sldId id="273" r:id="rId21"/>
    <p:sldId id="274" r:id="rId22"/>
    <p:sldId id="275" r:id="rId23"/>
    <p:sldId id="276" r:id="rId24"/>
    <p:sldId id="281" r:id="rId25"/>
    <p:sldId id="282" r:id="rId26"/>
    <p:sldId id="283" r:id="rId27"/>
    <p:sldId id="284" r:id="rId28"/>
    <p:sldId id="285" r:id="rId29"/>
    <p:sldId id="318" r:id="rId30"/>
    <p:sldId id="286" r:id="rId31"/>
    <p:sldId id="287" r:id="rId32"/>
    <p:sldId id="288" r:id="rId33"/>
    <p:sldId id="289" r:id="rId34"/>
    <p:sldId id="341" r:id="rId35"/>
    <p:sldId id="334" r:id="rId36"/>
    <p:sldId id="349" r:id="rId37"/>
    <p:sldId id="290" r:id="rId38"/>
    <p:sldId id="342" r:id="rId39"/>
    <p:sldId id="291" r:id="rId40"/>
    <p:sldId id="343" r:id="rId41"/>
    <p:sldId id="292" r:id="rId42"/>
    <p:sldId id="293" r:id="rId43"/>
    <p:sldId id="345" r:id="rId44"/>
    <p:sldId id="294" r:id="rId45"/>
    <p:sldId id="295" r:id="rId46"/>
    <p:sldId id="296" r:id="rId47"/>
    <p:sldId id="297" r:id="rId48"/>
    <p:sldId id="346" r:id="rId49"/>
    <p:sldId id="333" r:id="rId50"/>
    <p:sldId id="319" r:id="rId51"/>
    <p:sldId id="320" r:id="rId52"/>
    <p:sldId id="321" r:id="rId53"/>
    <p:sldId id="347" r:id="rId54"/>
    <p:sldId id="322" r:id="rId55"/>
    <p:sldId id="325" r:id="rId56"/>
    <p:sldId id="348" r:id="rId57"/>
    <p:sldId id="323" r:id="rId58"/>
    <p:sldId id="350" r:id="rId59"/>
    <p:sldId id="326" r:id="rId60"/>
    <p:sldId id="327" r:id="rId61"/>
    <p:sldId id="328" r:id="rId62"/>
    <p:sldId id="330" r:id="rId63"/>
    <p:sldId id="329" r:id="rId64"/>
    <p:sldId id="324" r:id="rId65"/>
    <p:sldId id="331" r:id="rId66"/>
    <p:sldId id="332" r:id="rId67"/>
    <p:sldId id="310" r:id="rId68"/>
    <p:sldId id="311" r:id="rId69"/>
    <p:sldId id="312" r:id="rId70"/>
    <p:sldId id="313" r:id="rId71"/>
    <p:sldId id="314" r:id="rId72"/>
    <p:sldId id="336" r:id="rId73"/>
    <p:sldId id="337" r:id="rId74"/>
    <p:sldId id="338" r:id="rId75"/>
    <p:sldId id="339" r:id="rId76"/>
    <p:sldId id="340" r:id="rId77"/>
    <p:sldId id="299" r:id="rId78"/>
    <p:sldId id="300" r:id="rId79"/>
    <p:sldId id="301" r:id="rId80"/>
    <p:sldId id="303" r:id="rId81"/>
    <p:sldId id="304" r:id="rId82"/>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Helvetica" pitchFamily="34" charset="0"/>
        <a:ea typeface="+mn-ea"/>
        <a:cs typeface="+mn-cs"/>
      </a:defRPr>
    </a:lvl5pPr>
    <a:lvl6pPr marL="2286000" algn="l" defTabSz="914400" rtl="0" eaLnBrk="1" latinLnBrk="0" hangingPunct="1">
      <a:defRPr sz="1600" b="1" kern="1200">
        <a:solidFill>
          <a:schemeClr val="tx1"/>
        </a:solidFill>
        <a:latin typeface="Helvetica" pitchFamily="34" charset="0"/>
        <a:ea typeface="+mn-ea"/>
        <a:cs typeface="+mn-cs"/>
      </a:defRPr>
    </a:lvl6pPr>
    <a:lvl7pPr marL="2743200" algn="l" defTabSz="914400" rtl="0" eaLnBrk="1" latinLnBrk="0" hangingPunct="1">
      <a:defRPr sz="1600" b="1" kern="1200">
        <a:solidFill>
          <a:schemeClr val="tx1"/>
        </a:solidFill>
        <a:latin typeface="Helvetica" pitchFamily="34" charset="0"/>
        <a:ea typeface="+mn-ea"/>
        <a:cs typeface="+mn-cs"/>
      </a:defRPr>
    </a:lvl7pPr>
    <a:lvl8pPr marL="3200400" algn="l" defTabSz="914400" rtl="0" eaLnBrk="1" latinLnBrk="0" hangingPunct="1">
      <a:defRPr sz="1600" b="1" kern="1200">
        <a:solidFill>
          <a:schemeClr val="tx1"/>
        </a:solidFill>
        <a:latin typeface="Helvetica" pitchFamily="34" charset="0"/>
        <a:ea typeface="+mn-ea"/>
        <a:cs typeface="+mn-cs"/>
      </a:defRPr>
    </a:lvl8pPr>
    <a:lvl9pPr marL="3657600" algn="l" defTabSz="914400" rtl="0" eaLnBrk="1" latinLnBrk="0" hangingPunct="1">
      <a:defRPr sz="1600" b="1"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71" autoAdjust="0"/>
    <p:restoredTop sz="94671" autoAdjust="0"/>
  </p:normalViewPr>
  <p:slideViewPr>
    <p:cSldViewPr snapToGrid="0">
      <p:cViewPr>
        <p:scale>
          <a:sx n="66" d="100"/>
          <a:sy n="66" d="100"/>
        </p:scale>
        <p:origin x="-1026" y="-222"/>
      </p:cViewPr>
      <p:guideLst>
        <p:guide orient="horz" pos="697"/>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endParaRPr lang="en-US"/>
          </a:p>
        </p:txBody>
      </p:sp>
      <p:sp>
        <p:nvSpPr>
          <p:cNvPr id="1361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endParaRPr lang="en-US"/>
          </a:p>
        </p:txBody>
      </p:sp>
      <p:sp>
        <p:nvSpPr>
          <p:cNvPr id="1361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endParaRPr lang="en-US"/>
          </a:p>
        </p:txBody>
      </p:sp>
      <p:sp>
        <p:nvSpPr>
          <p:cNvPr id="1361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fld id="{E4A52DEA-1DC5-4C5F-BCBD-5E0514F85775}"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8" charset="0"/>
              </a:defRPr>
            </a:lvl1pPr>
          </a:lstStyle>
          <a:p>
            <a:endParaRPr lang="en-US"/>
          </a:p>
        </p:txBody>
      </p:sp>
      <p:sp>
        <p:nvSpPr>
          <p:cNvPr id="14336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endParaRPr lang="en-US"/>
          </a:p>
        </p:txBody>
      </p:sp>
      <p:sp>
        <p:nvSpPr>
          <p:cNvPr id="1433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4336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36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endParaRPr lang="en-US"/>
          </a:p>
        </p:txBody>
      </p:sp>
      <p:sp>
        <p:nvSpPr>
          <p:cNvPr id="14336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8" charset="0"/>
              </a:defRPr>
            </a:lvl1pPr>
          </a:lstStyle>
          <a:p>
            <a:fld id="{13A1FF98-64B0-48C3-8977-BE68B111453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2AB65-112B-48C0-88DA-C723AAA52DC3}" type="slidenum">
              <a:rPr lang="en-US"/>
              <a:pPr/>
              <a:t>1</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www.db-book.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46435"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146436" name="Rectangle 4"/>
          <p:cNvSpPr>
            <a:spLocks noGrp="1" noChangeArrowheads="1"/>
          </p:cNvSpPr>
          <p:nvPr>
            <p:ph type="ftr" sz="quarter" idx="3"/>
          </p:nvPr>
        </p:nvSpPr>
        <p:spPr bwMode="auto">
          <a:xfrm>
            <a:off x="2862263" y="5780088"/>
            <a:ext cx="344805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b="0">
                <a:solidFill>
                  <a:srgbClr val="578963"/>
                </a:solidFill>
                <a:latin typeface="Times New Roman" pitchFamily="18" charset="0"/>
              </a:defRPr>
            </a:lvl1pPr>
          </a:lstStyle>
          <a:p>
            <a:endParaRPr lang="en-US"/>
          </a:p>
        </p:txBody>
      </p:sp>
      <p:sp>
        <p:nvSpPr>
          <p:cNvPr id="146437" name="Rectangle 5"/>
          <p:cNvSpPr>
            <a:spLocks noGrp="1" noChangeArrowheads="1"/>
          </p:cNvSpPr>
          <p:nvPr>
            <p:ph type="sldNum" sz="quarter" idx="4"/>
          </p:nvPr>
        </p:nvSpPr>
        <p:spPr>
          <a:xfrm>
            <a:off x="6596063" y="6218238"/>
            <a:ext cx="1905000" cy="457200"/>
          </a:xfrm>
        </p:spPr>
        <p:txBody>
          <a:bodyPr/>
          <a:lstStyle>
            <a:lvl1pPr>
              <a:defRPr>
                <a:solidFill>
                  <a:srgbClr val="578963"/>
                </a:solidFill>
              </a:defRPr>
            </a:lvl1pPr>
          </a:lstStyle>
          <a:p>
            <a:fld id="{9C0ACB64-58FD-41FD-96B2-B593DC23E250}" type="slidenum">
              <a:rPr lang="en-US"/>
              <a:pPr/>
              <a:t>‹#›</a:t>
            </a:fld>
            <a:endParaRPr lang="en-US"/>
          </a:p>
        </p:txBody>
      </p:sp>
      <p:graphicFrame>
        <p:nvGraphicFramePr>
          <p:cNvPr id="146438" name="Rectangle 6"/>
          <p:cNvGraphicFramePr>
            <a:graphicFrameLocks/>
          </p:cNvGraphicFramePr>
          <p:nvPr/>
        </p:nvGraphicFramePr>
        <p:xfrm>
          <a:off x="1524000" y="1397000"/>
          <a:ext cx="6096000" cy="4064000"/>
        </p:xfrm>
        <a:graphic>
          <a:graphicData uri="http://schemas.openxmlformats.org/presentationml/2006/ole">
            <p:oleObj spid="_x0000_s146438" name="Clip" r:id="rId3" imgW="0" imgH="0" progId="">
              <p:embed/>
            </p:oleObj>
          </a:graphicData>
        </a:graphic>
      </p:graphicFrame>
      <p:sp>
        <p:nvSpPr>
          <p:cNvPr id="146439" name="Text Box 7"/>
          <p:cNvSpPr txBox="1">
            <a:spLocks noChangeArrowheads="1"/>
          </p:cNvSpPr>
          <p:nvPr/>
        </p:nvSpPr>
        <p:spPr bwMode="auto">
          <a:xfrm>
            <a:off x="2673350" y="5726113"/>
            <a:ext cx="3694113" cy="793750"/>
          </a:xfrm>
          <a:prstGeom prst="rect">
            <a:avLst/>
          </a:prstGeom>
          <a:noFill/>
          <a:ln w="9525">
            <a:noFill/>
            <a:miter lim="800000"/>
            <a:headEnd/>
            <a:tailEnd/>
          </a:ln>
          <a:effectLst/>
        </p:spPr>
        <p:txBody>
          <a:bodyPr wrap="none">
            <a:spAutoFit/>
          </a:bodyPr>
          <a:lstStyle/>
          <a:p>
            <a:pPr algn="ctr">
              <a:spcBef>
                <a:spcPct val="50000"/>
              </a:spcBef>
            </a:pPr>
            <a:r>
              <a:rPr lang="en-US">
                <a:solidFill>
                  <a:schemeClr val="tx2"/>
                </a:solidFill>
              </a:rPr>
              <a:t>Database System Concepts</a:t>
            </a:r>
            <a:endParaRPr lang="en-US" b="0"/>
          </a:p>
          <a:p>
            <a:pPr algn="ctr">
              <a:spcBef>
                <a:spcPct val="50000"/>
              </a:spcBef>
            </a:pPr>
            <a:r>
              <a:rPr lang="en-US" sz="1200">
                <a:solidFill>
                  <a:schemeClr val="tx2"/>
                </a:solidFill>
              </a:rPr>
              <a:t>©Silberschatz, Korth and Sudarshan</a:t>
            </a:r>
            <a:br>
              <a:rPr lang="en-US" sz="1200">
                <a:solidFill>
                  <a:schemeClr val="tx2"/>
                </a:solidFill>
              </a:rPr>
            </a:br>
            <a:r>
              <a:rPr lang="en-US" sz="1200">
                <a:solidFill>
                  <a:schemeClr val="tx2"/>
                </a:solidFill>
              </a:rPr>
              <a:t>See </a:t>
            </a:r>
            <a:r>
              <a:rPr lang="en-US" sz="1200">
                <a:solidFill>
                  <a:schemeClr val="tx2"/>
                </a:solidFill>
                <a:hlinkClick r:id="rId4"/>
              </a:rPr>
              <a:t>www.db-book.com</a:t>
            </a:r>
            <a:r>
              <a:rPr lang="en-US" sz="1200">
                <a:solidFill>
                  <a:schemeClr val="tx2"/>
                </a:solidFill>
              </a:rPr>
              <a:t> for conditions on re-use </a:t>
            </a:r>
          </a:p>
        </p:txBody>
      </p:sp>
      <p:pic>
        <p:nvPicPr>
          <p:cNvPr id="146440" name="Picture 8" descr="Icon11"/>
          <p:cNvPicPr>
            <a:picLocks noChangeAspect="1" noChangeArrowheads="1"/>
          </p:cNvPicPr>
          <p:nvPr/>
        </p:nvPicPr>
        <p:blipFill>
          <a:blip r:embed="rId5" cstate="print"/>
          <a:srcRect/>
          <a:stretch>
            <a:fillRect/>
          </a:stretch>
        </p:blipFill>
        <p:spPr bwMode="auto">
          <a:xfrm>
            <a:off x="0" y="0"/>
            <a:ext cx="558800" cy="742950"/>
          </a:xfrm>
          <a:prstGeom prst="rect">
            <a:avLst/>
          </a:prstGeom>
          <a:noFill/>
        </p:spPr>
      </p:pic>
      <p:pic>
        <p:nvPicPr>
          <p:cNvPr id="146441" name="Picture 9" descr="PH01266J"/>
          <p:cNvPicPr>
            <a:picLocks noChangeAspect="1" noChangeArrowheads="1"/>
          </p:cNvPicPr>
          <p:nvPr/>
        </p:nvPicPr>
        <p:blipFill>
          <a:blip r:embed="rId6" cstate="print"/>
          <a:srcRect b="26144"/>
          <a:stretch>
            <a:fillRect/>
          </a:stretch>
        </p:blipFill>
        <p:spPr bwMode="auto">
          <a:xfrm>
            <a:off x="8528050" y="6053138"/>
            <a:ext cx="615950" cy="61436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03677EB-D504-44B5-853B-70B25FCE1C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39268F1-4250-47B4-94A1-BDD852172A7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07A78CE6-5FF7-4FF2-B9A8-E6D44292109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7C60A3B6-F253-4921-87FC-DE12F4C29DF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9CCDC4D5-4EDB-469E-8056-F31FA71D462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82F0739-A7B6-4AF3-BCCA-7072637BB0D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CB7FBEAD-A110-4D85-A933-3E432D88FE0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36719D-CA98-44A6-918F-2FEE66FC041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86EC419E-10F0-4EAE-8546-874938BC8CA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A2F16E5-6F43-4762-90CD-D8DFFC3FD5C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bwMode="auto">
          <a:xfrm>
            <a:off x="814388" y="1093788"/>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5411" name="Rectangle 3"/>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chemeClr val="bg2"/>
                </a:solidFill>
                <a:latin typeface="Times New Roman" pitchFamily="18" charset="0"/>
              </a:defRPr>
            </a:lvl1pPr>
          </a:lstStyle>
          <a:p>
            <a:fld id="{05870D19-DFDA-474E-93B3-26B52A607C23}" type="slidenum">
              <a:rPr lang="en-US"/>
              <a:pPr/>
              <a:t>‹#›</a:t>
            </a:fld>
            <a:endParaRPr lang="en-US"/>
          </a:p>
        </p:txBody>
      </p:sp>
      <p:sp>
        <p:nvSpPr>
          <p:cNvPr id="145412" name="Text Box 4"/>
          <p:cNvSpPr txBox="1">
            <a:spLocks noChangeArrowheads="1"/>
          </p:cNvSpPr>
          <p:nvPr/>
        </p:nvSpPr>
        <p:spPr bwMode="auto">
          <a:xfrm>
            <a:off x="6762750" y="6613525"/>
            <a:ext cx="2381250" cy="244475"/>
          </a:xfrm>
          <a:prstGeom prst="rect">
            <a:avLst/>
          </a:prstGeom>
          <a:noFill/>
          <a:ln w="9525">
            <a:noFill/>
            <a:miter lim="800000"/>
            <a:headEnd/>
            <a:tailEnd/>
          </a:ln>
          <a:effectLst/>
        </p:spPr>
        <p:txBody>
          <a:bodyPr wrap="none">
            <a:spAutoFit/>
          </a:bodyPr>
          <a:lstStyle/>
          <a:p>
            <a:pPr algn="ctr">
              <a:spcBef>
                <a:spcPct val="50000"/>
              </a:spcBef>
            </a:pPr>
            <a:r>
              <a:rPr lang="en-US" sz="1000">
                <a:solidFill>
                  <a:schemeClr val="tx2"/>
                </a:solidFill>
              </a:rPr>
              <a:t>©Silberschatz, Korth and Sudarshan</a:t>
            </a:r>
          </a:p>
        </p:txBody>
      </p:sp>
      <p:sp>
        <p:nvSpPr>
          <p:cNvPr id="145413" name="Text Box 5"/>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p>
            <a:pPr algn="ctr">
              <a:spcBef>
                <a:spcPct val="50000"/>
              </a:spcBef>
            </a:pPr>
            <a:r>
              <a:rPr lang="en-US" sz="1000">
                <a:solidFill>
                  <a:schemeClr val="tx2"/>
                </a:solidFill>
              </a:rPr>
              <a:t>17.</a:t>
            </a:r>
            <a:fld id="{FDA62161-BA30-449F-841E-DB19392B70FB}" type="slidenum">
              <a:rPr lang="en-US" sz="1000">
                <a:solidFill>
                  <a:schemeClr val="tx2"/>
                </a:solidFill>
              </a:rPr>
              <a:pPr algn="ctr">
                <a:spcBef>
                  <a:spcPct val="50000"/>
                </a:spcBef>
              </a:pPr>
              <a:t>‹#›</a:t>
            </a:fld>
            <a:endParaRPr lang="en-US" sz="1000">
              <a:solidFill>
                <a:schemeClr val="tx2"/>
              </a:solidFill>
            </a:endParaRPr>
          </a:p>
        </p:txBody>
      </p:sp>
      <p:sp>
        <p:nvSpPr>
          <p:cNvPr id="145414"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45415" name="Text Box 7"/>
          <p:cNvSpPr txBox="1">
            <a:spLocks noChangeArrowheads="1"/>
          </p:cNvSpPr>
          <p:nvPr/>
        </p:nvSpPr>
        <p:spPr bwMode="auto">
          <a:xfrm>
            <a:off x="0" y="6613525"/>
            <a:ext cx="3263900" cy="244475"/>
          </a:xfrm>
          <a:prstGeom prst="rect">
            <a:avLst/>
          </a:prstGeom>
          <a:noFill/>
          <a:ln w="9525">
            <a:noFill/>
            <a:miter lim="800000"/>
            <a:headEnd/>
            <a:tailEnd/>
          </a:ln>
          <a:effectLst/>
        </p:spPr>
        <p:txBody>
          <a:bodyPr wrap="none">
            <a:spAutoFit/>
          </a:bodyPr>
          <a:lstStyle/>
          <a:p>
            <a:pPr>
              <a:spcBef>
                <a:spcPct val="50000"/>
              </a:spcBef>
            </a:pPr>
            <a:r>
              <a:rPr lang="en-US" sz="1000">
                <a:solidFill>
                  <a:schemeClr val="tx2"/>
                </a:solidFill>
              </a:rPr>
              <a:t>Database System Concepts, 5</a:t>
            </a:r>
            <a:r>
              <a:rPr lang="en-US" sz="1000" baseline="30000">
                <a:solidFill>
                  <a:schemeClr val="tx2"/>
                </a:solidFill>
              </a:rPr>
              <a:t>th</a:t>
            </a:r>
            <a:r>
              <a:rPr lang="en-US" sz="1000">
                <a:solidFill>
                  <a:schemeClr val="tx2"/>
                </a:solidFill>
              </a:rPr>
              <a:t> Edition, Oct 5, 2006</a:t>
            </a:r>
          </a:p>
        </p:txBody>
      </p:sp>
      <p:sp>
        <p:nvSpPr>
          <p:cNvPr id="145416" name="Freeform 8"/>
          <p:cNvSpPr>
            <a:spLocks/>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endParaRPr lang="en-US"/>
          </a:p>
        </p:txBody>
      </p:sp>
      <p:pic>
        <p:nvPicPr>
          <p:cNvPr id="145417" name="Picture 9" descr="Icon11"/>
          <p:cNvPicPr>
            <a:picLocks noChangeAspect="1" noChangeArrowheads="1"/>
          </p:cNvPicPr>
          <p:nvPr/>
        </p:nvPicPr>
        <p:blipFill>
          <a:blip r:embed="rId13" cstate="print"/>
          <a:srcRect/>
          <a:stretch>
            <a:fillRect/>
          </a:stretch>
        </p:blipFill>
        <p:spPr bwMode="auto">
          <a:xfrm>
            <a:off x="0" y="0"/>
            <a:ext cx="660400" cy="877888"/>
          </a:xfrm>
          <a:prstGeom prst="rect">
            <a:avLst/>
          </a:prstGeom>
          <a:noFill/>
        </p:spPr>
      </p:pic>
      <p:pic>
        <p:nvPicPr>
          <p:cNvPr id="145418" name="Picture 10" descr="PH01266J"/>
          <p:cNvPicPr>
            <a:picLocks noChangeAspect="1" noChangeArrowheads="1"/>
          </p:cNvPicPr>
          <p:nvPr/>
        </p:nvPicPr>
        <p:blipFill>
          <a:blip r:embed="rId14" cstate="print"/>
          <a:srcRect b="26144"/>
          <a:stretch>
            <a:fillRect/>
          </a:stretch>
        </p:blipFill>
        <p:spPr bwMode="auto">
          <a:xfrm>
            <a:off x="8528050" y="6053138"/>
            <a:ext cx="615950" cy="614362"/>
          </a:xfrm>
          <a:prstGeom prst="rect">
            <a:avLst/>
          </a:prstGeom>
          <a:noFill/>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r>
              <a:rPr lang="en-US"/>
              <a:t>Chapter 17: Recovery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Example of Data Access</a:t>
            </a:r>
          </a:p>
        </p:txBody>
      </p:sp>
      <p:sp>
        <p:nvSpPr>
          <p:cNvPr id="18435" name="Rectangle 3"/>
          <p:cNvSpPr>
            <a:spLocks noChangeArrowheads="1"/>
          </p:cNvSpPr>
          <p:nvPr/>
        </p:nvSpPr>
        <p:spPr bwMode="auto">
          <a:xfrm>
            <a:off x="4027488" y="1352550"/>
            <a:ext cx="1139825" cy="1338263"/>
          </a:xfrm>
          <a:prstGeom prst="rect">
            <a:avLst/>
          </a:prstGeom>
          <a:noFill/>
          <a:ln w="9525">
            <a:solidFill>
              <a:schemeClr val="tx1"/>
            </a:solidFill>
            <a:miter lim="800000"/>
            <a:headEnd/>
            <a:tailEnd/>
          </a:ln>
          <a:effectLst/>
        </p:spPr>
        <p:txBody>
          <a:bodyPr wrap="none" anchor="ctr"/>
          <a:lstStyle/>
          <a:p>
            <a:endParaRPr lang="en-US"/>
          </a:p>
        </p:txBody>
      </p:sp>
      <p:sp>
        <p:nvSpPr>
          <p:cNvPr id="18436" name="Rectangle 4"/>
          <p:cNvSpPr>
            <a:spLocks noChangeArrowheads="1"/>
          </p:cNvSpPr>
          <p:nvPr/>
        </p:nvSpPr>
        <p:spPr bwMode="auto">
          <a:xfrm>
            <a:off x="4217988" y="1443038"/>
            <a:ext cx="671512" cy="319087"/>
          </a:xfrm>
          <a:prstGeom prst="rect">
            <a:avLst/>
          </a:prstGeom>
          <a:noFill/>
          <a:ln w="9525">
            <a:solidFill>
              <a:schemeClr val="tx1"/>
            </a:solidFill>
            <a:miter lim="800000"/>
            <a:headEnd/>
            <a:tailEnd/>
          </a:ln>
          <a:effectLst/>
        </p:spPr>
        <p:txBody>
          <a:bodyPr wrap="none" anchor="ctr"/>
          <a:lstStyle/>
          <a:p>
            <a:pPr algn="ctr"/>
            <a:r>
              <a:rPr lang="en-US" sz="1800" b="0"/>
              <a:t>X      </a:t>
            </a:r>
          </a:p>
        </p:txBody>
      </p:sp>
      <p:sp>
        <p:nvSpPr>
          <p:cNvPr id="18437" name="Rectangle 5"/>
          <p:cNvSpPr>
            <a:spLocks noChangeArrowheads="1"/>
          </p:cNvSpPr>
          <p:nvPr/>
        </p:nvSpPr>
        <p:spPr bwMode="auto">
          <a:xfrm>
            <a:off x="4217988" y="1900238"/>
            <a:ext cx="657225" cy="319087"/>
          </a:xfrm>
          <a:prstGeom prst="rect">
            <a:avLst/>
          </a:prstGeom>
          <a:noFill/>
          <a:ln w="9525">
            <a:solidFill>
              <a:schemeClr val="tx1"/>
            </a:solidFill>
            <a:miter lim="800000"/>
            <a:headEnd/>
            <a:tailEnd/>
          </a:ln>
          <a:effectLst/>
        </p:spPr>
        <p:txBody>
          <a:bodyPr wrap="none" anchor="ctr"/>
          <a:lstStyle/>
          <a:p>
            <a:pPr algn="ctr"/>
            <a:r>
              <a:rPr lang="en-US" sz="1800" b="0"/>
              <a:t>Y     </a:t>
            </a:r>
          </a:p>
        </p:txBody>
      </p:sp>
      <p:sp>
        <p:nvSpPr>
          <p:cNvPr id="18441" name="Oval 9"/>
          <p:cNvSpPr>
            <a:spLocks noChangeArrowheads="1"/>
          </p:cNvSpPr>
          <p:nvPr/>
        </p:nvSpPr>
        <p:spPr bwMode="auto">
          <a:xfrm>
            <a:off x="6623050" y="1095375"/>
            <a:ext cx="1143000" cy="381000"/>
          </a:xfrm>
          <a:prstGeom prst="ellipse">
            <a:avLst/>
          </a:prstGeom>
          <a:noFill/>
          <a:ln w="12700">
            <a:solidFill>
              <a:schemeClr val="tx1"/>
            </a:solidFill>
            <a:round/>
            <a:headEnd/>
            <a:tailEnd/>
          </a:ln>
          <a:effectLst/>
        </p:spPr>
        <p:txBody>
          <a:bodyPr wrap="none" anchor="ctr"/>
          <a:lstStyle/>
          <a:p>
            <a:endParaRPr lang="en-US"/>
          </a:p>
        </p:txBody>
      </p:sp>
      <p:sp>
        <p:nvSpPr>
          <p:cNvPr id="18443" name="Line 11"/>
          <p:cNvSpPr>
            <a:spLocks noChangeShapeType="1"/>
          </p:cNvSpPr>
          <p:nvPr/>
        </p:nvSpPr>
        <p:spPr bwMode="auto">
          <a:xfrm>
            <a:off x="6623050" y="1247775"/>
            <a:ext cx="0" cy="1143000"/>
          </a:xfrm>
          <a:prstGeom prst="line">
            <a:avLst/>
          </a:prstGeom>
          <a:noFill/>
          <a:ln w="9525">
            <a:solidFill>
              <a:schemeClr val="tx1"/>
            </a:solidFill>
            <a:round/>
            <a:headEnd/>
            <a:tailEnd/>
          </a:ln>
          <a:effectLst/>
        </p:spPr>
        <p:txBody>
          <a:bodyPr wrap="none" anchor="ctr"/>
          <a:lstStyle/>
          <a:p>
            <a:endParaRPr lang="en-US"/>
          </a:p>
        </p:txBody>
      </p:sp>
      <p:sp>
        <p:nvSpPr>
          <p:cNvPr id="18444" name="Line 12"/>
          <p:cNvSpPr>
            <a:spLocks noChangeShapeType="1"/>
          </p:cNvSpPr>
          <p:nvPr/>
        </p:nvSpPr>
        <p:spPr bwMode="auto">
          <a:xfrm>
            <a:off x="7766050" y="1266825"/>
            <a:ext cx="0" cy="1143000"/>
          </a:xfrm>
          <a:prstGeom prst="line">
            <a:avLst/>
          </a:prstGeom>
          <a:noFill/>
          <a:ln w="9525">
            <a:solidFill>
              <a:schemeClr val="tx1"/>
            </a:solidFill>
            <a:round/>
            <a:headEnd/>
            <a:tailEnd/>
          </a:ln>
          <a:effectLst/>
        </p:spPr>
        <p:txBody>
          <a:bodyPr wrap="none" anchor="ctr"/>
          <a:lstStyle/>
          <a:p>
            <a:endParaRPr lang="en-US"/>
          </a:p>
        </p:txBody>
      </p:sp>
      <p:sp>
        <p:nvSpPr>
          <p:cNvPr id="18450" name="Freeform 18"/>
          <p:cNvSpPr>
            <a:spLocks/>
          </p:cNvSpPr>
          <p:nvPr/>
        </p:nvSpPr>
        <p:spPr bwMode="auto">
          <a:xfrm>
            <a:off x="6623050" y="2390775"/>
            <a:ext cx="1143000" cy="177800"/>
          </a:xfrm>
          <a:custGeom>
            <a:avLst/>
            <a:gdLst/>
            <a:ahLst/>
            <a:cxnLst>
              <a:cxn ang="0">
                <a:pos x="0" y="0"/>
              </a:cxn>
              <a:cxn ang="0">
                <a:pos x="240" y="96"/>
              </a:cxn>
              <a:cxn ang="0">
                <a:pos x="528" y="96"/>
              </a:cxn>
              <a:cxn ang="0">
                <a:pos x="720" y="0"/>
              </a:cxn>
            </a:cxnLst>
            <a:rect l="0" t="0" r="r" b="b"/>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cap="flat" cmpd="sng">
            <a:solidFill>
              <a:schemeClr val="tx1"/>
            </a:solidFill>
            <a:prstDash val="solid"/>
            <a:round/>
            <a:headEnd/>
            <a:tailEnd/>
          </a:ln>
          <a:effectLst/>
        </p:spPr>
        <p:txBody>
          <a:bodyPr wrap="none" anchor="ctr"/>
          <a:lstStyle/>
          <a:p>
            <a:endParaRPr lang="en-US"/>
          </a:p>
        </p:txBody>
      </p:sp>
      <p:sp>
        <p:nvSpPr>
          <p:cNvPr id="18451" name="Rectangle 19"/>
          <p:cNvSpPr>
            <a:spLocks noChangeArrowheads="1"/>
          </p:cNvSpPr>
          <p:nvPr/>
        </p:nvSpPr>
        <p:spPr bwMode="auto">
          <a:xfrm>
            <a:off x="7004050" y="1552575"/>
            <a:ext cx="304800" cy="304800"/>
          </a:xfrm>
          <a:prstGeom prst="rect">
            <a:avLst/>
          </a:prstGeom>
          <a:noFill/>
          <a:ln w="9525">
            <a:solidFill>
              <a:schemeClr val="tx1"/>
            </a:solidFill>
            <a:miter lim="800000"/>
            <a:headEnd/>
            <a:tailEnd/>
          </a:ln>
          <a:effectLst/>
        </p:spPr>
        <p:txBody>
          <a:bodyPr wrap="none" anchor="ctr"/>
          <a:lstStyle/>
          <a:p>
            <a:endParaRPr lang="en-US"/>
          </a:p>
        </p:txBody>
      </p:sp>
      <p:sp>
        <p:nvSpPr>
          <p:cNvPr id="18452" name="Rectangle 20"/>
          <p:cNvSpPr>
            <a:spLocks noChangeArrowheads="1"/>
          </p:cNvSpPr>
          <p:nvPr/>
        </p:nvSpPr>
        <p:spPr bwMode="auto">
          <a:xfrm>
            <a:off x="7004050" y="2009775"/>
            <a:ext cx="304800" cy="304800"/>
          </a:xfrm>
          <a:prstGeom prst="rect">
            <a:avLst/>
          </a:prstGeom>
          <a:noFill/>
          <a:ln w="9525">
            <a:solidFill>
              <a:schemeClr val="tx1"/>
            </a:solidFill>
            <a:miter lim="800000"/>
            <a:headEnd/>
            <a:tailEnd/>
          </a:ln>
          <a:effectLst/>
        </p:spPr>
        <p:txBody>
          <a:bodyPr wrap="none" anchor="ctr"/>
          <a:lstStyle/>
          <a:p>
            <a:endParaRPr lang="en-US"/>
          </a:p>
        </p:txBody>
      </p:sp>
      <p:sp>
        <p:nvSpPr>
          <p:cNvPr id="18453" name="Text Box 21"/>
          <p:cNvSpPr txBox="1">
            <a:spLocks noChangeArrowheads="1"/>
          </p:cNvSpPr>
          <p:nvPr/>
        </p:nvSpPr>
        <p:spPr bwMode="auto">
          <a:xfrm>
            <a:off x="7369175" y="1487488"/>
            <a:ext cx="354013" cy="396875"/>
          </a:xfrm>
          <a:prstGeom prst="rect">
            <a:avLst/>
          </a:prstGeom>
          <a:noFill/>
          <a:ln w="9525">
            <a:noFill/>
            <a:miter lim="800000"/>
            <a:headEnd/>
            <a:tailEnd/>
          </a:ln>
          <a:effectLst/>
        </p:spPr>
        <p:txBody>
          <a:bodyPr wrap="none">
            <a:spAutoFit/>
          </a:bodyPr>
          <a:lstStyle/>
          <a:p>
            <a:r>
              <a:rPr lang="en-US" sz="2000" b="0"/>
              <a:t>A</a:t>
            </a:r>
          </a:p>
        </p:txBody>
      </p:sp>
      <p:sp>
        <p:nvSpPr>
          <p:cNvPr id="18454" name="Text Box 22"/>
          <p:cNvSpPr txBox="1">
            <a:spLocks noChangeArrowheads="1"/>
          </p:cNvSpPr>
          <p:nvPr/>
        </p:nvSpPr>
        <p:spPr bwMode="auto">
          <a:xfrm>
            <a:off x="7385050" y="1927225"/>
            <a:ext cx="354013" cy="396875"/>
          </a:xfrm>
          <a:prstGeom prst="rect">
            <a:avLst/>
          </a:prstGeom>
          <a:noFill/>
          <a:ln w="9525">
            <a:noFill/>
            <a:miter lim="800000"/>
            <a:headEnd/>
            <a:tailEnd/>
          </a:ln>
          <a:effectLst/>
        </p:spPr>
        <p:txBody>
          <a:bodyPr wrap="none">
            <a:spAutoFit/>
          </a:bodyPr>
          <a:lstStyle/>
          <a:p>
            <a:r>
              <a:rPr lang="en-US" sz="2000" b="0"/>
              <a:t>B</a:t>
            </a:r>
          </a:p>
        </p:txBody>
      </p:sp>
      <p:sp>
        <p:nvSpPr>
          <p:cNvPr id="18455" name="Rectangle 23"/>
          <p:cNvSpPr>
            <a:spLocks noChangeArrowheads="1"/>
          </p:cNvSpPr>
          <p:nvPr/>
        </p:nvSpPr>
        <p:spPr bwMode="auto">
          <a:xfrm>
            <a:off x="3189288" y="3576638"/>
            <a:ext cx="762000" cy="1143000"/>
          </a:xfrm>
          <a:prstGeom prst="rect">
            <a:avLst/>
          </a:prstGeom>
          <a:noFill/>
          <a:ln w="9525">
            <a:solidFill>
              <a:schemeClr val="tx1"/>
            </a:solidFill>
            <a:miter lim="800000"/>
            <a:headEnd/>
            <a:tailEnd/>
          </a:ln>
          <a:effectLst/>
        </p:spPr>
        <p:txBody>
          <a:bodyPr wrap="none" anchor="ctr"/>
          <a:lstStyle/>
          <a:p>
            <a:endParaRPr lang="en-US"/>
          </a:p>
        </p:txBody>
      </p:sp>
      <p:sp>
        <p:nvSpPr>
          <p:cNvPr id="18456" name="Rectangle 24"/>
          <p:cNvSpPr>
            <a:spLocks noChangeArrowheads="1"/>
          </p:cNvSpPr>
          <p:nvPr/>
        </p:nvSpPr>
        <p:spPr bwMode="auto">
          <a:xfrm>
            <a:off x="4408488" y="3576638"/>
            <a:ext cx="762000" cy="1143000"/>
          </a:xfrm>
          <a:prstGeom prst="rect">
            <a:avLst/>
          </a:prstGeom>
          <a:noFill/>
          <a:ln w="9525">
            <a:solidFill>
              <a:schemeClr val="tx1"/>
            </a:solidFill>
            <a:miter lim="800000"/>
            <a:headEnd/>
            <a:tailEnd/>
          </a:ln>
          <a:effectLst/>
        </p:spPr>
        <p:txBody>
          <a:bodyPr wrap="none" anchor="ctr"/>
          <a:lstStyle/>
          <a:p>
            <a:endParaRPr lang="en-US"/>
          </a:p>
        </p:txBody>
      </p:sp>
      <p:sp>
        <p:nvSpPr>
          <p:cNvPr id="18459" name="Rectangle 27"/>
          <p:cNvSpPr>
            <a:spLocks noChangeArrowheads="1"/>
          </p:cNvSpPr>
          <p:nvPr/>
        </p:nvSpPr>
        <p:spPr bwMode="auto">
          <a:xfrm>
            <a:off x="4713288" y="3729038"/>
            <a:ext cx="228600" cy="228600"/>
          </a:xfrm>
          <a:prstGeom prst="rect">
            <a:avLst/>
          </a:prstGeom>
          <a:noFill/>
          <a:ln w="9525">
            <a:solidFill>
              <a:schemeClr val="tx1"/>
            </a:solidFill>
            <a:miter lim="800000"/>
            <a:headEnd/>
            <a:tailEnd/>
          </a:ln>
          <a:effectLst/>
        </p:spPr>
        <p:txBody>
          <a:bodyPr wrap="none" anchor="ctr"/>
          <a:lstStyle/>
          <a:p>
            <a:endParaRPr lang="en-US"/>
          </a:p>
        </p:txBody>
      </p:sp>
      <p:sp>
        <p:nvSpPr>
          <p:cNvPr id="18460" name="Rectangle 28"/>
          <p:cNvSpPr>
            <a:spLocks noChangeArrowheads="1"/>
          </p:cNvSpPr>
          <p:nvPr/>
        </p:nvSpPr>
        <p:spPr bwMode="auto">
          <a:xfrm>
            <a:off x="3570288" y="3881438"/>
            <a:ext cx="228600" cy="228600"/>
          </a:xfrm>
          <a:prstGeom prst="rect">
            <a:avLst/>
          </a:prstGeom>
          <a:noFill/>
          <a:ln w="9525">
            <a:solidFill>
              <a:schemeClr val="tx1"/>
            </a:solidFill>
            <a:miter lim="800000"/>
            <a:headEnd/>
            <a:tailEnd/>
          </a:ln>
          <a:effectLst/>
        </p:spPr>
        <p:txBody>
          <a:bodyPr wrap="none" anchor="ctr"/>
          <a:lstStyle/>
          <a:p>
            <a:endParaRPr lang="en-US"/>
          </a:p>
        </p:txBody>
      </p:sp>
      <p:sp>
        <p:nvSpPr>
          <p:cNvPr id="18461" name="Rectangle 29"/>
          <p:cNvSpPr>
            <a:spLocks noChangeArrowheads="1"/>
          </p:cNvSpPr>
          <p:nvPr/>
        </p:nvSpPr>
        <p:spPr bwMode="auto">
          <a:xfrm>
            <a:off x="3570288" y="4338638"/>
            <a:ext cx="228600" cy="228600"/>
          </a:xfrm>
          <a:prstGeom prst="rect">
            <a:avLst/>
          </a:prstGeom>
          <a:noFill/>
          <a:ln w="9525">
            <a:solidFill>
              <a:schemeClr val="tx1"/>
            </a:solidFill>
            <a:miter lim="800000"/>
            <a:headEnd/>
            <a:tailEnd/>
          </a:ln>
          <a:effectLst/>
        </p:spPr>
        <p:txBody>
          <a:bodyPr wrap="none" anchor="ctr"/>
          <a:lstStyle/>
          <a:p>
            <a:endParaRPr lang="en-US"/>
          </a:p>
        </p:txBody>
      </p:sp>
      <p:sp>
        <p:nvSpPr>
          <p:cNvPr id="18462" name="Line 30"/>
          <p:cNvSpPr>
            <a:spLocks noChangeShapeType="1"/>
          </p:cNvSpPr>
          <p:nvPr/>
        </p:nvSpPr>
        <p:spPr bwMode="auto">
          <a:xfrm flipV="1">
            <a:off x="3113088" y="5557838"/>
            <a:ext cx="4552950" cy="0"/>
          </a:xfrm>
          <a:prstGeom prst="line">
            <a:avLst/>
          </a:prstGeom>
          <a:noFill/>
          <a:ln w="9525">
            <a:solidFill>
              <a:schemeClr val="tx1"/>
            </a:solidFill>
            <a:round/>
            <a:headEnd/>
            <a:tailEnd/>
          </a:ln>
          <a:effectLst/>
        </p:spPr>
        <p:txBody>
          <a:bodyPr wrap="none" anchor="ctr"/>
          <a:lstStyle/>
          <a:p>
            <a:endParaRPr lang="en-US"/>
          </a:p>
        </p:txBody>
      </p:sp>
      <p:sp>
        <p:nvSpPr>
          <p:cNvPr id="18463" name="Text Box 31"/>
          <p:cNvSpPr txBox="1">
            <a:spLocks noChangeArrowheads="1"/>
          </p:cNvSpPr>
          <p:nvPr/>
        </p:nvSpPr>
        <p:spPr bwMode="auto">
          <a:xfrm>
            <a:off x="3230563" y="3816350"/>
            <a:ext cx="403225" cy="396875"/>
          </a:xfrm>
          <a:prstGeom prst="rect">
            <a:avLst/>
          </a:prstGeom>
          <a:noFill/>
          <a:ln w="9525">
            <a:noFill/>
            <a:miter lim="800000"/>
            <a:headEnd/>
            <a:tailEnd/>
          </a:ln>
          <a:effectLst/>
        </p:spPr>
        <p:txBody>
          <a:bodyPr wrap="none">
            <a:spAutoFit/>
          </a:bodyPr>
          <a:lstStyle/>
          <a:p>
            <a:r>
              <a:rPr lang="en-US" sz="2000" b="0"/>
              <a:t>x</a:t>
            </a:r>
            <a:r>
              <a:rPr lang="en-US" sz="2000" b="0" baseline="-25000"/>
              <a:t>1</a:t>
            </a:r>
            <a:endParaRPr lang="en-US" sz="2000" b="0"/>
          </a:p>
        </p:txBody>
      </p:sp>
      <p:sp>
        <p:nvSpPr>
          <p:cNvPr id="18464" name="Text Box 32"/>
          <p:cNvSpPr txBox="1">
            <a:spLocks noChangeArrowheads="1"/>
          </p:cNvSpPr>
          <p:nvPr/>
        </p:nvSpPr>
        <p:spPr bwMode="auto">
          <a:xfrm>
            <a:off x="3227388" y="4211638"/>
            <a:ext cx="449262" cy="396875"/>
          </a:xfrm>
          <a:prstGeom prst="rect">
            <a:avLst/>
          </a:prstGeom>
          <a:noFill/>
          <a:ln w="9525">
            <a:noFill/>
            <a:miter lim="800000"/>
            <a:headEnd/>
            <a:tailEnd/>
          </a:ln>
          <a:effectLst/>
        </p:spPr>
        <p:txBody>
          <a:bodyPr wrap="none">
            <a:spAutoFit/>
          </a:bodyPr>
          <a:lstStyle/>
          <a:p>
            <a:r>
              <a:rPr lang="en-US" sz="2000" b="0"/>
              <a:t>y</a:t>
            </a:r>
            <a:r>
              <a:rPr lang="en-US" sz="2000" b="0" baseline="-25000"/>
              <a:t>1 </a:t>
            </a:r>
            <a:endParaRPr lang="en-US" sz="2000" b="0"/>
          </a:p>
        </p:txBody>
      </p:sp>
      <p:sp>
        <p:nvSpPr>
          <p:cNvPr id="18465" name="Text Box 33"/>
          <p:cNvSpPr txBox="1">
            <a:spLocks noChangeArrowheads="1"/>
          </p:cNvSpPr>
          <p:nvPr/>
        </p:nvSpPr>
        <p:spPr bwMode="auto">
          <a:xfrm>
            <a:off x="4087813" y="996950"/>
            <a:ext cx="831850" cy="396875"/>
          </a:xfrm>
          <a:prstGeom prst="rect">
            <a:avLst/>
          </a:prstGeom>
          <a:noFill/>
          <a:ln w="9525">
            <a:noFill/>
            <a:miter lim="800000"/>
            <a:headEnd/>
            <a:tailEnd/>
          </a:ln>
          <a:effectLst/>
        </p:spPr>
        <p:txBody>
          <a:bodyPr wrap="none">
            <a:spAutoFit/>
          </a:bodyPr>
          <a:lstStyle/>
          <a:p>
            <a:r>
              <a:rPr lang="en-US" sz="2000" b="0">
                <a:solidFill>
                  <a:schemeClr val="tx2"/>
                </a:solidFill>
              </a:rPr>
              <a:t>buffer</a:t>
            </a:r>
          </a:p>
        </p:txBody>
      </p:sp>
      <p:sp>
        <p:nvSpPr>
          <p:cNvPr id="18466" name="Text Box 34"/>
          <p:cNvSpPr txBox="1">
            <a:spLocks noChangeArrowheads="1"/>
          </p:cNvSpPr>
          <p:nvPr/>
        </p:nvSpPr>
        <p:spPr bwMode="auto">
          <a:xfrm>
            <a:off x="1549400" y="1330325"/>
            <a:ext cx="1862138" cy="396875"/>
          </a:xfrm>
          <a:prstGeom prst="rect">
            <a:avLst/>
          </a:prstGeom>
          <a:noFill/>
          <a:ln w="9525">
            <a:noFill/>
            <a:miter lim="800000"/>
            <a:headEnd/>
            <a:tailEnd/>
          </a:ln>
          <a:effectLst/>
        </p:spPr>
        <p:txBody>
          <a:bodyPr wrap="none">
            <a:spAutoFit/>
          </a:bodyPr>
          <a:lstStyle/>
          <a:p>
            <a:r>
              <a:rPr lang="en-US" sz="2000" b="0" i="1"/>
              <a:t>Buffer Block A</a:t>
            </a:r>
            <a:r>
              <a:rPr lang="en-US" sz="2000" b="0"/>
              <a:t> </a:t>
            </a:r>
          </a:p>
        </p:txBody>
      </p:sp>
      <p:sp>
        <p:nvSpPr>
          <p:cNvPr id="18467" name="Text Box 35"/>
          <p:cNvSpPr txBox="1">
            <a:spLocks noChangeArrowheads="1"/>
          </p:cNvSpPr>
          <p:nvPr/>
        </p:nvSpPr>
        <p:spPr bwMode="auto">
          <a:xfrm>
            <a:off x="1535113" y="1847850"/>
            <a:ext cx="1792287" cy="396875"/>
          </a:xfrm>
          <a:prstGeom prst="rect">
            <a:avLst/>
          </a:prstGeom>
          <a:noFill/>
          <a:ln w="9525">
            <a:noFill/>
            <a:miter lim="800000"/>
            <a:headEnd/>
            <a:tailEnd/>
          </a:ln>
          <a:effectLst/>
        </p:spPr>
        <p:txBody>
          <a:bodyPr wrap="none">
            <a:spAutoFit/>
          </a:bodyPr>
          <a:lstStyle/>
          <a:p>
            <a:r>
              <a:rPr lang="en-US" sz="2000" b="0" i="1"/>
              <a:t>Buffer Block B</a:t>
            </a:r>
            <a:endParaRPr lang="en-US" sz="2000" b="0"/>
          </a:p>
        </p:txBody>
      </p:sp>
      <p:sp>
        <p:nvSpPr>
          <p:cNvPr id="18468" name="Line 36"/>
          <p:cNvSpPr>
            <a:spLocks noChangeShapeType="1"/>
          </p:cNvSpPr>
          <p:nvPr/>
        </p:nvSpPr>
        <p:spPr bwMode="auto">
          <a:xfrm>
            <a:off x="3357563" y="1562100"/>
            <a:ext cx="8382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69" name="Line 37"/>
          <p:cNvSpPr>
            <a:spLocks noChangeShapeType="1"/>
          </p:cNvSpPr>
          <p:nvPr/>
        </p:nvSpPr>
        <p:spPr bwMode="auto">
          <a:xfrm>
            <a:off x="3341688" y="2052638"/>
            <a:ext cx="89535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8470" name="Line 38"/>
          <p:cNvSpPr>
            <a:spLocks noChangeShapeType="1"/>
          </p:cNvSpPr>
          <p:nvPr/>
        </p:nvSpPr>
        <p:spPr bwMode="auto">
          <a:xfrm flipH="1" flipV="1">
            <a:off x="4865688" y="1593850"/>
            <a:ext cx="2101850" cy="93663"/>
          </a:xfrm>
          <a:prstGeom prst="line">
            <a:avLst/>
          </a:prstGeom>
          <a:noFill/>
          <a:ln w="9525">
            <a:solidFill>
              <a:schemeClr val="tx1"/>
            </a:solidFill>
            <a:round/>
            <a:headEnd/>
            <a:tailEnd type="triangle" w="lg" len="lg"/>
          </a:ln>
          <a:effectLst/>
        </p:spPr>
        <p:txBody>
          <a:bodyPr wrap="none" anchor="ctr"/>
          <a:lstStyle/>
          <a:p>
            <a:endParaRPr lang="en-US"/>
          </a:p>
        </p:txBody>
      </p:sp>
      <p:sp>
        <p:nvSpPr>
          <p:cNvPr id="18471" name="Line 39"/>
          <p:cNvSpPr>
            <a:spLocks noChangeShapeType="1"/>
          </p:cNvSpPr>
          <p:nvPr/>
        </p:nvSpPr>
        <p:spPr bwMode="auto">
          <a:xfrm>
            <a:off x="4868863" y="2052638"/>
            <a:ext cx="2082800" cy="104775"/>
          </a:xfrm>
          <a:prstGeom prst="line">
            <a:avLst/>
          </a:prstGeom>
          <a:noFill/>
          <a:ln w="9525">
            <a:solidFill>
              <a:schemeClr val="tx1"/>
            </a:solidFill>
            <a:round/>
            <a:headEnd/>
            <a:tailEnd type="triangle" w="lg" len="lg"/>
          </a:ln>
          <a:effectLst/>
        </p:spPr>
        <p:txBody>
          <a:bodyPr wrap="none" anchor="ctr"/>
          <a:lstStyle/>
          <a:p>
            <a:endParaRPr lang="en-US"/>
          </a:p>
        </p:txBody>
      </p:sp>
      <p:sp>
        <p:nvSpPr>
          <p:cNvPr id="18472" name="Text Box 40"/>
          <p:cNvSpPr txBox="1">
            <a:spLocks noChangeArrowheads="1"/>
          </p:cNvSpPr>
          <p:nvPr/>
        </p:nvSpPr>
        <p:spPr bwMode="auto">
          <a:xfrm>
            <a:off x="5353050" y="1231900"/>
            <a:ext cx="1073150" cy="396875"/>
          </a:xfrm>
          <a:prstGeom prst="rect">
            <a:avLst/>
          </a:prstGeom>
          <a:noFill/>
          <a:ln w="9525">
            <a:noFill/>
            <a:miter lim="800000"/>
            <a:headEnd/>
            <a:tailEnd/>
          </a:ln>
          <a:effectLst/>
        </p:spPr>
        <p:txBody>
          <a:bodyPr wrap="none">
            <a:spAutoFit/>
          </a:bodyPr>
          <a:lstStyle/>
          <a:p>
            <a:r>
              <a:rPr lang="en-US" sz="2000" b="0"/>
              <a:t>input(A)</a:t>
            </a:r>
          </a:p>
        </p:txBody>
      </p:sp>
      <p:sp>
        <p:nvSpPr>
          <p:cNvPr id="18473" name="Text Box 41"/>
          <p:cNvSpPr txBox="1">
            <a:spLocks noChangeArrowheads="1"/>
          </p:cNvSpPr>
          <p:nvPr/>
        </p:nvSpPr>
        <p:spPr bwMode="auto">
          <a:xfrm>
            <a:off x="5295900" y="2155825"/>
            <a:ext cx="1296988" cy="396875"/>
          </a:xfrm>
          <a:prstGeom prst="rect">
            <a:avLst/>
          </a:prstGeom>
          <a:noFill/>
          <a:ln w="9525">
            <a:noFill/>
            <a:miter lim="800000"/>
            <a:headEnd/>
            <a:tailEnd/>
          </a:ln>
          <a:effectLst/>
        </p:spPr>
        <p:txBody>
          <a:bodyPr wrap="none">
            <a:spAutoFit/>
          </a:bodyPr>
          <a:lstStyle/>
          <a:p>
            <a:r>
              <a:rPr lang="en-US" sz="2000" b="0"/>
              <a:t>output(B) </a:t>
            </a:r>
          </a:p>
        </p:txBody>
      </p:sp>
      <p:sp>
        <p:nvSpPr>
          <p:cNvPr id="18474" name="Line 42"/>
          <p:cNvSpPr>
            <a:spLocks noChangeShapeType="1"/>
          </p:cNvSpPr>
          <p:nvPr/>
        </p:nvSpPr>
        <p:spPr bwMode="auto">
          <a:xfrm flipH="1">
            <a:off x="3665538" y="1671638"/>
            <a:ext cx="533400" cy="2209800"/>
          </a:xfrm>
          <a:prstGeom prst="line">
            <a:avLst/>
          </a:prstGeom>
          <a:noFill/>
          <a:ln w="9525">
            <a:solidFill>
              <a:schemeClr val="tx1"/>
            </a:solidFill>
            <a:round/>
            <a:headEnd/>
            <a:tailEnd type="triangle" w="lg" len="lg"/>
          </a:ln>
          <a:effectLst/>
        </p:spPr>
        <p:txBody>
          <a:bodyPr wrap="none" anchor="ctr"/>
          <a:lstStyle/>
          <a:p>
            <a:endParaRPr lang="en-US"/>
          </a:p>
        </p:txBody>
      </p:sp>
      <p:sp>
        <p:nvSpPr>
          <p:cNvPr id="18475" name="Line 43"/>
          <p:cNvSpPr>
            <a:spLocks noChangeShapeType="1"/>
          </p:cNvSpPr>
          <p:nvPr/>
        </p:nvSpPr>
        <p:spPr bwMode="auto">
          <a:xfrm flipV="1">
            <a:off x="3798888" y="2205038"/>
            <a:ext cx="609600" cy="2286000"/>
          </a:xfrm>
          <a:prstGeom prst="line">
            <a:avLst/>
          </a:prstGeom>
          <a:noFill/>
          <a:ln w="9525">
            <a:solidFill>
              <a:schemeClr val="tx1"/>
            </a:solidFill>
            <a:round/>
            <a:headEnd/>
            <a:tailEnd type="triangle" w="lg" len="lg"/>
          </a:ln>
          <a:effectLst/>
        </p:spPr>
        <p:txBody>
          <a:bodyPr wrap="none" anchor="ctr"/>
          <a:lstStyle/>
          <a:p>
            <a:endParaRPr lang="en-US"/>
          </a:p>
        </p:txBody>
      </p:sp>
      <p:sp>
        <p:nvSpPr>
          <p:cNvPr id="18476" name="Text Box 44"/>
          <p:cNvSpPr txBox="1">
            <a:spLocks noChangeArrowheads="1"/>
          </p:cNvSpPr>
          <p:nvPr/>
        </p:nvSpPr>
        <p:spPr bwMode="auto">
          <a:xfrm>
            <a:off x="2881313" y="2605088"/>
            <a:ext cx="1030287" cy="396875"/>
          </a:xfrm>
          <a:prstGeom prst="rect">
            <a:avLst/>
          </a:prstGeom>
          <a:noFill/>
          <a:ln w="9525">
            <a:noFill/>
            <a:miter lim="800000"/>
            <a:headEnd/>
            <a:tailEnd/>
          </a:ln>
          <a:effectLst/>
        </p:spPr>
        <p:txBody>
          <a:bodyPr wrap="none">
            <a:spAutoFit/>
          </a:bodyPr>
          <a:lstStyle/>
          <a:p>
            <a:r>
              <a:rPr lang="en-US" sz="2000" b="0"/>
              <a:t>read(X)</a:t>
            </a:r>
          </a:p>
        </p:txBody>
      </p:sp>
      <p:sp>
        <p:nvSpPr>
          <p:cNvPr id="18477" name="Text Box 45"/>
          <p:cNvSpPr txBox="1">
            <a:spLocks noChangeArrowheads="1"/>
          </p:cNvSpPr>
          <p:nvPr/>
        </p:nvSpPr>
        <p:spPr bwMode="auto">
          <a:xfrm>
            <a:off x="4195763" y="2936875"/>
            <a:ext cx="1054100" cy="396875"/>
          </a:xfrm>
          <a:prstGeom prst="rect">
            <a:avLst/>
          </a:prstGeom>
          <a:noFill/>
          <a:ln w="9525">
            <a:noFill/>
            <a:miter lim="800000"/>
            <a:headEnd/>
            <a:tailEnd/>
          </a:ln>
          <a:effectLst/>
        </p:spPr>
        <p:txBody>
          <a:bodyPr wrap="none">
            <a:spAutoFit/>
          </a:bodyPr>
          <a:lstStyle/>
          <a:p>
            <a:r>
              <a:rPr lang="en-US" sz="2000" b="0"/>
              <a:t>write(Y)</a:t>
            </a:r>
          </a:p>
        </p:txBody>
      </p:sp>
      <p:sp>
        <p:nvSpPr>
          <p:cNvPr id="18478" name="Text Box 46"/>
          <p:cNvSpPr txBox="1">
            <a:spLocks noChangeArrowheads="1"/>
          </p:cNvSpPr>
          <p:nvPr/>
        </p:nvSpPr>
        <p:spPr bwMode="auto">
          <a:xfrm>
            <a:off x="6961188" y="5748338"/>
            <a:ext cx="636587" cy="396875"/>
          </a:xfrm>
          <a:prstGeom prst="rect">
            <a:avLst/>
          </a:prstGeom>
          <a:noFill/>
          <a:ln w="9525">
            <a:noFill/>
            <a:miter lim="800000"/>
            <a:headEnd/>
            <a:tailEnd/>
          </a:ln>
          <a:effectLst/>
        </p:spPr>
        <p:txBody>
          <a:bodyPr wrap="none">
            <a:spAutoFit/>
          </a:bodyPr>
          <a:lstStyle/>
          <a:p>
            <a:r>
              <a:rPr lang="en-US" sz="2000" b="0">
                <a:solidFill>
                  <a:schemeClr val="tx2"/>
                </a:solidFill>
              </a:rPr>
              <a:t>disk</a:t>
            </a:r>
          </a:p>
        </p:txBody>
      </p:sp>
      <p:sp>
        <p:nvSpPr>
          <p:cNvPr id="18495" name="Text Box 63"/>
          <p:cNvSpPr txBox="1">
            <a:spLocks noChangeArrowheads="1"/>
          </p:cNvSpPr>
          <p:nvPr/>
        </p:nvSpPr>
        <p:spPr bwMode="auto">
          <a:xfrm>
            <a:off x="2971800" y="4795838"/>
            <a:ext cx="1371600" cy="701675"/>
          </a:xfrm>
          <a:prstGeom prst="rect">
            <a:avLst/>
          </a:prstGeom>
          <a:noFill/>
          <a:ln w="9525">
            <a:noFill/>
            <a:miter lim="800000"/>
            <a:headEnd/>
            <a:tailEnd/>
          </a:ln>
          <a:effectLst/>
        </p:spPr>
        <p:txBody>
          <a:bodyPr>
            <a:spAutoFit/>
          </a:bodyPr>
          <a:lstStyle/>
          <a:p>
            <a:r>
              <a:rPr lang="en-US" sz="2000" b="0"/>
              <a:t>work area</a:t>
            </a:r>
          </a:p>
          <a:p>
            <a:r>
              <a:rPr lang="en-US" sz="2000" b="0"/>
              <a:t>of T</a:t>
            </a:r>
            <a:r>
              <a:rPr lang="en-US" sz="2000" b="0" baseline="-25000"/>
              <a:t>1</a:t>
            </a:r>
            <a:endParaRPr lang="en-US" sz="2000" b="0"/>
          </a:p>
        </p:txBody>
      </p:sp>
      <p:sp>
        <p:nvSpPr>
          <p:cNvPr id="18496" name="Text Box 64"/>
          <p:cNvSpPr txBox="1">
            <a:spLocks noChangeArrowheads="1"/>
          </p:cNvSpPr>
          <p:nvPr/>
        </p:nvSpPr>
        <p:spPr bwMode="auto">
          <a:xfrm>
            <a:off x="4416425" y="4768850"/>
            <a:ext cx="1293813" cy="701675"/>
          </a:xfrm>
          <a:prstGeom prst="rect">
            <a:avLst/>
          </a:prstGeom>
          <a:noFill/>
          <a:ln w="9525">
            <a:noFill/>
            <a:miter lim="800000"/>
            <a:headEnd/>
            <a:tailEnd/>
          </a:ln>
          <a:effectLst/>
        </p:spPr>
        <p:txBody>
          <a:bodyPr wrap="none">
            <a:spAutoFit/>
          </a:bodyPr>
          <a:lstStyle/>
          <a:p>
            <a:r>
              <a:rPr lang="en-US" sz="2000" b="0"/>
              <a:t>work area</a:t>
            </a:r>
          </a:p>
          <a:p>
            <a:r>
              <a:rPr lang="en-US" sz="2000" b="0"/>
              <a:t>of T</a:t>
            </a:r>
            <a:r>
              <a:rPr lang="en-US" sz="2000" b="0" baseline="-25000"/>
              <a:t>2 </a:t>
            </a:r>
            <a:endParaRPr lang="en-US" sz="2000" b="0"/>
          </a:p>
        </p:txBody>
      </p:sp>
      <p:sp>
        <p:nvSpPr>
          <p:cNvPr id="18497" name="Text Box 65"/>
          <p:cNvSpPr txBox="1">
            <a:spLocks noChangeArrowheads="1"/>
          </p:cNvSpPr>
          <p:nvPr/>
        </p:nvSpPr>
        <p:spPr bwMode="auto">
          <a:xfrm>
            <a:off x="4335463" y="5762625"/>
            <a:ext cx="1100137" cy="396875"/>
          </a:xfrm>
          <a:prstGeom prst="rect">
            <a:avLst/>
          </a:prstGeom>
          <a:noFill/>
          <a:ln w="9525">
            <a:noFill/>
            <a:miter lim="800000"/>
            <a:headEnd/>
            <a:tailEnd/>
          </a:ln>
          <a:effectLst/>
        </p:spPr>
        <p:txBody>
          <a:bodyPr wrap="none">
            <a:spAutoFit/>
          </a:bodyPr>
          <a:lstStyle/>
          <a:p>
            <a:r>
              <a:rPr lang="en-US" sz="2000" b="0">
                <a:solidFill>
                  <a:schemeClr val="tx2"/>
                </a:solidFill>
              </a:rPr>
              <a:t>memory</a:t>
            </a:r>
          </a:p>
        </p:txBody>
      </p:sp>
      <p:sp>
        <p:nvSpPr>
          <p:cNvPr id="18498" name="Text Box 66"/>
          <p:cNvSpPr txBox="1">
            <a:spLocks noChangeArrowheads="1"/>
          </p:cNvSpPr>
          <p:nvPr/>
        </p:nvSpPr>
        <p:spPr bwMode="auto">
          <a:xfrm>
            <a:off x="4389438" y="3589338"/>
            <a:ext cx="403225" cy="396875"/>
          </a:xfrm>
          <a:prstGeom prst="rect">
            <a:avLst/>
          </a:prstGeom>
          <a:noFill/>
          <a:ln w="9525">
            <a:noFill/>
            <a:miter lim="800000"/>
            <a:headEnd/>
            <a:tailEnd/>
          </a:ln>
          <a:effectLst/>
        </p:spPr>
        <p:txBody>
          <a:bodyPr wrap="none">
            <a:spAutoFit/>
          </a:bodyPr>
          <a:lstStyle/>
          <a:p>
            <a:r>
              <a:rPr lang="en-US" sz="2000" b="0"/>
              <a:t>x</a:t>
            </a:r>
            <a:r>
              <a:rPr lang="en-US" sz="2000" b="0" baseline="-25000"/>
              <a:t>2</a:t>
            </a:r>
            <a:endParaRPr lang="en-US" sz="2000" b="0"/>
          </a:p>
        </p:txBody>
      </p:sp>
      <p:sp>
        <p:nvSpPr>
          <p:cNvPr id="18499" name="Line 67"/>
          <p:cNvSpPr>
            <a:spLocks noChangeShapeType="1"/>
          </p:cNvSpPr>
          <p:nvPr/>
        </p:nvSpPr>
        <p:spPr bwMode="auto">
          <a:xfrm>
            <a:off x="6443663" y="784225"/>
            <a:ext cx="0" cy="5543550"/>
          </a:xfrm>
          <a:prstGeom prst="line">
            <a:avLst/>
          </a:prstGeom>
          <a:noFill/>
          <a:ln w="9525">
            <a:solidFill>
              <a:schemeClr val="tx1"/>
            </a:solidFill>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52450" y="104775"/>
            <a:ext cx="8077200" cy="609600"/>
          </a:xfrm>
        </p:spPr>
        <p:txBody>
          <a:bodyPr/>
          <a:lstStyle/>
          <a:p>
            <a:r>
              <a:rPr lang="en-US"/>
              <a:t>Recovery and Atomicity</a:t>
            </a:r>
          </a:p>
        </p:txBody>
      </p:sp>
      <p:sp>
        <p:nvSpPr>
          <p:cNvPr id="20483" name="Rectangle 3"/>
          <p:cNvSpPr>
            <a:spLocks noGrp="1" noChangeArrowheads="1"/>
          </p:cNvSpPr>
          <p:nvPr>
            <p:ph type="body" idx="4294967295"/>
          </p:nvPr>
        </p:nvSpPr>
        <p:spPr>
          <a:xfrm>
            <a:off x="842963" y="1106488"/>
            <a:ext cx="7848600" cy="4876800"/>
          </a:xfrm>
        </p:spPr>
        <p:txBody>
          <a:bodyPr/>
          <a:lstStyle/>
          <a:p>
            <a:r>
              <a:rPr lang="en-US"/>
              <a:t>Modifying the database without ensuring that the transaction will commit  may leave the database in an inconsistent state.</a:t>
            </a:r>
          </a:p>
          <a:p>
            <a:r>
              <a:rPr lang="en-US"/>
              <a:t>Consider transaction </a:t>
            </a:r>
            <a:r>
              <a:rPr lang="en-US" i="1"/>
              <a:t>T</a:t>
            </a:r>
            <a:r>
              <a:rPr lang="en-US" i="1" baseline="-25000"/>
              <a:t>i</a:t>
            </a:r>
            <a:r>
              <a:rPr lang="en-US"/>
              <a:t> that transfers $50 from account </a:t>
            </a:r>
            <a:r>
              <a:rPr lang="en-US" i="1"/>
              <a:t>A</a:t>
            </a:r>
            <a:r>
              <a:rPr lang="en-US"/>
              <a:t> to account </a:t>
            </a:r>
            <a:r>
              <a:rPr lang="en-US" i="1"/>
              <a:t>B</a:t>
            </a:r>
            <a:r>
              <a:rPr lang="en-US"/>
              <a:t>;  goal is either to perform all database modifications made by </a:t>
            </a:r>
            <a:r>
              <a:rPr lang="en-US" i="1"/>
              <a:t>T</a:t>
            </a:r>
            <a:r>
              <a:rPr lang="en-US" i="1" baseline="-25000"/>
              <a:t>i</a:t>
            </a:r>
            <a:r>
              <a:rPr lang="en-US" i="1"/>
              <a:t> </a:t>
            </a:r>
            <a:r>
              <a:rPr lang="en-US"/>
              <a:t>or none at all. </a:t>
            </a:r>
          </a:p>
          <a:p>
            <a:r>
              <a:rPr lang="en-US"/>
              <a:t>Several output operations may be required for </a:t>
            </a:r>
            <a:r>
              <a:rPr lang="en-US" i="1"/>
              <a:t>T</a:t>
            </a:r>
            <a:r>
              <a:rPr lang="en-US" i="1" baseline="-25000"/>
              <a:t>i</a:t>
            </a:r>
            <a:r>
              <a:rPr lang="en-US"/>
              <a:t>  (to output </a:t>
            </a:r>
            <a:r>
              <a:rPr lang="en-US" i="1"/>
              <a:t>A</a:t>
            </a:r>
            <a:r>
              <a:rPr lang="en-US"/>
              <a:t> and </a:t>
            </a:r>
            <a:r>
              <a:rPr lang="en-US" i="1"/>
              <a:t>B</a:t>
            </a:r>
            <a:r>
              <a:rPr lang="en-US"/>
              <a:t>). A failure may occur after one of these modifications have been made but before all of them are made.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Recovery and Atomicity (Cont.)</a:t>
            </a:r>
          </a:p>
        </p:txBody>
      </p:sp>
      <p:sp>
        <p:nvSpPr>
          <p:cNvPr id="114691" name="Rectangle 3"/>
          <p:cNvSpPr>
            <a:spLocks noGrp="1" noChangeArrowheads="1"/>
          </p:cNvSpPr>
          <p:nvPr>
            <p:ph type="body" idx="1"/>
          </p:nvPr>
        </p:nvSpPr>
        <p:spPr/>
        <p:txBody>
          <a:bodyPr/>
          <a:lstStyle/>
          <a:p>
            <a:r>
              <a:rPr lang="en-US"/>
              <a:t>To ensure atomicity despite failures, we first output information describing the modifications to stable storage without modifying the database itself.</a:t>
            </a:r>
          </a:p>
          <a:p>
            <a:r>
              <a:rPr lang="en-US"/>
              <a:t>We study two approaches:</a:t>
            </a:r>
          </a:p>
          <a:p>
            <a:pPr lvl="1"/>
            <a:r>
              <a:rPr lang="en-US" b="1">
                <a:solidFill>
                  <a:schemeClr val="tx2"/>
                </a:solidFill>
              </a:rPr>
              <a:t>log-based recovery</a:t>
            </a:r>
            <a:r>
              <a:rPr lang="en-US"/>
              <a:t>, and</a:t>
            </a:r>
          </a:p>
          <a:p>
            <a:pPr lvl="1"/>
            <a:r>
              <a:rPr lang="en-US" b="1">
                <a:solidFill>
                  <a:schemeClr val="tx2"/>
                </a:solidFill>
              </a:rPr>
              <a:t>shadow-paging</a:t>
            </a:r>
            <a:endParaRPr lang="en-US">
              <a:solidFill>
                <a:schemeClr val="tx2"/>
              </a:solidFill>
            </a:endParaRPr>
          </a:p>
          <a:p>
            <a:r>
              <a:rPr lang="en-US"/>
              <a:t>We assume (initially) that transactions run serially, that is, one after the other.</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Log-Based Recovery</a:t>
            </a:r>
          </a:p>
        </p:txBody>
      </p:sp>
      <p:sp>
        <p:nvSpPr>
          <p:cNvPr id="24579" name="Rectangle 3"/>
          <p:cNvSpPr>
            <a:spLocks noGrp="1" noChangeArrowheads="1"/>
          </p:cNvSpPr>
          <p:nvPr>
            <p:ph type="body" idx="4294967295"/>
          </p:nvPr>
        </p:nvSpPr>
        <p:spPr>
          <a:xfrm>
            <a:off x="842963" y="1106488"/>
            <a:ext cx="7848600" cy="4876800"/>
          </a:xfrm>
        </p:spPr>
        <p:txBody>
          <a:bodyPr/>
          <a:lstStyle/>
          <a:p>
            <a:pPr>
              <a:lnSpc>
                <a:spcPct val="90000"/>
              </a:lnSpc>
            </a:pPr>
            <a:r>
              <a:rPr lang="en-US"/>
              <a:t>A  </a:t>
            </a:r>
            <a:r>
              <a:rPr lang="en-US" b="1">
                <a:solidFill>
                  <a:schemeClr val="tx2"/>
                </a:solidFill>
              </a:rPr>
              <a:t>log</a:t>
            </a:r>
            <a:r>
              <a:rPr lang="en-US"/>
              <a:t> is kept on stable storage. </a:t>
            </a:r>
          </a:p>
          <a:p>
            <a:pPr lvl="1">
              <a:lnSpc>
                <a:spcPct val="90000"/>
              </a:lnSpc>
            </a:pPr>
            <a:r>
              <a:rPr lang="en-US"/>
              <a:t>The log is a sequence of </a:t>
            </a:r>
            <a:r>
              <a:rPr lang="en-US" b="1">
                <a:solidFill>
                  <a:schemeClr val="tx2"/>
                </a:solidFill>
              </a:rPr>
              <a:t>log records</a:t>
            </a:r>
            <a:r>
              <a:rPr lang="en-US"/>
              <a:t>, and maintains a record of update activities on the database.</a:t>
            </a:r>
          </a:p>
          <a:p>
            <a:pPr>
              <a:lnSpc>
                <a:spcPct val="90000"/>
              </a:lnSpc>
            </a:pPr>
            <a:r>
              <a:rPr lang="en-US"/>
              <a:t>When transaction </a:t>
            </a:r>
            <a:r>
              <a:rPr lang="en-US" i="1"/>
              <a:t>T</a:t>
            </a:r>
            <a:r>
              <a:rPr lang="en-US" i="1" baseline="-25000"/>
              <a:t>i</a:t>
            </a:r>
            <a:r>
              <a:rPr lang="en-US" i="1"/>
              <a:t> </a:t>
            </a:r>
            <a:r>
              <a:rPr lang="en-US"/>
              <a:t>starts, it registers itself by writing a </a:t>
            </a:r>
            <a:br>
              <a:rPr lang="en-US"/>
            </a:br>
            <a:r>
              <a:rPr lang="en-US"/>
              <a:t>       </a:t>
            </a:r>
            <a:r>
              <a:rPr lang="en-US" i="1"/>
              <a:t>&lt;T</a:t>
            </a:r>
            <a:r>
              <a:rPr lang="en-US" i="1" baseline="-25000"/>
              <a:t>i  </a:t>
            </a:r>
            <a:r>
              <a:rPr lang="en-US" b="1"/>
              <a:t>start</a:t>
            </a:r>
            <a:r>
              <a:rPr lang="en-US"/>
              <a:t>&gt;log record</a:t>
            </a:r>
          </a:p>
          <a:p>
            <a:pPr>
              <a:lnSpc>
                <a:spcPct val="90000"/>
              </a:lnSpc>
            </a:pPr>
            <a:r>
              <a:rPr lang="en-US" i="1"/>
              <a:t>Before T</a:t>
            </a:r>
            <a:r>
              <a:rPr lang="en-US" i="1" baseline="-25000"/>
              <a:t>i</a:t>
            </a:r>
            <a:r>
              <a:rPr lang="en-US" i="1"/>
              <a:t> </a:t>
            </a:r>
            <a:r>
              <a:rPr lang="en-US"/>
              <a:t>executes </a:t>
            </a:r>
            <a:r>
              <a:rPr lang="en-US" b="1"/>
              <a:t>write</a:t>
            </a:r>
            <a:r>
              <a:rPr lang="en-US"/>
              <a:t>(</a:t>
            </a:r>
            <a:r>
              <a:rPr lang="en-US" i="1"/>
              <a:t>X</a:t>
            </a:r>
            <a:r>
              <a:rPr lang="en-US"/>
              <a:t>), a log record </a:t>
            </a:r>
            <a:r>
              <a:rPr lang="en-US" i="1"/>
              <a:t>&lt;T</a:t>
            </a:r>
            <a:r>
              <a:rPr lang="en-US" i="1" baseline="-25000"/>
              <a:t>i</a:t>
            </a:r>
            <a:r>
              <a:rPr lang="en-US" i="1"/>
              <a:t>, X,  V</a:t>
            </a:r>
            <a:r>
              <a:rPr lang="en-US" i="1" baseline="-25000"/>
              <a:t>1</a:t>
            </a:r>
            <a:r>
              <a:rPr lang="en-US" i="1"/>
              <a:t>,  V</a:t>
            </a:r>
            <a:r>
              <a:rPr lang="en-US" i="1" baseline="-25000"/>
              <a:t>2</a:t>
            </a:r>
            <a:r>
              <a:rPr lang="en-US" i="1"/>
              <a:t>&gt; </a:t>
            </a:r>
            <a:r>
              <a:rPr lang="en-US"/>
              <a:t>is written, where</a:t>
            </a:r>
            <a:r>
              <a:rPr lang="en-US" i="1"/>
              <a:t> V</a:t>
            </a:r>
            <a:r>
              <a:rPr lang="en-US" i="1" baseline="-25000"/>
              <a:t>1</a:t>
            </a:r>
            <a:r>
              <a:rPr lang="en-US"/>
              <a:t> is the value of </a:t>
            </a:r>
            <a:r>
              <a:rPr lang="en-US" i="1"/>
              <a:t>X</a:t>
            </a:r>
            <a:r>
              <a:rPr lang="en-US"/>
              <a:t>  before the write, and </a:t>
            </a:r>
            <a:r>
              <a:rPr lang="en-US" i="1"/>
              <a:t>V</a:t>
            </a:r>
            <a:r>
              <a:rPr lang="en-US" i="1" baseline="-25000"/>
              <a:t>2</a:t>
            </a:r>
            <a:r>
              <a:rPr lang="en-US" i="1"/>
              <a:t> </a:t>
            </a:r>
            <a:r>
              <a:rPr lang="en-US"/>
              <a:t>is the value to be written to </a:t>
            </a:r>
            <a:r>
              <a:rPr lang="en-US" i="1"/>
              <a:t>X</a:t>
            </a:r>
            <a:r>
              <a:rPr lang="en-US"/>
              <a:t>.</a:t>
            </a:r>
          </a:p>
          <a:p>
            <a:pPr lvl="1">
              <a:lnSpc>
                <a:spcPct val="90000"/>
              </a:lnSpc>
            </a:pPr>
            <a:r>
              <a:rPr lang="en-US"/>
              <a:t>Log record notes that </a:t>
            </a:r>
            <a:r>
              <a:rPr lang="en-US" i="1"/>
              <a:t>T</a:t>
            </a:r>
            <a:r>
              <a:rPr lang="en-US" i="1" baseline="-25000"/>
              <a:t>i</a:t>
            </a:r>
            <a:r>
              <a:rPr lang="en-US"/>
              <a:t> has performed a write on data item </a:t>
            </a:r>
            <a:r>
              <a:rPr lang="en-US" i="1"/>
              <a:t>X</a:t>
            </a:r>
            <a:r>
              <a:rPr lang="en-US" i="1" baseline="-25000"/>
              <a:t>j </a:t>
            </a:r>
            <a:r>
              <a:rPr lang="en-US" i="1"/>
              <a:t>  X</a:t>
            </a:r>
            <a:r>
              <a:rPr lang="en-US" i="1" baseline="-25000"/>
              <a:t>j</a:t>
            </a:r>
            <a:r>
              <a:rPr lang="en-US" i="1"/>
              <a:t> </a:t>
            </a:r>
            <a:r>
              <a:rPr lang="en-US"/>
              <a:t>had value </a:t>
            </a:r>
            <a:r>
              <a:rPr lang="en-US" i="1"/>
              <a:t>V</a:t>
            </a:r>
            <a:r>
              <a:rPr lang="en-US" i="1" baseline="-25000"/>
              <a:t>1</a:t>
            </a:r>
            <a:r>
              <a:rPr lang="en-US" i="1"/>
              <a:t> </a:t>
            </a:r>
            <a:r>
              <a:rPr lang="en-US"/>
              <a:t>before the write, and will have value </a:t>
            </a:r>
            <a:r>
              <a:rPr lang="en-US" i="1"/>
              <a:t>V</a:t>
            </a:r>
            <a:r>
              <a:rPr lang="en-US" i="1" baseline="-25000"/>
              <a:t>2</a:t>
            </a:r>
            <a:r>
              <a:rPr lang="en-US" i="1"/>
              <a:t> </a:t>
            </a:r>
            <a:r>
              <a:rPr lang="en-US"/>
              <a:t>after the write. </a:t>
            </a:r>
          </a:p>
          <a:p>
            <a:pPr>
              <a:lnSpc>
                <a:spcPct val="90000"/>
              </a:lnSpc>
            </a:pPr>
            <a:r>
              <a:rPr lang="en-US"/>
              <a:t>When </a:t>
            </a:r>
            <a:r>
              <a:rPr lang="en-US" i="1"/>
              <a:t>T</a:t>
            </a:r>
            <a:r>
              <a:rPr lang="en-US" i="1" baseline="-25000"/>
              <a:t>i</a:t>
            </a:r>
            <a:r>
              <a:rPr lang="en-US"/>
              <a:t> finishes it last statement, the log record &lt;</a:t>
            </a:r>
            <a:r>
              <a:rPr lang="en-US" i="1"/>
              <a:t>T</a:t>
            </a:r>
            <a:r>
              <a:rPr lang="en-US" i="1" baseline="-25000"/>
              <a:t>i</a:t>
            </a:r>
            <a:r>
              <a:rPr lang="en-US" i="1"/>
              <a:t> </a:t>
            </a:r>
            <a:r>
              <a:rPr lang="en-US" b="1" i="1"/>
              <a:t> </a:t>
            </a:r>
            <a:r>
              <a:rPr lang="en-US" b="1"/>
              <a:t>commi</a:t>
            </a:r>
            <a:r>
              <a:rPr lang="en-US"/>
              <a:t>t&gt; is written. </a:t>
            </a:r>
          </a:p>
          <a:p>
            <a:pPr>
              <a:lnSpc>
                <a:spcPct val="90000"/>
              </a:lnSpc>
            </a:pPr>
            <a:r>
              <a:rPr lang="en-US"/>
              <a:t>We assume for now that log records are written directly  to stable storage (that is, they are not buffered)</a:t>
            </a:r>
          </a:p>
          <a:p>
            <a:pPr>
              <a:lnSpc>
                <a:spcPct val="90000"/>
              </a:lnSpc>
            </a:pPr>
            <a:r>
              <a:rPr lang="en-US"/>
              <a:t>Two approaches using logs</a:t>
            </a:r>
          </a:p>
          <a:p>
            <a:pPr lvl="1">
              <a:lnSpc>
                <a:spcPct val="90000"/>
              </a:lnSpc>
            </a:pPr>
            <a:r>
              <a:rPr lang="en-US"/>
              <a:t>Deferred database modification</a:t>
            </a:r>
          </a:p>
          <a:p>
            <a:pPr lvl="1">
              <a:lnSpc>
                <a:spcPct val="90000"/>
              </a:lnSpc>
            </a:pPr>
            <a:r>
              <a:rPr lang="en-US"/>
              <a:t>Immediate database modification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Deferred Database Modification</a:t>
            </a:r>
          </a:p>
        </p:txBody>
      </p:sp>
      <p:sp>
        <p:nvSpPr>
          <p:cNvPr id="26627" name="Rectangle 3"/>
          <p:cNvSpPr>
            <a:spLocks noGrp="1" noChangeArrowheads="1"/>
          </p:cNvSpPr>
          <p:nvPr>
            <p:ph type="body" idx="4294967295"/>
          </p:nvPr>
        </p:nvSpPr>
        <p:spPr>
          <a:xfrm>
            <a:off x="842963" y="1106488"/>
            <a:ext cx="7661275" cy="4903787"/>
          </a:xfrm>
        </p:spPr>
        <p:txBody>
          <a:bodyPr/>
          <a:lstStyle/>
          <a:p>
            <a:r>
              <a:rPr lang="en-US"/>
              <a:t>The </a:t>
            </a:r>
            <a:r>
              <a:rPr lang="en-US" b="1">
                <a:solidFill>
                  <a:schemeClr val="tx2"/>
                </a:solidFill>
              </a:rPr>
              <a:t>deferred database modification</a:t>
            </a:r>
            <a:r>
              <a:rPr lang="en-US"/>
              <a:t> scheme records all modifications to the log, but defers all the </a:t>
            </a:r>
            <a:r>
              <a:rPr lang="en-US" b="1"/>
              <a:t>write</a:t>
            </a:r>
            <a:r>
              <a:rPr lang="en-US"/>
              <a:t>s to after partial commit.</a:t>
            </a:r>
          </a:p>
          <a:p>
            <a:r>
              <a:rPr lang="en-US"/>
              <a:t>Assume that transactions execute serially</a:t>
            </a:r>
          </a:p>
          <a:p>
            <a:r>
              <a:rPr lang="en-US"/>
              <a:t>Transaction starts by writing </a:t>
            </a:r>
            <a:r>
              <a:rPr lang="en-US" i="1"/>
              <a:t>&lt;T</a:t>
            </a:r>
            <a:r>
              <a:rPr lang="en-US" i="1" baseline="-25000"/>
              <a:t>i</a:t>
            </a:r>
            <a:r>
              <a:rPr lang="en-US" i="1"/>
              <a:t>  </a:t>
            </a:r>
            <a:r>
              <a:rPr lang="en-US" b="1" i="1"/>
              <a:t>start</a:t>
            </a:r>
            <a:r>
              <a:rPr lang="en-US" i="1"/>
              <a:t>&gt; </a:t>
            </a:r>
            <a:r>
              <a:rPr lang="en-US"/>
              <a:t>record to log. </a:t>
            </a:r>
          </a:p>
          <a:p>
            <a:r>
              <a:rPr lang="en-US"/>
              <a:t>A  </a:t>
            </a:r>
            <a:r>
              <a:rPr lang="en-US" b="1"/>
              <a:t>write</a:t>
            </a:r>
            <a:r>
              <a:rPr lang="en-US"/>
              <a:t>(</a:t>
            </a:r>
            <a:r>
              <a:rPr lang="en-US" i="1"/>
              <a:t>X</a:t>
            </a:r>
            <a:r>
              <a:rPr lang="en-US"/>
              <a:t>) operation results in a log record  </a:t>
            </a:r>
            <a:r>
              <a:rPr lang="en-US" i="1"/>
              <a:t>&lt;T</a:t>
            </a:r>
            <a:r>
              <a:rPr lang="en-US" sz="2000" i="1" baseline="-25000"/>
              <a:t>i</a:t>
            </a:r>
            <a:r>
              <a:rPr lang="en-US" i="1"/>
              <a:t>, X, V&gt; </a:t>
            </a:r>
            <a:r>
              <a:rPr lang="en-US"/>
              <a:t>being written, where </a:t>
            </a:r>
            <a:r>
              <a:rPr lang="en-US" i="1"/>
              <a:t>V </a:t>
            </a:r>
            <a:r>
              <a:rPr lang="en-US"/>
              <a:t>is the new value for </a:t>
            </a:r>
            <a:r>
              <a:rPr lang="en-US" i="1"/>
              <a:t>X</a:t>
            </a:r>
            <a:endParaRPr lang="en-US"/>
          </a:p>
          <a:p>
            <a:pPr lvl="1"/>
            <a:r>
              <a:rPr lang="en-US"/>
              <a:t>Note: old value is not needed for this scheme</a:t>
            </a:r>
          </a:p>
          <a:p>
            <a:r>
              <a:rPr lang="en-US"/>
              <a:t>The write is not performed on </a:t>
            </a:r>
            <a:r>
              <a:rPr lang="en-US" i="1"/>
              <a:t>X </a:t>
            </a:r>
            <a:r>
              <a:rPr lang="en-US"/>
              <a:t>at this time, but is deferred.</a:t>
            </a:r>
          </a:p>
          <a:p>
            <a:r>
              <a:rPr lang="en-US"/>
              <a:t>When </a:t>
            </a:r>
            <a:r>
              <a:rPr lang="en-US" i="1"/>
              <a:t>T</a:t>
            </a:r>
            <a:r>
              <a:rPr lang="en-US" i="1" baseline="-25000"/>
              <a:t>i</a:t>
            </a:r>
            <a:r>
              <a:rPr lang="en-US" i="1"/>
              <a:t> </a:t>
            </a:r>
            <a:r>
              <a:rPr lang="en-US"/>
              <a:t>partially commits, &lt;</a:t>
            </a:r>
            <a:r>
              <a:rPr lang="en-US" i="1"/>
              <a:t>T</a:t>
            </a:r>
            <a:r>
              <a:rPr lang="en-US" i="1" baseline="-25000"/>
              <a:t>i</a:t>
            </a:r>
            <a:r>
              <a:rPr lang="en-US" i="1"/>
              <a:t> </a:t>
            </a:r>
            <a:r>
              <a:rPr lang="en-US" b="1"/>
              <a:t>commit</a:t>
            </a:r>
            <a:r>
              <a:rPr lang="en-US"/>
              <a:t>&gt; is written to the log </a:t>
            </a:r>
          </a:p>
          <a:p>
            <a:r>
              <a:rPr lang="en-US"/>
              <a:t>Finally, the log records are read and used to actually execute the previously deferred writes.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Deferred Database Modification (Cont.)</a:t>
            </a:r>
          </a:p>
        </p:txBody>
      </p:sp>
      <p:sp>
        <p:nvSpPr>
          <p:cNvPr id="28675" name="Rectangle 3"/>
          <p:cNvSpPr>
            <a:spLocks noGrp="1" noChangeArrowheads="1"/>
          </p:cNvSpPr>
          <p:nvPr>
            <p:ph type="body" idx="4294967295"/>
          </p:nvPr>
        </p:nvSpPr>
        <p:spPr>
          <a:xfrm>
            <a:off x="842963" y="1106488"/>
            <a:ext cx="8001000" cy="5359400"/>
          </a:xfrm>
        </p:spPr>
        <p:txBody>
          <a:bodyPr/>
          <a:lstStyle/>
          <a:p>
            <a:r>
              <a:rPr lang="en-US"/>
              <a:t>During recovery after a crash, a transaction needs to be redone if and only if both </a:t>
            </a:r>
            <a:r>
              <a:rPr lang="en-US" i="1"/>
              <a:t>&lt;T</a:t>
            </a:r>
            <a:r>
              <a:rPr lang="en-US" i="1" baseline="-25000"/>
              <a:t>i</a:t>
            </a:r>
            <a:r>
              <a:rPr lang="en-US" i="1"/>
              <a:t> </a:t>
            </a:r>
            <a:r>
              <a:rPr lang="en-US" b="1" i="1"/>
              <a:t> </a:t>
            </a:r>
            <a:r>
              <a:rPr lang="en-US" b="1"/>
              <a:t>start</a:t>
            </a:r>
            <a:r>
              <a:rPr lang="en-US"/>
              <a:t>&gt; and&lt;</a:t>
            </a:r>
            <a:r>
              <a:rPr lang="en-US" i="1"/>
              <a:t>T</a:t>
            </a:r>
            <a:r>
              <a:rPr lang="en-US" i="1" baseline="-25000"/>
              <a:t>i </a:t>
            </a:r>
            <a:r>
              <a:rPr lang="en-US" b="1"/>
              <a:t>commit</a:t>
            </a:r>
            <a:r>
              <a:rPr lang="en-US"/>
              <a:t>&gt; are there in the log.</a:t>
            </a:r>
          </a:p>
          <a:p>
            <a:r>
              <a:rPr lang="en-US"/>
              <a:t>Redoing a transaction </a:t>
            </a:r>
            <a:r>
              <a:rPr lang="en-US" i="1"/>
              <a:t>T</a:t>
            </a:r>
            <a:r>
              <a:rPr lang="en-US" i="1" baseline="-25000"/>
              <a:t>i</a:t>
            </a:r>
            <a:r>
              <a:rPr lang="en-US" i="1"/>
              <a:t> </a:t>
            </a:r>
            <a:r>
              <a:rPr lang="en-US"/>
              <a:t>(</a:t>
            </a:r>
            <a:r>
              <a:rPr lang="en-US" b="1"/>
              <a:t> redo</a:t>
            </a:r>
            <a:r>
              <a:rPr lang="en-US" i="1"/>
              <a:t>T</a:t>
            </a:r>
            <a:r>
              <a:rPr lang="en-US" i="1" baseline="-25000"/>
              <a:t>i</a:t>
            </a:r>
            <a:r>
              <a:rPr lang="en-US"/>
              <a:t>) sets the value of all data items updated by the transaction to the new values.</a:t>
            </a:r>
          </a:p>
          <a:p>
            <a:r>
              <a:rPr lang="en-US"/>
              <a:t>Crashes can occur while </a:t>
            </a:r>
          </a:p>
          <a:p>
            <a:pPr lvl="1"/>
            <a:r>
              <a:rPr lang="en-US"/>
              <a:t>the transaction is executing the original updates, or </a:t>
            </a:r>
          </a:p>
          <a:p>
            <a:pPr lvl="1"/>
            <a:r>
              <a:rPr lang="en-US"/>
              <a:t>while recovery action is being taken</a:t>
            </a:r>
          </a:p>
          <a:p>
            <a:r>
              <a:rPr lang="en-US"/>
              <a:t>example transactions  </a:t>
            </a:r>
            <a:r>
              <a:rPr lang="en-US" i="1"/>
              <a:t>T</a:t>
            </a:r>
            <a:r>
              <a:rPr lang="en-US" i="1" baseline="-25000"/>
              <a:t>0</a:t>
            </a:r>
            <a:r>
              <a:rPr lang="en-US" i="1"/>
              <a:t> </a:t>
            </a:r>
            <a:r>
              <a:rPr lang="en-US"/>
              <a:t>and </a:t>
            </a:r>
            <a:r>
              <a:rPr lang="en-US" i="1"/>
              <a:t>T</a:t>
            </a:r>
            <a:r>
              <a:rPr lang="en-US" i="1" baseline="-25000"/>
              <a:t>1</a:t>
            </a:r>
            <a:r>
              <a:rPr lang="en-US" i="1"/>
              <a:t> </a:t>
            </a:r>
            <a:r>
              <a:rPr lang="en-US"/>
              <a:t>(</a:t>
            </a:r>
            <a:r>
              <a:rPr lang="en-US" i="1"/>
              <a:t>T</a:t>
            </a:r>
            <a:r>
              <a:rPr lang="en-US" i="1" baseline="-25000"/>
              <a:t>0</a:t>
            </a:r>
            <a:r>
              <a:rPr lang="en-US" i="1"/>
              <a:t> </a:t>
            </a:r>
            <a:r>
              <a:rPr lang="en-US"/>
              <a:t>executes before </a:t>
            </a:r>
            <a:r>
              <a:rPr lang="en-US" i="1"/>
              <a:t>T</a:t>
            </a:r>
            <a:r>
              <a:rPr lang="en-US" i="1" baseline="-25000"/>
              <a:t>1</a:t>
            </a:r>
            <a:r>
              <a:rPr lang="en-US"/>
              <a:t>):</a:t>
            </a:r>
          </a:p>
          <a:p>
            <a:pPr>
              <a:buFont typeface="Monotype Sorts" pitchFamily="2" charset="2"/>
              <a:buNone/>
            </a:pPr>
            <a:r>
              <a:rPr lang="en-US" i="1"/>
              <a:t>	T</a:t>
            </a:r>
            <a:r>
              <a:rPr lang="en-US" i="1" baseline="-25000"/>
              <a:t>0</a:t>
            </a:r>
            <a:r>
              <a:rPr lang="en-US"/>
              <a:t>: </a:t>
            </a:r>
            <a:r>
              <a:rPr lang="en-US" b="1"/>
              <a:t>read </a:t>
            </a:r>
            <a:r>
              <a:rPr lang="en-US"/>
              <a:t>(</a:t>
            </a:r>
            <a:r>
              <a:rPr lang="en-US" i="1"/>
              <a:t>A</a:t>
            </a:r>
            <a:r>
              <a:rPr lang="en-US"/>
              <a:t>)				</a:t>
            </a:r>
            <a:r>
              <a:rPr lang="en-US" i="1"/>
              <a:t>T</a:t>
            </a:r>
            <a:r>
              <a:rPr lang="en-US" i="1" baseline="-25000"/>
              <a:t>1</a:t>
            </a:r>
            <a:r>
              <a:rPr lang="en-US" i="1"/>
              <a:t> </a:t>
            </a:r>
            <a:r>
              <a:rPr lang="en-US"/>
              <a:t>: </a:t>
            </a:r>
            <a:r>
              <a:rPr lang="en-US" b="1"/>
              <a:t>read</a:t>
            </a:r>
            <a:r>
              <a:rPr lang="en-US"/>
              <a:t> (</a:t>
            </a:r>
            <a:r>
              <a:rPr lang="en-US" i="1"/>
              <a:t>C</a:t>
            </a:r>
            <a:r>
              <a:rPr lang="en-US"/>
              <a:t>)</a:t>
            </a:r>
          </a:p>
          <a:p>
            <a:pPr>
              <a:buFont typeface="Monotype Sorts" pitchFamily="2" charset="2"/>
              <a:buNone/>
            </a:pPr>
            <a:r>
              <a:rPr lang="en-US" i="1"/>
              <a:t>		A: - A - 50</a:t>
            </a:r>
            <a:r>
              <a:rPr lang="en-US"/>
              <a:t>			       </a:t>
            </a:r>
            <a:r>
              <a:rPr lang="en-US" i="1"/>
              <a:t>C:-	C- 100</a:t>
            </a:r>
            <a:endParaRPr lang="en-US"/>
          </a:p>
          <a:p>
            <a:pPr>
              <a:buFont typeface="Monotype Sorts" pitchFamily="2" charset="2"/>
              <a:buNone/>
            </a:pPr>
            <a:r>
              <a:rPr lang="en-US" b="1"/>
              <a:t>		Write </a:t>
            </a:r>
            <a:r>
              <a:rPr lang="en-US"/>
              <a:t>(</a:t>
            </a:r>
            <a:r>
              <a:rPr lang="en-US" i="1"/>
              <a:t>A</a:t>
            </a:r>
            <a:r>
              <a:rPr lang="en-US"/>
              <a:t>)			        </a:t>
            </a:r>
            <a:r>
              <a:rPr lang="en-US" b="1"/>
              <a:t>write </a:t>
            </a:r>
            <a:r>
              <a:rPr lang="en-US"/>
              <a:t>(</a:t>
            </a:r>
            <a:r>
              <a:rPr lang="en-US" i="1"/>
              <a:t>C</a:t>
            </a:r>
            <a:r>
              <a:rPr lang="en-US"/>
              <a:t>)</a:t>
            </a:r>
          </a:p>
          <a:p>
            <a:pPr>
              <a:buFont typeface="Monotype Sorts" pitchFamily="2" charset="2"/>
              <a:buNone/>
            </a:pPr>
            <a:r>
              <a:rPr lang="en-US" b="1"/>
              <a:t>		read </a:t>
            </a:r>
            <a:r>
              <a:rPr lang="en-US"/>
              <a:t>(</a:t>
            </a:r>
            <a:r>
              <a:rPr lang="en-US" i="1"/>
              <a:t>B</a:t>
            </a:r>
            <a:r>
              <a:rPr lang="en-US"/>
              <a:t>)</a:t>
            </a:r>
          </a:p>
          <a:p>
            <a:pPr>
              <a:buFont typeface="Monotype Sorts" pitchFamily="2" charset="2"/>
              <a:buNone/>
            </a:pPr>
            <a:r>
              <a:rPr lang="en-US" i="1"/>
              <a:t>		B:-  B + 50</a:t>
            </a:r>
          </a:p>
          <a:p>
            <a:pPr>
              <a:buFont typeface="Monotype Sorts" pitchFamily="2" charset="2"/>
              <a:buNone/>
            </a:pPr>
            <a:r>
              <a:rPr lang="en-US" b="1"/>
              <a:t>		write </a:t>
            </a:r>
            <a:r>
              <a:rPr lang="en-US"/>
              <a:t>(</a:t>
            </a:r>
            <a:r>
              <a:rPr lang="en-US" i="1"/>
              <a:t>B</a:t>
            </a:r>
            <a:r>
              <a:rPr lang="en-US"/>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Deferred Database Modification (Cont.)</a:t>
            </a:r>
          </a:p>
        </p:txBody>
      </p:sp>
      <p:sp>
        <p:nvSpPr>
          <p:cNvPr id="30723" name="Rectangle 3"/>
          <p:cNvSpPr>
            <a:spLocks noGrp="1" noChangeArrowheads="1"/>
          </p:cNvSpPr>
          <p:nvPr>
            <p:ph type="body" idx="4294967295"/>
          </p:nvPr>
        </p:nvSpPr>
        <p:spPr>
          <a:xfrm>
            <a:off x="842963" y="1106488"/>
            <a:ext cx="8229600" cy="5105400"/>
          </a:xfrm>
        </p:spPr>
        <p:txBody>
          <a:bodyPr/>
          <a:lstStyle/>
          <a:p>
            <a:pPr>
              <a:lnSpc>
                <a:spcPct val="80000"/>
              </a:lnSpc>
            </a:pPr>
            <a:r>
              <a:rPr lang="en-US"/>
              <a:t>Below we show the log as it appears at three instances of time.</a:t>
            </a:r>
          </a:p>
          <a:p>
            <a:endParaRPr lang="en-US"/>
          </a:p>
          <a:p>
            <a:endParaRPr lang="en-US"/>
          </a:p>
          <a:p>
            <a:endParaRPr lang="en-US"/>
          </a:p>
          <a:p>
            <a:endParaRPr lang="en-US"/>
          </a:p>
          <a:p>
            <a:endParaRPr lang="en-US"/>
          </a:p>
          <a:p>
            <a:pPr>
              <a:buFont typeface="Monotype Sorts" pitchFamily="2" charset="2"/>
              <a:buNone/>
            </a:pPr>
            <a:endParaRPr lang="en-US"/>
          </a:p>
          <a:p>
            <a:pPr>
              <a:buFont typeface="Monotype Sorts" pitchFamily="2" charset="2"/>
              <a:buNone/>
            </a:pPr>
            <a:endParaRPr lang="en-US"/>
          </a:p>
          <a:p>
            <a:pPr>
              <a:lnSpc>
                <a:spcPct val="20000"/>
              </a:lnSpc>
            </a:pPr>
            <a:endParaRPr lang="en-US"/>
          </a:p>
          <a:p>
            <a:r>
              <a:rPr lang="en-US"/>
              <a:t>If log on stable storage at time of crash is as in case:</a:t>
            </a:r>
          </a:p>
          <a:p>
            <a:pPr>
              <a:lnSpc>
                <a:spcPct val="70000"/>
              </a:lnSpc>
              <a:buFont typeface="Monotype Sorts" pitchFamily="2" charset="2"/>
              <a:buNone/>
            </a:pPr>
            <a:r>
              <a:rPr lang="en-US"/>
              <a:t>	</a:t>
            </a:r>
            <a:r>
              <a:rPr lang="en-US" sz="1600"/>
              <a:t>(a)  No redo actions need to be taken</a:t>
            </a:r>
          </a:p>
          <a:p>
            <a:pPr>
              <a:lnSpc>
                <a:spcPct val="80000"/>
              </a:lnSpc>
              <a:buFont typeface="Monotype Sorts" pitchFamily="2" charset="2"/>
              <a:buNone/>
            </a:pPr>
            <a:r>
              <a:rPr lang="en-US" sz="1600"/>
              <a:t>	(b)  redo(</a:t>
            </a:r>
            <a:r>
              <a:rPr lang="en-US" sz="1600" i="1"/>
              <a:t>T</a:t>
            </a:r>
            <a:r>
              <a:rPr lang="en-US" sz="1600" baseline="-25000"/>
              <a:t>0</a:t>
            </a:r>
            <a:r>
              <a:rPr lang="en-US" sz="1600"/>
              <a:t>) must be performed since &lt;</a:t>
            </a:r>
            <a:r>
              <a:rPr lang="en-US" sz="1600" i="1"/>
              <a:t>T</a:t>
            </a:r>
            <a:r>
              <a:rPr lang="en-US" sz="1600" baseline="-25000"/>
              <a:t>0 </a:t>
            </a:r>
            <a:r>
              <a:rPr lang="en-US" sz="1600" b="1"/>
              <a:t>commi</a:t>
            </a:r>
            <a:r>
              <a:rPr lang="en-US" sz="1600"/>
              <a:t>t&gt; is present </a:t>
            </a:r>
          </a:p>
          <a:p>
            <a:pPr>
              <a:lnSpc>
                <a:spcPct val="80000"/>
              </a:lnSpc>
              <a:buFont typeface="Monotype Sorts" pitchFamily="2" charset="2"/>
              <a:buNone/>
            </a:pPr>
            <a:r>
              <a:rPr lang="en-US" sz="1600"/>
              <a:t>	(c)  </a:t>
            </a:r>
            <a:r>
              <a:rPr lang="en-US" sz="1600" b="1"/>
              <a:t>redo</a:t>
            </a:r>
            <a:r>
              <a:rPr lang="en-US" sz="1600"/>
              <a:t>(</a:t>
            </a:r>
            <a:r>
              <a:rPr lang="en-US" sz="1600" i="1"/>
              <a:t>T</a:t>
            </a:r>
            <a:r>
              <a:rPr lang="en-US" sz="1600" baseline="-25000"/>
              <a:t>0</a:t>
            </a:r>
            <a:r>
              <a:rPr lang="en-US" sz="1600"/>
              <a:t>) must be performed followed by redo(</a:t>
            </a:r>
            <a:r>
              <a:rPr lang="en-US" sz="1600" i="1"/>
              <a:t>T</a:t>
            </a:r>
            <a:r>
              <a:rPr lang="en-US" sz="1600" baseline="-25000"/>
              <a:t>1</a:t>
            </a:r>
            <a:r>
              <a:rPr lang="en-US" sz="1600"/>
              <a:t>) since</a:t>
            </a:r>
          </a:p>
          <a:p>
            <a:pPr>
              <a:lnSpc>
                <a:spcPct val="70000"/>
              </a:lnSpc>
              <a:buFont typeface="Monotype Sorts" pitchFamily="2" charset="2"/>
              <a:buNone/>
            </a:pPr>
            <a:r>
              <a:rPr lang="en-US" sz="1600"/>
              <a:t>     		 &lt;</a:t>
            </a:r>
            <a:r>
              <a:rPr lang="en-US" sz="1600" i="1"/>
              <a:t>T</a:t>
            </a:r>
            <a:r>
              <a:rPr lang="en-US" sz="1600" baseline="-25000"/>
              <a:t>0</a:t>
            </a:r>
            <a:r>
              <a:rPr lang="en-US" sz="1600"/>
              <a:t> </a:t>
            </a:r>
            <a:r>
              <a:rPr lang="en-US" sz="1600" b="1"/>
              <a:t>commit</a:t>
            </a:r>
            <a:r>
              <a:rPr lang="en-US" sz="1600"/>
              <a:t>&gt; and &lt;</a:t>
            </a:r>
            <a:r>
              <a:rPr lang="en-US" sz="1600" i="1"/>
              <a:t>T</a:t>
            </a:r>
            <a:r>
              <a:rPr lang="en-US" sz="1600" i="1" baseline="-25000"/>
              <a:t>i</a:t>
            </a:r>
            <a:r>
              <a:rPr lang="en-US" sz="1600"/>
              <a:t> commit&gt; are present</a:t>
            </a:r>
            <a:endParaRPr lang="en-US"/>
          </a:p>
        </p:txBody>
      </p:sp>
      <p:pic>
        <p:nvPicPr>
          <p:cNvPr id="30731" name="Picture 11"/>
          <p:cNvPicPr>
            <a:picLocks noChangeAspect="1" noChangeArrowheads="1"/>
          </p:cNvPicPr>
          <p:nvPr/>
        </p:nvPicPr>
        <p:blipFill>
          <a:blip r:embed="rId2" cstate="print"/>
          <a:srcRect l="1190" t="22223" r="2380" b="22221"/>
          <a:stretch>
            <a:fillRect/>
          </a:stretch>
        </p:blipFill>
        <p:spPr bwMode="auto">
          <a:xfrm>
            <a:off x="1573213" y="1589088"/>
            <a:ext cx="5926137" cy="2560637"/>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Immediate Database Modification</a:t>
            </a:r>
          </a:p>
        </p:txBody>
      </p:sp>
      <p:sp>
        <p:nvSpPr>
          <p:cNvPr id="32771" name="Rectangle 3"/>
          <p:cNvSpPr>
            <a:spLocks noGrp="1" noChangeArrowheads="1"/>
          </p:cNvSpPr>
          <p:nvPr>
            <p:ph type="body" idx="4294967295"/>
          </p:nvPr>
        </p:nvSpPr>
        <p:spPr/>
        <p:txBody>
          <a:bodyPr/>
          <a:lstStyle/>
          <a:p>
            <a:r>
              <a:rPr lang="en-US"/>
              <a:t>The </a:t>
            </a:r>
            <a:r>
              <a:rPr lang="en-US" b="1">
                <a:solidFill>
                  <a:schemeClr val="tx2"/>
                </a:solidFill>
              </a:rPr>
              <a:t>immediate database modification</a:t>
            </a:r>
            <a:r>
              <a:rPr lang="en-US"/>
              <a:t> scheme allows database updates of an uncommitted transaction to be made as the writes are issued</a:t>
            </a:r>
          </a:p>
          <a:p>
            <a:pPr lvl="1"/>
            <a:r>
              <a:rPr lang="en-US"/>
              <a:t>since undoing may be needed, update logs must have both old value and new value</a:t>
            </a:r>
          </a:p>
          <a:p>
            <a:r>
              <a:rPr lang="en-US"/>
              <a:t>Update log record must be written </a:t>
            </a:r>
            <a:r>
              <a:rPr lang="en-US" i="1"/>
              <a:t>before</a:t>
            </a:r>
            <a:r>
              <a:rPr lang="en-US"/>
              <a:t> database item is written</a:t>
            </a:r>
          </a:p>
          <a:p>
            <a:pPr lvl="1"/>
            <a:r>
              <a:rPr lang="en-US"/>
              <a:t>We assume that the log record is output directly to stable storage</a:t>
            </a:r>
          </a:p>
          <a:p>
            <a:pPr lvl="1"/>
            <a:r>
              <a:rPr lang="en-US"/>
              <a:t>Can be extended to postpone log record output, so long as prior to execution of an </a:t>
            </a:r>
            <a:r>
              <a:rPr lang="en-US" b="1"/>
              <a:t>output</a:t>
            </a:r>
            <a:r>
              <a:rPr lang="en-US"/>
              <a:t>(</a:t>
            </a:r>
            <a:r>
              <a:rPr lang="en-US" i="1"/>
              <a:t>B</a:t>
            </a:r>
            <a:r>
              <a:rPr lang="en-US"/>
              <a:t>) operation for a data block B, all log records corresponding to items </a:t>
            </a:r>
            <a:r>
              <a:rPr lang="en-US" i="1"/>
              <a:t>B</a:t>
            </a:r>
            <a:r>
              <a:rPr lang="en-US"/>
              <a:t> must be flushed to stable storage</a:t>
            </a:r>
          </a:p>
          <a:p>
            <a:r>
              <a:rPr lang="en-US"/>
              <a:t>Output of updated blocks can take place at any time before or  after transaction commit</a:t>
            </a:r>
          </a:p>
          <a:p>
            <a:r>
              <a:rPr lang="en-US"/>
              <a:t>Order in which blocks are output can be different from the order in which they are written.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38200" y="152400"/>
            <a:ext cx="8077200" cy="609600"/>
          </a:xfrm>
        </p:spPr>
        <p:txBody>
          <a:bodyPr/>
          <a:lstStyle/>
          <a:p>
            <a:r>
              <a:rPr lang="en-US" sz="3000"/>
              <a:t>Immediate Database Modification Example</a:t>
            </a:r>
          </a:p>
        </p:txBody>
      </p:sp>
      <p:sp>
        <p:nvSpPr>
          <p:cNvPr id="34819" name="Rectangle 3"/>
          <p:cNvSpPr>
            <a:spLocks noGrp="1" noChangeArrowheads="1"/>
          </p:cNvSpPr>
          <p:nvPr>
            <p:ph type="body" idx="4294967295"/>
          </p:nvPr>
        </p:nvSpPr>
        <p:spPr/>
        <p:txBody>
          <a:bodyPr/>
          <a:lstStyle/>
          <a:p>
            <a:pPr>
              <a:buFont typeface="Monotype Sorts" pitchFamily="2" charset="2"/>
              <a:buNone/>
            </a:pPr>
            <a:r>
              <a:rPr lang="en-US" sz="1600" b="1"/>
              <a:t>Log                                  Write                              Output</a:t>
            </a:r>
            <a:endParaRPr lang="en-US" sz="1600"/>
          </a:p>
          <a:p>
            <a:pPr>
              <a:lnSpc>
                <a:spcPct val="80000"/>
              </a:lnSpc>
              <a:buFont typeface="Monotype Sorts" pitchFamily="2" charset="2"/>
              <a:buNone/>
            </a:pPr>
            <a:endParaRPr lang="en-US" sz="1600"/>
          </a:p>
          <a:p>
            <a:pPr>
              <a:lnSpc>
                <a:spcPct val="60000"/>
              </a:lnSpc>
              <a:buFont typeface="Monotype Sorts" pitchFamily="2" charset="2"/>
              <a:buNone/>
            </a:pPr>
            <a:r>
              <a:rPr lang="en-US" sz="1600"/>
              <a:t>&lt;</a:t>
            </a:r>
            <a:r>
              <a:rPr lang="en-US" sz="1600" i="1"/>
              <a:t>T</a:t>
            </a:r>
            <a:r>
              <a:rPr lang="en-US" sz="1600" baseline="-25000"/>
              <a:t>0</a:t>
            </a:r>
            <a:r>
              <a:rPr lang="en-US" sz="1600" i="1"/>
              <a:t> </a:t>
            </a:r>
            <a:r>
              <a:rPr lang="en-US" sz="1600" b="1"/>
              <a:t>start</a:t>
            </a:r>
            <a:r>
              <a:rPr lang="en-US" sz="1600"/>
              <a:t>&gt;</a:t>
            </a:r>
          </a:p>
          <a:p>
            <a:pPr>
              <a:buFont typeface="Monotype Sorts" pitchFamily="2" charset="2"/>
              <a:buNone/>
            </a:pPr>
            <a:r>
              <a:rPr lang="en-US" sz="1600"/>
              <a:t>&lt;</a:t>
            </a:r>
            <a:r>
              <a:rPr lang="en-US" sz="1600" i="1"/>
              <a:t>T</a:t>
            </a:r>
            <a:r>
              <a:rPr lang="en-US" sz="1600" i="1" baseline="-25000"/>
              <a:t>0</a:t>
            </a:r>
            <a:r>
              <a:rPr lang="en-US" sz="1600" i="1"/>
              <a:t>,</a:t>
            </a:r>
            <a:r>
              <a:rPr lang="en-US" sz="1600"/>
              <a:t> A, 1000, 950&gt;</a:t>
            </a:r>
          </a:p>
          <a:p>
            <a:pPr>
              <a:lnSpc>
                <a:spcPct val="70000"/>
              </a:lnSpc>
              <a:buFont typeface="Monotype Sorts" pitchFamily="2" charset="2"/>
              <a:buNone/>
            </a:pPr>
            <a:r>
              <a:rPr lang="en-US" sz="1600" i="1"/>
              <a:t>T</a:t>
            </a:r>
            <a:r>
              <a:rPr lang="en-US" sz="1600" baseline="-25000"/>
              <a:t>o</a:t>
            </a:r>
            <a:r>
              <a:rPr lang="en-US" sz="1600" i="1"/>
              <a:t>,</a:t>
            </a:r>
            <a:r>
              <a:rPr lang="en-US" sz="1600"/>
              <a:t> B, 2000, 2050</a:t>
            </a:r>
          </a:p>
          <a:p>
            <a:pPr>
              <a:lnSpc>
                <a:spcPct val="80000"/>
              </a:lnSpc>
              <a:buFont typeface="Monotype Sorts" pitchFamily="2" charset="2"/>
              <a:buNone/>
            </a:pPr>
            <a:r>
              <a:rPr lang="en-US" sz="1600"/>
              <a:t>                                    </a:t>
            </a:r>
            <a:r>
              <a:rPr lang="en-US" sz="1600" i="1"/>
              <a:t>A</a:t>
            </a:r>
            <a:r>
              <a:rPr lang="en-US" sz="1600"/>
              <a:t> = 950</a:t>
            </a:r>
          </a:p>
          <a:p>
            <a:pPr>
              <a:lnSpc>
                <a:spcPct val="60000"/>
              </a:lnSpc>
              <a:buFont typeface="Monotype Sorts" pitchFamily="2" charset="2"/>
              <a:buNone/>
            </a:pPr>
            <a:r>
              <a:rPr lang="en-US" sz="1600"/>
              <a:t>                                    </a:t>
            </a:r>
            <a:r>
              <a:rPr lang="en-US" sz="1600" i="1"/>
              <a:t>B</a:t>
            </a:r>
            <a:r>
              <a:rPr lang="en-US" sz="1600"/>
              <a:t> = 2050</a:t>
            </a:r>
          </a:p>
          <a:p>
            <a:pPr>
              <a:buFont typeface="Monotype Sorts" pitchFamily="2" charset="2"/>
              <a:buNone/>
            </a:pPr>
            <a:r>
              <a:rPr lang="en-US" sz="1600"/>
              <a:t>&lt;</a:t>
            </a:r>
            <a:r>
              <a:rPr lang="en-US" sz="1600" i="1"/>
              <a:t>T</a:t>
            </a:r>
            <a:r>
              <a:rPr lang="en-US" sz="1600" baseline="-25000"/>
              <a:t>0</a:t>
            </a:r>
            <a:r>
              <a:rPr lang="en-US" sz="1600"/>
              <a:t> </a:t>
            </a:r>
            <a:r>
              <a:rPr lang="en-US" sz="1600" b="1"/>
              <a:t>commit</a:t>
            </a:r>
            <a:r>
              <a:rPr lang="en-US" sz="1600"/>
              <a:t>&gt;</a:t>
            </a:r>
          </a:p>
          <a:p>
            <a:pPr>
              <a:lnSpc>
                <a:spcPct val="80000"/>
              </a:lnSpc>
              <a:buFont typeface="Monotype Sorts" pitchFamily="2" charset="2"/>
              <a:buNone/>
            </a:pPr>
            <a:r>
              <a:rPr lang="en-US" sz="1600"/>
              <a:t>&lt;</a:t>
            </a:r>
            <a:r>
              <a:rPr lang="en-US" sz="1600" i="1"/>
              <a:t>T</a:t>
            </a:r>
            <a:r>
              <a:rPr lang="en-US" sz="1600" baseline="-25000"/>
              <a:t>1</a:t>
            </a:r>
            <a:r>
              <a:rPr lang="en-US" sz="1600"/>
              <a:t> </a:t>
            </a:r>
            <a:r>
              <a:rPr lang="en-US" sz="1600" b="1"/>
              <a:t>start</a:t>
            </a:r>
            <a:r>
              <a:rPr lang="en-US" sz="1600"/>
              <a:t>&gt;</a:t>
            </a:r>
          </a:p>
          <a:p>
            <a:pPr>
              <a:lnSpc>
                <a:spcPct val="60000"/>
              </a:lnSpc>
              <a:buFont typeface="Monotype Sorts" pitchFamily="2" charset="2"/>
              <a:buNone/>
            </a:pPr>
            <a:r>
              <a:rPr lang="en-US" sz="1600"/>
              <a:t>&lt;</a:t>
            </a:r>
            <a:r>
              <a:rPr lang="en-US" sz="1600" i="1"/>
              <a:t>T</a:t>
            </a:r>
            <a:r>
              <a:rPr lang="en-US" sz="1600" baseline="-25000"/>
              <a:t>1</a:t>
            </a:r>
            <a:r>
              <a:rPr lang="en-US" sz="1600"/>
              <a:t>, C, 700, 600&gt;</a:t>
            </a:r>
          </a:p>
          <a:p>
            <a:pPr>
              <a:lnSpc>
                <a:spcPct val="80000"/>
              </a:lnSpc>
              <a:buFont typeface="Monotype Sorts" pitchFamily="2" charset="2"/>
              <a:buNone/>
            </a:pPr>
            <a:r>
              <a:rPr lang="en-US" sz="1600"/>
              <a:t>                                      </a:t>
            </a:r>
            <a:r>
              <a:rPr lang="en-US" sz="1600" i="1"/>
              <a:t>C</a:t>
            </a:r>
            <a:r>
              <a:rPr lang="en-US" sz="1600"/>
              <a:t> = 600</a:t>
            </a:r>
          </a:p>
          <a:p>
            <a:pPr>
              <a:lnSpc>
                <a:spcPct val="80000"/>
              </a:lnSpc>
              <a:buFont typeface="Monotype Sorts" pitchFamily="2" charset="2"/>
              <a:buNone/>
            </a:pPr>
            <a:r>
              <a:rPr lang="en-US" sz="1600"/>
              <a:t>                                                                         </a:t>
            </a:r>
            <a:r>
              <a:rPr lang="en-US" sz="1600" i="1"/>
              <a:t>B</a:t>
            </a:r>
            <a:r>
              <a:rPr lang="en-US" sz="1600" i="1" baseline="-25000"/>
              <a:t>B</a:t>
            </a:r>
            <a:r>
              <a:rPr lang="en-US" sz="1600"/>
              <a:t>, </a:t>
            </a:r>
            <a:r>
              <a:rPr lang="en-US" sz="1600" i="1"/>
              <a:t>B</a:t>
            </a:r>
            <a:r>
              <a:rPr lang="en-US" sz="1600" i="1" baseline="-25000"/>
              <a:t>C</a:t>
            </a:r>
            <a:endParaRPr lang="en-US" sz="1600"/>
          </a:p>
          <a:p>
            <a:pPr>
              <a:lnSpc>
                <a:spcPct val="70000"/>
              </a:lnSpc>
              <a:buFont typeface="Monotype Sorts" pitchFamily="2" charset="2"/>
              <a:buNone/>
            </a:pPr>
            <a:r>
              <a:rPr lang="en-US" sz="1600"/>
              <a:t>&lt;</a:t>
            </a:r>
            <a:r>
              <a:rPr lang="en-US" sz="1600" i="1"/>
              <a:t>T</a:t>
            </a:r>
            <a:r>
              <a:rPr lang="en-US" sz="1600" baseline="-25000"/>
              <a:t>1</a:t>
            </a:r>
            <a:r>
              <a:rPr lang="en-US" sz="1600"/>
              <a:t> </a:t>
            </a:r>
            <a:r>
              <a:rPr lang="en-US" sz="1600" b="1"/>
              <a:t>commit</a:t>
            </a:r>
            <a:r>
              <a:rPr lang="en-US" sz="1600"/>
              <a:t>&gt;</a:t>
            </a:r>
          </a:p>
          <a:p>
            <a:pPr>
              <a:lnSpc>
                <a:spcPct val="70000"/>
              </a:lnSpc>
              <a:buFont typeface="Monotype Sorts" pitchFamily="2" charset="2"/>
              <a:buNone/>
            </a:pPr>
            <a:r>
              <a:rPr lang="en-US" sz="1600"/>
              <a:t>                                                                         </a:t>
            </a:r>
            <a:r>
              <a:rPr lang="en-US" sz="1600" i="1"/>
              <a:t>B</a:t>
            </a:r>
            <a:r>
              <a:rPr lang="en-US" sz="1600" i="1" baseline="-25000"/>
              <a:t>A</a:t>
            </a:r>
            <a:endParaRPr lang="en-US" sz="1600"/>
          </a:p>
          <a:p>
            <a:r>
              <a:rPr lang="en-US" sz="1600"/>
              <a:t>Note: </a:t>
            </a:r>
            <a:r>
              <a:rPr lang="en-US" sz="1600" i="1"/>
              <a:t>B</a:t>
            </a:r>
            <a:r>
              <a:rPr lang="en-US" sz="1600" i="1" baseline="-25000"/>
              <a:t>X</a:t>
            </a:r>
            <a:r>
              <a:rPr lang="en-US" sz="1600" i="1"/>
              <a:t> </a:t>
            </a:r>
            <a:r>
              <a:rPr lang="en-US" sz="1600"/>
              <a:t>denotes block containing </a:t>
            </a:r>
            <a:r>
              <a:rPr lang="en-US" sz="1600" i="1"/>
              <a:t>X</a:t>
            </a:r>
            <a:r>
              <a:rPr lang="en-US" sz="1600"/>
              <a:t>.</a:t>
            </a:r>
          </a:p>
          <a:p>
            <a:pPr lvl="4">
              <a:buFontTx/>
              <a:buNone/>
            </a:pPr>
            <a:endParaRPr lang="en-US" sz="1600"/>
          </a:p>
        </p:txBody>
      </p:sp>
      <p:sp>
        <p:nvSpPr>
          <p:cNvPr id="34820" name="Line 4"/>
          <p:cNvSpPr>
            <a:spLocks noChangeShapeType="1"/>
          </p:cNvSpPr>
          <p:nvPr/>
        </p:nvSpPr>
        <p:spPr bwMode="auto">
          <a:xfrm>
            <a:off x="914400" y="1592263"/>
            <a:ext cx="6629400" cy="0"/>
          </a:xfrm>
          <a:prstGeom prst="line">
            <a:avLst/>
          </a:prstGeom>
          <a:noFill/>
          <a:ln w="9525">
            <a:solidFill>
              <a:schemeClr val="tx1"/>
            </a:solidFill>
            <a:round/>
            <a:headEnd/>
            <a:tailEnd/>
          </a:ln>
          <a:effectLst/>
        </p:spPr>
        <p:txBody>
          <a:bodyPr wrap="none" anchor="ctr"/>
          <a:lstStyle/>
          <a:p>
            <a:endParaRPr lang="en-US"/>
          </a:p>
        </p:txBody>
      </p:sp>
      <p:sp>
        <p:nvSpPr>
          <p:cNvPr id="34821" name="Text Box 5"/>
          <p:cNvSpPr txBox="1">
            <a:spLocks noChangeArrowheads="1"/>
          </p:cNvSpPr>
          <p:nvPr/>
        </p:nvSpPr>
        <p:spPr bwMode="auto">
          <a:xfrm>
            <a:off x="1865313" y="3624263"/>
            <a:ext cx="342900" cy="336550"/>
          </a:xfrm>
          <a:prstGeom prst="rect">
            <a:avLst/>
          </a:prstGeom>
          <a:noFill/>
          <a:ln w="9525">
            <a:noFill/>
            <a:miter lim="800000"/>
            <a:headEnd/>
            <a:tailEnd/>
          </a:ln>
          <a:effectLst/>
        </p:spPr>
        <p:txBody>
          <a:bodyPr wrap="none">
            <a:spAutoFit/>
          </a:bodyPr>
          <a:lstStyle/>
          <a:p>
            <a:r>
              <a:rPr lang="en-US" b="0">
                <a:latin typeface="Times New Roman" pitchFamily="18" charset="0"/>
              </a:rPr>
              <a:t>x</a:t>
            </a:r>
            <a:r>
              <a:rPr lang="en-US" sz="1400" b="0" baseline="-25000">
                <a:latin typeface="Times New Roman" pitchFamily="18" charset="0"/>
              </a:rPr>
              <a:t>1</a:t>
            </a:r>
            <a:endParaRPr lang="en-US" b="0">
              <a:latin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Immediate Database Modification (Cont.)</a:t>
            </a:r>
          </a:p>
        </p:txBody>
      </p:sp>
      <p:sp>
        <p:nvSpPr>
          <p:cNvPr id="38915" name="Rectangle 3"/>
          <p:cNvSpPr>
            <a:spLocks noGrp="1" noChangeArrowheads="1"/>
          </p:cNvSpPr>
          <p:nvPr>
            <p:ph type="body" idx="4294967295"/>
          </p:nvPr>
        </p:nvSpPr>
        <p:spPr>
          <a:xfrm>
            <a:off x="842963" y="1106488"/>
            <a:ext cx="7848600" cy="4876800"/>
          </a:xfrm>
        </p:spPr>
        <p:txBody>
          <a:bodyPr/>
          <a:lstStyle/>
          <a:p>
            <a:pPr>
              <a:lnSpc>
                <a:spcPct val="90000"/>
              </a:lnSpc>
            </a:pPr>
            <a:r>
              <a:rPr lang="en-US"/>
              <a:t>Recovery procedure has two operations instead of one:</a:t>
            </a:r>
          </a:p>
          <a:p>
            <a:pPr lvl="1">
              <a:lnSpc>
                <a:spcPct val="90000"/>
              </a:lnSpc>
            </a:pPr>
            <a:r>
              <a:rPr lang="en-US" b="1"/>
              <a:t> undo</a:t>
            </a:r>
            <a:r>
              <a:rPr lang="en-US"/>
              <a:t>(</a:t>
            </a:r>
            <a:r>
              <a:rPr lang="en-US" i="1"/>
              <a:t>T</a:t>
            </a:r>
            <a:r>
              <a:rPr lang="en-US" baseline="-25000"/>
              <a:t>i</a:t>
            </a:r>
            <a:r>
              <a:rPr lang="en-US"/>
              <a:t>) restores the value of all data items updated by </a:t>
            </a:r>
            <a:r>
              <a:rPr lang="en-US" i="1"/>
              <a:t>T</a:t>
            </a:r>
            <a:r>
              <a:rPr lang="en-US" i="1" baseline="-25000"/>
              <a:t>i</a:t>
            </a:r>
            <a:r>
              <a:rPr lang="en-US"/>
              <a:t> to their old values, going backwards from the last log record for </a:t>
            </a:r>
            <a:r>
              <a:rPr lang="en-US" i="1"/>
              <a:t>T</a:t>
            </a:r>
            <a:r>
              <a:rPr lang="en-US" i="1" baseline="-25000"/>
              <a:t>i</a:t>
            </a:r>
            <a:endParaRPr lang="en-US" i="1"/>
          </a:p>
          <a:p>
            <a:pPr lvl="1">
              <a:lnSpc>
                <a:spcPct val="90000"/>
              </a:lnSpc>
            </a:pPr>
            <a:r>
              <a:rPr lang="en-US" b="1"/>
              <a:t>redo</a:t>
            </a:r>
            <a:r>
              <a:rPr lang="en-US"/>
              <a:t>(</a:t>
            </a:r>
            <a:r>
              <a:rPr lang="en-US" i="1"/>
              <a:t>T</a:t>
            </a:r>
            <a:r>
              <a:rPr lang="en-US" baseline="-25000"/>
              <a:t>i</a:t>
            </a:r>
            <a:r>
              <a:rPr lang="en-US"/>
              <a:t>) sets the value of all data items updated by </a:t>
            </a:r>
            <a:r>
              <a:rPr lang="en-US" i="1"/>
              <a:t>T</a:t>
            </a:r>
            <a:r>
              <a:rPr lang="en-US" i="1" baseline="-25000"/>
              <a:t>i</a:t>
            </a:r>
            <a:r>
              <a:rPr lang="en-US" i="1"/>
              <a:t> </a:t>
            </a:r>
            <a:r>
              <a:rPr lang="en-US"/>
              <a:t>to the new values, going forward from the first log record for </a:t>
            </a:r>
            <a:r>
              <a:rPr lang="en-US" i="1"/>
              <a:t>T</a:t>
            </a:r>
            <a:r>
              <a:rPr lang="en-US" i="1" baseline="-25000"/>
              <a:t>i</a:t>
            </a:r>
            <a:endParaRPr lang="en-US" i="1"/>
          </a:p>
          <a:p>
            <a:pPr>
              <a:lnSpc>
                <a:spcPct val="90000"/>
              </a:lnSpc>
            </a:pPr>
            <a:r>
              <a:rPr lang="en-US"/>
              <a:t>Both operations must be </a:t>
            </a:r>
            <a:r>
              <a:rPr lang="en-US" b="1">
                <a:solidFill>
                  <a:schemeClr val="tx2"/>
                </a:solidFill>
              </a:rPr>
              <a:t>idempotent</a:t>
            </a:r>
          </a:p>
          <a:p>
            <a:pPr lvl="1">
              <a:lnSpc>
                <a:spcPct val="90000"/>
              </a:lnSpc>
            </a:pPr>
            <a:r>
              <a:rPr lang="en-US"/>
              <a:t>That is, even if the operation is executed multiple times the effect is the same as if it is executed once</a:t>
            </a:r>
          </a:p>
          <a:p>
            <a:pPr lvl="2">
              <a:lnSpc>
                <a:spcPct val="90000"/>
              </a:lnSpc>
            </a:pPr>
            <a:r>
              <a:rPr lang="en-US"/>
              <a:t>Needed since operations may get re-executed during recovery </a:t>
            </a:r>
            <a:endParaRPr lang="en-US" b="1">
              <a:solidFill>
                <a:schemeClr val="tx2"/>
              </a:solidFill>
            </a:endParaRPr>
          </a:p>
          <a:p>
            <a:pPr>
              <a:lnSpc>
                <a:spcPct val="90000"/>
              </a:lnSpc>
            </a:pPr>
            <a:r>
              <a:rPr lang="en-US"/>
              <a:t>When recovering after failure:</a:t>
            </a:r>
          </a:p>
          <a:p>
            <a:pPr lvl="1">
              <a:lnSpc>
                <a:spcPct val="90000"/>
              </a:lnSpc>
            </a:pPr>
            <a:r>
              <a:rPr lang="en-US"/>
              <a:t>Transaction</a:t>
            </a:r>
            <a:r>
              <a:rPr lang="en-US" i="1"/>
              <a:t> T</a:t>
            </a:r>
            <a:r>
              <a:rPr lang="en-US" i="1" baseline="-25000"/>
              <a:t>i</a:t>
            </a:r>
            <a:r>
              <a:rPr lang="en-US" i="1"/>
              <a:t> </a:t>
            </a:r>
            <a:r>
              <a:rPr lang="en-US"/>
              <a:t>needs to be undone if the log contains the record </a:t>
            </a:r>
            <a:br>
              <a:rPr lang="en-US"/>
            </a:br>
            <a:r>
              <a:rPr lang="en-US" i="1"/>
              <a:t>&lt;T</a:t>
            </a:r>
            <a:r>
              <a:rPr lang="en-US" i="1" baseline="-25000"/>
              <a:t>i</a:t>
            </a:r>
            <a:r>
              <a:rPr lang="en-US"/>
              <a:t> </a:t>
            </a:r>
            <a:r>
              <a:rPr lang="en-US" b="1"/>
              <a:t>start</a:t>
            </a:r>
            <a:r>
              <a:rPr lang="en-US" i="1"/>
              <a:t>&gt;</a:t>
            </a:r>
            <a:r>
              <a:rPr lang="en-US"/>
              <a:t>, but does not contain the record </a:t>
            </a:r>
            <a:r>
              <a:rPr lang="en-US" i="1"/>
              <a:t>&lt;T</a:t>
            </a:r>
            <a:r>
              <a:rPr lang="en-US" i="1" baseline="-25000"/>
              <a:t>i</a:t>
            </a:r>
            <a:r>
              <a:rPr lang="en-US" i="1"/>
              <a:t> </a:t>
            </a:r>
            <a:r>
              <a:rPr lang="en-US" b="1"/>
              <a:t>commit</a:t>
            </a:r>
            <a:r>
              <a:rPr lang="en-US" i="1"/>
              <a:t>&gt;</a:t>
            </a:r>
            <a:r>
              <a:rPr lang="en-US"/>
              <a:t>.</a:t>
            </a:r>
          </a:p>
          <a:p>
            <a:pPr lvl="1">
              <a:lnSpc>
                <a:spcPct val="90000"/>
              </a:lnSpc>
            </a:pPr>
            <a:r>
              <a:rPr lang="en-US"/>
              <a:t>Transaction </a:t>
            </a:r>
            <a:r>
              <a:rPr lang="en-US" i="1"/>
              <a:t>T</a:t>
            </a:r>
            <a:r>
              <a:rPr lang="en-US" i="1" baseline="-25000"/>
              <a:t>i</a:t>
            </a:r>
            <a:r>
              <a:rPr lang="en-US" i="1"/>
              <a:t> </a:t>
            </a:r>
            <a:r>
              <a:rPr lang="en-US"/>
              <a:t>needs to be redone if the log contains both the record </a:t>
            </a:r>
            <a:r>
              <a:rPr lang="en-US" i="1"/>
              <a:t>&lt;T</a:t>
            </a:r>
            <a:r>
              <a:rPr lang="en-US" i="1" baseline="-25000"/>
              <a:t>i</a:t>
            </a:r>
            <a:r>
              <a:rPr lang="en-US" i="1"/>
              <a:t> </a:t>
            </a:r>
            <a:r>
              <a:rPr lang="en-US" b="1"/>
              <a:t>start</a:t>
            </a:r>
            <a:r>
              <a:rPr lang="en-US" i="1"/>
              <a:t>&gt;</a:t>
            </a:r>
            <a:r>
              <a:rPr lang="en-US"/>
              <a:t> and the record </a:t>
            </a:r>
            <a:r>
              <a:rPr lang="en-US" i="1"/>
              <a:t>&lt;T</a:t>
            </a:r>
            <a:r>
              <a:rPr lang="en-US" i="1" baseline="-25000"/>
              <a:t>i </a:t>
            </a:r>
            <a:r>
              <a:rPr lang="en-US" b="1"/>
              <a:t>commit</a:t>
            </a:r>
            <a:r>
              <a:rPr lang="en-US" i="1"/>
              <a:t>&gt;</a:t>
            </a:r>
            <a:r>
              <a:rPr lang="en-US"/>
              <a:t>.</a:t>
            </a:r>
          </a:p>
          <a:p>
            <a:pPr>
              <a:lnSpc>
                <a:spcPct val="90000"/>
              </a:lnSpc>
            </a:pPr>
            <a:r>
              <a:rPr lang="en-US"/>
              <a:t>Undo operations are performed first, then redo operations.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Chapter 17: Recovery System</a:t>
            </a:r>
          </a:p>
        </p:txBody>
      </p:sp>
      <p:sp>
        <p:nvSpPr>
          <p:cNvPr id="2051" name="Rectangle 3"/>
          <p:cNvSpPr>
            <a:spLocks noGrp="1" noChangeArrowheads="1"/>
          </p:cNvSpPr>
          <p:nvPr>
            <p:ph type="body" idx="4294967295"/>
          </p:nvPr>
        </p:nvSpPr>
        <p:spPr>
          <a:xfrm>
            <a:off x="842963" y="1106488"/>
            <a:ext cx="7661275" cy="4903787"/>
          </a:xfrm>
        </p:spPr>
        <p:txBody>
          <a:bodyPr/>
          <a:lstStyle/>
          <a:p>
            <a:r>
              <a:rPr lang="en-US"/>
              <a:t>Failure Classification</a:t>
            </a:r>
          </a:p>
          <a:p>
            <a:r>
              <a:rPr lang="en-US"/>
              <a:t>Storage Structure</a:t>
            </a:r>
          </a:p>
          <a:p>
            <a:r>
              <a:rPr lang="en-US"/>
              <a:t>Recovery and Atomicity</a:t>
            </a:r>
          </a:p>
          <a:p>
            <a:r>
              <a:rPr lang="en-US"/>
              <a:t>Log-Based Recovery</a:t>
            </a:r>
          </a:p>
          <a:p>
            <a:r>
              <a:rPr lang="en-US"/>
              <a:t>Shadow Paging</a:t>
            </a:r>
          </a:p>
          <a:p>
            <a:r>
              <a:rPr lang="en-US"/>
              <a:t>Recovery With Concurrent Transactions</a:t>
            </a:r>
          </a:p>
          <a:p>
            <a:r>
              <a:rPr lang="en-US"/>
              <a:t>Buffer Management</a:t>
            </a:r>
          </a:p>
          <a:p>
            <a:r>
              <a:rPr lang="en-US"/>
              <a:t>Failure with Loss of Nonvolatile Storage</a:t>
            </a:r>
          </a:p>
          <a:p>
            <a:r>
              <a:rPr lang="en-US"/>
              <a:t>Advanced Recovery Techniques</a:t>
            </a:r>
          </a:p>
          <a:p>
            <a:r>
              <a:rPr lang="en-US"/>
              <a:t>ARIES Recovery Algorithm</a:t>
            </a:r>
          </a:p>
          <a:p>
            <a:r>
              <a:rPr lang="en-US"/>
              <a:t>Remote Backup Systems</a:t>
            </a:r>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52450" y="352425"/>
            <a:ext cx="8210550" cy="790575"/>
          </a:xfrm>
        </p:spPr>
        <p:txBody>
          <a:bodyPr/>
          <a:lstStyle/>
          <a:p>
            <a:r>
              <a:rPr lang="en-US" sz="3000"/>
              <a:t>Immediate DB Modification Recovery Example</a:t>
            </a:r>
            <a:endParaRPr lang="en-US"/>
          </a:p>
        </p:txBody>
      </p:sp>
      <p:sp>
        <p:nvSpPr>
          <p:cNvPr id="40963" name="Rectangle 3"/>
          <p:cNvSpPr>
            <a:spLocks noGrp="1" noChangeArrowheads="1"/>
          </p:cNvSpPr>
          <p:nvPr>
            <p:ph type="body" idx="4294967295"/>
          </p:nvPr>
        </p:nvSpPr>
        <p:spPr>
          <a:xfrm>
            <a:off x="838200" y="1289050"/>
            <a:ext cx="8305800" cy="4876800"/>
          </a:xfrm>
        </p:spPr>
        <p:txBody>
          <a:bodyPr/>
          <a:lstStyle/>
          <a:p>
            <a:pPr>
              <a:lnSpc>
                <a:spcPct val="110000"/>
              </a:lnSpc>
              <a:buFont typeface="Monotype Sorts" pitchFamily="2" charset="2"/>
              <a:buNone/>
            </a:pPr>
            <a:r>
              <a:rPr lang="en-US" sz="1600"/>
              <a:t>  Below we show the log as it appears at three instances of time.</a:t>
            </a:r>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3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r>
              <a:rPr lang="en-US" sz="1600"/>
              <a:t>Recovery actions in each case above are:</a:t>
            </a:r>
          </a:p>
          <a:p>
            <a:pPr>
              <a:lnSpc>
                <a:spcPct val="80000"/>
              </a:lnSpc>
              <a:buFont typeface="Monotype Sorts" pitchFamily="2" charset="2"/>
              <a:buNone/>
            </a:pPr>
            <a:r>
              <a:rPr lang="en-US" sz="1600"/>
              <a:t>(a)  undo (</a:t>
            </a:r>
            <a:r>
              <a:rPr lang="en-US" sz="1600" i="1"/>
              <a:t>T</a:t>
            </a:r>
            <a:r>
              <a:rPr lang="en-US" sz="1600" baseline="-25000"/>
              <a:t>0</a:t>
            </a:r>
            <a:r>
              <a:rPr lang="en-US" sz="1600"/>
              <a:t>): B is restored to 2000 and A to 1000.</a:t>
            </a:r>
          </a:p>
          <a:p>
            <a:pPr>
              <a:buFont typeface="Monotype Sorts" pitchFamily="2" charset="2"/>
              <a:buNone/>
            </a:pPr>
            <a:r>
              <a:rPr lang="en-US" sz="1600"/>
              <a:t>(b)  undo (</a:t>
            </a:r>
            <a:r>
              <a:rPr lang="en-US" sz="1600" i="1"/>
              <a:t>T</a:t>
            </a:r>
            <a:r>
              <a:rPr lang="en-US" sz="1600" baseline="-25000"/>
              <a:t>1</a:t>
            </a:r>
            <a:r>
              <a:rPr lang="en-US" sz="1600"/>
              <a:t>) and redo (</a:t>
            </a:r>
            <a:r>
              <a:rPr lang="en-US" sz="1600" i="1"/>
              <a:t>T</a:t>
            </a:r>
            <a:r>
              <a:rPr lang="en-US" sz="1600" baseline="-25000"/>
              <a:t>0</a:t>
            </a:r>
            <a:r>
              <a:rPr lang="en-US" sz="1600"/>
              <a:t>): C is restored to 700, and then </a:t>
            </a:r>
            <a:r>
              <a:rPr lang="en-US" sz="1600" i="1"/>
              <a:t>A</a:t>
            </a:r>
            <a:r>
              <a:rPr lang="en-US" sz="1600"/>
              <a:t> and </a:t>
            </a:r>
            <a:r>
              <a:rPr lang="en-US" sz="1600" i="1"/>
              <a:t>B</a:t>
            </a:r>
            <a:r>
              <a:rPr lang="en-US" sz="1600"/>
              <a:t> are  </a:t>
            </a:r>
          </a:p>
          <a:p>
            <a:pPr>
              <a:buFont typeface="Monotype Sorts" pitchFamily="2" charset="2"/>
              <a:buNone/>
            </a:pPr>
            <a:r>
              <a:rPr lang="en-US" sz="1600"/>
              <a:t>       set to 950 and 2050 respectively.</a:t>
            </a:r>
          </a:p>
          <a:p>
            <a:pPr>
              <a:lnSpc>
                <a:spcPct val="80000"/>
              </a:lnSpc>
              <a:buFont typeface="Monotype Sorts" pitchFamily="2" charset="2"/>
              <a:buNone/>
            </a:pPr>
            <a:r>
              <a:rPr lang="en-US" sz="1600"/>
              <a:t>(c)  redo (</a:t>
            </a:r>
            <a:r>
              <a:rPr lang="en-US" sz="1600" i="1"/>
              <a:t>T</a:t>
            </a:r>
            <a:r>
              <a:rPr lang="en-US" sz="1600" baseline="-25000"/>
              <a:t>0</a:t>
            </a:r>
            <a:r>
              <a:rPr lang="en-US" sz="1600"/>
              <a:t>) and redo (</a:t>
            </a:r>
            <a:r>
              <a:rPr lang="en-US" sz="1600" i="1"/>
              <a:t>T</a:t>
            </a:r>
            <a:r>
              <a:rPr lang="en-US" sz="1600" baseline="-25000"/>
              <a:t>1</a:t>
            </a:r>
            <a:r>
              <a:rPr lang="en-US" sz="1600"/>
              <a:t>): A and B are set to 950 and 2050 </a:t>
            </a:r>
          </a:p>
          <a:p>
            <a:pPr>
              <a:lnSpc>
                <a:spcPct val="80000"/>
              </a:lnSpc>
              <a:buFont typeface="Monotype Sorts" pitchFamily="2" charset="2"/>
              <a:buNone/>
            </a:pPr>
            <a:r>
              <a:rPr lang="en-US" sz="1600"/>
              <a:t>       respectively. Then </a:t>
            </a:r>
            <a:r>
              <a:rPr lang="en-US" sz="1600" i="1"/>
              <a:t>C</a:t>
            </a:r>
            <a:r>
              <a:rPr lang="en-US" sz="1600"/>
              <a:t> is set to 600</a:t>
            </a:r>
          </a:p>
        </p:txBody>
      </p:sp>
      <p:pic>
        <p:nvPicPr>
          <p:cNvPr id="40971" name="Picture 11"/>
          <p:cNvPicPr>
            <a:picLocks noChangeAspect="1" noChangeArrowheads="1"/>
          </p:cNvPicPr>
          <p:nvPr/>
        </p:nvPicPr>
        <p:blipFill>
          <a:blip r:embed="rId2" cstate="print"/>
          <a:srcRect l="893" t="28572" r="1785" b="28571"/>
          <a:stretch>
            <a:fillRect/>
          </a:stretch>
        </p:blipFill>
        <p:spPr bwMode="auto">
          <a:xfrm>
            <a:off x="1295400" y="1757363"/>
            <a:ext cx="6265863" cy="2070100"/>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Checkpoints</a:t>
            </a:r>
          </a:p>
        </p:txBody>
      </p:sp>
      <p:sp>
        <p:nvSpPr>
          <p:cNvPr id="43011" name="Rectangle 3"/>
          <p:cNvSpPr>
            <a:spLocks noGrp="1" noChangeArrowheads="1"/>
          </p:cNvSpPr>
          <p:nvPr>
            <p:ph type="body" idx="4294967295"/>
          </p:nvPr>
        </p:nvSpPr>
        <p:spPr/>
        <p:txBody>
          <a:bodyPr/>
          <a:lstStyle/>
          <a:p>
            <a:pPr marL="381000" indent="-381000"/>
            <a:r>
              <a:rPr lang="en-US"/>
              <a:t>Problems in recovery procedure as discussed earlier :</a:t>
            </a:r>
          </a:p>
          <a:p>
            <a:pPr marL="800100" lvl="1" indent="-342900">
              <a:buFont typeface="Monotype Sorts" pitchFamily="2" charset="2"/>
              <a:buAutoNum type="arabicPeriod"/>
            </a:pPr>
            <a:r>
              <a:rPr lang="en-US"/>
              <a:t>searching the entire log is time-consuming</a:t>
            </a:r>
          </a:p>
          <a:p>
            <a:pPr marL="800100" lvl="1" indent="-342900">
              <a:buFont typeface="Monotype Sorts" pitchFamily="2" charset="2"/>
              <a:buAutoNum type="arabicPeriod"/>
            </a:pPr>
            <a:r>
              <a:rPr lang="en-US"/>
              <a:t>we might unnecessarily redo transactions which have already</a:t>
            </a:r>
          </a:p>
          <a:p>
            <a:pPr marL="800100" lvl="1" indent="-342900">
              <a:buFont typeface="Monotype Sorts" pitchFamily="2" charset="2"/>
              <a:buAutoNum type="arabicPeriod"/>
            </a:pPr>
            <a:r>
              <a:rPr lang="en-US"/>
              <a:t>output their updates to the database.</a:t>
            </a:r>
          </a:p>
          <a:p>
            <a:pPr marL="381000" indent="-381000"/>
            <a:r>
              <a:rPr lang="en-US"/>
              <a:t>Streamline recovery procedure by periodically performing </a:t>
            </a:r>
            <a:r>
              <a:rPr lang="en-US" b="1">
                <a:solidFill>
                  <a:schemeClr val="tx2"/>
                </a:solidFill>
              </a:rPr>
              <a:t>checkpointing</a:t>
            </a:r>
            <a:r>
              <a:rPr lang="en-US"/>
              <a:t> </a:t>
            </a:r>
          </a:p>
          <a:p>
            <a:pPr marL="800100" lvl="1" indent="-342900">
              <a:buFont typeface="Monotype Sorts" pitchFamily="2" charset="2"/>
              <a:buAutoNum type="arabicPeriod"/>
            </a:pPr>
            <a:r>
              <a:rPr lang="en-US"/>
              <a:t>Output all log records currently residing in main memory onto stable storage.</a:t>
            </a:r>
          </a:p>
          <a:p>
            <a:pPr marL="800100" lvl="1" indent="-342900">
              <a:buFont typeface="Monotype Sorts" pitchFamily="2" charset="2"/>
              <a:buAutoNum type="arabicPeriod"/>
            </a:pPr>
            <a:r>
              <a:rPr lang="en-US"/>
              <a:t>Output all modified buffer blocks to the disk.</a:t>
            </a:r>
          </a:p>
          <a:p>
            <a:pPr marL="800100" lvl="1" indent="-342900">
              <a:buFont typeface="Monotype Sorts" pitchFamily="2" charset="2"/>
              <a:buAutoNum type="arabicPeriod"/>
            </a:pPr>
            <a:r>
              <a:rPr lang="en-US"/>
              <a:t>Write a log record &lt;</a:t>
            </a:r>
            <a:r>
              <a:rPr lang="en-US" b="1"/>
              <a:t> checkpoint</a:t>
            </a:r>
            <a:r>
              <a:rPr lang="en-US"/>
              <a:t>&gt; onto stable storage.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Checkpoints (Cont.)</a:t>
            </a:r>
          </a:p>
        </p:txBody>
      </p:sp>
      <p:sp>
        <p:nvSpPr>
          <p:cNvPr id="45059" name="Rectangle 3"/>
          <p:cNvSpPr>
            <a:spLocks noGrp="1" noChangeArrowheads="1"/>
          </p:cNvSpPr>
          <p:nvPr>
            <p:ph type="body" idx="4294967295"/>
          </p:nvPr>
        </p:nvSpPr>
        <p:spPr/>
        <p:txBody>
          <a:bodyPr/>
          <a:lstStyle/>
          <a:p>
            <a:pPr marL="381000" indent="-381000"/>
            <a:r>
              <a:rPr lang="en-US"/>
              <a:t>During recovery we need to consider only the most recent transaction T</a:t>
            </a:r>
            <a:r>
              <a:rPr lang="en-US" baseline="-25000"/>
              <a:t>i</a:t>
            </a:r>
            <a:r>
              <a:rPr lang="en-US"/>
              <a:t> that started before the checkpoint, and transactions that started after </a:t>
            </a:r>
            <a:r>
              <a:rPr lang="en-US" i="1"/>
              <a:t>T</a:t>
            </a:r>
            <a:r>
              <a:rPr lang="en-US" i="1" baseline="-25000"/>
              <a:t>i</a:t>
            </a:r>
            <a:r>
              <a:rPr lang="en-US"/>
              <a:t>. </a:t>
            </a:r>
          </a:p>
          <a:p>
            <a:pPr marL="800100" lvl="1" indent="-342900">
              <a:buFont typeface="Monotype Sorts" pitchFamily="2" charset="2"/>
              <a:buAutoNum type="arabicPeriod"/>
            </a:pPr>
            <a:r>
              <a:rPr lang="en-US"/>
              <a:t>Scan backwards from end of log to find the most recent &lt;</a:t>
            </a:r>
            <a:r>
              <a:rPr lang="en-US" b="1"/>
              <a:t>checkpoint</a:t>
            </a:r>
            <a:r>
              <a:rPr lang="en-US"/>
              <a:t>&gt; record </a:t>
            </a:r>
          </a:p>
          <a:p>
            <a:pPr marL="800100" lvl="1" indent="-342900">
              <a:buFont typeface="Monotype Sorts" pitchFamily="2" charset="2"/>
              <a:buAutoNum type="arabicPeriod"/>
            </a:pPr>
            <a:r>
              <a:rPr lang="en-US"/>
              <a:t>Continue scanning backwards till a record </a:t>
            </a:r>
            <a:r>
              <a:rPr lang="en-US" i="1"/>
              <a:t>&lt;T</a:t>
            </a:r>
            <a:r>
              <a:rPr lang="en-US" i="1" baseline="-25000"/>
              <a:t>i</a:t>
            </a:r>
            <a:r>
              <a:rPr lang="en-US" b="1"/>
              <a:t> start</a:t>
            </a:r>
            <a:r>
              <a:rPr lang="en-US"/>
              <a:t>&gt; is found. </a:t>
            </a:r>
          </a:p>
          <a:p>
            <a:pPr marL="800100" lvl="1" indent="-342900">
              <a:buFont typeface="Monotype Sorts" pitchFamily="2" charset="2"/>
              <a:buAutoNum type="arabicPeriod"/>
            </a:pPr>
            <a:r>
              <a:rPr lang="en-US"/>
              <a:t>Need only consider the part of log following above </a:t>
            </a:r>
            <a:r>
              <a:rPr lang="en-US" b="1"/>
              <a:t>star</a:t>
            </a:r>
            <a:r>
              <a:rPr lang="en-US"/>
              <a:t>t record. Earlier part of log can be ignored during recovery, and can be erased whenever desired.</a:t>
            </a:r>
          </a:p>
          <a:p>
            <a:pPr marL="800100" lvl="1" indent="-342900">
              <a:buFont typeface="Monotype Sorts" pitchFamily="2" charset="2"/>
              <a:buAutoNum type="arabicPeriod"/>
            </a:pPr>
            <a:r>
              <a:rPr lang="en-US"/>
              <a:t>For all transactions (starting from </a:t>
            </a:r>
            <a:r>
              <a:rPr lang="en-US" i="1"/>
              <a:t>T</a:t>
            </a:r>
            <a:r>
              <a:rPr lang="en-US" i="1" baseline="-25000"/>
              <a:t>i</a:t>
            </a:r>
            <a:r>
              <a:rPr lang="en-US"/>
              <a:t> or later) with no </a:t>
            </a:r>
            <a:r>
              <a:rPr lang="en-US" i="1"/>
              <a:t>&lt;T</a:t>
            </a:r>
            <a:r>
              <a:rPr lang="en-US" i="1" baseline="-25000"/>
              <a:t>i</a:t>
            </a:r>
            <a:r>
              <a:rPr lang="en-US"/>
              <a:t> </a:t>
            </a:r>
            <a:r>
              <a:rPr lang="en-US" b="1"/>
              <a:t>commit</a:t>
            </a:r>
            <a:r>
              <a:rPr lang="en-US" i="1"/>
              <a:t>&gt;</a:t>
            </a:r>
            <a:r>
              <a:rPr lang="en-US"/>
              <a:t>, execute </a:t>
            </a:r>
            <a:r>
              <a:rPr lang="en-US" b="1"/>
              <a:t>undo</a:t>
            </a:r>
            <a:r>
              <a:rPr lang="en-US" b="1" i="1"/>
              <a:t>(</a:t>
            </a:r>
            <a:r>
              <a:rPr lang="en-US" i="1"/>
              <a:t>T</a:t>
            </a:r>
            <a:r>
              <a:rPr lang="en-US" i="1" baseline="-25000"/>
              <a:t>i</a:t>
            </a:r>
            <a:r>
              <a:rPr lang="en-US" i="1"/>
              <a:t>). </a:t>
            </a:r>
            <a:r>
              <a:rPr lang="en-US"/>
              <a:t>(Done only in case of immediate modification.)</a:t>
            </a:r>
          </a:p>
          <a:p>
            <a:pPr marL="800100" lvl="1" indent="-342900">
              <a:buFont typeface="Monotype Sorts" pitchFamily="2" charset="2"/>
              <a:buAutoNum type="arabicPeriod"/>
            </a:pPr>
            <a:r>
              <a:rPr lang="en-US"/>
              <a:t>Scanning forward in the log, for all transactions starting 	from </a:t>
            </a:r>
            <a:r>
              <a:rPr lang="en-US" i="1"/>
              <a:t>T</a:t>
            </a:r>
            <a:r>
              <a:rPr lang="en-US" i="1" baseline="-25000"/>
              <a:t>i</a:t>
            </a:r>
            <a:r>
              <a:rPr lang="en-US" i="1"/>
              <a:t> </a:t>
            </a:r>
            <a:r>
              <a:rPr lang="en-US"/>
              <a:t>or later with a </a:t>
            </a:r>
            <a:r>
              <a:rPr lang="en-US" i="1"/>
              <a:t>&lt;T</a:t>
            </a:r>
            <a:r>
              <a:rPr lang="en-US" i="1" baseline="-25000"/>
              <a:t>i</a:t>
            </a:r>
            <a:r>
              <a:rPr lang="en-US" i="1"/>
              <a:t> </a:t>
            </a:r>
            <a:r>
              <a:rPr lang="en-US" b="1" i="1"/>
              <a:t> </a:t>
            </a:r>
            <a:r>
              <a:rPr lang="en-US" b="1"/>
              <a:t>commit</a:t>
            </a:r>
            <a:r>
              <a:rPr lang="en-US" i="1"/>
              <a:t>&gt;</a:t>
            </a:r>
            <a:r>
              <a:rPr lang="en-US"/>
              <a:t>,  execute </a:t>
            </a:r>
            <a:r>
              <a:rPr lang="en-US" b="1"/>
              <a:t>redo</a:t>
            </a:r>
            <a:r>
              <a:rPr lang="en-US" b="1" i="1"/>
              <a:t>(</a:t>
            </a:r>
            <a:r>
              <a:rPr lang="en-US" i="1"/>
              <a:t>T</a:t>
            </a:r>
            <a:r>
              <a:rPr lang="en-US" i="1" baseline="-25000"/>
              <a:t>i</a:t>
            </a:r>
            <a:r>
              <a:rPr lang="en-US" i="1"/>
              <a:t>).</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Example of Checkpoints</a:t>
            </a:r>
          </a:p>
        </p:txBody>
      </p:sp>
      <p:sp>
        <p:nvSpPr>
          <p:cNvPr id="47107" name="Rectangle 3"/>
          <p:cNvSpPr>
            <a:spLocks noGrp="1" noChangeArrowheads="1"/>
          </p:cNvSpPr>
          <p:nvPr>
            <p:ph type="body" idx="4294967295"/>
          </p:nvPr>
        </p:nvSpPr>
        <p:spPr>
          <a:xfrm>
            <a:off x="876300" y="1263650"/>
            <a:ext cx="8267700" cy="5000625"/>
          </a:xfrm>
        </p:spPr>
        <p:txBody>
          <a:bodyPr/>
          <a:lstStyle/>
          <a:p>
            <a:endParaRPr lang="en-US"/>
          </a:p>
          <a:p>
            <a:endParaRPr lang="en-US"/>
          </a:p>
          <a:p>
            <a:endParaRPr lang="en-US"/>
          </a:p>
          <a:p>
            <a:endParaRPr lang="en-US"/>
          </a:p>
          <a:p>
            <a:endParaRPr lang="en-US"/>
          </a:p>
          <a:p>
            <a:endParaRPr lang="en-US"/>
          </a:p>
          <a:p>
            <a:endParaRPr lang="en-US"/>
          </a:p>
          <a:p>
            <a:endParaRPr lang="en-US"/>
          </a:p>
          <a:p>
            <a:r>
              <a:rPr lang="en-US" i="1"/>
              <a:t>T</a:t>
            </a:r>
            <a:r>
              <a:rPr lang="en-US" baseline="-25000"/>
              <a:t>1</a:t>
            </a:r>
            <a:r>
              <a:rPr lang="en-US"/>
              <a:t> can be ignored (updates already output to disk due to checkpoint)</a:t>
            </a:r>
          </a:p>
          <a:p>
            <a:r>
              <a:rPr lang="en-US" i="1"/>
              <a:t>T</a:t>
            </a:r>
            <a:r>
              <a:rPr lang="en-US" baseline="-25000"/>
              <a:t>2</a:t>
            </a:r>
            <a:r>
              <a:rPr lang="en-US"/>
              <a:t> and </a:t>
            </a:r>
            <a:r>
              <a:rPr lang="en-US" i="1"/>
              <a:t>T</a:t>
            </a:r>
            <a:r>
              <a:rPr lang="en-US" baseline="-25000"/>
              <a:t>3</a:t>
            </a:r>
            <a:r>
              <a:rPr lang="en-US"/>
              <a:t> redone.</a:t>
            </a:r>
          </a:p>
          <a:p>
            <a:r>
              <a:rPr lang="en-US" i="1"/>
              <a:t>T</a:t>
            </a:r>
            <a:r>
              <a:rPr lang="en-US" baseline="-25000"/>
              <a:t>4</a:t>
            </a:r>
            <a:r>
              <a:rPr lang="en-US"/>
              <a:t> undone</a:t>
            </a:r>
          </a:p>
        </p:txBody>
      </p:sp>
      <p:sp>
        <p:nvSpPr>
          <p:cNvPr id="47108" name="Line 4"/>
          <p:cNvSpPr>
            <a:spLocks noChangeShapeType="1"/>
          </p:cNvSpPr>
          <p:nvPr/>
        </p:nvSpPr>
        <p:spPr bwMode="auto">
          <a:xfrm>
            <a:off x="1600200" y="1600200"/>
            <a:ext cx="5638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47109" name="Line 5"/>
          <p:cNvSpPr>
            <a:spLocks noChangeShapeType="1"/>
          </p:cNvSpPr>
          <p:nvPr/>
        </p:nvSpPr>
        <p:spPr bwMode="auto">
          <a:xfrm>
            <a:off x="2895600" y="1600200"/>
            <a:ext cx="0" cy="2209800"/>
          </a:xfrm>
          <a:prstGeom prst="line">
            <a:avLst/>
          </a:prstGeom>
          <a:noFill/>
          <a:ln w="9525">
            <a:solidFill>
              <a:schemeClr val="tx1"/>
            </a:solidFill>
            <a:round/>
            <a:headEnd/>
            <a:tailEnd/>
          </a:ln>
          <a:effectLst/>
        </p:spPr>
        <p:txBody>
          <a:bodyPr wrap="none" anchor="ctr"/>
          <a:lstStyle/>
          <a:p>
            <a:endParaRPr lang="en-US"/>
          </a:p>
        </p:txBody>
      </p:sp>
      <p:sp>
        <p:nvSpPr>
          <p:cNvPr id="47110" name="Line 6"/>
          <p:cNvSpPr>
            <a:spLocks noChangeShapeType="1"/>
          </p:cNvSpPr>
          <p:nvPr/>
        </p:nvSpPr>
        <p:spPr bwMode="auto">
          <a:xfrm>
            <a:off x="5867400" y="1600200"/>
            <a:ext cx="0" cy="2209800"/>
          </a:xfrm>
          <a:prstGeom prst="line">
            <a:avLst/>
          </a:prstGeom>
          <a:noFill/>
          <a:ln w="9525">
            <a:solidFill>
              <a:schemeClr val="tx1"/>
            </a:solidFill>
            <a:round/>
            <a:headEnd/>
            <a:tailEnd/>
          </a:ln>
          <a:effectLst/>
        </p:spPr>
        <p:txBody>
          <a:bodyPr wrap="none" anchor="ctr"/>
          <a:lstStyle/>
          <a:p>
            <a:endParaRPr lang="en-US"/>
          </a:p>
        </p:txBody>
      </p:sp>
      <p:sp>
        <p:nvSpPr>
          <p:cNvPr id="47111" name="Text Box 7"/>
          <p:cNvSpPr txBox="1">
            <a:spLocks noChangeArrowheads="1"/>
          </p:cNvSpPr>
          <p:nvPr/>
        </p:nvSpPr>
        <p:spPr bwMode="auto">
          <a:xfrm>
            <a:off x="2803525" y="1230313"/>
            <a:ext cx="422275" cy="396875"/>
          </a:xfrm>
          <a:prstGeom prst="rect">
            <a:avLst/>
          </a:prstGeom>
          <a:noFill/>
          <a:ln w="9525">
            <a:noFill/>
            <a:miter lim="800000"/>
            <a:headEnd/>
            <a:tailEnd/>
          </a:ln>
          <a:effectLst/>
        </p:spPr>
        <p:txBody>
          <a:bodyPr wrap="none">
            <a:spAutoFit/>
          </a:bodyPr>
          <a:lstStyle/>
          <a:p>
            <a:r>
              <a:rPr lang="en-US" sz="2000" b="0" i="1"/>
              <a:t>T</a:t>
            </a:r>
            <a:r>
              <a:rPr lang="en-US" sz="2000" b="0" i="1" baseline="-25000"/>
              <a:t>c</a:t>
            </a:r>
            <a:endParaRPr lang="en-US" sz="2000" b="0" i="1"/>
          </a:p>
        </p:txBody>
      </p:sp>
      <p:sp>
        <p:nvSpPr>
          <p:cNvPr id="47112" name="Text Box 8"/>
          <p:cNvSpPr txBox="1">
            <a:spLocks noChangeArrowheads="1"/>
          </p:cNvSpPr>
          <p:nvPr/>
        </p:nvSpPr>
        <p:spPr bwMode="auto">
          <a:xfrm>
            <a:off x="5645150" y="1206500"/>
            <a:ext cx="385763" cy="396875"/>
          </a:xfrm>
          <a:prstGeom prst="rect">
            <a:avLst/>
          </a:prstGeom>
          <a:noFill/>
          <a:ln w="9525">
            <a:noFill/>
            <a:miter lim="800000"/>
            <a:headEnd/>
            <a:tailEnd/>
          </a:ln>
          <a:effectLst/>
        </p:spPr>
        <p:txBody>
          <a:bodyPr wrap="none">
            <a:spAutoFit/>
          </a:bodyPr>
          <a:lstStyle/>
          <a:p>
            <a:r>
              <a:rPr lang="en-US" sz="2000" b="0" i="1"/>
              <a:t>T</a:t>
            </a:r>
            <a:r>
              <a:rPr lang="en-US" sz="2000" b="0" baseline="-25000"/>
              <a:t>f</a:t>
            </a:r>
            <a:endParaRPr lang="en-US" sz="2000" b="0" i="1"/>
          </a:p>
        </p:txBody>
      </p:sp>
      <p:sp>
        <p:nvSpPr>
          <p:cNvPr id="47113" name="Line 9"/>
          <p:cNvSpPr>
            <a:spLocks noChangeShapeType="1"/>
          </p:cNvSpPr>
          <p:nvPr/>
        </p:nvSpPr>
        <p:spPr bwMode="auto">
          <a:xfrm>
            <a:off x="1676400" y="1981200"/>
            <a:ext cx="0" cy="152400"/>
          </a:xfrm>
          <a:prstGeom prst="line">
            <a:avLst/>
          </a:prstGeom>
          <a:noFill/>
          <a:ln w="9525">
            <a:solidFill>
              <a:schemeClr val="tx1"/>
            </a:solidFill>
            <a:round/>
            <a:headEnd/>
            <a:tailEnd/>
          </a:ln>
          <a:effectLst/>
        </p:spPr>
        <p:txBody>
          <a:bodyPr wrap="none" anchor="ctr"/>
          <a:lstStyle/>
          <a:p>
            <a:endParaRPr lang="en-US"/>
          </a:p>
        </p:txBody>
      </p:sp>
      <p:sp>
        <p:nvSpPr>
          <p:cNvPr id="47114" name="Line 10"/>
          <p:cNvSpPr>
            <a:spLocks noChangeShapeType="1"/>
          </p:cNvSpPr>
          <p:nvPr/>
        </p:nvSpPr>
        <p:spPr bwMode="auto">
          <a:xfrm>
            <a:off x="1676400" y="2057400"/>
            <a:ext cx="762000" cy="0"/>
          </a:xfrm>
          <a:prstGeom prst="line">
            <a:avLst/>
          </a:prstGeom>
          <a:noFill/>
          <a:ln w="9525">
            <a:solidFill>
              <a:schemeClr val="tx1"/>
            </a:solidFill>
            <a:round/>
            <a:headEnd/>
            <a:tailEnd/>
          </a:ln>
          <a:effectLst/>
        </p:spPr>
        <p:txBody>
          <a:bodyPr wrap="none" anchor="ctr"/>
          <a:lstStyle/>
          <a:p>
            <a:endParaRPr lang="en-US"/>
          </a:p>
        </p:txBody>
      </p:sp>
      <p:sp>
        <p:nvSpPr>
          <p:cNvPr id="47115" name="Line 11"/>
          <p:cNvSpPr>
            <a:spLocks noChangeShapeType="1"/>
          </p:cNvSpPr>
          <p:nvPr/>
        </p:nvSpPr>
        <p:spPr bwMode="auto">
          <a:xfrm>
            <a:off x="2438400" y="1981200"/>
            <a:ext cx="0" cy="152400"/>
          </a:xfrm>
          <a:prstGeom prst="line">
            <a:avLst/>
          </a:prstGeom>
          <a:noFill/>
          <a:ln w="9525">
            <a:solidFill>
              <a:schemeClr val="tx1"/>
            </a:solidFill>
            <a:round/>
            <a:headEnd/>
            <a:tailEnd/>
          </a:ln>
          <a:effectLst/>
        </p:spPr>
        <p:txBody>
          <a:bodyPr wrap="none" anchor="ctr"/>
          <a:lstStyle/>
          <a:p>
            <a:endParaRPr lang="en-US"/>
          </a:p>
        </p:txBody>
      </p:sp>
      <p:sp>
        <p:nvSpPr>
          <p:cNvPr id="47116" name="Line 12"/>
          <p:cNvSpPr>
            <a:spLocks noChangeShapeType="1"/>
          </p:cNvSpPr>
          <p:nvPr/>
        </p:nvSpPr>
        <p:spPr bwMode="auto">
          <a:xfrm>
            <a:off x="2743200" y="2362200"/>
            <a:ext cx="0" cy="152400"/>
          </a:xfrm>
          <a:prstGeom prst="line">
            <a:avLst/>
          </a:prstGeom>
          <a:noFill/>
          <a:ln w="9525">
            <a:solidFill>
              <a:schemeClr val="tx1"/>
            </a:solidFill>
            <a:round/>
            <a:headEnd/>
            <a:tailEnd/>
          </a:ln>
          <a:effectLst/>
        </p:spPr>
        <p:txBody>
          <a:bodyPr wrap="none" anchor="ctr"/>
          <a:lstStyle/>
          <a:p>
            <a:endParaRPr lang="en-US"/>
          </a:p>
        </p:txBody>
      </p:sp>
      <p:sp>
        <p:nvSpPr>
          <p:cNvPr id="47117" name="Line 13"/>
          <p:cNvSpPr>
            <a:spLocks noChangeShapeType="1"/>
          </p:cNvSpPr>
          <p:nvPr/>
        </p:nvSpPr>
        <p:spPr bwMode="auto">
          <a:xfrm>
            <a:off x="2743200" y="2438400"/>
            <a:ext cx="762000" cy="0"/>
          </a:xfrm>
          <a:prstGeom prst="line">
            <a:avLst/>
          </a:prstGeom>
          <a:noFill/>
          <a:ln w="9525">
            <a:solidFill>
              <a:schemeClr val="tx1"/>
            </a:solidFill>
            <a:round/>
            <a:headEnd/>
            <a:tailEnd/>
          </a:ln>
          <a:effectLst/>
        </p:spPr>
        <p:txBody>
          <a:bodyPr wrap="none" anchor="ctr"/>
          <a:lstStyle/>
          <a:p>
            <a:endParaRPr lang="en-US"/>
          </a:p>
        </p:txBody>
      </p:sp>
      <p:sp>
        <p:nvSpPr>
          <p:cNvPr id="47118" name="Line 14"/>
          <p:cNvSpPr>
            <a:spLocks noChangeShapeType="1"/>
          </p:cNvSpPr>
          <p:nvPr/>
        </p:nvSpPr>
        <p:spPr bwMode="auto">
          <a:xfrm>
            <a:off x="3505200" y="2362200"/>
            <a:ext cx="0" cy="152400"/>
          </a:xfrm>
          <a:prstGeom prst="line">
            <a:avLst/>
          </a:prstGeom>
          <a:noFill/>
          <a:ln w="9525">
            <a:solidFill>
              <a:schemeClr val="tx1"/>
            </a:solidFill>
            <a:round/>
            <a:headEnd/>
            <a:tailEnd/>
          </a:ln>
          <a:effectLst/>
        </p:spPr>
        <p:txBody>
          <a:bodyPr wrap="none" anchor="ctr"/>
          <a:lstStyle/>
          <a:p>
            <a:endParaRPr lang="en-US"/>
          </a:p>
        </p:txBody>
      </p:sp>
      <p:sp>
        <p:nvSpPr>
          <p:cNvPr id="47119" name="Line 15"/>
          <p:cNvSpPr>
            <a:spLocks noChangeShapeType="1"/>
          </p:cNvSpPr>
          <p:nvPr/>
        </p:nvSpPr>
        <p:spPr bwMode="auto">
          <a:xfrm>
            <a:off x="3962400" y="2743200"/>
            <a:ext cx="0" cy="152400"/>
          </a:xfrm>
          <a:prstGeom prst="line">
            <a:avLst/>
          </a:prstGeom>
          <a:noFill/>
          <a:ln w="9525">
            <a:solidFill>
              <a:schemeClr val="tx1"/>
            </a:solidFill>
            <a:round/>
            <a:headEnd/>
            <a:tailEnd/>
          </a:ln>
          <a:effectLst/>
        </p:spPr>
        <p:txBody>
          <a:bodyPr wrap="none" anchor="ctr"/>
          <a:lstStyle/>
          <a:p>
            <a:endParaRPr lang="en-US"/>
          </a:p>
        </p:txBody>
      </p:sp>
      <p:sp>
        <p:nvSpPr>
          <p:cNvPr id="47120" name="Line 16"/>
          <p:cNvSpPr>
            <a:spLocks noChangeShapeType="1"/>
          </p:cNvSpPr>
          <p:nvPr/>
        </p:nvSpPr>
        <p:spPr bwMode="auto">
          <a:xfrm>
            <a:off x="3962400" y="2819400"/>
            <a:ext cx="762000" cy="0"/>
          </a:xfrm>
          <a:prstGeom prst="line">
            <a:avLst/>
          </a:prstGeom>
          <a:noFill/>
          <a:ln w="9525">
            <a:solidFill>
              <a:schemeClr val="tx1"/>
            </a:solidFill>
            <a:round/>
            <a:headEnd/>
            <a:tailEnd/>
          </a:ln>
          <a:effectLst/>
        </p:spPr>
        <p:txBody>
          <a:bodyPr wrap="none" anchor="ctr"/>
          <a:lstStyle/>
          <a:p>
            <a:endParaRPr lang="en-US"/>
          </a:p>
        </p:txBody>
      </p:sp>
      <p:sp>
        <p:nvSpPr>
          <p:cNvPr id="47121" name="Line 17"/>
          <p:cNvSpPr>
            <a:spLocks noChangeShapeType="1"/>
          </p:cNvSpPr>
          <p:nvPr/>
        </p:nvSpPr>
        <p:spPr bwMode="auto">
          <a:xfrm>
            <a:off x="4724400" y="2743200"/>
            <a:ext cx="0" cy="152400"/>
          </a:xfrm>
          <a:prstGeom prst="line">
            <a:avLst/>
          </a:prstGeom>
          <a:noFill/>
          <a:ln w="9525">
            <a:solidFill>
              <a:schemeClr val="tx1"/>
            </a:solidFill>
            <a:round/>
            <a:headEnd/>
            <a:tailEnd/>
          </a:ln>
          <a:effectLst/>
        </p:spPr>
        <p:txBody>
          <a:bodyPr wrap="none" anchor="ctr"/>
          <a:lstStyle/>
          <a:p>
            <a:endParaRPr lang="en-US"/>
          </a:p>
        </p:txBody>
      </p:sp>
      <p:sp>
        <p:nvSpPr>
          <p:cNvPr id="47122" name="Line 18"/>
          <p:cNvSpPr>
            <a:spLocks noChangeShapeType="1"/>
          </p:cNvSpPr>
          <p:nvPr/>
        </p:nvSpPr>
        <p:spPr bwMode="auto">
          <a:xfrm>
            <a:off x="5105400" y="3200400"/>
            <a:ext cx="0" cy="152400"/>
          </a:xfrm>
          <a:prstGeom prst="line">
            <a:avLst/>
          </a:prstGeom>
          <a:noFill/>
          <a:ln w="9525">
            <a:solidFill>
              <a:schemeClr val="tx1"/>
            </a:solidFill>
            <a:round/>
            <a:headEnd/>
            <a:tailEnd/>
          </a:ln>
          <a:effectLst/>
        </p:spPr>
        <p:txBody>
          <a:bodyPr wrap="none" anchor="ctr"/>
          <a:lstStyle/>
          <a:p>
            <a:endParaRPr lang="en-US"/>
          </a:p>
        </p:txBody>
      </p:sp>
      <p:sp>
        <p:nvSpPr>
          <p:cNvPr id="47123" name="Line 19"/>
          <p:cNvSpPr>
            <a:spLocks noChangeShapeType="1"/>
          </p:cNvSpPr>
          <p:nvPr/>
        </p:nvSpPr>
        <p:spPr bwMode="auto">
          <a:xfrm>
            <a:off x="5105400" y="3276600"/>
            <a:ext cx="762000" cy="0"/>
          </a:xfrm>
          <a:prstGeom prst="line">
            <a:avLst/>
          </a:prstGeom>
          <a:noFill/>
          <a:ln w="9525">
            <a:solidFill>
              <a:schemeClr val="tx1"/>
            </a:solidFill>
            <a:round/>
            <a:headEnd/>
            <a:tailEnd/>
          </a:ln>
          <a:effectLst/>
        </p:spPr>
        <p:txBody>
          <a:bodyPr wrap="none" anchor="ctr"/>
          <a:lstStyle/>
          <a:p>
            <a:endParaRPr lang="en-US"/>
          </a:p>
        </p:txBody>
      </p:sp>
      <p:sp>
        <p:nvSpPr>
          <p:cNvPr id="47124" name="Line 20"/>
          <p:cNvSpPr>
            <a:spLocks noChangeShapeType="1"/>
          </p:cNvSpPr>
          <p:nvPr/>
        </p:nvSpPr>
        <p:spPr bwMode="auto">
          <a:xfrm>
            <a:off x="5867400" y="3200400"/>
            <a:ext cx="0" cy="152400"/>
          </a:xfrm>
          <a:prstGeom prst="line">
            <a:avLst/>
          </a:prstGeom>
          <a:noFill/>
          <a:ln w="9525">
            <a:solidFill>
              <a:schemeClr val="tx1"/>
            </a:solidFill>
            <a:round/>
            <a:headEnd/>
            <a:tailEnd/>
          </a:ln>
          <a:effectLst/>
        </p:spPr>
        <p:txBody>
          <a:bodyPr wrap="none" anchor="ctr"/>
          <a:lstStyle/>
          <a:p>
            <a:endParaRPr lang="en-US"/>
          </a:p>
        </p:txBody>
      </p:sp>
      <p:sp>
        <p:nvSpPr>
          <p:cNvPr id="47125" name="Text Box 21"/>
          <p:cNvSpPr txBox="1">
            <a:spLocks noChangeArrowheads="1"/>
          </p:cNvSpPr>
          <p:nvPr/>
        </p:nvSpPr>
        <p:spPr bwMode="auto">
          <a:xfrm>
            <a:off x="1965325" y="1687513"/>
            <a:ext cx="431800" cy="396875"/>
          </a:xfrm>
          <a:prstGeom prst="rect">
            <a:avLst/>
          </a:prstGeom>
          <a:noFill/>
          <a:ln w="9525">
            <a:noFill/>
            <a:miter lim="800000"/>
            <a:headEnd/>
            <a:tailEnd/>
          </a:ln>
          <a:effectLst/>
        </p:spPr>
        <p:txBody>
          <a:bodyPr wrap="none">
            <a:spAutoFit/>
          </a:bodyPr>
          <a:lstStyle/>
          <a:p>
            <a:r>
              <a:rPr lang="en-US" sz="2000" b="0" i="1"/>
              <a:t>T</a:t>
            </a:r>
            <a:r>
              <a:rPr lang="en-US" sz="2000" b="0" baseline="-25000"/>
              <a:t>1</a:t>
            </a:r>
            <a:endParaRPr lang="en-US" sz="2000" b="0" i="1"/>
          </a:p>
        </p:txBody>
      </p:sp>
      <p:sp>
        <p:nvSpPr>
          <p:cNvPr id="47126" name="Text Box 22"/>
          <p:cNvSpPr txBox="1">
            <a:spLocks noChangeArrowheads="1"/>
          </p:cNvSpPr>
          <p:nvPr/>
        </p:nvSpPr>
        <p:spPr bwMode="auto">
          <a:xfrm>
            <a:off x="2898775" y="2051050"/>
            <a:ext cx="431800" cy="396875"/>
          </a:xfrm>
          <a:prstGeom prst="rect">
            <a:avLst/>
          </a:prstGeom>
          <a:noFill/>
          <a:ln w="9525">
            <a:noFill/>
            <a:miter lim="800000"/>
            <a:headEnd/>
            <a:tailEnd/>
          </a:ln>
          <a:effectLst/>
        </p:spPr>
        <p:txBody>
          <a:bodyPr wrap="none">
            <a:spAutoFit/>
          </a:bodyPr>
          <a:lstStyle/>
          <a:p>
            <a:r>
              <a:rPr lang="en-US" sz="2000" b="0" i="1"/>
              <a:t>T</a:t>
            </a:r>
            <a:r>
              <a:rPr lang="en-US" sz="2000" b="0" baseline="-25000"/>
              <a:t>2</a:t>
            </a:r>
            <a:endParaRPr lang="en-US" sz="2000" b="0" i="1"/>
          </a:p>
        </p:txBody>
      </p:sp>
      <p:sp>
        <p:nvSpPr>
          <p:cNvPr id="47127" name="Text Box 23"/>
          <p:cNvSpPr txBox="1">
            <a:spLocks noChangeArrowheads="1"/>
          </p:cNvSpPr>
          <p:nvPr/>
        </p:nvSpPr>
        <p:spPr bwMode="auto">
          <a:xfrm>
            <a:off x="4117975" y="2432050"/>
            <a:ext cx="431800" cy="396875"/>
          </a:xfrm>
          <a:prstGeom prst="rect">
            <a:avLst/>
          </a:prstGeom>
          <a:noFill/>
          <a:ln w="9525">
            <a:noFill/>
            <a:miter lim="800000"/>
            <a:headEnd/>
            <a:tailEnd/>
          </a:ln>
          <a:effectLst/>
        </p:spPr>
        <p:txBody>
          <a:bodyPr wrap="none">
            <a:spAutoFit/>
          </a:bodyPr>
          <a:lstStyle/>
          <a:p>
            <a:r>
              <a:rPr lang="en-US" sz="2000" b="0" i="1"/>
              <a:t>T</a:t>
            </a:r>
            <a:r>
              <a:rPr lang="en-US" sz="2000" b="0" baseline="-25000"/>
              <a:t>3</a:t>
            </a:r>
            <a:endParaRPr lang="en-US" sz="2000" b="0" i="1"/>
          </a:p>
        </p:txBody>
      </p:sp>
      <p:sp>
        <p:nvSpPr>
          <p:cNvPr id="47128" name="Text Box 24"/>
          <p:cNvSpPr txBox="1">
            <a:spLocks noChangeArrowheads="1"/>
          </p:cNvSpPr>
          <p:nvPr/>
        </p:nvSpPr>
        <p:spPr bwMode="auto">
          <a:xfrm>
            <a:off x="5337175" y="2889250"/>
            <a:ext cx="431800" cy="396875"/>
          </a:xfrm>
          <a:prstGeom prst="rect">
            <a:avLst/>
          </a:prstGeom>
          <a:noFill/>
          <a:ln w="9525">
            <a:noFill/>
            <a:miter lim="800000"/>
            <a:headEnd/>
            <a:tailEnd/>
          </a:ln>
          <a:effectLst/>
        </p:spPr>
        <p:txBody>
          <a:bodyPr wrap="none">
            <a:spAutoFit/>
          </a:bodyPr>
          <a:lstStyle/>
          <a:p>
            <a:r>
              <a:rPr lang="en-US" sz="2000" b="0" i="1"/>
              <a:t>T</a:t>
            </a:r>
            <a:r>
              <a:rPr lang="en-US" sz="2000" b="0" baseline="-25000"/>
              <a:t>4</a:t>
            </a:r>
            <a:endParaRPr lang="en-US" sz="2000" b="0" i="1"/>
          </a:p>
        </p:txBody>
      </p:sp>
      <p:sp>
        <p:nvSpPr>
          <p:cNvPr id="47129" name="Text Box 25"/>
          <p:cNvSpPr txBox="1">
            <a:spLocks noChangeArrowheads="1"/>
          </p:cNvSpPr>
          <p:nvPr/>
        </p:nvSpPr>
        <p:spPr bwMode="auto">
          <a:xfrm>
            <a:off x="2362200" y="3821113"/>
            <a:ext cx="1398588" cy="396875"/>
          </a:xfrm>
          <a:prstGeom prst="rect">
            <a:avLst/>
          </a:prstGeom>
          <a:noFill/>
          <a:ln w="9525">
            <a:noFill/>
            <a:miter lim="800000"/>
            <a:headEnd/>
            <a:tailEnd/>
          </a:ln>
          <a:effectLst/>
        </p:spPr>
        <p:txBody>
          <a:bodyPr wrap="none">
            <a:spAutoFit/>
          </a:bodyPr>
          <a:lstStyle/>
          <a:p>
            <a:r>
              <a:rPr lang="en-US" sz="2000" b="0"/>
              <a:t>checkpoint</a:t>
            </a:r>
          </a:p>
        </p:txBody>
      </p:sp>
      <p:sp>
        <p:nvSpPr>
          <p:cNvPr id="47130" name="Text Box 26"/>
          <p:cNvSpPr txBox="1">
            <a:spLocks noChangeArrowheads="1"/>
          </p:cNvSpPr>
          <p:nvPr/>
        </p:nvSpPr>
        <p:spPr bwMode="auto">
          <a:xfrm>
            <a:off x="5105400" y="3797300"/>
            <a:ext cx="1749425" cy="396875"/>
          </a:xfrm>
          <a:prstGeom prst="rect">
            <a:avLst/>
          </a:prstGeom>
          <a:noFill/>
          <a:ln w="9525">
            <a:noFill/>
            <a:miter lim="800000"/>
            <a:headEnd/>
            <a:tailEnd/>
          </a:ln>
          <a:effectLst/>
        </p:spPr>
        <p:txBody>
          <a:bodyPr wrap="none">
            <a:spAutoFit/>
          </a:bodyPr>
          <a:lstStyle/>
          <a:p>
            <a:r>
              <a:rPr lang="en-US" sz="2000" b="0"/>
              <a:t>system failure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01700" y="241300"/>
            <a:ext cx="8077200" cy="609600"/>
          </a:xfrm>
        </p:spPr>
        <p:txBody>
          <a:bodyPr/>
          <a:lstStyle/>
          <a:p>
            <a:r>
              <a:rPr lang="en-US"/>
              <a:t>Recovery With Concurrent Transactions</a:t>
            </a:r>
          </a:p>
        </p:txBody>
      </p:sp>
      <p:sp>
        <p:nvSpPr>
          <p:cNvPr id="58371" name="Rectangle 3"/>
          <p:cNvSpPr>
            <a:spLocks noGrp="1" noChangeArrowheads="1"/>
          </p:cNvSpPr>
          <p:nvPr>
            <p:ph type="body" idx="4294967295"/>
          </p:nvPr>
        </p:nvSpPr>
        <p:spPr>
          <a:xfrm>
            <a:off x="842963" y="1106488"/>
            <a:ext cx="7924800" cy="4965700"/>
          </a:xfrm>
        </p:spPr>
        <p:txBody>
          <a:bodyPr/>
          <a:lstStyle/>
          <a:p>
            <a:pPr>
              <a:lnSpc>
                <a:spcPct val="90000"/>
              </a:lnSpc>
            </a:pPr>
            <a:r>
              <a:rPr lang="en-US"/>
              <a:t>We modify the log-based recovery schemes to allow multiple transactions to execute concurrently.</a:t>
            </a:r>
          </a:p>
          <a:p>
            <a:pPr lvl="1">
              <a:lnSpc>
                <a:spcPct val="90000"/>
              </a:lnSpc>
            </a:pPr>
            <a:r>
              <a:rPr lang="en-US"/>
              <a:t>All transactions share a single disk buffer and a single log</a:t>
            </a:r>
          </a:p>
          <a:p>
            <a:pPr lvl="1">
              <a:lnSpc>
                <a:spcPct val="90000"/>
              </a:lnSpc>
            </a:pPr>
            <a:r>
              <a:rPr lang="en-US"/>
              <a:t>A buffer block can have data items updated by one or more transactions</a:t>
            </a:r>
          </a:p>
          <a:p>
            <a:pPr>
              <a:lnSpc>
                <a:spcPct val="90000"/>
              </a:lnSpc>
            </a:pPr>
            <a:r>
              <a:rPr lang="en-US"/>
              <a:t>We assume concurrency control using strict two-phase locking;</a:t>
            </a:r>
          </a:p>
          <a:p>
            <a:pPr lvl="1">
              <a:lnSpc>
                <a:spcPct val="90000"/>
              </a:lnSpc>
            </a:pPr>
            <a:r>
              <a:rPr lang="en-US"/>
              <a:t>i.e. the updates of uncommitted transactions should not be visible to other transactions</a:t>
            </a:r>
          </a:p>
          <a:p>
            <a:pPr lvl="2">
              <a:lnSpc>
                <a:spcPct val="90000"/>
              </a:lnSpc>
            </a:pPr>
            <a:r>
              <a:rPr lang="en-US"/>
              <a:t>Otherwise how to perform undo if T1 updates A, then T2 updates A and commits, and finally T1 has to abort?</a:t>
            </a:r>
          </a:p>
          <a:p>
            <a:pPr>
              <a:lnSpc>
                <a:spcPct val="90000"/>
              </a:lnSpc>
            </a:pPr>
            <a:r>
              <a:rPr lang="en-US"/>
              <a:t>Logging is done as described earlier. </a:t>
            </a:r>
          </a:p>
          <a:p>
            <a:pPr lvl="1">
              <a:lnSpc>
                <a:spcPct val="90000"/>
              </a:lnSpc>
            </a:pPr>
            <a:r>
              <a:rPr lang="en-US"/>
              <a:t>Log records of different transactions may be interspersed in the log.</a:t>
            </a:r>
          </a:p>
          <a:p>
            <a:pPr>
              <a:lnSpc>
                <a:spcPct val="90000"/>
              </a:lnSpc>
            </a:pPr>
            <a:r>
              <a:rPr lang="en-US"/>
              <a:t>The checkpointing technique and actions taken on recovery have to be changed</a:t>
            </a:r>
          </a:p>
          <a:p>
            <a:pPr lvl="1">
              <a:lnSpc>
                <a:spcPct val="90000"/>
              </a:lnSpc>
            </a:pPr>
            <a:r>
              <a:rPr lang="en-US"/>
              <a:t>since several transactions may be active when a checkpoint is performed.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06450" y="257175"/>
            <a:ext cx="8286750" cy="504825"/>
          </a:xfrm>
        </p:spPr>
        <p:txBody>
          <a:bodyPr/>
          <a:lstStyle/>
          <a:p>
            <a:r>
              <a:rPr lang="en-US" sz="2800"/>
              <a:t>Recovery With Concurrent Transactions (Cont.)</a:t>
            </a:r>
          </a:p>
        </p:txBody>
      </p:sp>
      <p:sp>
        <p:nvSpPr>
          <p:cNvPr id="60419" name="Rectangle 3"/>
          <p:cNvSpPr>
            <a:spLocks noGrp="1" noChangeArrowheads="1"/>
          </p:cNvSpPr>
          <p:nvPr>
            <p:ph type="body" idx="4294967295"/>
          </p:nvPr>
        </p:nvSpPr>
        <p:spPr>
          <a:xfrm>
            <a:off x="842963" y="1106488"/>
            <a:ext cx="8343900" cy="4876800"/>
          </a:xfrm>
        </p:spPr>
        <p:txBody>
          <a:bodyPr/>
          <a:lstStyle/>
          <a:p>
            <a:pPr marL="381000" indent="-381000">
              <a:lnSpc>
                <a:spcPct val="90000"/>
              </a:lnSpc>
            </a:pPr>
            <a:r>
              <a:rPr lang="en-US"/>
              <a:t>Checkpoints are performed as before, except that the checkpoint log record is now of the form </a:t>
            </a:r>
            <a:br>
              <a:rPr lang="en-US"/>
            </a:br>
            <a:r>
              <a:rPr lang="en-US"/>
              <a:t>	&lt;</a:t>
            </a:r>
            <a:r>
              <a:rPr lang="en-US" b="1"/>
              <a:t> checkpoint</a:t>
            </a:r>
            <a:r>
              <a:rPr lang="en-US"/>
              <a:t> </a:t>
            </a:r>
            <a:r>
              <a:rPr lang="en-US" i="1"/>
              <a:t>L</a:t>
            </a:r>
            <a:r>
              <a:rPr lang="en-US"/>
              <a:t>&gt;</a:t>
            </a:r>
            <a:br>
              <a:rPr lang="en-US"/>
            </a:br>
            <a:r>
              <a:rPr lang="en-US"/>
              <a:t>where </a:t>
            </a:r>
            <a:r>
              <a:rPr lang="en-US" i="1"/>
              <a:t>L</a:t>
            </a:r>
            <a:r>
              <a:rPr lang="en-US"/>
              <a:t> is the list of transactions active at the time of the checkpoint</a:t>
            </a:r>
          </a:p>
          <a:p>
            <a:pPr marL="800100" lvl="1" indent="-342900">
              <a:lnSpc>
                <a:spcPct val="90000"/>
              </a:lnSpc>
            </a:pPr>
            <a:r>
              <a:rPr lang="en-US"/>
              <a:t>We assume no updates are in progress while the checkpoint is carried out (will relax this later)</a:t>
            </a:r>
          </a:p>
          <a:p>
            <a:pPr marL="381000" indent="-381000">
              <a:lnSpc>
                <a:spcPct val="90000"/>
              </a:lnSpc>
            </a:pPr>
            <a:r>
              <a:rPr lang="en-US"/>
              <a:t>When the system recovers from a crash, it first does the following:</a:t>
            </a:r>
          </a:p>
          <a:p>
            <a:pPr marL="800100" lvl="1" indent="-342900">
              <a:lnSpc>
                <a:spcPct val="90000"/>
              </a:lnSpc>
              <a:buFont typeface="Monotype Sorts" pitchFamily="2" charset="2"/>
              <a:buAutoNum type="arabicPeriod"/>
            </a:pPr>
            <a:r>
              <a:rPr lang="en-US"/>
              <a:t>Initialize </a:t>
            </a:r>
            <a:r>
              <a:rPr lang="en-US" i="1"/>
              <a:t> undo-list</a:t>
            </a:r>
            <a:r>
              <a:rPr lang="en-US"/>
              <a:t> and </a:t>
            </a:r>
            <a:r>
              <a:rPr lang="en-US" i="1"/>
              <a:t> redo-list</a:t>
            </a:r>
            <a:r>
              <a:rPr lang="en-US"/>
              <a:t> to empty</a:t>
            </a:r>
          </a:p>
          <a:p>
            <a:pPr marL="800100" lvl="1" indent="-342900">
              <a:lnSpc>
                <a:spcPct val="90000"/>
              </a:lnSpc>
              <a:buFont typeface="Monotype Sorts" pitchFamily="2" charset="2"/>
              <a:buAutoNum type="arabicPeriod"/>
            </a:pPr>
            <a:r>
              <a:rPr lang="en-US"/>
              <a:t>Scan the log backwards from the end, stopping when the first &lt;</a:t>
            </a:r>
            <a:r>
              <a:rPr lang="en-US" b="1"/>
              <a:t>checkpoint</a:t>
            </a:r>
            <a:r>
              <a:rPr lang="en-US"/>
              <a:t> </a:t>
            </a:r>
            <a:r>
              <a:rPr lang="en-US" i="1"/>
              <a:t>L</a:t>
            </a:r>
            <a:r>
              <a:rPr lang="en-US"/>
              <a:t>&gt; record is found.  </a:t>
            </a:r>
            <a:br>
              <a:rPr lang="en-US"/>
            </a:br>
            <a:r>
              <a:rPr lang="en-US"/>
              <a:t>For each record found during the backward scan:</a:t>
            </a:r>
          </a:p>
          <a:p>
            <a:pPr marL="1200150" lvl="2" indent="-342900">
              <a:lnSpc>
                <a:spcPct val="90000"/>
              </a:lnSpc>
              <a:buFont typeface="Monotype Sorts" pitchFamily="2" charset="2"/>
              <a:buChar char="H"/>
            </a:pPr>
            <a:r>
              <a:rPr lang="en-US"/>
              <a:t>if the record is &lt;</a:t>
            </a:r>
            <a:r>
              <a:rPr lang="en-US" i="1"/>
              <a:t>T</a:t>
            </a:r>
            <a:r>
              <a:rPr lang="en-US" i="1" baseline="-25000"/>
              <a:t>i</a:t>
            </a:r>
            <a:r>
              <a:rPr lang="en-US" baseline="-25000"/>
              <a:t> </a:t>
            </a:r>
            <a:r>
              <a:rPr lang="en-US" b="1"/>
              <a:t>commit</a:t>
            </a:r>
            <a:r>
              <a:rPr lang="en-US"/>
              <a:t>&gt;, add</a:t>
            </a:r>
            <a:r>
              <a:rPr lang="en-US" i="1"/>
              <a:t> T</a:t>
            </a:r>
            <a:r>
              <a:rPr lang="en-US" i="1" baseline="-25000"/>
              <a:t>i</a:t>
            </a:r>
            <a:r>
              <a:rPr lang="en-US" i="1"/>
              <a:t> </a:t>
            </a:r>
            <a:r>
              <a:rPr lang="en-US"/>
              <a:t>to </a:t>
            </a:r>
            <a:r>
              <a:rPr lang="en-US" i="1"/>
              <a:t>redo-list</a:t>
            </a:r>
            <a:endParaRPr lang="en-US"/>
          </a:p>
          <a:p>
            <a:pPr marL="1200150" lvl="2" indent="-342900">
              <a:lnSpc>
                <a:spcPct val="90000"/>
              </a:lnSpc>
              <a:buFont typeface="Monotype Sorts" pitchFamily="2" charset="2"/>
              <a:buChar char="H"/>
            </a:pPr>
            <a:r>
              <a:rPr lang="en-US"/>
              <a:t>if the record is &lt;</a:t>
            </a:r>
            <a:r>
              <a:rPr lang="en-US" i="1"/>
              <a:t>T</a:t>
            </a:r>
            <a:r>
              <a:rPr lang="en-US" i="1" baseline="-25000"/>
              <a:t>i</a:t>
            </a:r>
            <a:r>
              <a:rPr lang="en-US" i="1"/>
              <a:t> </a:t>
            </a:r>
            <a:r>
              <a:rPr lang="en-US" b="1"/>
              <a:t> start</a:t>
            </a:r>
            <a:r>
              <a:rPr lang="en-US"/>
              <a:t>&gt;, then if </a:t>
            </a:r>
            <a:r>
              <a:rPr lang="en-US" i="1"/>
              <a:t>T</a:t>
            </a:r>
            <a:r>
              <a:rPr lang="en-US" i="1" baseline="-25000"/>
              <a:t>i </a:t>
            </a:r>
            <a:r>
              <a:rPr lang="en-US"/>
              <a:t>is not in </a:t>
            </a:r>
            <a:r>
              <a:rPr lang="en-US" i="1"/>
              <a:t> redo-list</a:t>
            </a:r>
            <a:r>
              <a:rPr lang="en-US"/>
              <a:t>, add </a:t>
            </a:r>
            <a:r>
              <a:rPr lang="en-US" i="1"/>
              <a:t>T</a:t>
            </a:r>
            <a:r>
              <a:rPr lang="en-US" i="1" baseline="-25000"/>
              <a:t>i </a:t>
            </a:r>
            <a:r>
              <a:rPr lang="en-US"/>
              <a:t>to </a:t>
            </a:r>
            <a:r>
              <a:rPr lang="en-US" i="1"/>
              <a:t>undo-list</a:t>
            </a:r>
            <a:endParaRPr lang="en-US"/>
          </a:p>
          <a:p>
            <a:pPr marL="800100" lvl="1" indent="-342900">
              <a:lnSpc>
                <a:spcPct val="90000"/>
              </a:lnSpc>
              <a:buFont typeface="Monotype Sorts" pitchFamily="2" charset="2"/>
              <a:buAutoNum type="arabicPeriod"/>
            </a:pPr>
            <a:r>
              <a:rPr lang="en-US"/>
              <a:t>For every </a:t>
            </a:r>
            <a:r>
              <a:rPr lang="en-US" i="1"/>
              <a:t>T</a:t>
            </a:r>
            <a:r>
              <a:rPr lang="en-US" i="1" baseline="-25000"/>
              <a:t>i </a:t>
            </a:r>
            <a:r>
              <a:rPr lang="en-US"/>
              <a:t>in </a:t>
            </a:r>
            <a:r>
              <a:rPr lang="en-US" i="1"/>
              <a:t>L</a:t>
            </a:r>
            <a:r>
              <a:rPr lang="en-US"/>
              <a:t>, if </a:t>
            </a:r>
            <a:r>
              <a:rPr lang="en-US" i="1"/>
              <a:t>T</a:t>
            </a:r>
            <a:r>
              <a:rPr lang="en-US" baseline="-25000"/>
              <a:t>i </a:t>
            </a:r>
            <a:r>
              <a:rPr lang="en-US"/>
              <a:t>is not in </a:t>
            </a:r>
            <a:r>
              <a:rPr lang="en-US" i="1"/>
              <a:t> redo-list</a:t>
            </a:r>
            <a:r>
              <a:rPr lang="en-US"/>
              <a:t>, add </a:t>
            </a:r>
            <a:r>
              <a:rPr lang="en-US" i="1"/>
              <a:t>T</a:t>
            </a:r>
            <a:r>
              <a:rPr lang="en-US" i="1" baseline="-25000"/>
              <a:t>i</a:t>
            </a:r>
            <a:r>
              <a:rPr lang="en-US" i="1"/>
              <a:t> </a:t>
            </a:r>
            <a:r>
              <a:rPr lang="en-US"/>
              <a:t>to </a:t>
            </a:r>
            <a:r>
              <a:rPr lang="en-US" i="1"/>
              <a:t>undo-list</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76200"/>
            <a:ext cx="8382000" cy="609600"/>
          </a:xfrm>
        </p:spPr>
        <p:txBody>
          <a:bodyPr/>
          <a:lstStyle/>
          <a:p>
            <a:r>
              <a:rPr lang="en-US" sz="2800"/>
              <a:t>Recovery With Concurrent Transactions (Cont.)</a:t>
            </a:r>
          </a:p>
        </p:txBody>
      </p:sp>
      <p:sp>
        <p:nvSpPr>
          <p:cNvPr id="62467" name="Rectangle 3"/>
          <p:cNvSpPr>
            <a:spLocks noGrp="1" noChangeArrowheads="1"/>
          </p:cNvSpPr>
          <p:nvPr>
            <p:ph type="body" idx="4294967295"/>
          </p:nvPr>
        </p:nvSpPr>
        <p:spPr/>
        <p:txBody>
          <a:bodyPr/>
          <a:lstStyle/>
          <a:p>
            <a:pPr marL="381000" indent="-381000"/>
            <a:r>
              <a:rPr lang="en-US"/>
              <a:t>At this point </a:t>
            </a:r>
            <a:r>
              <a:rPr lang="en-US" i="1"/>
              <a:t>undo-list</a:t>
            </a:r>
            <a:r>
              <a:rPr lang="en-US"/>
              <a:t> consists of incomplete transactions which must be undone, and </a:t>
            </a:r>
            <a:r>
              <a:rPr lang="en-US" i="1"/>
              <a:t>redo-list</a:t>
            </a:r>
            <a:r>
              <a:rPr lang="en-US"/>
              <a:t> consists of finished transactions that must be redone.</a:t>
            </a:r>
          </a:p>
          <a:p>
            <a:pPr marL="381000" indent="-381000"/>
            <a:r>
              <a:rPr lang="en-US"/>
              <a:t>Recovery now continues as follows:</a:t>
            </a:r>
          </a:p>
          <a:p>
            <a:pPr marL="800100" lvl="1" indent="-342900">
              <a:buFont typeface="Monotype Sorts" pitchFamily="2" charset="2"/>
              <a:buAutoNum type="arabicPeriod"/>
            </a:pPr>
            <a:r>
              <a:rPr lang="en-US"/>
              <a:t>Scan log backwards from most recent record, stopping when </a:t>
            </a:r>
            <a:br>
              <a:rPr lang="en-US"/>
            </a:br>
            <a:r>
              <a:rPr lang="en-US"/>
              <a:t>&lt;</a:t>
            </a:r>
            <a:r>
              <a:rPr lang="en-US" i="1"/>
              <a:t>T</a:t>
            </a:r>
            <a:r>
              <a:rPr lang="en-US" i="1" baseline="-25000"/>
              <a:t>i</a:t>
            </a:r>
            <a:r>
              <a:rPr lang="en-US" i="1"/>
              <a:t> </a:t>
            </a:r>
            <a:r>
              <a:rPr lang="en-US" b="1"/>
              <a:t>start</a:t>
            </a:r>
            <a:r>
              <a:rPr lang="en-US"/>
              <a:t>&gt; records have been encountered for every </a:t>
            </a:r>
            <a:r>
              <a:rPr lang="en-US" i="1"/>
              <a:t>T</a:t>
            </a:r>
            <a:r>
              <a:rPr lang="en-US" i="1" baseline="-25000"/>
              <a:t>i</a:t>
            </a:r>
            <a:r>
              <a:rPr lang="en-US"/>
              <a:t> in </a:t>
            </a:r>
            <a:r>
              <a:rPr lang="en-US" i="1"/>
              <a:t>undo-list</a:t>
            </a:r>
            <a:r>
              <a:rPr lang="en-US"/>
              <a:t>.</a:t>
            </a:r>
          </a:p>
          <a:p>
            <a:pPr marL="1200150" lvl="2" indent="-342900">
              <a:buFont typeface="Monotype Sorts" pitchFamily="2" charset="2"/>
              <a:buChar char="n"/>
            </a:pPr>
            <a:r>
              <a:rPr lang="en-US"/>
              <a:t>During the scan, perform </a:t>
            </a:r>
            <a:r>
              <a:rPr lang="en-US" b="1"/>
              <a:t>undo</a:t>
            </a:r>
            <a:r>
              <a:rPr lang="en-US"/>
              <a:t> for each log record that belongs to a transaction in </a:t>
            </a:r>
            <a:r>
              <a:rPr lang="en-US" i="1"/>
              <a:t> undo-list</a:t>
            </a:r>
            <a:r>
              <a:rPr lang="en-US"/>
              <a:t>.</a:t>
            </a:r>
          </a:p>
          <a:p>
            <a:pPr marL="800100" lvl="1" indent="-342900">
              <a:buFont typeface="Monotype Sorts" pitchFamily="2" charset="2"/>
              <a:buAutoNum type="arabicPeriod"/>
            </a:pPr>
            <a:r>
              <a:rPr lang="en-US"/>
              <a:t>Locate the most recent &lt;</a:t>
            </a:r>
            <a:r>
              <a:rPr lang="en-US" b="1"/>
              <a:t>checkpoint </a:t>
            </a:r>
            <a:r>
              <a:rPr lang="en-US" i="1"/>
              <a:t>L</a:t>
            </a:r>
            <a:r>
              <a:rPr lang="en-US"/>
              <a:t>&gt; record.</a:t>
            </a:r>
          </a:p>
          <a:p>
            <a:pPr marL="800100" lvl="1" indent="-342900">
              <a:buFont typeface="Monotype Sorts" pitchFamily="2" charset="2"/>
              <a:buAutoNum type="arabicPeriod"/>
            </a:pPr>
            <a:r>
              <a:rPr lang="en-US"/>
              <a:t>Scan log forwards from the &lt;</a:t>
            </a:r>
            <a:r>
              <a:rPr lang="en-US" b="1"/>
              <a:t>checkpoint</a:t>
            </a:r>
            <a:r>
              <a:rPr lang="en-US" i="1"/>
              <a:t> L</a:t>
            </a:r>
            <a:r>
              <a:rPr lang="en-US"/>
              <a:t>&gt; record  till the end of the log.</a:t>
            </a:r>
          </a:p>
          <a:p>
            <a:pPr marL="1200150" lvl="2" indent="-342900">
              <a:buFont typeface="Monotype Sorts" pitchFamily="2" charset="2"/>
              <a:buChar char="n"/>
            </a:pPr>
            <a:r>
              <a:rPr lang="en-US"/>
              <a:t>During the scan, perform </a:t>
            </a:r>
            <a:r>
              <a:rPr lang="en-US" b="1"/>
              <a:t>redo</a:t>
            </a:r>
            <a:r>
              <a:rPr lang="en-US"/>
              <a:t> for each log record that belongs to a transaction on </a:t>
            </a:r>
            <a:r>
              <a:rPr lang="en-US" i="1"/>
              <a:t> redo-list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Example of Recovery</a:t>
            </a:r>
          </a:p>
        </p:txBody>
      </p:sp>
      <p:sp>
        <p:nvSpPr>
          <p:cNvPr id="64515" name="Rectangle 3"/>
          <p:cNvSpPr>
            <a:spLocks noGrp="1" noChangeArrowheads="1"/>
          </p:cNvSpPr>
          <p:nvPr>
            <p:ph type="body" idx="4294967295"/>
          </p:nvPr>
        </p:nvSpPr>
        <p:spPr/>
        <p:txBody>
          <a:bodyPr/>
          <a:lstStyle/>
          <a:p>
            <a:pPr>
              <a:lnSpc>
                <a:spcPct val="90000"/>
              </a:lnSpc>
            </a:pPr>
            <a:r>
              <a:rPr lang="en-US"/>
              <a:t>Go over the steps of the recovery algorithm on the following log:</a:t>
            </a:r>
          </a:p>
          <a:p>
            <a:pPr lvl="4">
              <a:lnSpc>
                <a:spcPct val="90000"/>
              </a:lnSpc>
              <a:buFontTx/>
              <a:buNone/>
            </a:pPr>
            <a:r>
              <a:rPr lang="en-US"/>
              <a:t>&lt;</a:t>
            </a:r>
            <a:r>
              <a:rPr lang="en-US" i="1"/>
              <a:t>T</a:t>
            </a:r>
            <a:r>
              <a:rPr lang="en-US" baseline="-25000"/>
              <a:t>0</a:t>
            </a:r>
            <a:r>
              <a:rPr lang="en-US" i="1"/>
              <a:t> </a:t>
            </a:r>
            <a:r>
              <a:rPr lang="en-US" b="1"/>
              <a:t>star</a:t>
            </a:r>
            <a:r>
              <a:rPr lang="en-US"/>
              <a:t>t&gt;</a:t>
            </a:r>
          </a:p>
          <a:p>
            <a:pPr lvl="4">
              <a:lnSpc>
                <a:spcPct val="90000"/>
              </a:lnSpc>
              <a:buFontTx/>
              <a:buNone/>
            </a:pPr>
            <a:r>
              <a:rPr lang="en-US"/>
              <a:t>&lt;</a:t>
            </a:r>
            <a:r>
              <a:rPr lang="en-US" i="1"/>
              <a:t>T</a:t>
            </a:r>
            <a:r>
              <a:rPr lang="en-US" baseline="-25000"/>
              <a:t>0</a:t>
            </a:r>
            <a:r>
              <a:rPr lang="en-US"/>
              <a:t>, </a:t>
            </a:r>
            <a:r>
              <a:rPr lang="en-US" i="1"/>
              <a:t>A</a:t>
            </a:r>
            <a:r>
              <a:rPr lang="en-US"/>
              <a:t>, 0, 10&gt;</a:t>
            </a:r>
          </a:p>
          <a:p>
            <a:pPr lvl="4">
              <a:lnSpc>
                <a:spcPct val="90000"/>
              </a:lnSpc>
              <a:buFontTx/>
              <a:buNone/>
            </a:pPr>
            <a:r>
              <a:rPr lang="en-US"/>
              <a:t>&lt;</a:t>
            </a:r>
            <a:r>
              <a:rPr lang="en-US" i="1"/>
              <a:t>T</a:t>
            </a:r>
            <a:r>
              <a:rPr lang="en-US" baseline="-25000"/>
              <a:t>0</a:t>
            </a:r>
            <a:r>
              <a:rPr lang="en-US"/>
              <a:t> </a:t>
            </a:r>
            <a:r>
              <a:rPr lang="en-US" b="1"/>
              <a:t>commit</a:t>
            </a:r>
            <a:r>
              <a:rPr lang="en-US"/>
              <a:t>&gt;</a:t>
            </a:r>
          </a:p>
          <a:p>
            <a:pPr lvl="4">
              <a:lnSpc>
                <a:spcPct val="90000"/>
              </a:lnSpc>
              <a:buFontTx/>
              <a:buNone/>
            </a:pPr>
            <a:r>
              <a:rPr lang="en-US"/>
              <a:t>&lt;</a:t>
            </a:r>
            <a:r>
              <a:rPr lang="en-US" i="1"/>
              <a:t>T</a:t>
            </a:r>
            <a:r>
              <a:rPr lang="en-US" baseline="-25000"/>
              <a:t>1</a:t>
            </a:r>
            <a:r>
              <a:rPr lang="en-US"/>
              <a:t> </a:t>
            </a:r>
            <a:r>
              <a:rPr lang="en-US" b="1"/>
              <a:t>start</a:t>
            </a:r>
            <a:r>
              <a:rPr lang="en-US"/>
              <a:t>&gt;         </a:t>
            </a:r>
            <a:r>
              <a:rPr lang="en-US">
                <a:solidFill>
                  <a:schemeClr val="tx2"/>
                </a:solidFill>
              </a:rPr>
              <a:t>/* Scan at step 1 comes up to here */</a:t>
            </a:r>
          </a:p>
          <a:p>
            <a:pPr lvl="4">
              <a:lnSpc>
                <a:spcPct val="90000"/>
              </a:lnSpc>
              <a:buFontTx/>
              <a:buNone/>
            </a:pPr>
            <a:r>
              <a:rPr lang="en-US"/>
              <a:t>&lt;</a:t>
            </a:r>
            <a:r>
              <a:rPr lang="en-US" i="1"/>
              <a:t>T</a:t>
            </a:r>
            <a:r>
              <a:rPr lang="en-US" baseline="-25000"/>
              <a:t>1</a:t>
            </a:r>
            <a:r>
              <a:rPr lang="en-US"/>
              <a:t>, </a:t>
            </a:r>
            <a:r>
              <a:rPr lang="en-US" i="1"/>
              <a:t>B</a:t>
            </a:r>
            <a:r>
              <a:rPr lang="en-US"/>
              <a:t>, 0, 10&gt;</a:t>
            </a:r>
          </a:p>
          <a:p>
            <a:pPr lvl="4">
              <a:lnSpc>
                <a:spcPct val="90000"/>
              </a:lnSpc>
              <a:buFontTx/>
              <a:buNone/>
            </a:pPr>
            <a:r>
              <a:rPr lang="en-US"/>
              <a:t>&lt;</a:t>
            </a:r>
            <a:r>
              <a:rPr lang="en-US" i="1"/>
              <a:t>T</a:t>
            </a:r>
            <a:r>
              <a:rPr lang="en-US" baseline="-25000"/>
              <a:t>2</a:t>
            </a:r>
            <a:r>
              <a:rPr lang="en-US"/>
              <a:t> </a:t>
            </a:r>
            <a:r>
              <a:rPr lang="en-US" b="1"/>
              <a:t>start</a:t>
            </a:r>
            <a:r>
              <a:rPr lang="en-US"/>
              <a:t>&gt;                   </a:t>
            </a:r>
          </a:p>
          <a:p>
            <a:pPr lvl="4">
              <a:lnSpc>
                <a:spcPct val="90000"/>
              </a:lnSpc>
              <a:buFontTx/>
              <a:buNone/>
            </a:pPr>
            <a:r>
              <a:rPr lang="en-US"/>
              <a:t>&lt;</a:t>
            </a:r>
            <a:r>
              <a:rPr lang="en-US" i="1"/>
              <a:t>T</a:t>
            </a:r>
            <a:r>
              <a:rPr lang="en-US" baseline="-25000"/>
              <a:t>2</a:t>
            </a:r>
            <a:r>
              <a:rPr lang="en-US"/>
              <a:t>, </a:t>
            </a:r>
            <a:r>
              <a:rPr lang="en-US" i="1"/>
              <a:t>C</a:t>
            </a:r>
            <a:r>
              <a:rPr lang="en-US"/>
              <a:t>, 0, 10&gt;</a:t>
            </a:r>
          </a:p>
          <a:p>
            <a:pPr lvl="4">
              <a:lnSpc>
                <a:spcPct val="90000"/>
              </a:lnSpc>
              <a:buFontTx/>
              <a:buNone/>
            </a:pPr>
            <a:r>
              <a:rPr lang="en-US"/>
              <a:t>&lt;</a:t>
            </a:r>
            <a:r>
              <a:rPr lang="en-US" i="1"/>
              <a:t>T</a:t>
            </a:r>
            <a:r>
              <a:rPr lang="en-US" baseline="-25000"/>
              <a:t>2</a:t>
            </a:r>
            <a:r>
              <a:rPr lang="en-US"/>
              <a:t>, </a:t>
            </a:r>
            <a:r>
              <a:rPr lang="en-US" i="1"/>
              <a:t>C</a:t>
            </a:r>
            <a:r>
              <a:rPr lang="en-US"/>
              <a:t>, 10, 20&gt;</a:t>
            </a:r>
          </a:p>
          <a:p>
            <a:pPr lvl="4">
              <a:lnSpc>
                <a:spcPct val="90000"/>
              </a:lnSpc>
              <a:buFontTx/>
              <a:buNone/>
            </a:pPr>
            <a:r>
              <a:rPr lang="en-US"/>
              <a:t>&lt;checkpoint {</a:t>
            </a:r>
            <a:r>
              <a:rPr lang="en-US" i="1"/>
              <a:t>T</a:t>
            </a:r>
            <a:r>
              <a:rPr lang="en-US" baseline="-25000"/>
              <a:t>1</a:t>
            </a:r>
            <a:r>
              <a:rPr lang="en-US"/>
              <a:t>, </a:t>
            </a:r>
            <a:r>
              <a:rPr lang="en-US" i="1"/>
              <a:t>T</a:t>
            </a:r>
            <a:r>
              <a:rPr lang="en-US" baseline="-25000"/>
              <a:t>2</a:t>
            </a:r>
            <a:r>
              <a:rPr lang="en-US"/>
              <a:t>}&gt;</a:t>
            </a:r>
          </a:p>
          <a:p>
            <a:pPr lvl="4">
              <a:lnSpc>
                <a:spcPct val="90000"/>
              </a:lnSpc>
              <a:buFontTx/>
              <a:buNone/>
            </a:pPr>
            <a:r>
              <a:rPr lang="en-US"/>
              <a:t>&lt;</a:t>
            </a:r>
            <a:r>
              <a:rPr lang="en-US" i="1"/>
              <a:t>T</a:t>
            </a:r>
            <a:r>
              <a:rPr lang="en-US" baseline="-25000"/>
              <a:t>3</a:t>
            </a:r>
            <a:r>
              <a:rPr lang="en-US"/>
              <a:t> </a:t>
            </a:r>
            <a:r>
              <a:rPr lang="en-US" b="1"/>
              <a:t>start</a:t>
            </a:r>
            <a:r>
              <a:rPr lang="en-US"/>
              <a:t>&gt;</a:t>
            </a:r>
          </a:p>
          <a:p>
            <a:pPr lvl="4">
              <a:lnSpc>
                <a:spcPct val="90000"/>
              </a:lnSpc>
              <a:buFontTx/>
              <a:buNone/>
            </a:pPr>
            <a:r>
              <a:rPr lang="en-US"/>
              <a:t>&lt;</a:t>
            </a:r>
            <a:r>
              <a:rPr lang="en-US" i="1"/>
              <a:t>T</a:t>
            </a:r>
            <a:r>
              <a:rPr lang="en-US" baseline="-25000"/>
              <a:t>3</a:t>
            </a:r>
            <a:r>
              <a:rPr lang="en-US"/>
              <a:t>,</a:t>
            </a:r>
            <a:r>
              <a:rPr lang="en-US" i="1"/>
              <a:t> A</a:t>
            </a:r>
            <a:r>
              <a:rPr lang="en-US"/>
              <a:t>, 10, 20&gt;</a:t>
            </a:r>
          </a:p>
          <a:p>
            <a:pPr lvl="4">
              <a:lnSpc>
                <a:spcPct val="90000"/>
              </a:lnSpc>
              <a:buFontTx/>
              <a:buNone/>
            </a:pPr>
            <a:r>
              <a:rPr lang="en-US"/>
              <a:t>&lt;</a:t>
            </a:r>
            <a:r>
              <a:rPr lang="en-US" i="1"/>
              <a:t>T</a:t>
            </a:r>
            <a:r>
              <a:rPr lang="en-US" baseline="-25000"/>
              <a:t>3</a:t>
            </a:r>
            <a:r>
              <a:rPr lang="en-US"/>
              <a:t>, </a:t>
            </a:r>
            <a:r>
              <a:rPr lang="en-US" i="1"/>
              <a:t>D</a:t>
            </a:r>
            <a:r>
              <a:rPr lang="en-US"/>
              <a:t>, 0, 10&gt;</a:t>
            </a:r>
          </a:p>
          <a:p>
            <a:pPr lvl="4">
              <a:lnSpc>
                <a:spcPct val="90000"/>
              </a:lnSpc>
              <a:buFontTx/>
              <a:buNone/>
            </a:pPr>
            <a:r>
              <a:rPr lang="en-US"/>
              <a:t>&lt;</a:t>
            </a:r>
            <a:r>
              <a:rPr lang="en-US" i="1"/>
              <a:t>T</a:t>
            </a:r>
            <a:r>
              <a:rPr lang="en-US" baseline="-25000"/>
              <a:t>3</a:t>
            </a:r>
            <a:r>
              <a:rPr lang="en-US"/>
              <a:t> </a:t>
            </a:r>
            <a:r>
              <a:rPr lang="en-US" b="1"/>
              <a:t>commit</a:t>
            </a:r>
            <a:r>
              <a:rPr lang="en-US"/>
              <a:t>&gt;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Log Record Buffering</a:t>
            </a:r>
          </a:p>
        </p:txBody>
      </p:sp>
      <p:sp>
        <p:nvSpPr>
          <p:cNvPr id="66563" name="Rectangle 3"/>
          <p:cNvSpPr>
            <a:spLocks noGrp="1" noChangeArrowheads="1"/>
          </p:cNvSpPr>
          <p:nvPr>
            <p:ph type="body" idx="4294967295"/>
          </p:nvPr>
        </p:nvSpPr>
        <p:spPr>
          <a:xfrm>
            <a:off x="842963" y="1106488"/>
            <a:ext cx="8039100" cy="5219700"/>
          </a:xfrm>
        </p:spPr>
        <p:txBody>
          <a:bodyPr/>
          <a:lstStyle/>
          <a:p>
            <a:r>
              <a:rPr lang="en-US" b="1">
                <a:solidFill>
                  <a:schemeClr val="tx2"/>
                </a:solidFill>
              </a:rPr>
              <a:t>Log record buffering</a:t>
            </a:r>
            <a:r>
              <a:rPr lang="en-US"/>
              <a:t>: log records are buffered in main memory, instead of of being output directly to stable storage.</a:t>
            </a:r>
          </a:p>
          <a:p>
            <a:pPr lvl="1"/>
            <a:r>
              <a:rPr lang="en-US"/>
              <a:t>Log records are output to stable storage when a block of log records in the buffer is full, or a </a:t>
            </a:r>
            <a:r>
              <a:rPr lang="en-US" b="1">
                <a:solidFill>
                  <a:schemeClr val="tx2"/>
                </a:solidFill>
              </a:rPr>
              <a:t>log force</a:t>
            </a:r>
            <a:r>
              <a:rPr lang="en-US"/>
              <a:t> operation is executed.</a:t>
            </a:r>
          </a:p>
          <a:p>
            <a:r>
              <a:rPr lang="en-US"/>
              <a:t>Log force is performed to commit a transaction by forcing all its log records (including the commit record) to stable storage.</a:t>
            </a:r>
          </a:p>
          <a:p>
            <a:r>
              <a:rPr lang="en-US"/>
              <a:t>Several log records can thus be output using a single output operation, reducing the I/O cost.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Log Record Buffering (Cont.)</a:t>
            </a:r>
          </a:p>
        </p:txBody>
      </p:sp>
      <p:sp>
        <p:nvSpPr>
          <p:cNvPr id="116739" name="Rectangle 3"/>
          <p:cNvSpPr>
            <a:spLocks noGrp="1" noChangeArrowheads="1"/>
          </p:cNvSpPr>
          <p:nvPr>
            <p:ph type="body" idx="1"/>
          </p:nvPr>
        </p:nvSpPr>
        <p:spPr/>
        <p:txBody>
          <a:bodyPr/>
          <a:lstStyle/>
          <a:p>
            <a:r>
              <a:rPr lang="en-US"/>
              <a:t>The rules below must be followed if log records are buffered:</a:t>
            </a:r>
          </a:p>
          <a:p>
            <a:pPr lvl="1"/>
            <a:r>
              <a:rPr lang="en-US"/>
              <a:t>Log records are output to stable storage in the order in which they are created. </a:t>
            </a:r>
          </a:p>
          <a:p>
            <a:pPr lvl="1"/>
            <a:r>
              <a:rPr lang="en-US"/>
              <a:t>Transaction </a:t>
            </a:r>
            <a:r>
              <a:rPr lang="en-US" i="1"/>
              <a:t>T</a:t>
            </a:r>
            <a:r>
              <a:rPr lang="en-US" i="1" baseline="-25000"/>
              <a:t>i</a:t>
            </a:r>
            <a:r>
              <a:rPr lang="en-US"/>
              <a:t> enters the commit state only when the log record </a:t>
            </a:r>
            <a:br>
              <a:rPr lang="en-US"/>
            </a:br>
            <a:r>
              <a:rPr lang="en-US"/>
              <a:t>&lt;</a:t>
            </a:r>
            <a:r>
              <a:rPr lang="en-US" i="1"/>
              <a:t>T</a:t>
            </a:r>
            <a:r>
              <a:rPr lang="en-US" i="1" baseline="-25000"/>
              <a:t>i</a:t>
            </a:r>
            <a:r>
              <a:rPr lang="en-US" i="1"/>
              <a:t> </a:t>
            </a:r>
            <a:r>
              <a:rPr lang="en-US" b="1"/>
              <a:t>commit</a:t>
            </a:r>
            <a:r>
              <a:rPr lang="en-US"/>
              <a:t>&gt; has been output to stable storage.</a:t>
            </a:r>
          </a:p>
          <a:p>
            <a:pPr lvl="1"/>
            <a:r>
              <a:rPr lang="en-US"/>
              <a:t>Before a block of data in main memory is output to the database, all log records pertaining to data in that block must have been output to stable storage. </a:t>
            </a:r>
          </a:p>
          <a:p>
            <a:pPr lvl="2"/>
            <a:r>
              <a:rPr lang="en-US"/>
              <a:t>This rule is called the </a:t>
            </a:r>
            <a:r>
              <a:rPr lang="en-US" b="1">
                <a:solidFill>
                  <a:schemeClr val="tx2"/>
                </a:solidFill>
              </a:rPr>
              <a:t>write-ahead logging</a:t>
            </a:r>
            <a:r>
              <a:rPr lang="en-US"/>
              <a:t> or </a:t>
            </a:r>
            <a:r>
              <a:rPr lang="en-US" b="1">
                <a:solidFill>
                  <a:schemeClr val="tx2"/>
                </a:solidFill>
              </a:rPr>
              <a:t>WAL</a:t>
            </a:r>
            <a:r>
              <a:rPr lang="en-US" b="1"/>
              <a:t> </a:t>
            </a:r>
            <a:r>
              <a:rPr lang="en-US"/>
              <a:t>rule</a:t>
            </a:r>
          </a:p>
          <a:p>
            <a:pPr lvl="3"/>
            <a:r>
              <a:rPr lang="en-US"/>
              <a:t>Strictly speaking WAL only requires undo information to be output</a:t>
            </a:r>
          </a:p>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Failure Classification</a:t>
            </a:r>
          </a:p>
        </p:txBody>
      </p:sp>
      <p:sp>
        <p:nvSpPr>
          <p:cNvPr id="6147" name="Rectangle 3"/>
          <p:cNvSpPr>
            <a:spLocks noGrp="1" noChangeArrowheads="1"/>
          </p:cNvSpPr>
          <p:nvPr>
            <p:ph type="body" idx="4294967295"/>
          </p:nvPr>
        </p:nvSpPr>
        <p:spPr/>
        <p:txBody>
          <a:bodyPr/>
          <a:lstStyle/>
          <a:p>
            <a:r>
              <a:rPr lang="en-US" b="1"/>
              <a:t>Transaction failure</a:t>
            </a:r>
            <a:r>
              <a:rPr lang="en-US"/>
              <a:t> :</a:t>
            </a:r>
          </a:p>
          <a:p>
            <a:pPr lvl="1"/>
            <a:r>
              <a:rPr lang="en-US" b="1"/>
              <a:t>Logical errors</a:t>
            </a:r>
            <a:r>
              <a:rPr lang="en-US"/>
              <a:t>: transaction cannot complete due to some internal error condition</a:t>
            </a:r>
          </a:p>
          <a:p>
            <a:pPr lvl="1"/>
            <a:r>
              <a:rPr lang="en-US" b="1"/>
              <a:t>System errors</a:t>
            </a:r>
            <a:r>
              <a:rPr lang="en-US"/>
              <a:t>: the database system must terminate an active transaction due to an error condition (e.g., deadlock)</a:t>
            </a:r>
          </a:p>
          <a:p>
            <a:r>
              <a:rPr lang="en-US" b="1"/>
              <a:t>System crash</a:t>
            </a:r>
            <a:r>
              <a:rPr lang="en-US"/>
              <a:t>: a power failure or other hardware or software failure causes the system to crash.</a:t>
            </a:r>
          </a:p>
          <a:p>
            <a:pPr lvl="1"/>
            <a:r>
              <a:rPr lang="en-US" b="1">
                <a:solidFill>
                  <a:schemeClr val="tx2"/>
                </a:solidFill>
              </a:rPr>
              <a:t>Fail-stop assumption</a:t>
            </a:r>
            <a:r>
              <a:rPr lang="en-US"/>
              <a:t>: non-volatile storage contents are assumed to not be corrupted by system crash</a:t>
            </a:r>
          </a:p>
          <a:p>
            <a:pPr lvl="2"/>
            <a:r>
              <a:rPr lang="en-US"/>
              <a:t>Database systems have numerous integrity checks to prevent corruption of disk data </a:t>
            </a:r>
          </a:p>
          <a:p>
            <a:r>
              <a:rPr lang="en-US" b="1"/>
              <a:t>Disk failure</a:t>
            </a:r>
            <a:r>
              <a:rPr lang="en-US"/>
              <a:t>: a head crash or similar disk failure destroys all or part of disk storage</a:t>
            </a:r>
          </a:p>
          <a:p>
            <a:pPr lvl="1"/>
            <a:r>
              <a:rPr lang="en-US"/>
              <a:t>Destruction is assumed to be detectable: disk drives use checksums to detect failures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Database Buffering</a:t>
            </a:r>
          </a:p>
        </p:txBody>
      </p:sp>
      <p:sp>
        <p:nvSpPr>
          <p:cNvPr id="68611" name="Rectangle 3"/>
          <p:cNvSpPr>
            <a:spLocks noGrp="1" noChangeArrowheads="1"/>
          </p:cNvSpPr>
          <p:nvPr>
            <p:ph type="body" idx="4294967295"/>
          </p:nvPr>
        </p:nvSpPr>
        <p:spPr>
          <a:xfrm>
            <a:off x="850900" y="1106488"/>
            <a:ext cx="8293100" cy="5283200"/>
          </a:xfrm>
        </p:spPr>
        <p:txBody>
          <a:bodyPr/>
          <a:lstStyle/>
          <a:p>
            <a:pPr>
              <a:lnSpc>
                <a:spcPct val="90000"/>
              </a:lnSpc>
            </a:pPr>
            <a:r>
              <a:rPr lang="en-US"/>
              <a:t>Database maintains an in-memory buffer of data blocks</a:t>
            </a:r>
          </a:p>
          <a:p>
            <a:pPr lvl="1">
              <a:lnSpc>
                <a:spcPct val="90000"/>
              </a:lnSpc>
            </a:pPr>
            <a:r>
              <a:rPr lang="en-US"/>
              <a:t>When a new block is needed, if buffer is full an existing block needs to be removed from buffer</a:t>
            </a:r>
          </a:p>
          <a:p>
            <a:pPr lvl="1">
              <a:lnSpc>
                <a:spcPct val="90000"/>
              </a:lnSpc>
            </a:pPr>
            <a:r>
              <a:rPr lang="en-US"/>
              <a:t>If the block chosen for removal has been updated, it must be output to disk</a:t>
            </a:r>
          </a:p>
          <a:p>
            <a:pPr>
              <a:lnSpc>
                <a:spcPct val="90000"/>
              </a:lnSpc>
            </a:pPr>
            <a:r>
              <a:rPr lang="en-US"/>
              <a:t>If a block with uncommitted updates is output to disk, log records with undo information for the updates are output to the log on stable storage first</a:t>
            </a:r>
          </a:p>
          <a:p>
            <a:pPr lvl="1">
              <a:lnSpc>
                <a:spcPct val="90000"/>
              </a:lnSpc>
            </a:pPr>
            <a:r>
              <a:rPr lang="en-US"/>
              <a:t>(Write ahead logging)</a:t>
            </a:r>
          </a:p>
          <a:p>
            <a:pPr>
              <a:lnSpc>
                <a:spcPct val="90000"/>
              </a:lnSpc>
            </a:pPr>
            <a:r>
              <a:rPr lang="en-US"/>
              <a:t>No updates should be in progress on a block when it is output to disk.  Can be ensured as follows.</a:t>
            </a:r>
          </a:p>
          <a:p>
            <a:pPr lvl="1">
              <a:lnSpc>
                <a:spcPct val="90000"/>
              </a:lnSpc>
            </a:pPr>
            <a:r>
              <a:rPr lang="en-US"/>
              <a:t>Before writing a data item, transaction acquires exclusive lock on block containing the data item</a:t>
            </a:r>
          </a:p>
          <a:p>
            <a:pPr lvl="1">
              <a:lnSpc>
                <a:spcPct val="90000"/>
              </a:lnSpc>
            </a:pPr>
            <a:r>
              <a:rPr lang="en-US"/>
              <a:t>Lock can be released once the write is completed. </a:t>
            </a:r>
          </a:p>
          <a:p>
            <a:pPr lvl="2">
              <a:lnSpc>
                <a:spcPct val="90000"/>
              </a:lnSpc>
            </a:pPr>
            <a:r>
              <a:rPr lang="en-US"/>
              <a:t>Such locks held for short duration are called </a:t>
            </a:r>
            <a:r>
              <a:rPr lang="en-US" b="1">
                <a:solidFill>
                  <a:schemeClr val="tx2"/>
                </a:solidFill>
              </a:rPr>
              <a:t>latches</a:t>
            </a:r>
            <a:r>
              <a:rPr lang="en-US"/>
              <a:t>.</a:t>
            </a:r>
          </a:p>
          <a:p>
            <a:pPr lvl="1">
              <a:lnSpc>
                <a:spcPct val="90000"/>
              </a:lnSpc>
            </a:pPr>
            <a:r>
              <a:rPr lang="en-US"/>
              <a:t>Before a block is output to disk, the system acquires an exclusive latch on the block</a:t>
            </a:r>
          </a:p>
          <a:p>
            <a:pPr lvl="2">
              <a:lnSpc>
                <a:spcPct val="90000"/>
              </a:lnSpc>
            </a:pPr>
            <a:r>
              <a:rPr lang="en-US"/>
              <a:t>Ensures no update can be in progress on the block</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Buffer Management (Cont.)</a:t>
            </a:r>
          </a:p>
        </p:txBody>
      </p:sp>
      <p:sp>
        <p:nvSpPr>
          <p:cNvPr id="70659" name="Rectangle 3"/>
          <p:cNvSpPr>
            <a:spLocks noGrp="1" noChangeArrowheads="1"/>
          </p:cNvSpPr>
          <p:nvPr>
            <p:ph type="body" idx="4294967295"/>
          </p:nvPr>
        </p:nvSpPr>
        <p:spPr/>
        <p:txBody>
          <a:bodyPr/>
          <a:lstStyle/>
          <a:p>
            <a:r>
              <a:rPr lang="en-US"/>
              <a:t>Database buffer can be implemented either</a:t>
            </a:r>
          </a:p>
          <a:p>
            <a:pPr lvl="1"/>
            <a:r>
              <a:rPr lang="en-US"/>
              <a:t>in an area of real main-memory reserved for the database, or</a:t>
            </a:r>
          </a:p>
          <a:p>
            <a:pPr lvl="1"/>
            <a:r>
              <a:rPr lang="en-US"/>
              <a:t>in virtual memory</a:t>
            </a:r>
          </a:p>
          <a:p>
            <a:r>
              <a:rPr lang="en-US"/>
              <a:t>Implementing buffer in reserved main-memory has drawbacks:</a:t>
            </a:r>
          </a:p>
          <a:p>
            <a:pPr lvl="1"/>
            <a:r>
              <a:rPr lang="en-US"/>
              <a:t>Memory is partitioned before-hand between database buffer and applications, limiting flexibility.  </a:t>
            </a:r>
          </a:p>
          <a:p>
            <a:pPr lvl="1"/>
            <a:r>
              <a:rPr lang="en-US"/>
              <a:t>Needs may change, and although operating system knows best how memory should be divided up at any time, it cannot change the partitioning of memory.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Buffer Management (Cont.)</a:t>
            </a:r>
          </a:p>
        </p:txBody>
      </p:sp>
      <p:sp>
        <p:nvSpPr>
          <p:cNvPr id="72707" name="Rectangle 3"/>
          <p:cNvSpPr>
            <a:spLocks noGrp="1" noChangeArrowheads="1"/>
          </p:cNvSpPr>
          <p:nvPr>
            <p:ph type="body" idx="4294967295"/>
          </p:nvPr>
        </p:nvSpPr>
        <p:spPr>
          <a:xfrm>
            <a:off x="842963" y="1106488"/>
            <a:ext cx="7848600" cy="4876800"/>
          </a:xfrm>
        </p:spPr>
        <p:txBody>
          <a:bodyPr/>
          <a:lstStyle/>
          <a:p>
            <a:pPr>
              <a:lnSpc>
                <a:spcPct val="90000"/>
              </a:lnSpc>
            </a:pPr>
            <a:r>
              <a:rPr lang="en-US"/>
              <a:t>Database buffers are generally implemented in virtual memory in spite of some drawbacks: </a:t>
            </a:r>
          </a:p>
          <a:p>
            <a:pPr marL="800100" lvl="1" indent="-342900">
              <a:lnSpc>
                <a:spcPct val="90000"/>
              </a:lnSpc>
            </a:pPr>
            <a:r>
              <a:rPr lang="en-US"/>
              <a:t>When operating system needs to evict a page that has been modified, the page is written to swap space on disk.</a:t>
            </a:r>
          </a:p>
          <a:p>
            <a:pPr marL="800100" lvl="1" indent="-342900">
              <a:lnSpc>
                <a:spcPct val="90000"/>
              </a:lnSpc>
            </a:pPr>
            <a:r>
              <a:rPr lang="en-US"/>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t>Known as </a:t>
            </a:r>
            <a:r>
              <a:rPr lang="en-US" b="1">
                <a:solidFill>
                  <a:schemeClr val="tx2"/>
                </a:solidFill>
              </a:rPr>
              <a:t>dual paging</a:t>
            </a:r>
            <a:r>
              <a:rPr lang="en-US"/>
              <a:t> problem.</a:t>
            </a:r>
          </a:p>
          <a:p>
            <a:pPr marL="800100" lvl="1" indent="-342900">
              <a:lnSpc>
                <a:spcPct val="90000"/>
              </a:lnSpc>
            </a:pPr>
            <a:r>
              <a:rPr lang="en-US"/>
              <a:t>Ideally when OS needs to evict a page from the buffer, it should pass control to database, which in turn should</a:t>
            </a:r>
          </a:p>
          <a:p>
            <a:pPr marL="1200150" lvl="2" indent="-342900">
              <a:lnSpc>
                <a:spcPct val="90000"/>
              </a:lnSpc>
              <a:buFont typeface="Webdings" pitchFamily="18" charset="2"/>
              <a:buAutoNum type="arabicPeriod"/>
            </a:pPr>
            <a:r>
              <a:rPr lang="en-US"/>
              <a:t>Output the page to database instead of to swap space (making sure to output log records first), if it is modified</a:t>
            </a:r>
          </a:p>
          <a:p>
            <a:pPr marL="1200150" lvl="2" indent="-342900">
              <a:lnSpc>
                <a:spcPct val="90000"/>
              </a:lnSpc>
              <a:buFont typeface="Webdings" pitchFamily="18" charset="2"/>
              <a:buAutoNum type="arabicPeriod"/>
            </a:pPr>
            <a:r>
              <a:rPr lang="en-US"/>
              <a:t>Release the page from the buffer, for the OS to use</a:t>
            </a:r>
          </a:p>
          <a:p>
            <a:pPr marL="1200150" lvl="2" indent="-342900">
              <a:lnSpc>
                <a:spcPct val="90000"/>
              </a:lnSpc>
              <a:buFont typeface="Webdings" pitchFamily="18" charset="2"/>
              <a:buNone/>
            </a:pPr>
            <a:r>
              <a:rPr lang="en-US"/>
              <a:t>Dual paging can thus be avoided, but common operating systems do not support such functionality.</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Failure with Loss of Nonvolatile Storage</a:t>
            </a:r>
          </a:p>
        </p:txBody>
      </p:sp>
      <p:sp>
        <p:nvSpPr>
          <p:cNvPr id="75779" name="Rectangle 3"/>
          <p:cNvSpPr>
            <a:spLocks noGrp="1" noChangeArrowheads="1"/>
          </p:cNvSpPr>
          <p:nvPr>
            <p:ph type="body" idx="4294967295"/>
          </p:nvPr>
        </p:nvSpPr>
        <p:spPr>
          <a:xfrm>
            <a:off x="842963" y="1106488"/>
            <a:ext cx="7848600" cy="4876800"/>
          </a:xfrm>
        </p:spPr>
        <p:txBody>
          <a:bodyPr/>
          <a:lstStyle/>
          <a:p>
            <a:pPr>
              <a:lnSpc>
                <a:spcPct val="90000"/>
              </a:lnSpc>
            </a:pPr>
            <a:r>
              <a:rPr lang="en-US" sz="1900"/>
              <a:t>So far we assumed no loss of non-volatile storage</a:t>
            </a:r>
          </a:p>
          <a:p>
            <a:pPr>
              <a:lnSpc>
                <a:spcPct val="90000"/>
              </a:lnSpc>
            </a:pPr>
            <a:r>
              <a:rPr lang="en-US" sz="1900"/>
              <a:t>Technique similar to checkpointing used to deal with loss of non-volatile storage</a:t>
            </a:r>
          </a:p>
          <a:p>
            <a:pPr lvl="1">
              <a:lnSpc>
                <a:spcPct val="90000"/>
              </a:lnSpc>
            </a:pPr>
            <a:r>
              <a:rPr lang="en-US" sz="1900"/>
              <a:t>Periodically </a:t>
            </a:r>
            <a:r>
              <a:rPr lang="en-US" sz="1900" b="1">
                <a:solidFill>
                  <a:schemeClr val="tx2"/>
                </a:solidFill>
              </a:rPr>
              <a:t>dump</a:t>
            </a:r>
            <a:r>
              <a:rPr lang="en-US" sz="1900"/>
              <a:t> the entire content of the database to stable storage</a:t>
            </a:r>
          </a:p>
          <a:p>
            <a:pPr lvl="1">
              <a:lnSpc>
                <a:spcPct val="90000"/>
              </a:lnSpc>
            </a:pPr>
            <a:r>
              <a:rPr lang="en-US" sz="1900"/>
              <a:t>No transaction may be active during the dump procedure; a procedure similar to checkpointing must take place</a:t>
            </a:r>
          </a:p>
          <a:p>
            <a:pPr lvl="2">
              <a:lnSpc>
                <a:spcPct val="90000"/>
              </a:lnSpc>
            </a:pPr>
            <a:r>
              <a:rPr lang="en-US" sz="1900"/>
              <a:t>Output all log records currently residing in main memory onto stable storage.</a:t>
            </a:r>
          </a:p>
          <a:p>
            <a:pPr lvl="2">
              <a:lnSpc>
                <a:spcPct val="90000"/>
              </a:lnSpc>
            </a:pPr>
            <a:r>
              <a:rPr lang="en-US" sz="1900"/>
              <a:t>Output all buffer blocks onto the disk.</a:t>
            </a:r>
          </a:p>
          <a:p>
            <a:pPr lvl="2">
              <a:lnSpc>
                <a:spcPct val="90000"/>
              </a:lnSpc>
            </a:pPr>
            <a:r>
              <a:rPr lang="en-US" sz="1900"/>
              <a:t>Copy the contents of the database to stable storage.</a:t>
            </a:r>
          </a:p>
          <a:p>
            <a:pPr lvl="2">
              <a:lnSpc>
                <a:spcPct val="90000"/>
              </a:lnSpc>
            </a:pPr>
            <a:r>
              <a:rPr lang="en-US" sz="1900"/>
              <a:t>Output a record &lt;</a:t>
            </a:r>
            <a:r>
              <a:rPr lang="en-US" sz="1900" b="1"/>
              <a:t>dump</a:t>
            </a:r>
            <a:r>
              <a:rPr lang="en-US" sz="1900"/>
              <a:t>&gt; to log on stable storage.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768350" y="117475"/>
            <a:ext cx="8375650" cy="669925"/>
          </a:xfrm>
        </p:spPr>
        <p:txBody>
          <a:bodyPr/>
          <a:lstStyle/>
          <a:p>
            <a:r>
              <a:rPr lang="en-US" sz="2800"/>
              <a:t>Recovering from Failure of Non-Volatile Storage</a:t>
            </a:r>
          </a:p>
        </p:txBody>
      </p:sp>
      <p:sp>
        <p:nvSpPr>
          <p:cNvPr id="152579" name="Rectangle 3"/>
          <p:cNvSpPr>
            <a:spLocks noGrp="1" noChangeArrowheads="1"/>
          </p:cNvSpPr>
          <p:nvPr>
            <p:ph type="body" idx="1"/>
          </p:nvPr>
        </p:nvSpPr>
        <p:spPr/>
        <p:txBody>
          <a:bodyPr/>
          <a:lstStyle/>
          <a:p>
            <a:r>
              <a:rPr lang="en-US" sz="1900"/>
              <a:t>To recover from disk failure</a:t>
            </a:r>
          </a:p>
          <a:p>
            <a:pPr lvl="1"/>
            <a:r>
              <a:rPr lang="en-US" sz="1900"/>
              <a:t>restore database from  most recent dump. </a:t>
            </a:r>
          </a:p>
          <a:p>
            <a:pPr lvl="1"/>
            <a:r>
              <a:rPr lang="en-US" sz="1900"/>
              <a:t>Consult the log and redo all transactions that committed after the dump</a:t>
            </a:r>
          </a:p>
          <a:p>
            <a:r>
              <a:rPr lang="en-US" sz="1900"/>
              <a:t>Can be extended to allow transactions to be active during dump; </a:t>
            </a:r>
            <a:br>
              <a:rPr lang="en-US" sz="1900"/>
            </a:br>
            <a:r>
              <a:rPr lang="en-US" sz="1900"/>
              <a:t>known as </a:t>
            </a:r>
            <a:r>
              <a:rPr lang="en-US" sz="1900" b="1">
                <a:solidFill>
                  <a:schemeClr val="tx2"/>
                </a:solidFill>
              </a:rPr>
              <a:t>fuzzy dump</a:t>
            </a:r>
            <a:r>
              <a:rPr lang="en-US" sz="1900"/>
              <a:t> or </a:t>
            </a:r>
            <a:r>
              <a:rPr lang="en-US" sz="1900" b="1">
                <a:solidFill>
                  <a:schemeClr val="tx2"/>
                </a:solidFill>
              </a:rPr>
              <a:t>online dump</a:t>
            </a:r>
          </a:p>
          <a:p>
            <a:pPr lvl="1"/>
            <a:r>
              <a:rPr lang="en-US" sz="1900"/>
              <a:t>Will study fuzzy checkpointing later</a:t>
            </a:r>
          </a:p>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ctrTitle"/>
          </p:nvPr>
        </p:nvSpPr>
        <p:spPr/>
        <p:txBody>
          <a:bodyPr/>
          <a:lstStyle/>
          <a:p>
            <a:r>
              <a:rPr lang="en-US"/>
              <a:t>Advanced Recovery Algorithm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Advanced Recovery: Key Features</a:t>
            </a:r>
          </a:p>
        </p:txBody>
      </p:sp>
      <p:sp>
        <p:nvSpPr>
          <p:cNvPr id="163843" name="Rectangle 3"/>
          <p:cNvSpPr>
            <a:spLocks noGrp="1" noChangeArrowheads="1"/>
          </p:cNvSpPr>
          <p:nvPr>
            <p:ph type="body" idx="1"/>
          </p:nvPr>
        </p:nvSpPr>
        <p:spPr/>
        <p:txBody>
          <a:bodyPr/>
          <a:lstStyle/>
          <a:p>
            <a:r>
              <a:rPr lang="en-US"/>
              <a:t>Support for high-concurrency locking techniques, such as those used for B</a:t>
            </a:r>
            <a:r>
              <a:rPr lang="en-US" baseline="30000"/>
              <a:t>+</a:t>
            </a:r>
            <a:r>
              <a:rPr lang="en-US"/>
              <a:t>-tree concurrency control, which release locks early</a:t>
            </a:r>
          </a:p>
          <a:p>
            <a:pPr lvl="1"/>
            <a:r>
              <a:rPr lang="en-US"/>
              <a:t>Supports “logical undo”</a:t>
            </a:r>
          </a:p>
          <a:p>
            <a:r>
              <a:rPr lang="en-US"/>
              <a:t>Recovery based on “</a:t>
            </a:r>
            <a:r>
              <a:rPr lang="en-US">
                <a:solidFill>
                  <a:schemeClr val="tx2"/>
                </a:solidFill>
              </a:rPr>
              <a:t>repeating history</a:t>
            </a:r>
            <a:r>
              <a:rPr lang="en-US"/>
              <a:t>”, whereby recovery executes exactly the same actions as normal processing</a:t>
            </a:r>
          </a:p>
          <a:p>
            <a:pPr lvl="1"/>
            <a:r>
              <a:rPr lang="en-US"/>
              <a:t>including redo of log records of incomplete transactions, followed by subsequent undo</a:t>
            </a:r>
          </a:p>
          <a:p>
            <a:pPr lvl="1"/>
            <a:r>
              <a:rPr lang="en-US"/>
              <a:t>Key benefits</a:t>
            </a:r>
          </a:p>
          <a:p>
            <a:pPr lvl="2"/>
            <a:r>
              <a:rPr lang="en-US"/>
              <a:t>supports logical undo</a:t>
            </a:r>
          </a:p>
          <a:p>
            <a:pPr lvl="2"/>
            <a:r>
              <a:rPr lang="en-US"/>
              <a:t>easier to understand/show correctness</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2800"/>
              <a:t>Advanced Recovery: Logical Undo Logging</a:t>
            </a:r>
          </a:p>
        </p:txBody>
      </p:sp>
      <p:sp>
        <p:nvSpPr>
          <p:cNvPr id="77827" name="Rectangle 3"/>
          <p:cNvSpPr>
            <a:spLocks noGrp="1" noChangeArrowheads="1"/>
          </p:cNvSpPr>
          <p:nvPr>
            <p:ph type="body" idx="4294967295"/>
          </p:nvPr>
        </p:nvSpPr>
        <p:spPr>
          <a:xfrm>
            <a:off x="842963" y="1106488"/>
            <a:ext cx="7962900" cy="5118100"/>
          </a:xfrm>
        </p:spPr>
        <p:txBody>
          <a:bodyPr/>
          <a:lstStyle/>
          <a:p>
            <a:pPr>
              <a:lnSpc>
                <a:spcPct val="90000"/>
              </a:lnSpc>
            </a:pPr>
            <a:r>
              <a:rPr lang="en-US"/>
              <a:t>Operations like B</a:t>
            </a:r>
            <a:r>
              <a:rPr lang="en-US" baseline="30000"/>
              <a:t>+</a:t>
            </a:r>
            <a:r>
              <a:rPr lang="en-US"/>
              <a:t>-tree insertions and deletions release locks early. </a:t>
            </a:r>
          </a:p>
          <a:p>
            <a:pPr lvl="1">
              <a:lnSpc>
                <a:spcPct val="90000"/>
              </a:lnSpc>
            </a:pPr>
            <a:r>
              <a:rPr lang="en-US"/>
              <a:t>They cannot be undone by restoring old values (</a:t>
            </a:r>
            <a:r>
              <a:rPr lang="en-US" b="1">
                <a:solidFill>
                  <a:schemeClr val="tx2"/>
                </a:solidFill>
              </a:rPr>
              <a:t>physical undo</a:t>
            </a:r>
            <a:r>
              <a:rPr lang="en-US"/>
              <a:t>), since once a lock is released, other transactions may have updated  the B</a:t>
            </a:r>
            <a:r>
              <a:rPr lang="en-US" baseline="30000"/>
              <a:t>+</a:t>
            </a:r>
            <a:r>
              <a:rPr lang="en-US"/>
              <a:t>-tree.</a:t>
            </a:r>
          </a:p>
          <a:p>
            <a:pPr lvl="1">
              <a:lnSpc>
                <a:spcPct val="90000"/>
              </a:lnSpc>
            </a:pPr>
            <a:r>
              <a:rPr lang="en-US"/>
              <a:t>Instead, insertions (resp. deletions) are undone  by executing a deletion (resp. insertion) operation (known as </a:t>
            </a:r>
            <a:r>
              <a:rPr lang="en-US" b="1">
                <a:solidFill>
                  <a:schemeClr val="tx2"/>
                </a:solidFill>
              </a:rPr>
              <a:t>logical undo</a:t>
            </a:r>
            <a:r>
              <a:rPr lang="en-US"/>
              <a:t>).  </a:t>
            </a:r>
          </a:p>
          <a:p>
            <a:pPr>
              <a:lnSpc>
                <a:spcPct val="90000"/>
              </a:lnSpc>
            </a:pPr>
            <a:r>
              <a:rPr lang="en-US"/>
              <a:t>For such operations, undo log records should contain the undo operation to be executed</a:t>
            </a:r>
          </a:p>
          <a:p>
            <a:pPr lvl="1">
              <a:lnSpc>
                <a:spcPct val="90000"/>
              </a:lnSpc>
            </a:pPr>
            <a:r>
              <a:rPr lang="en-US"/>
              <a:t>Such logging is called </a:t>
            </a:r>
            <a:r>
              <a:rPr lang="en-US" b="1">
                <a:solidFill>
                  <a:schemeClr val="tx2"/>
                </a:solidFill>
              </a:rPr>
              <a:t>logical undo logging</a:t>
            </a:r>
            <a:r>
              <a:rPr lang="en-US"/>
              <a:t>, in contrast to </a:t>
            </a:r>
            <a:r>
              <a:rPr lang="en-US" b="1">
                <a:solidFill>
                  <a:schemeClr val="tx2"/>
                </a:solidFill>
              </a:rPr>
              <a:t>physical undo logging</a:t>
            </a:r>
          </a:p>
          <a:p>
            <a:pPr lvl="2">
              <a:lnSpc>
                <a:spcPct val="90000"/>
              </a:lnSpc>
            </a:pPr>
            <a:r>
              <a:rPr lang="en-US"/>
              <a:t>Operations are called </a:t>
            </a:r>
            <a:r>
              <a:rPr lang="en-US" b="1">
                <a:solidFill>
                  <a:schemeClr val="tx2"/>
                </a:solidFill>
              </a:rPr>
              <a:t>logical operations</a:t>
            </a:r>
          </a:p>
          <a:p>
            <a:pPr lvl="1">
              <a:lnSpc>
                <a:spcPct val="90000"/>
              </a:lnSpc>
            </a:pPr>
            <a:r>
              <a:rPr lang="en-US"/>
              <a:t>Other examples:</a:t>
            </a:r>
          </a:p>
          <a:p>
            <a:pPr lvl="2">
              <a:lnSpc>
                <a:spcPct val="90000"/>
              </a:lnSpc>
            </a:pPr>
            <a:r>
              <a:rPr lang="en-US"/>
              <a:t>delete of tuple, to undo insert of tuple </a:t>
            </a:r>
          </a:p>
          <a:p>
            <a:pPr lvl="3">
              <a:lnSpc>
                <a:spcPct val="90000"/>
              </a:lnSpc>
            </a:pPr>
            <a:r>
              <a:rPr lang="en-US"/>
              <a:t>allows early lock release on space allocation information</a:t>
            </a:r>
          </a:p>
          <a:p>
            <a:pPr lvl="2">
              <a:lnSpc>
                <a:spcPct val="90000"/>
              </a:lnSpc>
            </a:pPr>
            <a:r>
              <a:rPr lang="en-US"/>
              <a:t>subtract amount deposited, to undo deposit</a:t>
            </a:r>
          </a:p>
          <a:p>
            <a:pPr lvl="3">
              <a:lnSpc>
                <a:spcPct val="90000"/>
              </a:lnSpc>
            </a:pPr>
            <a:r>
              <a:rPr lang="en-US"/>
              <a:t>allows early lock release on bank balance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Advanced Recovery: Physical Redo</a:t>
            </a:r>
          </a:p>
        </p:txBody>
      </p:sp>
      <p:sp>
        <p:nvSpPr>
          <p:cNvPr id="156675" name="Rectangle 3"/>
          <p:cNvSpPr>
            <a:spLocks noGrp="1" noChangeArrowheads="1"/>
          </p:cNvSpPr>
          <p:nvPr>
            <p:ph type="body" idx="1"/>
          </p:nvPr>
        </p:nvSpPr>
        <p:spPr/>
        <p:txBody>
          <a:bodyPr/>
          <a:lstStyle/>
          <a:p>
            <a:r>
              <a:rPr lang="en-US"/>
              <a:t>Redo information is logged </a:t>
            </a:r>
            <a:r>
              <a:rPr lang="en-US" b="1">
                <a:solidFill>
                  <a:schemeClr val="tx2"/>
                </a:solidFill>
              </a:rPr>
              <a:t>physically</a:t>
            </a:r>
            <a:r>
              <a:rPr lang="en-US"/>
              <a:t> (that is, new value for each write) even for operations with logical undo</a:t>
            </a:r>
          </a:p>
          <a:p>
            <a:pPr lvl="1"/>
            <a:r>
              <a:rPr lang="en-US"/>
              <a:t>Logical redo is very complicated since database state on disk may not be “operation consistent” when recovery starts</a:t>
            </a:r>
          </a:p>
          <a:p>
            <a:pPr lvl="1"/>
            <a:r>
              <a:rPr lang="en-US"/>
              <a:t>Physical redo logging does not conflict with early lock release</a:t>
            </a:r>
          </a:p>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Advanced Recovery: Operation Logging</a:t>
            </a:r>
          </a:p>
        </p:txBody>
      </p:sp>
      <p:sp>
        <p:nvSpPr>
          <p:cNvPr id="79875" name="Rectangle 3"/>
          <p:cNvSpPr>
            <a:spLocks noGrp="1" noChangeArrowheads="1"/>
          </p:cNvSpPr>
          <p:nvPr>
            <p:ph type="body" idx="4294967295"/>
          </p:nvPr>
        </p:nvSpPr>
        <p:spPr>
          <a:xfrm>
            <a:off x="842963" y="1106488"/>
            <a:ext cx="7937500" cy="5588000"/>
          </a:xfrm>
        </p:spPr>
        <p:txBody>
          <a:bodyPr/>
          <a:lstStyle/>
          <a:p>
            <a:r>
              <a:rPr lang="en-US"/>
              <a:t>Operation logging is done as follows:</a:t>
            </a:r>
          </a:p>
          <a:p>
            <a:pPr marL="762000" lvl="1" indent="-304800">
              <a:buFont typeface="Monotype Sorts" pitchFamily="2" charset="2"/>
              <a:buAutoNum type="arabicPeriod"/>
            </a:pPr>
            <a:r>
              <a:rPr lang="en-US"/>
              <a:t>When operation starts, log &lt;</a:t>
            </a:r>
            <a:r>
              <a:rPr lang="en-US" i="1"/>
              <a:t>T</a:t>
            </a:r>
            <a:r>
              <a:rPr lang="en-US" i="1" baseline="-25000"/>
              <a:t>i</a:t>
            </a:r>
            <a:r>
              <a:rPr lang="en-US" i="1"/>
              <a:t>, O</a:t>
            </a:r>
            <a:r>
              <a:rPr lang="en-US" i="1" baseline="-25000"/>
              <a:t>j</a:t>
            </a:r>
            <a:r>
              <a:rPr lang="en-US" i="1"/>
              <a:t>,</a:t>
            </a:r>
            <a:r>
              <a:rPr lang="en-US"/>
              <a:t> </a:t>
            </a:r>
            <a:r>
              <a:rPr lang="en-US" b="1"/>
              <a:t> operation-begin</a:t>
            </a:r>
            <a:r>
              <a:rPr lang="en-US"/>
              <a:t>&gt;. Here</a:t>
            </a:r>
            <a:r>
              <a:rPr lang="en-US" i="1"/>
              <a:t> O</a:t>
            </a:r>
            <a:r>
              <a:rPr lang="en-US" i="1" baseline="-25000"/>
              <a:t>j</a:t>
            </a:r>
            <a:r>
              <a:rPr lang="en-US"/>
              <a:t> is a unique identifier of the operation instance.</a:t>
            </a:r>
          </a:p>
          <a:p>
            <a:pPr marL="762000" lvl="1" indent="-304800">
              <a:buFont typeface="Monotype Sorts" pitchFamily="2" charset="2"/>
              <a:buAutoNum type="arabicPeriod"/>
            </a:pPr>
            <a:r>
              <a:rPr lang="en-US"/>
              <a:t>While operation is executing, normal log records with physical redo and physical undo information are logged. </a:t>
            </a:r>
          </a:p>
          <a:p>
            <a:pPr marL="762000" lvl="1" indent="-304800">
              <a:buFont typeface="Monotype Sorts" pitchFamily="2" charset="2"/>
              <a:buAutoNum type="arabicPeriod"/>
            </a:pPr>
            <a:r>
              <a:rPr lang="en-US"/>
              <a:t>When operation completes, &lt;</a:t>
            </a:r>
            <a:r>
              <a:rPr lang="en-US" i="1"/>
              <a:t>T</a:t>
            </a:r>
            <a:r>
              <a:rPr lang="en-US" i="1" baseline="-25000"/>
              <a:t>i</a:t>
            </a:r>
            <a:r>
              <a:rPr lang="en-US" i="1"/>
              <a:t>, O</a:t>
            </a:r>
            <a:r>
              <a:rPr lang="en-US" i="1" baseline="-25000"/>
              <a:t>j</a:t>
            </a:r>
            <a:r>
              <a:rPr lang="en-US" i="1"/>
              <a:t>,</a:t>
            </a:r>
            <a:r>
              <a:rPr lang="en-US"/>
              <a:t> </a:t>
            </a:r>
            <a:r>
              <a:rPr lang="en-US" b="1"/>
              <a:t> operation-end</a:t>
            </a:r>
            <a:r>
              <a:rPr lang="en-US"/>
              <a:t>, </a:t>
            </a:r>
            <a:r>
              <a:rPr lang="en-US" i="1"/>
              <a:t>U&gt;</a:t>
            </a:r>
            <a:r>
              <a:rPr lang="en-US"/>
              <a:t> is logged, where </a:t>
            </a:r>
            <a:r>
              <a:rPr lang="en-US" i="1"/>
              <a:t>U</a:t>
            </a:r>
            <a:r>
              <a:rPr lang="en-US"/>
              <a:t> contains information  needed to perform a logical undo information.</a:t>
            </a:r>
          </a:p>
          <a:p>
            <a:pPr>
              <a:buFont typeface="Monotype Sorts" pitchFamily="2" charset="2"/>
              <a:buNone/>
            </a:pPr>
            <a:r>
              <a:rPr lang="en-US"/>
              <a:t>Example: insert of (key, record-id) pair (K5, RID7) into index I9</a:t>
            </a:r>
          </a:p>
        </p:txBody>
      </p:sp>
      <p:sp>
        <p:nvSpPr>
          <p:cNvPr id="79876" name="Text Box 4"/>
          <p:cNvSpPr txBox="1">
            <a:spLocks noChangeArrowheads="1"/>
          </p:cNvSpPr>
          <p:nvPr/>
        </p:nvSpPr>
        <p:spPr bwMode="auto">
          <a:xfrm>
            <a:off x="2206625" y="4179888"/>
            <a:ext cx="5008563" cy="1803400"/>
          </a:xfrm>
          <a:prstGeom prst="rect">
            <a:avLst/>
          </a:prstGeom>
          <a:solidFill>
            <a:schemeClr val="accent1"/>
          </a:solidFill>
          <a:ln w="9525">
            <a:noFill/>
            <a:miter lim="800000"/>
            <a:headEnd/>
            <a:tailEnd/>
          </a:ln>
          <a:effectLst/>
        </p:spPr>
        <p:txBody>
          <a:bodyPr>
            <a:spAutoFit/>
          </a:bodyPr>
          <a:lstStyle/>
          <a:p>
            <a:pPr>
              <a:spcBef>
                <a:spcPct val="50000"/>
              </a:spcBef>
            </a:pPr>
            <a:r>
              <a:rPr lang="en-US" b="0"/>
              <a:t>&lt;T1, O1, operation-begin&gt;</a:t>
            </a:r>
          </a:p>
          <a:p>
            <a:pPr>
              <a:spcBef>
                <a:spcPct val="50000"/>
              </a:spcBef>
            </a:pPr>
            <a:r>
              <a:rPr lang="en-US" b="0"/>
              <a:t>….</a:t>
            </a:r>
          </a:p>
          <a:p>
            <a:pPr>
              <a:spcBef>
                <a:spcPct val="50000"/>
              </a:spcBef>
            </a:pPr>
            <a:r>
              <a:rPr lang="en-US" b="0"/>
              <a:t>&lt;T1, X, 10, K5&gt;</a:t>
            </a:r>
          </a:p>
          <a:p>
            <a:pPr>
              <a:spcBef>
                <a:spcPct val="50000"/>
              </a:spcBef>
            </a:pPr>
            <a:r>
              <a:rPr lang="en-US" b="0"/>
              <a:t>&lt;T1, Y, 45, RID7&gt;</a:t>
            </a:r>
          </a:p>
          <a:p>
            <a:pPr>
              <a:spcBef>
                <a:spcPct val="50000"/>
              </a:spcBef>
            </a:pPr>
            <a:r>
              <a:rPr lang="en-US" b="0"/>
              <a:t>&lt;T1, O1, operation-end, (delete I9, K5, RID7)&gt;</a:t>
            </a:r>
          </a:p>
        </p:txBody>
      </p:sp>
      <p:sp>
        <p:nvSpPr>
          <p:cNvPr id="79877" name="AutoShape 5"/>
          <p:cNvSpPr>
            <a:spLocks/>
          </p:cNvSpPr>
          <p:nvPr/>
        </p:nvSpPr>
        <p:spPr bwMode="auto">
          <a:xfrm>
            <a:off x="4106863" y="4614863"/>
            <a:ext cx="190500" cy="1003300"/>
          </a:xfrm>
          <a:prstGeom prst="rightBrace">
            <a:avLst>
              <a:gd name="adj1" fmla="val 43889"/>
              <a:gd name="adj2" fmla="val 50000"/>
            </a:avLst>
          </a:prstGeom>
          <a:noFill/>
          <a:ln w="9525">
            <a:solidFill>
              <a:schemeClr val="tx2"/>
            </a:solidFill>
            <a:round/>
            <a:headEnd/>
            <a:tailEnd/>
          </a:ln>
          <a:effectLst/>
        </p:spPr>
        <p:txBody>
          <a:bodyPr wrap="none" anchor="ctr"/>
          <a:lstStyle/>
          <a:p>
            <a:endParaRPr lang="en-US"/>
          </a:p>
        </p:txBody>
      </p:sp>
      <p:sp>
        <p:nvSpPr>
          <p:cNvPr id="79878" name="Text Box 6"/>
          <p:cNvSpPr txBox="1">
            <a:spLocks noChangeArrowheads="1"/>
          </p:cNvSpPr>
          <p:nvPr/>
        </p:nvSpPr>
        <p:spPr bwMode="auto">
          <a:xfrm>
            <a:off x="4335463" y="4924425"/>
            <a:ext cx="2935287" cy="336550"/>
          </a:xfrm>
          <a:prstGeom prst="rect">
            <a:avLst/>
          </a:prstGeom>
          <a:noFill/>
          <a:ln w="9525">
            <a:noFill/>
            <a:miter lim="800000"/>
            <a:headEnd/>
            <a:tailEnd/>
          </a:ln>
          <a:effectLst/>
        </p:spPr>
        <p:txBody>
          <a:bodyPr wrap="none">
            <a:spAutoFit/>
          </a:bodyPr>
          <a:lstStyle/>
          <a:p>
            <a:r>
              <a:rPr lang="en-US" b="0">
                <a:solidFill>
                  <a:schemeClr val="tx2"/>
                </a:solidFill>
              </a:rPr>
              <a:t>Physical redo of steps in insert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Recovery Algorithms</a:t>
            </a:r>
          </a:p>
        </p:txBody>
      </p:sp>
      <p:sp>
        <p:nvSpPr>
          <p:cNvPr id="113667" name="Rectangle 3"/>
          <p:cNvSpPr>
            <a:spLocks noGrp="1" noChangeArrowheads="1"/>
          </p:cNvSpPr>
          <p:nvPr>
            <p:ph type="body" idx="1"/>
          </p:nvPr>
        </p:nvSpPr>
        <p:spPr/>
        <p:txBody>
          <a:bodyPr/>
          <a:lstStyle/>
          <a:p>
            <a:pPr marL="381000" indent="-381000"/>
            <a:r>
              <a:rPr lang="en-US"/>
              <a:t>Recovery algorithms are techniques to ensure database consistency and transaction atomicity and durability despite failures</a:t>
            </a:r>
          </a:p>
          <a:p>
            <a:pPr marL="800100" lvl="1" indent="-342900"/>
            <a:r>
              <a:rPr lang="en-US"/>
              <a:t>Focus of this chapter</a:t>
            </a:r>
          </a:p>
          <a:p>
            <a:pPr marL="381000" indent="-381000"/>
            <a:r>
              <a:rPr lang="en-US"/>
              <a:t>Recovery algorithms have two parts</a:t>
            </a:r>
          </a:p>
          <a:p>
            <a:pPr marL="800100" lvl="1" indent="-342900">
              <a:buFont typeface="Monotype Sorts" pitchFamily="2" charset="2"/>
              <a:buAutoNum type="arabicPeriod"/>
            </a:pPr>
            <a:r>
              <a:rPr lang="en-US"/>
              <a:t>Actions taken during normal transaction processing to ensure enough information exists to recover from failures</a:t>
            </a:r>
          </a:p>
          <a:p>
            <a:pPr marL="800100" lvl="1" indent="-342900">
              <a:buFont typeface="Monotype Sorts" pitchFamily="2" charset="2"/>
              <a:buAutoNum type="arabicPeriod"/>
            </a:pPr>
            <a:r>
              <a:rPr lang="en-US"/>
              <a:t>Actions taken after a failure to recover the database contents to a state that ensures atomicity, consistency and durability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50" y="117475"/>
            <a:ext cx="8375650" cy="623888"/>
          </a:xfrm>
        </p:spPr>
        <p:txBody>
          <a:bodyPr/>
          <a:lstStyle/>
          <a:p>
            <a:r>
              <a:rPr lang="en-US" sz="2800"/>
              <a:t>Advanced Recovery: Operation Logging (Cont.)</a:t>
            </a:r>
          </a:p>
        </p:txBody>
      </p:sp>
      <p:sp>
        <p:nvSpPr>
          <p:cNvPr id="157699" name="Rectangle 3"/>
          <p:cNvSpPr>
            <a:spLocks noGrp="1" noChangeArrowheads="1"/>
          </p:cNvSpPr>
          <p:nvPr>
            <p:ph type="body" idx="1"/>
          </p:nvPr>
        </p:nvSpPr>
        <p:spPr/>
        <p:txBody>
          <a:bodyPr/>
          <a:lstStyle/>
          <a:p>
            <a:r>
              <a:rPr lang="en-US"/>
              <a:t>If crash/rollback occurs before operation completes:</a:t>
            </a:r>
          </a:p>
          <a:p>
            <a:pPr lvl="1"/>
            <a:r>
              <a:rPr lang="en-US"/>
              <a:t>the </a:t>
            </a:r>
            <a:r>
              <a:rPr lang="en-US" b="1"/>
              <a:t>operation-end</a:t>
            </a:r>
            <a:r>
              <a:rPr lang="en-US"/>
              <a:t> log record is not found, and </a:t>
            </a:r>
          </a:p>
          <a:p>
            <a:pPr lvl="1"/>
            <a:r>
              <a:rPr lang="en-US"/>
              <a:t>the physical undo information is used to undo operation.</a:t>
            </a:r>
          </a:p>
          <a:p>
            <a:r>
              <a:rPr lang="en-US"/>
              <a:t>If crash/rollback occurs after the operation completes:</a:t>
            </a:r>
          </a:p>
          <a:p>
            <a:pPr lvl="1"/>
            <a:r>
              <a:rPr lang="en-US"/>
              <a:t>the </a:t>
            </a:r>
            <a:r>
              <a:rPr lang="en-US" b="1"/>
              <a:t>operation-end</a:t>
            </a:r>
            <a:r>
              <a:rPr lang="en-US"/>
              <a:t> log record is found, and in this case</a:t>
            </a:r>
          </a:p>
          <a:p>
            <a:pPr lvl="1"/>
            <a:r>
              <a:rPr lang="en-US"/>
              <a:t>logical undo is performed using </a:t>
            </a:r>
            <a:r>
              <a:rPr lang="en-US" i="1"/>
              <a:t>U</a:t>
            </a:r>
            <a:r>
              <a:rPr lang="en-US"/>
              <a:t>;  the physical undo information for the operation is ignored.</a:t>
            </a:r>
          </a:p>
          <a:p>
            <a:r>
              <a:rPr lang="en-US" u="sng"/>
              <a:t>Redo of operation (after crash) still uses physical redo information</a:t>
            </a:r>
            <a:r>
              <a:rPr lang="en-US"/>
              <a:t>.</a:t>
            </a:r>
          </a:p>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Advanced Recovery: Txn Rollback</a:t>
            </a:r>
          </a:p>
        </p:txBody>
      </p:sp>
      <p:sp>
        <p:nvSpPr>
          <p:cNvPr id="81923" name="Rectangle 3"/>
          <p:cNvSpPr>
            <a:spLocks noGrp="1" noChangeArrowheads="1"/>
          </p:cNvSpPr>
          <p:nvPr>
            <p:ph type="body" idx="4294967295"/>
          </p:nvPr>
        </p:nvSpPr>
        <p:spPr>
          <a:xfrm>
            <a:off x="842963" y="1106488"/>
            <a:ext cx="7848600" cy="4876800"/>
          </a:xfrm>
        </p:spPr>
        <p:txBody>
          <a:bodyPr/>
          <a:lstStyle/>
          <a:p>
            <a:pPr marL="381000" indent="-381000">
              <a:buFont typeface="Monotype Sorts" pitchFamily="2" charset="2"/>
              <a:buNone/>
            </a:pPr>
            <a:r>
              <a:rPr lang="en-US"/>
              <a:t>Rollback of transaction </a:t>
            </a:r>
            <a:r>
              <a:rPr lang="en-US" i="1"/>
              <a:t>T</a:t>
            </a:r>
            <a:r>
              <a:rPr lang="en-US" i="1" baseline="-25000"/>
              <a:t>i</a:t>
            </a:r>
            <a:r>
              <a:rPr lang="en-US" i="1"/>
              <a:t> </a:t>
            </a:r>
            <a:r>
              <a:rPr lang="en-US"/>
              <a:t>is done as follows: </a:t>
            </a:r>
          </a:p>
          <a:p>
            <a:pPr marL="381000" indent="-381000"/>
            <a:r>
              <a:rPr lang="en-US"/>
              <a:t>Scan the log backwards </a:t>
            </a:r>
          </a:p>
          <a:p>
            <a:pPr marL="800100" lvl="1" indent="-342900">
              <a:buFont typeface="Monotype Sorts" pitchFamily="2" charset="2"/>
              <a:buAutoNum type="arabicPeriod"/>
            </a:pPr>
            <a:r>
              <a:rPr lang="en-US"/>
              <a:t>If a log record &lt;</a:t>
            </a:r>
            <a:r>
              <a:rPr lang="en-US" i="1"/>
              <a:t>T</a:t>
            </a:r>
            <a:r>
              <a:rPr lang="en-US" i="1" baseline="-25000"/>
              <a:t>i</a:t>
            </a:r>
            <a:r>
              <a:rPr lang="en-US" i="1"/>
              <a:t>, X, V</a:t>
            </a:r>
            <a:r>
              <a:rPr lang="en-US" baseline="-25000"/>
              <a:t>1</a:t>
            </a:r>
            <a:r>
              <a:rPr lang="en-US" i="1"/>
              <a:t>, V</a:t>
            </a:r>
            <a:r>
              <a:rPr lang="en-US" baseline="-25000"/>
              <a:t>2</a:t>
            </a:r>
            <a:r>
              <a:rPr lang="en-US"/>
              <a:t>&gt; is found, perform the undo and log a special </a:t>
            </a:r>
            <a:r>
              <a:rPr lang="en-US" b="1">
                <a:solidFill>
                  <a:schemeClr val="tx2"/>
                </a:solidFill>
              </a:rPr>
              <a:t>redo-only log record</a:t>
            </a:r>
            <a:r>
              <a:rPr lang="en-US"/>
              <a:t> &lt;</a:t>
            </a:r>
            <a:r>
              <a:rPr lang="en-US" i="1"/>
              <a:t>T</a:t>
            </a:r>
            <a:r>
              <a:rPr lang="en-US" i="1" baseline="-25000"/>
              <a:t>i</a:t>
            </a:r>
            <a:r>
              <a:rPr lang="en-US" i="1"/>
              <a:t>, X, V</a:t>
            </a:r>
            <a:r>
              <a:rPr lang="en-US" i="1" baseline="-25000"/>
              <a:t>1</a:t>
            </a:r>
            <a:r>
              <a:rPr lang="en-US"/>
              <a:t>&gt;.</a:t>
            </a:r>
          </a:p>
          <a:p>
            <a:pPr marL="800100" lvl="1" indent="-342900">
              <a:buFont typeface="Monotype Sorts" pitchFamily="2" charset="2"/>
              <a:buAutoNum type="arabicPeriod"/>
            </a:pPr>
            <a:r>
              <a:rPr lang="en-US"/>
              <a:t>If a &lt;</a:t>
            </a:r>
            <a:r>
              <a:rPr lang="en-US" i="1"/>
              <a:t>T</a:t>
            </a:r>
            <a:r>
              <a:rPr lang="en-US" i="1" baseline="-25000"/>
              <a:t>i</a:t>
            </a:r>
            <a:r>
              <a:rPr lang="en-US" i="1"/>
              <a:t>, O</a:t>
            </a:r>
            <a:r>
              <a:rPr lang="en-US" i="1" baseline="-25000"/>
              <a:t>j</a:t>
            </a:r>
            <a:r>
              <a:rPr lang="en-US" i="1"/>
              <a:t>,</a:t>
            </a:r>
            <a:r>
              <a:rPr lang="en-US"/>
              <a:t> </a:t>
            </a:r>
            <a:r>
              <a:rPr lang="en-US" b="1"/>
              <a:t> operation-end</a:t>
            </a:r>
            <a:r>
              <a:rPr lang="en-US"/>
              <a:t>, </a:t>
            </a:r>
            <a:r>
              <a:rPr lang="en-US" i="1"/>
              <a:t>U</a:t>
            </a:r>
            <a:r>
              <a:rPr lang="en-US"/>
              <a:t>&gt; record is found</a:t>
            </a:r>
          </a:p>
          <a:p>
            <a:pPr marL="1200150" lvl="2" indent="-342900"/>
            <a:r>
              <a:rPr lang="en-US"/>
              <a:t>Rollback the operation logically using  the undo information </a:t>
            </a:r>
            <a:r>
              <a:rPr lang="en-US" i="1"/>
              <a:t>U</a:t>
            </a:r>
            <a:r>
              <a:rPr lang="en-US"/>
              <a:t>. </a:t>
            </a:r>
          </a:p>
          <a:p>
            <a:pPr marL="1543050" lvl="3" indent="-342900"/>
            <a:r>
              <a:rPr lang="en-US"/>
              <a:t>Updates performed during roll back are logged just like during normal operation execution.  </a:t>
            </a:r>
          </a:p>
          <a:p>
            <a:pPr marL="1543050" lvl="3" indent="-342900"/>
            <a:r>
              <a:rPr lang="en-US"/>
              <a:t>At the end of the operation rollback, instead of logging an </a:t>
            </a:r>
            <a:r>
              <a:rPr lang="en-US" b="1"/>
              <a:t> operation-end</a:t>
            </a:r>
            <a:r>
              <a:rPr lang="en-US"/>
              <a:t> record, generate a record </a:t>
            </a:r>
          </a:p>
          <a:p>
            <a:pPr marL="1200150" lvl="2" indent="-342900">
              <a:buFont typeface="Webdings" pitchFamily="18" charset="2"/>
              <a:buNone/>
            </a:pPr>
            <a:r>
              <a:rPr lang="en-US"/>
              <a:t>       	&lt;</a:t>
            </a:r>
            <a:r>
              <a:rPr lang="en-US" i="1"/>
              <a:t>T</a:t>
            </a:r>
            <a:r>
              <a:rPr lang="en-US" i="1" baseline="-25000"/>
              <a:t>i</a:t>
            </a:r>
            <a:r>
              <a:rPr lang="en-US" i="1"/>
              <a:t>, O</a:t>
            </a:r>
            <a:r>
              <a:rPr lang="en-US" i="1" baseline="-25000"/>
              <a:t>j</a:t>
            </a:r>
            <a:r>
              <a:rPr lang="en-US" i="1"/>
              <a:t>,</a:t>
            </a:r>
            <a:r>
              <a:rPr lang="en-US" b="1"/>
              <a:t> operation-abort</a:t>
            </a:r>
            <a:r>
              <a:rPr lang="en-US"/>
              <a:t>&gt;.</a:t>
            </a:r>
          </a:p>
          <a:p>
            <a:pPr marL="1200150" lvl="2" indent="-342900"/>
            <a:r>
              <a:rPr lang="en-US"/>
              <a:t>Skip all preceding log records for </a:t>
            </a:r>
            <a:r>
              <a:rPr lang="en-US" i="1"/>
              <a:t>T</a:t>
            </a:r>
            <a:r>
              <a:rPr lang="en-US" i="1" baseline="-25000"/>
              <a:t>i</a:t>
            </a:r>
            <a:r>
              <a:rPr lang="en-US"/>
              <a:t>  until the record</a:t>
            </a:r>
            <a:br>
              <a:rPr lang="en-US"/>
            </a:br>
            <a:r>
              <a:rPr lang="en-US"/>
              <a:t> &lt;</a:t>
            </a:r>
            <a:r>
              <a:rPr lang="en-US" i="1"/>
              <a:t>T</a:t>
            </a:r>
            <a:r>
              <a:rPr lang="en-US" i="1" baseline="-25000"/>
              <a:t>i</a:t>
            </a:r>
            <a:r>
              <a:rPr lang="en-US" i="1"/>
              <a:t>, O</a:t>
            </a:r>
            <a:r>
              <a:rPr lang="en-US" i="1" baseline="-25000"/>
              <a:t>j</a:t>
            </a:r>
            <a:r>
              <a:rPr lang="en-US" i="1"/>
              <a:t> </a:t>
            </a:r>
            <a:r>
              <a:rPr lang="en-US" b="1"/>
              <a:t>operation-begin</a:t>
            </a:r>
            <a:r>
              <a:rPr lang="en-US"/>
              <a:t>&gt;  is found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sz="2800"/>
              <a:t>Advanced Recovery: Txn Rollback (Cont.)</a:t>
            </a:r>
          </a:p>
        </p:txBody>
      </p:sp>
      <p:sp>
        <p:nvSpPr>
          <p:cNvPr id="83971" name="Rectangle 3"/>
          <p:cNvSpPr>
            <a:spLocks noGrp="1" noChangeArrowheads="1"/>
          </p:cNvSpPr>
          <p:nvPr>
            <p:ph type="body" idx="4294967295"/>
          </p:nvPr>
        </p:nvSpPr>
        <p:spPr/>
        <p:txBody>
          <a:bodyPr/>
          <a:lstStyle/>
          <a:p>
            <a:pPr marL="381000" indent="-381000"/>
            <a:r>
              <a:rPr lang="en-US"/>
              <a:t>Scan the log backwards (cont.):</a:t>
            </a:r>
          </a:p>
          <a:p>
            <a:pPr marL="800100" lvl="1" indent="-342900">
              <a:buFont typeface="Monotype Sorts" pitchFamily="2" charset="2"/>
              <a:buAutoNum type="arabicPeriod" startAt="3"/>
            </a:pPr>
            <a:r>
              <a:rPr lang="en-US"/>
              <a:t>If a redo-only record is found ignore it</a:t>
            </a:r>
          </a:p>
          <a:p>
            <a:pPr marL="800100" lvl="1" indent="-342900">
              <a:buFont typeface="Monotype Sorts" pitchFamily="2" charset="2"/>
              <a:buAutoNum type="arabicPeriod" startAt="3"/>
            </a:pPr>
            <a:r>
              <a:rPr lang="en-US"/>
              <a:t>If a &lt;</a:t>
            </a:r>
            <a:r>
              <a:rPr lang="en-US" i="1"/>
              <a:t>T</a:t>
            </a:r>
            <a:r>
              <a:rPr lang="en-US" i="1" baseline="-25000"/>
              <a:t>i</a:t>
            </a:r>
            <a:r>
              <a:rPr lang="en-US" i="1"/>
              <a:t>, O</a:t>
            </a:r>
            <a:r>
              <a:rPr lang="en-US" i="1" baseline="-25000"/>
              <a:t>j</a:t>
            </a:r>
            <a:r>
              <a:rPr lang="en-US" i="1"/>
              <a:t>,</a:t>
            </a:r>
            <a:r>
              <a:rPr lang="en-US"/>
              <a:t> </a:t>
            </a:r>
            <a:r>
              <a:rPr lang="en-US" b="1"/>
              <a:t>operation-abort</a:t>
            </a:r>
            <a:r>
              <a:rPr lang="en-US"/>
              <a:t>&gt; record is found:</a:t>
            </a:r>
          </a:p>
          <a:p>
            <a:pPr marL="1200150" lvl="2" indent="-342900">
              <a:buFont typeface="Monotype Sorts" pitchFamily="2" charset="2"/>
              <a:buChar char="H"/>
            </a:pPr>
            <a:r>
              <a:rPr lang="en-US"/>
              <a:t>skip all preceding log records for </a:t>
            </a:r>
            <a:r>
              <a:rPr lang="en-US" i="1"/>
              <a:t>T</a:t>
            </a:r>
            <a:r>
              <a:rPr lang="en-US" i="1" baseline="-25000"/>
              <a:t>i</a:t>
            </a:r>
            <a:r>
              <a:rPr lang="en-US" i="1"/>
              <a:t> </a:t>
            </a:r>
            <a:r>
              <a:rPr lang="en-US"/>
              <a:t> until the record </a:t>
            </a:r>
            <a:br>
              <a:rPr lang="en-US"/>
            </a:br>
            <a:r>
              <a:rPr lang="en-US"/>
              <a:t>&lt;</a:t>
            </a:r>
            <a:r>
              <a:rPr lang="en-US" i="1"/>
              <a:t>T</a:t>
            </a:r>
            <a:r>
              <a:rPr lang="en-US" i="1" baseline="-25000"/>
              <a:t>i</a:t>
            </a:r>
            <a:r>
              <a:rPr lang="en-US" i="1"/>
              <a:t>, O</a:t>
            </a:r>
            <a:r>
              <a:rPr lang="en-US" i="1" baseline="-25000"/>
              <a:t>j</a:t>
            </a:r>
            <a:r>
              <a:rPr lang="en-US"/>
              <a:t>,</a:t>
            </a:r>
            <a:r>
              <a:rPr lang="en-US" b="1"/>
              <a:t> operation-begi</a:t>
            </a:r>
            <a:r>
              <a:rPr lang="en-US"/>
              <a:t>n&gt; is found.</a:t>
            </a:r>
          </a:p>
          <a:p>
            <a:pPr marL="800100" lvl="1" indent="-342900">
              <a:buFont typeface="Monotype Sorts" pitchFamily="2" charset="2"/>
              <a:buAutoNum type="arabicPeriod" startAt="3"/>
            </a:pPr>
            <a:r>
              <a:rPr lang="en-US"/>
              <a:t>Stop the scan when the record &lt;</a:t>
            </a:r>
            <a:r>
              <a:rPr lang="en-US" i="1"/>
              <a:t>T</a:t>
            </a:r>
            <a:r>
              <a:rPr lang="en-US" i="1" baseline="-25000"/>
              <a:t>i</a:t>
            </a:r>
            <a:r>
              <a:rPr lang="en-US" i="1"/>
              <a:t>,</a:t>
            </a:r>
            <a:r>
              <a:rPr lang="en-US"/>
              <a:t> start&gt; is found</a:t>
            </a:r>
          </a:p>
          <a:p>
            <a:pPr marL="800100" lvl="1" indent="-342900">
              <a:buFont typeface="Monotype Sorts" pitchFamily="2" charset="2"/>
              <a:buAutoNum type="arabicPeriod" startAt="3"/>
            </a:pPr>
            <a:r>
              <a:rPr lang="en-US"/>
              <a:t>Add a &lt;</a:t>
            </a:r>
            <a:r>
              <a:rPr lang="en-US" i="1"/>
              <a:t>T</a:t>
            </a:r>
            <a:r>
              <a:rPr lang="en-US" i="1" baseline="-25000"/>
              <a:t>i</a:t>
            </a:r>
            <a:r>
              <a:rPr lang="en-US" i="1"/>
              <a:t>,</a:t>
            </a:r>
            <a:r>
              <a:rPr lang="en-US"/>
              <a:t> </a:t>
            </a:r>
            <a:r>
              <a:rPr lang="en-US" b="1"/>
              <a:t> abort</a:t>
            </a:r>
            <a:r>
              <a:rPr lang="en-US"/>
              <a:t>&gt; record to the log</a:t>
            </a:r>
          </a:p>
          <a:p>
            <a:pPr marL="381000" indent="-381000">
              <a:buFont typeface="Monotype Sorts" pitchFamily="2" charset="2"/>
              <a:buNone/>
            </a:pPr>
            <a:r>
              <a:rPr lang="en-US"/>
              <a:t>Some points to note:</a:t>
            </a:r>
          </a:p>
          <a:p>
            <a:pPr marL="381000" indent="-381000"/>
            <a:r>
              <a:rPr lang="en-US"/>
              <a:t>Cases 3 and 4 above can occur only if the database crashes while a  transaction is being rolled back.</a:t>
            </a:r>
          </a:p>
          <a:p>
            <a:pPr marL="381000" indent="-381000"/>
            <a:r>
              <a:rPr lang="en-US"/>
              <a:t>Skipping of log records as in case 4 is important to prevent multiple rollback of the same operation.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sz="2800"/>
              <a:t>Advanced Recovery: Txn Rollback Example</a:t>
            </a:r>
          </a:p>
        </p:txBody>
      </p:sp>
      <p:sp>
        <p:nvSpPr>
          <p:cNvPr id="159747" name="Rectangle 3"/>
          <p:cNvSpPr>
            <a:spLocks noGrp="1" noChangeArrowheads="1"/>
          </p:cNvSpPr>
          <p:nvPr>
            <p:ph type="body" idx="1"/>
          </p:nvPr>
        </p:nvSpPr>
        <p:spPr>
          <a:xfrm>
            <a:off x="814388" y="1093788"/>
            <a:ext cx="7661275" cy="577850"/>
          </a:xfrm>
        </p:spPr>
        <p:txBody>
          <a:bodyPr/>
          <a:lstStyle/>
          <a:p>
            <a:r>
              <a:rPr lang="en-US"/>
              <a:t>Example with a complete and an incomplete operation</a:t>
            </a:r>
          </a:p>
        </p:txBody>
      </p:sp>
      <p:sp>
        <p:nvSpPr>
          <p:cNvPr id="159749" name="Text Box 5"/>
          <p:cNvSpPr txBox="1">
            <a:spLocks noChangeArrowheads="1"/>
          </p:cNvSpPr>
          <p:nvPr/>
        </p:nvSpPr>
        <p:spPr bwMode="auto">
          <a:xfrm>
            <a:off x="987425" y="1522413"/>
            <a:ext cx="7475538" cy="4981575"/>
          </a:xfrm>
          <a:prstGeom prst="rect">
            <a:avLst/>
          </a:prstGeom>
          <a:solidFill>
            <a:schemeClr val="accent1"/>
          </a:solidFill>
          <a:ln w="9525">
            <a:noFill/>
            <a:miter lim="800000"/>
            <a:headEnd/>
            <a:tailEnd/>
          </a:ln>
          <a:effectLst/>
        </p:spPr>
        <p:txBody>
          <a:bodyPr>
            <a:spAutoFit/>
          </a:bodyPr>
          <a:lstStyle/>
          <a:p>
            <a:pPr>
              <a:spcBef>
                <a:spcPct val="50000"/>
              </a:spcBef>
            </a:pPr>
            <a:r>
              <a:rPr lang="en-US" b="0"/>
              <a:t>&lt;T1, start&gt;</a:t>
            </a:r>
          </a:p>
          <a:p>
            <a:pPr>
              <a:spcBef>
                <a:spcPct val="50000"/>
              </a:spcBef>
            </a:pPr>
            <a:r>
              <a:rPr lang="en-US" b="0"/>
              <a:t>&lt;T1, O1, operation-begin&gt;</a:t>
            </a:r>
          </a:p>
          <a:p>
            <a:pPr>
              <a:spcBef>
                <a:spcPct val="50000"/>
              </a:spcBef>
            </a:pPr>
            <a:r>
              <a:rPr lang="en-US" b="0"/>
              <a:t>….</a:t>
            </a:r>
          </a:p>
          <a:p>
            <a:pPr>
              <a:spcBef>
                <a:spcPct val="50000"/>
              </a:spcBef>
            </a:pPr>
            <a:r>
              <a:rPr lang="en-US" b="0"/>
              <a:t>&lt;T1, X, 10, K5&gt;</a:t>
            </a:r>
          </a:p>
          <a:p>
            <a:pPr>
              <a:spcBef>
                <a:spcPct val="50000"/>
              </a:spcBef>
            </a:pPr>
            <a:r>
              <a:rPr lang="en-US" b="0"/>
              <a:t>&lt;T1, Y, 45, RID7&gt;</a:t>
            </a:r>
          </a:p>
          <a:p>
            <a:pPr>
              <a:spcBef>
                <a:spcPct val="50000"/>
              </a:spcBef>
            </a:pPr>
            <a:r>
              <a:rPr lang="en-US" b="0"/>
              <a:t>&lt;T1, O1, operation-end, (delete I9, K5, RID7)&gt;</a:t>
            </a:r>
          </a:p>
          <a:p>
            <a:pPr>
              <a:spcBef>
                <a:spcPct val="50000"/>
              </a:spcBef>
            </a:pPr>
            <a:r>
              <a:rPr lang="en-US" b="0"/>
              <a:t>&lt;T1, O2, operation-begin&gt; </a:t>
            </a:r>
          </a:p>
          <a:p>
            <a:pPr>
              <a:spcBef>
                <a:spcPct val="50000"/>
              </a:spcBef>
            </a:pPr>
            <a:r>
              <a:rPr lang="en-US" b="0"/>
              <a:t>&lt;T1, Z, 45, 70&gt;   </a:t>
            </a:r>
            <a:br>
              <a:rPr lang="en-US" b="0"/>
            </a:br>
            <a:r>
              <a:rPr lang="en-US" b="0"/>
              <a:t>                       </a:t>
            </a:r>
            <a:r>
              <a:rPr lang="en-US" b="0">
                <a:solidFill>
                  <a:schemeClr val="tx2"/>
                </a:solidFill>
                <a:sym typeface="Wingdings" pitchFamily="2" charset="2"/>
              </a:rPr>
              <a:t></a:t>
            </a:r>
            <a:r>
              <a:rPr lang="en-US" b="0"/>
              <a:t>  </a:t>
            </a:r>
            <a:r>
              <a:rPr lang="en-US" b="0">
                <a:solidFill>
                  <a:schemeClr val="tx2"/>
                </a:solidFill>
              </a:rPr>
              <a:t>T1 Rollback begins here</a:t>
            </a:r>
          </a:p>
          <a:p>
            <a:pPr>
              <a:spcBef>
                <a:spcPct val="50000"/>
              </a:spcBef>
            </a:pPr>
            <a:r>
              <a:rPr lang="en-US" b="0"/>
              <a:t>&lt;T1, Z, 45&gt;     </a:t>
            </a:r>
            <a:r>
              <a:rPr lang="en-US" b="0">
                <a:solidFill>
                  <a:schemeClr val="tx2"/>
                </a:solidFill>
                <a:sym typeface="Wingdings" pitchFamily="2" charset="2"/>
              </a:rPr>
              <a:t></a:t>
            </a:r>
            <a:r>
              <a:rPr lang="en-US" b="0"/>
              <a:t> </a:t>
            </a:r>
            <a:r>
              <a:rPr lang="en-US" b="0">
                <a:solidFill>
                  <a:schemeClr val="tx2"/>
                </a:solidFill>
              </a:rPr>
              <a:t>redo-only log record during physical undo (of incomplete O2)</a:t>
            </a:r>
          </a:p>
          <a:p>
            <a:pPr>
              <a:spcBef>
                <a:spcPct val="50000"/>
              </a:spcBef>
            </a:pPr>
            <a:r>
              <a:rPr lang="en-US" b="0"/>
              <a:t>&lt;T1, Y, .., ..&gt;   </a:t>
            </a:r>
            <a:r>
              <a:rPr lang="en-US" b="0">
                <a:solidFill>
                  <a:schemeClr val="tx2"/>
                </a:solidFill>
                <a:sym typeface="Wingdings" pitchFamily="2" charset="2"/>
              </a:rPr>
              <a:t></a:t>
            </a:r>
            <a:r>
              <a:rPr lang="en-US" b="0"/>
              <a:t> </a:t>
            </a:r>
            <a:r>
              <a:rPr lang="en-US" b="0">
                <a:solidFill>
                  <a:schemeClr val="tx2"/>
                </a:solidFill>
              </a:rPr>
              <a:t>Normal redo records for logical undo of O1</a:t>
            </a:r>
          </a:p>
          <a:p>
            <a:pPr>
              <a:spcBef>
                <a:spcPct val="50000"/>
              </a:spcBef>
            </a:pPr>
            <a:r>
              <a:rPr lang="en-US" b="0"/>
              <a:t>     …</a:t>
            </a:r>
          </a:p>
          <a:p>
            <a:pPr>
              <a:spcBef>
                <a:spcPct val="50000"/>
              </a:spcBef>
            </a:pPr>
            <a:r>
              <a:rPr lang="en-US" b="0"/>
              <a:t>&lt;T1, O1, operation-abort&gt;  </a:t>
            </a:r>
            <a:r>
              <a:rPr lang="en-US" b="0">
                <a:solidFill>
                  <a:schemeClr val="tx2"/>
                </a:solidFill>
                <a:sym typeface="Wingdings" pitchFamily="2" charset="2"/>
              </a:rPr>
              <a:t> What if crash occurred immediately after this?</a:t>
            </a:r>
            <a:endParaRPr lang="en-US" b="0">
              <a:solidFill>
                <a:schemeClr val="tx2"/>
              </a:solidFill>
            </a:endParaRPr>
          </a:p>
          <a:p>
            <a:pPr>
              <a:spcBef>
                <a:spcPct val="50000"/>
              </a:spcBef>
            </a:pPr>
            <a:r>
              <a:rPr lang="en-US" b="0"/>
              <a:t>&lt;T1, abort&gt;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Advanced Recovery: Crash Recovery</a:t>
            </a:r>
          </a:p>
        </p:txBody>
      </p:sp>
      <p:sp>
        <p:nvSpPr>
          <p:cNvPr id="86019" name="Rectangle 3"/>
          <p:cNvSpPr>
            <a:spLocks noGrp="1" noChangeArrowheads="1"/>
          </p:cNvSpPr>
          <p:nvPr>
            <p:ph type="body" idx="4294967295"/>
          </p:nvPr>
        </p:nvSpPr>
        <p:spPr/>
        <p:txBody>
          <a:bodyPr/>
          <a:lstStyle/>
          <a:p>
            <a:pPr marL="381000" indent="-381000">
              <a:buFont typeface="Monotype Sorts" pitchFamily="2" charset="2"/>
              <a:buNone/>
            </a:pPr>
            <a:r>
              <a:rPr lang="en-US"/>
              <a:t>The following actions are taken when recovering from  system crash</a:t>
            </a:r>
          </a:p>
          <a:p>
            <a:pPr marL="381000" indent="-381000">
              <a:buFont typeface="Monotype Sorts" pitchFamily="2" charset="2"/>
              <a:buAutoNum type="arabicPeriod"/>
            </a:pPr>
            <a:r>
              <a:rPr lang="en-US"/>
              <a:t>(</a:t>
            </a:r>
            <a:r>
              <a:rPr lang="en-US" b="1">
                <a:solidFill>
                  <a:schemeClr val="tx2"/>
                </a:solidFill>
              </a:rPr>
              <a:t>Redo phase</a:t>
            </a:r>
            <a:r>
              <a:rPr lang="en-US"/>
              <a:t>): Scan log forward from last &lt; </a:t>
            </a:r>
            <a:r>
              <a:rPr lang="en-US" b="1"/>
              <a:t>checkpoint</a:t>
            </a:r>
            <a:r>
              <a:rPr lang="en-US" i="1"/>
              <a:t> L</a:t>
            </a:r>
            <a:r>
              <a:rPr lang="en-US"/>
              <a:t>&gt; record till end of log</a:t>
            </a:r>
          </a:p>
          <a:p>
            <a:pPr marL="800100" lvl="1" indent="-342900">
              <a:buFont typeface="Monotype Sorts" pitchFamily="2" charset="2"/>
              <a:buAutoNum type="arabicPeriod"/>
            </a:pPr>
            <a:r>
              <a:rPr lang="en-US" b="1">
                <a:solidFill>
                  <a:schemeClr val="tx2"/>
                </a:solidFill>
              </a:rPr>
              <a:t>Repeat history</a:t>
            </a:r>
            <a:r>
              <a:rPr lang="en-US"/>
              <a:t> by physically redoing all updates of  all transactions, </a:t>
            </a:r>
          </a:p>
          <a:p>
            <a:pPr marL="800100" lvl="1" indent="-342900">
              <a:buFont typeface="Monotype Sorts" pitchFamily="2" charset="2"/>
              <a:buAutoNum type="arabicPeriod"/>
            </a:pPr>
            <a:r>
              <a:rPr lang="en-US"/>
              <a:t>Create an undo-list during the scan as follows</a:t>
            </a:r>
          </a:p>
          <a:p>
            <a:pPr marL="1200150" lvl="2" indent="-342900"/>
            <a:r>
              <a:rPr lang="en-US" i="1"/>
              <a:t>undo-list</a:t>
            </a:r>
            <a:r>
              <a:rPr lang="en-US"/>
              <a:t> is set to </a:t>
            </a:r>
            <a:r>
              <a:rPr lang="en-US" i="1"/>
              <a:t>L</a:t>
            </a:r>
            <a:r>
              <a:rPr lang="en-US"/>
              <a:t> initially</a:t>
            </a:r>
          </a:p>
          <a:p>
            <a:pPr marL="1200150" lvl="2" indent="-342900"/>
            <a:r>
              <a:rPr lang="en-US"/>
              <a:t>Whenever &lt;</a:t>
            </a:r>
            <a:r>
              <a:rPr lang="en-US" i="1"/>
              <a:t>T</a:t>
            </a:r>
            <a:r>
              <a:rPr lang="en-US" i="1" baseline="-25000"/>
              <a:t>i</a:t>
            </a:r>
            <a:r>
              <a:rPr lang="en-US"/>
              <a:t> </a:t>
            </a:r>
            <a:r>
              <a:rPr lang="en-US" b="1"/>
              <a:t>start</a:t>
            </a:r>
            <a:r>
              <a:rPr lang="en-US"/>
              <a:t>&gt; is found </a:t>
            </a:r>
            <a:r>
              <a:rPr lang="en-US" i="1"/>
              <a:t>T</a:t>
            </a:r>
            <a:r>
              <a:rPr lang="en-US" i="1" baseline="-25000"/>
              <a:t>i</a:t>
            </a:r>
            <a:r>
              <a:rPr lang="en-US" i="1"/>
              <a:t> </a:t>
            </a:r>
            <a:r>
              <a:rPr lang="en-US"/>
              <a:t>is added to </a:t>
            </a:r>
            <a:r>
              <a:rPr lang="en-US" i="1"/>
              <a:t>undo-list</a:t>
            </a:r>
            <a:endParaRPr lang="en-US"/>
          </a:p>
          <a:p>
            <a:pPr marL="1200150" lvl="2" indent="-342900"/>
            <a:r>
              <a:rPr lang="en-US"/>
              <a:t>Whenever &lt;</a:t>
            </a:r>
            <a:r>
              <a:rPr lang="en-US" i="1"/>
              <a:t>T</a:t>
            </a:r>
            <a:r>
              <a:rPr lang="en-US" baseline="-25000"/>
              <a:t>i</a:t>
            </a:r>
            <a:r>
              <a:rPr lang="en-US"/>
              <a:t> </a:t>
            </a:r>
            <a:r>
              <a:rPr lang="en-US" b="1"/>
              <a:t>commit</a:t>
            </a:r>
            <a:r>
              <a:rPr lang="en-US"/>
              <a:t>&gt; or &lt;</a:t>
            </a:r>
            <a:r>
              <a:rPr lang="en-US" i="1"/>
              <a:t>T</a:t>
            </a:r>
            <a:r>
              <a:rPr lang="en-US" i="1" baseline="-25000"/>
              <a:t>i</a:t>
            </a:r>
            <a:r>
              <a:rPr lang="en-US"/>
              <a:t> </a:t>
            </a:r>
            <a:r>
              <a:rPr lang="en-US" b="1"/>
              <a:t>abort</a:t>
            </a:r>
            <a:r>
              <a:rPr lang="en-US"/>
              <a:t>&gt; is found, </a:t>
            </a:r>
            <a:r>
              <a:rPr lang="en-US" i="1"/>
              <a:t>T</a:t>
            </a:r>
            <a:r>
              <a:rPr lang="en-US" i="1" baseline="-25000"/>
              <a:t>i</a:t>
            </a:r>
            <a:r>
              <a:rPr lang="en-US"/>
              <a:t> is deleted from </a:t>
            </a:r>
            <a:r>
              <a:rPr lang="en-US" i="1"/>
              <a:t>undo-list</a:t>
            </a:r>
            <a:endParaRPr lang="en-US"/>
          </a:p>
          <a:p>
            <a:pPr marL="381000" indent="-381000">
              <a:buFont typeface="Monotype Sorts" pitchFamily="2" charset="2"/>
              <a:buNone/>
            </a:pPr>
            <a:r>
              <a:rPr lang="en-US"/>
              <a:t>	This brings database to state as of crash, with committed as well as uncommitted transactions having been redone.</a:t>
            </a:r>
          </a:p>
          <a:p>
            <a:pPr marL="381000" indent="-381000">
              <a:buFont typeface="Monotype Sorts" pitchFamily="2" charset="2"/>
              <a:buNone/>
            </a:pPr>
            <a:r>
              <a:rPr lang="en-US"/>
              <a:t>	Now </a:t>
            </a:r>
            <a:r>
              <a:rPr lang="en-US" i="1"/>
              <a:t> undo-list</a:t>
            </a:r>
            <a:r>
              <a:rPr lang="en-US"/>
              <a:t> contains transactions that are </a:t>
            </a:r>
            <a:r>
              <a:rPr lang="en-US" b="1">
                <a:solidFill>
                  <a:schemeClr val="tx2"/>
                </a:solidFill>
              </a:rPr>
              <a:t>incomplete</a:t>
            </a:r>
            <a:r>
              <a:rPr lang="en-US"/>
              <a:t>, that is, have neither committed nor been fully rolled back.</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z="2800"/>
              <a:t>Advanced Recovery: Crash Recovery (Cont.)</a:t>
            </a:r>
          </a:p>
        </p:txBody>
      </p:sp>
      <p:sp>
        <p:nvSpPr>
          <p:cNvPr id="87043" name="Rectangle 3"/>
          <p:cNvSpPr>
            <a:spLocks noGrp="1" noChangeArrowheads="1"/>
          </p:cNvSpPr>
          <p:nvPr>
            <p:ph type="body" idx="4294967295"/>
          </p:nvPr>
        </p:nvSpPr>
        <p:spPr>
          <a:xfrm>
            <a:off x="842963" y="1106488"/>
            <a:ext cx="7661275" cy="4903787"/>
          </a:xfrm>
        </p:spPr>
        <p:txBody>
          <a:bodyPr/>
          <a:lstStyle/>
          <a:p>
            <a:pPr marL="381000" indent="-381000">
              <a:buFont typeface="Monotype Sorts" pitchFamily="2" charset="2"/>
              <a:buNone/>
            </a:pPr>
            <a:r>
              <a:rPr lang="en-US"/>
              <a:t>Recovery from system crash (cont.)</a:t>
            </a:r>
          </a:p>
          <a:p>
            <a:pPr marL="381000" indent="-381000">
              <a:buFont typeface="Monotype Sorts" pitchFamily="2" charset="2"/>
              <a:buAutoNum type="arabicPeriod" startAt="2"/>
            </a:pPr>
            <a:r>
              <a:rPr lang="en-US"/>
              <a:t>(</a:t>
            </a:r>
            <a:r>
              <a:rPr lang="en-US" b="1">
                <a:solidFill>
                  <a:schemeClr val="tx2"/>
                </a:solidFill>
              </a:rPr>
              <a:t>Undo phase</a:t>
            </a:r>
            <a:r>
              <a:rPr lang="en-US"/>
              <a:t>): Scan log backwards, performing undo on log records of transactions found in</a:t>
            </a:r>
            <a:r>
              <a:rPr lang="en-US" i="1"/>
              <a:t> undo-list</a:t>
            </a:r>
            <a:r>
              <a:rPr lang="en-US"/>
              <a:t>.  </a:t>
            </a:r>
          </a:p>
          <a:p>
            <a:pPr marL="800100" lvl="1" indent="-342900"/>
            <a:r>
              <a:rPr lang="en-US"/>
              <a:t>Log records of transactions being rolled back are processed as described earlier, as they are found</a:t>
            </a:r>
          </a:p>
          <a:p>
            <a:pPr marL="1200150" lvl="2" indent="-342900"/>
            <a:r>
              <a:rPr lang="en-US"/>
              <a:t>Single shared scan for all transactions being undone</a:t>
            </a:r>
          </a:p>
          <a:p>
            <a:pPr marL="800100" lvl="1" indent="-342900"/>
            <a:r>
              <a:rPr lang="en-US"/>
              <a:t>When &lt;</a:t>
            </a:r>
            <a:r>
              <a:rPr lang="en-US" i="1"/>
              <a:t>T</a:t>
            </a:r>
            <a:r>
              <a:rPr lang="en-US" i="1" baseline="-25000"/>
              <a:t>i</a:t>
            </a:r>
            <a:r>
              <a:rPr lang="en-US"/>
              <a:t> </a:t>
            </a:r>
            <a:r>
              <a:rPr lang="en-US" b="1"/>
              <a:t> start</a:t>
            </a:r>
            <a:r>
              <a:rPr lang="en-US"/>
              <a:t>&gt; is found for a transaction </a:t>
            </a:r>
            <a:r>
              <a:rPr lang="en-US" i="1"/>
              <a:t>T</a:t>
            </a:r>
            <a:r>
              <a:rPr lang="en-US" baseline="-25000"/>
              <a:t>i</a:t>
            </a:r>
            <a:r>
              <a:rPr lang="en-US"/>
              <a:t> in </a:t>
            </a:r>
            <a:r>
              <a:rPr lang="en-US" i="1"/>
              <a:t> undo-list</a:t>
            </a:r>
            <a:r>
              <a:rPr lang="en-US"/>
              <a:t>, write a &lt;</a:t>
            </a:r>
            <a:r>
              <a:rPr lang="en-US" i="1"/>
              <a:t>T</a:t>
            </a:r>
            <a:r>
              <a:rPr lang="en-US" i="1" baseline="-25000"/>
              <a:t>i</a:t>
            </a:r>
            <a:r>
              <a:rPr lang="en-US" i="1"/>
              <a:t> </a:t>
            </a:r>
            <a:r>
              <a:rPr lang="en-US" b="1"/>
              <a:t>abort</a:t>
            </a:r>
            <a:r>
              <a:rPr lang="en-US"/>
              <a:t>&gt; log record.</a:t>
            </a:r>
          </a:p>
          <a:p>
            <a:pPr marL="800100" lvl="1" indent="-342900"/>
            <a:r>
              <a:rPr lang="en-US"/>
              <a:t>Stop scan when &lt;</a:t>
            </a:r>
            <a:r>
              <a:rPr lang="en-US" i="1"/>
              <a:t>T</a:t>
            </a:r>
            <a:r>
              <a:rPr lang="en-US" i="1" baseline="-25000"/>
              <a:t>i</a:t>
            </a:r>
            <a:r>
              <a:rPr lang="en-US" i="1"/>
              <a:t> </a:t>
            </a:r>
            <a:r>
              <a:rPr lang="en-US" b="1"/>
              <a:t>start</a:t>
            </a:r>
            <a:r>
              <a:rPr lang="en-US"/>
              <a:t>&gt; records have been found for all </a:t>
            </a:r>
            <a:r>
              <a:rPr lang="en-US" i="1"/>
              <a:t>T</a:t>
            </a:r>
            <a:r>
              <a:rPr lang="en-US" i="1" baseline="-25000"/>
              <a:t>i</a:t>
            </a:r>
            <a:r>
              <a:rPr lang="en-US"/>
              <a:t> in </a:t>
            </a:r>
            <a:r>
              <a:rPr lang="en-US" i="1"/>
              <a:t> undo-list</a:t>
            </a:r>
            <a:endParaRPr lang="en-US"/>
          </a:p>
          <a:p>
            <a:pPr marL="381000" indent="-381000"/>
            <a:r>
              <a:rPr lang="en-US"/>
              <a:t>This undoes the effects of incomplete transactions (those with neither </a:t>
            </a:r>
            <a:r>
              <a:rPr lang="en-US" b="1"/>
              <a:t>commit</a:t>
            </a:r>
            <a:r>
              <a:rPr lang="en-US"/>
              <a:t> nor </a:t>
            </a:r>
            <a:r>
              <a:rPr lang="en-US" b="1"/>
              <a:t>abort</a:t>
            </a:r>
            <a:r>
              <a:rPr lang="en-US"/>
              <a:t> log records). Recovery is now complete.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Advanced Recovery: Checkpointing</a:t>
            </a:r>
          </a:p>
        </p:txBody>
      </p:sp>
      <p:sp>
        <p:nvSpPr>
          <p:cNvPr id="90115" name="Rectangle 3"/>
          <p:cNvSpPr>
            <a:spLocks noGrp="1" noChangeArrowheads="1"/>
          </p:cNvSpPr>
          <p:nvPr>
            <p:ph type="body" idx="4294967295"/>
          </p:nvPr>
        </p:nvSpPr>
        <p:spPr/>
        <p:txBody>
          <a:bodyPr/>
          <a:lstStyle/>
          <a:p>
            <a:pPr marL="381000" indent="-381000"/>
            <a:r>
              <a:rPr lang="en-US" b="1"/>
              <a:t>Checkpointing</a:t>
            </a:r>
            <a:r>
              <a:rPr lang="en-US"/>
              <a:t> is done as follows:</a:t>
            </a:r>
          </a:p>
          <a:p>
            <a:pPr marL="800100" lvl="1" indent="-342900">
              <a:buFont typeface="Monotype Sorts" pitchFamily="2" charset="2"/>
              <a:buAutoNum type="arabicPeriod"/>
            </a:pPr>
            <a:r>
              <a:rPr lang="en-US"/>
              <a:t>Output all log records in memory to stable storage</a:t>
            </a:r>
          </a:p>
          <a:p>
            <a:pPr marL="800100" lvl="1" indent="-342900">
              <a:buFont typeface="Monotype Sorts" pitchFamily="2" charset="2"/>
              <a:buAutoNum type="arabicPeriod"/>
            </a:pPr>
            <a:r>
              <a:rPr lang="en-US"/>
              <a:t>Output to disk all modified buffer blocks</a:t>
            </a:r>
          </a:p>
          <a:p>
            <a:pPr marL="800100" lvl="1" indent="-342900">
              <a:buFont typeface="Monotype Sorts" pitchFamily="2" charset="2"/>
              <a:buAutoNum type="arabicPeriod"/>
            </a:pPr>
            <a:r>
              <a:rPr lang="en-US"/>
              <a:t>Output to log on stable storage a &lt;</a:t>
            </a:r>
            <a:r>
              <a:rPr lang="en-US" b="1"/>
              <a:t> checkpoint </a:t>
            </a:r>
            <a:r>
              <a:rPr lang="en-US" i="1"/>
              <a:t>L</a:t>
            </a:r>
            <a:r>
              <a:rPr lang="en-US"/>
              <a:t>&gt; record.</a:t>
            </a:r>
          </a:p>
          <a:p>
            <a:pPr marL="381000" indent="-381000">
              <a:buFont typeface="Monotype Sorts" pitchFamily="2" charset="2"/>
              <a:buNone/>
            </a:pPr>
            <a:r>
              <a:rPr lang="en-US"/>
              <a:t>   	Transactions are not allowed to perform any actions while checkpointing is in progress.</a:t>
            </a:r>
          </a:p>
          <a:p>
            <a:pPr marL="381000" indent="-381000"/>
            <a:r>
              <a:rPr lang="en-US"/>
              <a:t>Fuzzy checkpointing allows transactions to progress while the most time consuming parts of checkpointing are in progress</a:t>
            </a:r>
          </a:p>
          <a:p>
            <a:pPr marL="800100" lvl="1" indent="-342900"/>
            <a:r>
              <a:rPr lang="en-US"/>
              <a:t>Performed as described on next slide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z="2800"/>
              <a:t>Advanced Recovery: Fuzzy Checkpointing</a:t>
            </a:r>
          </a:p>
        </p:txBody>
      </p:sp>
      <p:sp>
        <p:nvSpPr>
          <p:cNvPr id="92163" name="Rectangle 3"/>
          <p:cNvSpPr>
            <a:spLocks noGrp="1" noChangeArrowheads="1"/>
          </p:cNvSpPr>
          <p:nvPr>
            <p:ph type="body" idx="4294967295"/>
          </p:nvPr>
        </p:nvSpPr>
        <p:spPr>
          <a:xfrm>
            <a:off x="842963" y="1106488"/>
            <a:ext cx="7912100" cy="5410200"/>
          </a:xfrm>
        </p:spPr>
        <p:txBody>
          <a:bodyPr/>
          <a:lstStyle/>
          <a:p>
            <a:pPr marL="381000" indent="-381000">
              <a:lnSpc>
                <a:spcPct val="90000"/>
              </a:lnSpc>
            </a:pPr>
            <a:r>
              <a:rPr lang="en-US" b="1">
                <a:solidFill>
                  <a:schemeClr val="tx2"/>
                </a:solidFill>
              </a:rPr>
              <a:t>Fuzzy checkpointing</a:t>
            </a:r>
            <a:r>
              <a:rPr lang="en-US"/>
              <a:t> is done as follows:</a:t>
            </a:r>
          </a:p>
          <a:p>
            <a:pPr marL="800100" lvl="1" indent="-342900">
              <a:lnSpc>
                <a:spcPct val="90000"/>
              </a:lnSpc>
              <a:buFont typeface="Monotype Sorts" pitchFamily="2" charset="2"/>
              <a:buAutoNum type="arabicPeriod"/>
            </a:pPr>
            <a:r>
              <a:rPr lang="en-US"/>
              <a:t>Temporarily stop all updates by transactions</a:t>
            </a:r>
          </a:p>
          <a:p>
            <a:pPr marL="800100" lvl="1" indent="-342900">
              <a:lnSpc>
                <a:spcPct val="90000"/>
              </a:lnSpc>
              <a:buFont typeface="Monotype Sorts" pitchFamily="2" charset="2"/>
              <a:buAutoNum type="arabicPeriod"/>
            </a:pPr>
            <a:r>
              <a:rPr lang="en-US"/>
              <a:t>Write a &lt;</a:t>
            </a:r>
            <a:r>
              <a:rPr lang="en-US" b="1"/>
              <a:t>checkpoint</a:t>
            </a:r>
            <a:r>
              <a:rPr lang="en-US"/>
              <a:t> </a:t>
            </a:r>
            <a:r>
              <a:rPr lang="en-US" i="1"/>
              <a:t>L</a:t>
            </a:r>
            <a:r>
              <a:rPr lang="en-US"/>
              <a:t>&gt; log record and force log to stable storage</a:t>
            </a:r>
          </a:p>
          <a:p>
            <a:pPr marL="800100" lvl="1" indent="-342900">
              <a:lnSpc>
                <a:spcPct val="90000"/>
              </a:lnSpc>
              <a:buFont typeface="Monotype Sorts" pitchFamily="2" charset="2"/>
              <a:buAutoNum type="arabicPeriod"/>
            </a:pPr>
            <a:r>
              <a:rPr lang="en-US"/>
              <a:t>Note list </a:t>
            </a:r>
            <a:r>
              <a:rPr lang="en-US" i="1"/>
              <a:t>M</a:t>
            </a:r>
            <a:r>
              <a:rPr lang="en-US"/>
              <a:t> of modified buffer blocks</a:t>
            </a:r>
          </a:p>
          <a:p>
            <a:pPr marL="800100" lvl="1" indent="-342900">
              <a:lnSpc>
                <a:spcPct val="90000"/>
              </a:lnSpc>
              <a:buFont typeface="Monotype Sorts" pitchFamily="2" charset="2"/>
              <a:buAutoNum type="arabicPeriod"/>
            </a:pPr>
            <a:r>
              <a:rPr lang="en-US"/>
              <a:t>Now permit transactions to proceed with their actions</a:t>
            </a:r>
          </a:p>
          <a:p>
            <a:pPr marL="800100" lvl="1" indent="-342900">
              <a:lnSpc>
                <a:spcPct val="90000"/>
              </a:lnSpc>
              <a:buFont typeface="Monotype Sorts" pitchFamily="2" charset="2"/>
              <a:buAutoNum type="arabicPeriod"/>
            </a:pPr>
            <a:r>
              <a:rPr lang="en-US"/>
              <a:t>Output to disk all modified buffer blocks in list </a:t>
            </a:r>
            <a:r>
              <a:rPr lang="en-US" i="1"/>
              <a:t>M</a:t>
            </a:r>
            <a:endParaRPr lang="en-US"/>
          </a:p>
          <a:p>
            <a:pPr marL="1200150" lvl="2" indent="-342900">
              <a:lnSpc>
                <a:spcPct val="90000"/>
              </a:lnSpc>
              <a:buFont typeface="Monotype Sorts" pitchFamily="2" charset="2"/>
              <a:buChar char="H"/>
            </a:pPr>
            <a:r>
              <a:rPr lang="en-US"/>
              <a:t>blocks should not be updated while being output</a:t>
            </a:r>
          </a:p>
          <a:p>
            <a:pPr marL="1200150" lvl="2" indent="-342900">
              <a:lnSpc>
                <a:spcPct val="90000"/>
              </a:lnSpc>
              <a:buFont typeface="Monotype Sorts" pitchFamily="2" charset="2"/>
              <a:buChar char="H"/>
            </a:pPr>
            <a:r>
              <a:rPr lang="en-US"/>
              <a:t>Follow WAL: all log records pertaining to a block must be output before the block is output</a:t>
            </a:r>
          </a:p>
          <a:p>
            <a:pPr marL="800100" lvl="1" indent="-342900">
              <a:lnSpc>
                <a:spcPct val="90000"/>
              </a:lnSpc>
              <a:buFont typeface="Monotype Sorts" pitchFamily="2" charset="2"/>
              <a:buAutoNum type="arabicPeriod"/>
            </a:pPr>
            <a:r>
              <a:rPr lang="en-US"/>
              <a:t>Store a pointer to the </a:t>
            </a:r>
            <a:r>
              <a:rPr lang="en-US" b="1"/>
              <a:t>checkpoint</a:t>
            </a:r>
            <a:r>
              <a:rPr lang="en-US"/>
              <a:t> record in a fixed position </a:t>
            </a:r>
            <a:r>
              <a:rPr lang="en-US" b="1"/>
              <a:t>last</a:t>
            </a:r>
            <a:r>
              <a:rPr lang="en-US"/>
              <a:t>_</a:t>
            </a:r>
            <a:r>
              <a:rPr lang="en-US" b="1"/>
              <a:t>checkpoint</a:t>
            </a:r>
            <a:r>
              <a:rPr lang="en-US"/>
              <a:t> on disk</a:t>
            </a:r>
          </a:p>
        </p:txBody>
      </p:sp>
      <p:sp>
        <p:nvSpPr>
          <p:cNvPr id="92164" name="Rectangle 4"/>
          <p:cNvSpPr>
            <a:spLocks noChangeArrowheads="1"/>
          </p:cNvSpPr>
          <p:nvPr/>
        </p:nvSpPr>
        <p:spPr bwMode="auto">
          <a:xfrm>
            <a:off x="5254625" y="4789488"/>
            <a:ext cx="1495425" cy="1363662"/>
          </a:xfrm>
          <a:prstGeom prst="rect">
            <a:avLst/>
          </a:prstGeom>
          <a:solidFill>
            <a:schemeClr val="accent1"/>
          </a:solidFill>
          <a:ln w="9525">
            <a:solidFill>
              <a:schemeClr val="tx1"/>
            </a:solidFill>
            <a:miter lim="800000"/>
            <a:headEnd/>
            <a:tailEnd/>
          </a:ln>
          <a:effectLst/>
        </p:spPr>
        <p:txBody>
          <a:bodyPr wrap="none" anchor="ctr"/>
          <a:lstStyle/>
          <a:p>
            <a:pPr algn="ctr"/>
            <a:r>
              <a:rPr lang="en-US" b="0"/>
              <a:t>……</a:t>
            </a:r>
          </a:p>
          <a:p>
            <a:pPr algn="ctr"/>
            <a:r>
              <a:rPr lang="en-US" b="0"/>
              <a:t>&lt;checkpoint L&gt;</a:t>
            </a:r>
          </a:p>
          <a:p>
            <a:pPr algn="ctr"/>
            <a:r>
              <a:rPr lang="en-US" b="0"/>
              <a:t>…..</a:t>
            </a:r>
          </a:p>
          <a:p>
            <a:pPr algn="ctr"/>
            <a:r>
              <a:rPr lang="en-US" b="0"/>
              <a:t>&lt;checkpoint L&gt;</a:t>
            </a:r>
          </a:p>
          <a:p>
            <a:pPr algn="ctr"/>
            <a:r>
              <a:rPr lang="en-US" b="0"/>
              <a:t>…..</a:t>
            </a:r>
          </a:p>
          <a:p>
            <a:pPr algn="ctr"/>
            <a:endParaRPr lang="en-US" b="0"/>
          </a:p>
        </p:txBody>
      </p:sp>
      <p:sp>
        <p:nvSpPr>
          <p:cNvPr id="92165" name="Text Box 5"/>
          <p:cNvSpPr txBox="1">
            <a:spLocks noChangeArrowheads="1"/>
          </p:cNvSpPr>
          <p:nvPr/>
        </p:nvSpPr>
        <p:spPr bwMode="auto">
          <a:xfrm>
            <a:off x="5538788" y="6202363"/>
            <a:ext cx="522287" cy="336550"/>
          </a:xfrm>
          <a:prstGeom prst="rect">
            <a:avLst/>
          </a:prstGeom>
          <a:noFill/>
          <a:ln w="9525">
            <a:noFill/>
            <a:miter lim="800000"/>
            <a:headEnd/>
            <a:tailEnd/>
          </a:ln>
          <a:effectLst/>
        </p:spPr>
        <p:txBody>
          <a:bodyPr wrap="none">
            <a:spAutoFit/>
          </a:bodyPr>
          <a:lstStyle/>
          <a:p>
            <a:r>
              <a:rPr lang="en-US" b="0"/>
              <a:t>Log</a:t>
            </a:r>
          </a:p>
        </p:txBody>
      </p:sp>
      <p:sp>
        <p:nvSpPr>
          <p:cNvPr id="92166" name="Oval 6"/>
          <p:cNvSpPr>
            <a:spLocks noChangeArrowheads="1"/>
          </p:cNvSpPr>
          <p:nvPr/>
        </p:nvSpPr>
        <p:spPr bwMode="auto">
          <a:xfrm>
            <a:off x="2951163" y="5129213"/>
            <a:ext cx="1016000" cy="290512"/>
          </a:xfrm>
          <a:prstGeom prst="ellipse">
            <a:avLst/>
          </a:prstGeom>
          <a:noFill/>
          <a:ln w="9525">
            <a:solidFill>
              <a:schemeClr val="tx1"/>
            </a:solidFill>
            <a:round/>
            <a:headEnd/>
            <a:tailEnd/>
          </a:ln>
          <a:effectLst/>
        </p:spPr>
        <p:txBody>
          <a:bodyPr wrap="none" anchor="ctr"/>
          <a:lstStyle/>
          <a:p>
            <a:endParaRPr lang="en-US"/>
          </a:p>
        </p:txBody>
      </p:sp>
      <p:sp>
        <p:nvSpPr>
          <p:cNvPr id="92167" name="Oval 7"/>
          <p:cNvSpPr>
            <a:spLocks noChangeArrowheads="1"/>
          </p:cNvSpPr>
          <p:nvPr/>
        </p:nvSpPr>
        <p:spPr bwMode="auto">
          <a:xfrm>
            <a:off x="2944813" y="6224588"/>
            <a:ext cx="1016000" cy="29051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2168" name="Line 8"/>
          <p:cNvSpPr>
            <a:spLocks noChangeShapeType="1"/>
          </p:cNvSpPr>
          <p:nvPr/>
        </p:nvSpPr>
        <p:spPr bwMode="auto">
          <a:xfrm>
            <a:off x="2949575" y="5270500"/>
            <a:ext cx="0" cy="1117600"/>
          </a:xfrm>
          <a:prstGeom prst="line">
            <a:avLst/>
          </a:prstGeom>
          <a:noFill/>
          <a:ln w="9525">
            <a:solidFill>
              <a:schemeClr val="tx1"/>
            </a:solidFill>
            <a:round/>
            <a:headEnd/>
            <a:tailEnd/>
          </a:ln>
          <a:effectLst/>
        </p:spPr>
        <p:txBody>
          <a:bodyPr wrap="none"/>
          <a:lstStyle/>
          <a:p>
            <a:endParaRPr lang="en-US"/>
          </a:p>
        </p:txBody>
      </p:sp>
      <p:sp>
        <p:nvSpPr>
          <p:cNvPr id="92169" name="Line 9"/>
          <p:cNvSpPr>
            <a:spLocks noChangeShapeType="1"/>
          </p:cNvSpPr>
          <p:nvPr/>
        </p:nvSpPr>
        <p:spPr bwMode="auto">
          <a:xfrm>
            <a:off x="3959225" y="5235575"/>
            <a:ext cx="0" cy="1162050"/>
          </a:xfrm>
          <a:prstGeom prst="line">
            <a:avLst/>
          </a:prstGeom>
          <a:noFill/>
          <a:ln w="9525">
            <a:solidFill>
              <a:schemeClr val="tx1"/>
            </a:solidFill>
            <a:round/>
            <a:headEnd/>
            <a:tailEnd/>
          </a:ln>
          <a:effectLst/>
        </p:spPr>
        <p:txBody>
          <a:bodyPr wrap="none"/>
          <a:lstStyle/>
          <a:p>
            <a:endParaRPr lang="en-US"/>
          </a:p>
        </p:txBody>
      </p:sp>
      <p:sp>
        <p:nvSpPr>
          <p:cNvPr id="92170" name="Line 10"/>
          <p:cNvSpPr>
            <a:spLocks noChangeShapeType="1"/>
          </p:cNvSpPr>
          <p:nvPr/>
        </p:nvSpPr>
        <p:spPr bwMode="auto">
          <a:xfrm flipV="1">
            <a:off x="3541713" y="5573713"/>
            <a:ext cx="1727200" cy="144462"/>
          </a:xfrm>
          <a:prstGeom prst="line">
            <a:avLst/>
          </a:prstGeom>
          <a:noFill/>
          <a:ln w="9525">
            <a:solidFill>
              <a:schemeClr val="tx1"/>
            </a:solidFill>
            <a:round/>
            <a:headEnd/>
            <a:tailEnd type="triangle" w="med" len="med"/>
          </a:ln>
          <a:effectLst/>
        </p:spPr>
        <p:txBody>
          <a:bodyPr wrap="none"/>
          <a:lstStyle/>
          <a:p>
            <a:endParaRPr lang="en-US"/>
          </a:p>
        </p:txBody>
      </p:sp>
      <p:sp>
        <p:nvSpPr>
          <p:cNvPr id="92171" name="Text Box 11"/>
          <p:cNvSpPr txBox="1">
            <a:spLocks noChangeArrowheads="1"/>
          </p:cNvSpPr>
          <p:nvPr/>
        </p:nvSpPr>
        <p:spPr bwMode="auto">
          <a:xfrm>
            <a:off x="1239838" y="5562600"/>
            <a:ext cx="1582737" cy="336550"/>
          </a:xfrm>
          <a:prstGeom prst="rect">
            <a:avLst/>
          </a:prstGeom>
          <a:noFill/>
          <a:ln w="9525">
            <a:noFill/>
            <a:miter lim="800000"/>
            <a:headEnd/>
            <a:tailEnd/>
          </a:ln>
          <a:effectLst/>
        </p:spPr>
        <p:txBody>
          <a:bodyPr wrap="none">
            <a:spAutoFit/>
          </a:bodyPr>
          <a:lstStyle/>
          <a:p>
            <a:r>
              <a:rPr lang="en-US" b="0">
                <a:solidFill>
                  <a:schemeClr val="tx2"/>
                </a:solidFill>
              </a:rPr>
              <a:t>last_checkpoint</a:t>
            </a:r>
          </a:p>
        </p:txBody>
      </p:sp>
      <p:sp>
        <p:nvSpPr>
          <p:cNvPr id="92172" name="Rectangle 12"/>
          <p:cNvSpPr>
            <a:spLocks noChangeArrowheads="1"/>
          </p:cNvSpPr>
          <p:nvPr/>
        </p:nvSpPr>
        <p:spPr bwMode="auto">
          <a:xfrm>
            <a:off x="3352800" y="5661025"/>
            <a:ext cx="203200" cy="130175"/>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174" name="Line 14"/>
          <p:cNvSpPr>
            <a:spLocks noChangeShapeType="1"/>
          </p:cNvSpPr>
          <p:nvPr/>
        </p:nvSpPr>
        <p:spPr bwMode="auto">
          <a:xfrm>
            <a:off x="2771775" y="5732463"/>
            <a:ext cx="595313" cy="0"/>
          </a:xfrm>
          <a:prstGeom prst="line">
            <a:avLst/>
          </a:prstGeom>
          <a:noFill/>
          <a:ln w="9525">
            <a:solidFill>
              <a:schemeClr val="tx2"/>
            </a:solidFill>
            <a:round/>
            <a:headEnd/>
            <a:tailEnd type="triangle" w="med" len="med"/>
          </a:ln>
          <a:effectLst/>
        </p:spPr>
        <p:txBody>
          <a:bodyPr wrap="none"/>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768350" y="117475"/>
            <a:ext cx="8193088" cy="623888"/>
          </a:xfrm>
        </p:spPr>
        <p:txBody>
          <a:bodyPr/>
          <a:lstStyle/>
          <a:p>
            <a:r>
              <a:rPr lang="en-US" sz="2800"/>
              <a:t>Advanced Rec: Fuzzy Checkpointing (Cont.)</a:t>
            </a:r>
          </a:p>
        </p:txBody>
      </p:sp>
      <p:sp>
        <p:nvSpPr>
          <p:cNvPr id="160771" name="Rectangle 3"/>
          <p:cNvSpPr>
            <a:spLocks noGrp="1" noChangeArrowheads="1"/>
          </p:cNvSpPr>
          <p:nvPr>
            <p:ph type="body" idx="1"/>
          </p:nvPr>
        </p:nvSpPr>
        <p:spPr/>
        <p:txBody>
          <a:bodyPr/>
          <a:lstStyle/>
          <a:p>
            <a:r>
              <a:rPr lang="en-US"/>
              <a:t>When recovering using a fuzzy checkpoint, start scan from the </a:t>
            </a:r>
            <a:r>
              <a:rPr lang="en-US" b="1"/>
              <a:t>checkpoint</a:t>
            </a:r>
            <a:r>
              <a:rPr lang="en-US"/>
              <a:t> record pointed to by </a:t>
            </a:r>
            <a:r>
              <a:rPr lang="en-US" b="1"/>
              <a:t> last</a:t>
            </a:r>
            <a:r>
              <a:rPr lang="en-US"/>
              <a:t>_</a:t>
            </a:r>
            <a:r>
              <a:rPr lang="en-US" b="1"/>
              <a:t>checkpoint</a:t>
            </a:r>
          </a:p>
          <a:p>
            <a:pPr lvl="1"/>
            <a:r>
              <a:rPr lang="en-US"/>
              <a:t>Log records before </a:t>
            </a:r>
            <a:r>
              <a:rPr lang="en-US" b="1"/>
              <a:t> last</a:t>
            </a:r>
            <a:r>
              <a:rPr lang="en-US"/>
              <a:t>_</a:t>
            </a:r>
            <a:r>
              <a:rPr lang="en-US" b="1"/>
              <a:t>checkpoint</a:t>
            </a:r>
            <a:r>
              <a:rPr lang="en-US"/>
              <a:t> have their updates reflected in database on disk, and need not be redone.</a:t>
            </a:r>
          </a:p>
          <a:p>
            <a:pPr lvl="1"/>
            <a:r>
              <a:rPr lang="en-US"/>
              <a:t>Incomplete checkpoints, where system had crashed while performing checkpoint, are handled safely</a:t>
            </a:r>
          </a:p>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p:txBody>
          <a:bodyPr/>
          <a:lstStyle/>
          <a:p>
            <a:r>
              <a:rPr lang="en-US"/>
              <a:t>ARIES Recovery Algorithm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Storage Structure</a:t>
            </a:r>
          </a:p>
        </p:txBody>
      </p:sp>
      <p:sp>
        <p:nvSpPr>
          <p:cNvPr id="8195" name="Rectangle 3"/>
          <p:cNvSpPr>
            <a:spLocks noGrp="1" noChangeArrowheads="1"/>
          </p:cNvSpPr>
          <p:nvPr>
            <p:ph type="body" idx="4294967295"/>
          </p:nvPr>
        </p:nvSpPr>
        <p:spPr/>
        <p:txBody>
          <a:bodyPr/>
          <a:lstStyle/>
          <a:p>
            <a:r>
              <a:rPr lang="en-US" b="1">
                <a:solidFill>
                  <a:schemeClr val="tx2"/>
                </a:solidFill>
              </a:rPr>
              <a:t>Volatile storage</a:t>
            </a:r>
            <a:r>
              <a:rPr lang="en-US"/>
              <a:t>:</a:t>
            </a:r>
          </a:p>
          <a:p>
            <a:pPr lvl="1"/>
            <a:r>
              <a:rPr lang="en-US"/>
              <a:t>does not survive system crashes</a:t>
            </a:r>
          </a:p>
          <a:p>
            <a:pPr lvl="1"/>
            <a:r>
              <a:rPr lang="en-US"/>
              <a:t>examples: main memory, cache memory</a:t>
            </a:r>
          </a:p>
          <a:p>
            <a:r>
              <a:rPr lang="en-US" b="1">
                <a:solidFill>
                  <a:schemeClr val="tx2"/>
                </a:solidFill>
              </a:rPr>
              <a:t>Nonvolatile storage</a:t>
            </a:r>
            <a:r>
              <a:rPr lang="en-US"/>
              <a:t>:</a:t>
            </a:r>
          </a:p>
          <a:p>
            <a:pPr lvl="1"/>
            <a:r>
              <a:rPr lang="en-US"/>
              <a:t>survives system crashes</a:t>
            </a:r>
          </a:p>
          <a:p>
            <a:pPr lvl="1"/>
            <a:r>
              <a:rPr lang="en-US"/>
              <a:t>examples: disk, tape, flash memory, </a:t>
            </a:r>
            <a:br>
              <a:rPr lang="en-US"/>
            </a:br>
            <a:r>
              <a:rPr lang="en-US"/>
              <a:t>                  non-volatile (battery backed up) RAM </a:t>
            </a:r>
          </a:p>
          <a:p>
            <a:r>
              <a:rPr lang="en-US" b="1">
                <a:solidFill>
                  <a:schemeClr val="tx2"/>
                </a:solidFill>
              </a:rPr>
              <a:t>Stable storage</a:t>
            </a:r>
            <a:r>
              <a:rPr lang="en-US"/>
              <a:t>:</a:t>
            </a:r>
          </a:p>
          <a:p>
            <a:pPr lvl="1"/>
            <a:r>
              <a:rPr lang="en-US"/>
              <a:t>a mythical form of storage that survives all failures</a:t>
            </a:r>
          </a:p>
          <a:p>
            <a:pPr lvl="1"/>
            <a:r>
              <a:rPr lang="en-US"/>
              <a:t>approximated by maintaining multiple copies on distinct nonvolatile media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ARIES</a:t>
            </a:r>
          </a:p>
        </p:txBody>
      </p:sp>
      <p:sp>
        <p:nvSpPr>
          <p:cNvPr id="117763" name="Rectangle 3"/>
          <p:cNvSpPr>
            <a:spLocks noGrp="1" noChangeArrowheads="1"/>
          </p:cNvSpPr>
          <p:nvPr>
            <p:ph type="body" idx="1"/>
          </p:nvPr>
        </p:nvSpPr>
        <p:spPr/>
        <p:txBody>
          <a:bodyPr/>
          <a:lstStyle/>
          <a:p>
            <a:pPr marL="381000" indent="-381000">
              <a:lnSpc>
                <a:spcPct val="90000"/>
              </a:lnSpc>
            </a:pPr>
            <a:r>
              <a:rPr lang="en-US"/>
              <a:t>ARIES is a state of the art recovery method </a:t>
            </a:r>
          </a:p>
          <a:p>
            <a:pPr marL="800100" lvl="1" indent="-342900">
              <a:lnSpc>
                <a:spcPct val="90000"/>
              </a:lnSpc>
            </a:pPr>
            <a:r>
              <a:rPr lang="en-US"/>
              <a:t>Incorporates numerous optimizations to reduce overheads during normal processing and to speed up recovery </a:t>
            </a:r>
          </a:p>
          <a:p>
            <a:pPr marL="800100" lvl="1" indent="-342900">
              <a:lnSpc>
                <a:spcPct val="90000"/>
              </a:lnSpc>
            </a:pPr>
            <a:r>
              <a:rPr lang="en-US"/>
              <a:t>The “advanced recovery algorithm” we studied earlier is modeled after ARIES, but greatly simplified by removing optimizations</a:t>
            </a:r>
          </a:p>
          <a:p>
            <a:pPr marL="381000" indent="-381000">
              <a:lnSpc>
                <a:spcPct val="90000"/>
              </a:lnSpc>
            </a:pPr>
            <a:r>
              <a:rPr lang="en-US"/>
              <a:t>Unlike the advanced recovery algorithm, ARIES </a:t>
            </a:r>
          </a:p>
          <a:p>
            <a:pPr marL="800100" lvl="1" indent="-342900">
              <a:lnSpc>
                <a:spcPct val="90000"/>
              </a:lnSpc>
              <a:buFont typeface="Monotype Sorts" pitchFamily="2" charset="2"/>
              <a:buAutoNum type="arabicPeriod"/>
            </a:pPr>
            <a:r>
              <a:rPr lang="en-US"/>
              <a:t>Uses </a:t>
            </a:r>
            <a:r>
              <a:rPr lang="en-US" b="1">
                <a:solidFill>
                  <a:schemeClr val="tx2"/>
                </a:solidFill>
              </a:rPr>
              <a:t>log sequence number (LSN)</a:t>
            </a:r>
            <a:r>
              <a:rPr lang="en-US"/>
              <a:t> to identify log records</a:t>
            </a:r>
          </a:p>
          <a:p>
            <a:pPr marL="1200150" lvl="2" indent="-342900">
              <a:lnSpc>
                <a:spcPct val="90000"/>
              </a:lnSpc>
            </a:pPr>
            <a:r>
              <a:rPr lang="en-US"/>
              <a:t>Stores LSNs in pages to identify what updates have already been applied to a database page</a:t>
            </a:r>
          </a:p>
          <a:p>
            <a:pPr marL="800100" lvl="1" indent="-342900">
              <a:lnSpc>
                <a:spcPct val="90000"/>
              </a:lnSpc>
              <a:buFont typeface="Monotype Sorts" pitchFamily="2" charset="2"/>
              <a:buAutoNum type="arabicPeriod"/>
            </a:pPr>
            <a:r>
              <a:rPr lang="en-US"/>
              <a:t>Physiological redo</a:t>
            </a:r>
          </a:p>
          <a:p>
            <a:pPr marL="800100" lvl="1" indent="-342900">
              <a:lnSpc>
                <a:spcPct val="90000"/>
              </a:lnSpc>
              <a:buFont typeface="Monotype Sorts" pitchFamily="2" charset="2"/>
              <a:buAutoNum type="arabicPeriod"/>
            </a:pPr>
            <a:r>
              <a:rPr lang="en-US"/>
              <a:t>Dirty page table to avoid unnecessary redos during recovery</a:t>
            </a:r>
          </a:p>
          <a:p>
            <a:pPr marL="800100" lvl="1" indent="-342900">
              <a:lnSpc>
                <a:spcPct val="90000"/>
              </a:lnSpc>
              <a:buFont typeface="Monotype Sorts" pitchFamily="2" charset="2"/>
              <a:buAutoNum type="arabicPeriod"/>
            </a:pPr>
            <a:r>
              <a:rPr lang="en-US"/>
              <a:t>Fuzzy checkpointing that only records information about dirty pages, and does not require dirty pages to be written out at checkpoint time</a:t>
            </a:r>
          </a:p>
          <a:p>
            <a:pPr marL="1200150" lvl="2" indent="-342900">
              <a:lnSpc>
                <a:spcPct val="90000"/>
              </a:lnSpc>
            </a:pPr>
            <a:r>
              <a:rPr lang="en-US"/>
              <a:t>More coming up on each of the above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ARIES Optimizations</a:t>
            </a:r>
          </a:p>
        </p:txBody>
      </p:sp>
      <p:sp>
        <p:nvSpPr>
          <p:cNvPr id="118787" name="Rectangle 3"/>
          <p:cNvSpPr>
            <a:spLocks noGrp="1" noChangeArrowheads="1"/>
          </p:cNvSpPr>
          <p:nvPr>
            <p:ph type="body" idx="1"/>
          </p:nvPr>
        </p:nvSpPr>
        <p:spPr>
          <a:xfrm>
            <a:off x="842963" y="1106488"/>
            <a:ext cx="8001000" cy="5219700"/>
          </a:xfrm>
        </p:spPr>
        <p:txBody>
          <a:bodyPr/>
          <a:lstStyle/>
          <a:p>
            <a:pPr marL="381000" indent="-381000">
              <a:lnSpc>
                <a:spcPct val="90000"/>
              </a:lnSpc>
            </a:pPr>
            <a:r>
              <a:rPr lang="en-US" b="1">
                <a:solidFill>
                  <a:schemeClr val="tx2"/>
                </a:solidFill>
              </a:rPr>
              <a:t>Physiological redo</a:t>
            </a:r>
          </a:p>
          <a:p>
            <a:pPr marL="800100" lvl="1" indent="-342900">
              <a:lnSpc>
                <a:spcPct val="90000"/>
              </a:lnSpc>
            </a:pPr>
            <a:r>
              <a:rPr lang="en-US"/>
              <a:t>Affected page is physically identified, action within page can be logical</a:t>
            </a:r>
          </a:p>
          <a:p>
            <a:pPr marL="1200150" lvl="2" indent="-342900">
              <a:lnSpc>
                <a:spcPct val="90000"/>
              </a:lnSpc>
            </a:pPr>
            <a:r>
              <a:rPr lang="en-US"/>
              <a:t>Used to reduce logging overheads</a:t>
            </a:r>
          </a:p>
          <a:p>
            <a:pPr marL="1543050" lvl="3" indent="-342900">
              <a:lnSpc>
                <a:spcPct val="90000"/>
              </a:lnSpc>
            </a:pPr>
            <a:r>
              <a:rPr lang="en-US"/>
              <a:t> e.g. when a record is deleted and all other records have to be moved to fill hole</a:t>
            </a:r>
          </a:p>
          <a:p>
            <a:pPr marL="1885950" lvl="4" indent="-342900">
              <a:lnSpc>
                <a:spcPct val="90000"/>
              </a:lnSpc>
            </a:pPr>
            <a:r>
              <a:rPr lang="en-US"/>
              <a:t>Physiological redo can log just the record deletion </a:t>
            </a:r>
          </a:p>
          <a:p>
            <a:pPr marL="1885950" lvl="4" indent="-342900">
              <a:lnSpc>
                <a:spcPct val="90000"/>
              </a:lnSpc>
            </a:pPr>
            <a:r>
              <a:rPr lang="en-US"/>
              <a:t>Physical redo would require logging of old and new values for much of the page</a:t>
            </a:r>
          </a:p>
          <a:p>
            <a:pPr marL="1200150" lvl="2" indent="-342900">
              <a:lnSpc>
                <a:spcPct val="90000"/>
              </a:lnSpc>
            </a:pPr>
            <a:r>
              <a:rPr lang="en-US"/>
              <a:t>Requires page to be output to disk atomically</a:t>
            </a:r>
          </a:p>
          <a:p>
            <a:pPr marL="1543050" lvl="3" indent="-342900">
              <a:lnSpc>
                <a:spcPct val="90000"/>
              </a:lnSpc>
            </a:pPr>
            <a:r>
              <a:rPr lang="en-US"/>
              <a:t>Easy to achieve with hardware RAID, also supported by some disk systems</a:t>
            </a:r>
          </a:p>
          <a:p>
            <a:pPr marL="1543050" lvl="3" indent="-342900">
              <a:lnSpc>
                <a:spcPct val="90000"/>
              </a:lnSpc>
            </a:pPr>
            <a:r>
              <a:rPr lang="en-US"/>
              <a:t>Incomplete page output can be detected by checksum techniques, </a:t>
            </a:r>
          </a:p>
          <a:p>
            <a:pPr marL="1885950" lvl="4" indent="-342900">
              <a:lnSpc>
                <a:spcPct val="90000"/>
              </a:lnSpc>
            </a:pPr>
            <a:r>
              <a:rPr lang="en-US"/>
              <a:t>But extra actions are required for recovery </a:t>
            </a:r>
          </a:p>
          <a:p>
            <a:pPr marL="1885950" lvl="4" indent="-342900">
              <a:lnSpc>
                <a:spcPct val="90000"/>
              </a:lnSpc>
            </a:pPr>
            <a:r>
              <a:rPr lang="en-US"/>
              <a:t>Treated as a media failure</a:t>
            </a:r>
          </a:p>
          <a:p>
            <a:pPr marL="381000" indent="-381000">
              <a:lnSpc>
                <a:spcPct val="90000"/>
              </a:lnSpc>
            </a:pP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ARIES Data Structures</a:t>
            </a:r>
          </a:p>
        </p:txBody>
      </p:sp>
      <p:sp>
        <p:nvSpPr>
          <p:cNvPr id="119811" name="Rectangle 3"/>
          <p:cNvSpPr>
            <a:spLocks noGrp="1" noChangeArrowheads="1"/>
          </p:cNvSpPr>
          <p:nvPr>
            <p:ph type="body" idx="1"/>
          </p:nvPr>
        </p:nvSpPr>
        <p:spPr>
          <a:xfrm>
            <a:off x="842963" y="1106488"/>
            <a:ext cx="8166100" cy="5575300"/>
          </a:xfrm>
        </p:spPr>
        <p:txBody>
          <a:bodyPr/>
          <a:lstStyle/>
          <a:p>
            <a:r>
              <a:rPr lang="en-US"/>
              <a:t>ARIES uses several data structures</a:t>
            </a:r>
          </a:p>
          <a:p>
            <a:pPr lvl="1"/>
            <a:r>
              <a:rPr lang="en-US"/>
              <a:t>Log sequence number (LSN) identifies each log record</a:t>
            </a:r>
          </a:p>
          <a:p>
            <a:pPr lvl="2"/>
            <a:r>
              <a:rPr lang="en-US"/>
              <a:t>Must be sequentially increasing</a:t>
            </a:r>
          </a:p>
          <a:p>
            <a:pPr lvl="2"/>
            <a:r>
              <a:rPr lang="en-US"/>
              <a:t>Typically an offset from beginning of log file to allow fast access</a:t>
            </a:r>
          </a:p>
          <a:p>
            <a:pPr lvl="3"/>
            <a:r>
              <a:rPr lang="en-US"/>
              <a:t>Easily extended to handle multiple log files</a:t>
            </a:r>
          </a:p>
          <a:p>
            <a:pPr lvl="1"/>
            <a:r>
              <a:rPr lang="en-US"/>
              <a:t>Page LSN</a:t>
            </a:r>
          </a:p>
          <a:p>
            <a:pPr lvl="1"/>
            <a:r>
              <a:rPr lang="en-US"/>
              <a:t>Log records of several different types</a:t>
            </a:r>
          </a:p>
          <a:p>
            <a:pPr lvl="1"/>
            <a:r>
              <a:rPr lang="en-US"/>
              <a:t>Dirty page table</a:t>
            </a:r>
          </a:p>
          <a:p>
            <a:pPr lvl="1"/>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ARIES Data Structures: Page LSN</a:t>
            </a:r>
          </a:p>
        </p:txBody>
      </p:sp>
      <p:sp>
        <p:nvSpPr>
          <p:cNvPr id="161795" name="Rectangle 3"/>
          <p:cNvSpPr>
            <a:spLocks noGrp="1" noChangeArrowheads="1"/>
          </p:cNvSpPr>
          <p:nvPr>
            <p:ph type="body" idx="1"/>
          </p:nvPr>
        </p:nvSpPr>
        <p:spPr/>
        <p:txBody>
          <a:bodyPr/>
          <a:lstStyle/>
          <a:p>
            <a:r>
              <a:rPr lang="en-US"/>
              <a:t>Each page contains a </a:t>
            </a:r>
            <a:r>
              <a:rPr lang="en-US" b="1">
                <a:solidFill>
                  <a:schemeClr val="tx2"/>
                </a:solidFill>
              </a:rPr>
              <a:t>PageLSN</a:t>
            </a:r>
            <a:r>
              <a:rPr lang="en-US"/>
              <a:t> which is the LSN of the last log record whose effects are reflected on the page</a:t>
            </a:r>
          </a:p>
          <a:p>
            <a:pPr lvl="1"/>
            <a:r>
              <a:rPr lang="en-US"/>
              <a:t>To update a page:</a:t>
            </a:r>
          </a:p>
          <a:p>
            <a:pPr lvl="2"/>
            <a:r>
              <a:rPr lang="en-US"/>
              <a:t>X-latch the page, and write the log record </a:t>
            </a:r>
          </a:p>
          <a:p>
            <a:pPr lvl="2"/>
            <a:r>
              <a:rPr lang="en-US"/>
              <a:t>Update the page</a:t>
            </a:r>
          </a:p>
          <a:p>
            <a:pPr lvl="2"/>
            <a:r>
              <a:rPr lang="en-US"/>
              <a:t>Record the LSN of the log record in PageLSN</a:t>
            </a:r>
          </a:p>
          <a:p>
            <a:pPr lvl="2"/>
            <a:r>
              <a:rPr lang="en-US"/>
              <a:t>Unlock page</a:t>
            </a:r>
          </a:p>
          <a:p>
            <a:pPr lvl="1"/>
            <a:r>
              <a:rPr lang="en-US"/>
              <a:t>To flush page to disk, must first S-latch page</a:t>
            </a:r>
          </a:p>
          <a:p>
            <a:pPr lvl="2"/>
            <a:r>
              <a:rPr lang="en-US"/>
              <a:t>Thus page state on disk is operation consistent</a:t>
            </a:r>
          </a:p>
          <a:p>
            <a:pPr lvl="3"/>
            <a:r>
              <a:rPr lang="en-US"/>
              <a:t>Required to support physiological redo</a:t>
            </a:r>
          </a:p>
          <a:p>
            <a:pPr lvl="1"/>
            <a:r>
              <a:rPr lang="en-US"/>
              <a:t>PageLSN is used during recovery to prevent repeated redo </a:t>
            </a:r>
          </a:p>
          <a:p>
            <a:pPr lvl="2"/>
            <a:r>
              <a:rPr lang="en-US"/>
              <a:t>Thus ensuring idempotence</a:t>
            </a:r>
          </a:p>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ARIES Data Structures: Log Record</a:t>
            </a:r>
          </a:p>
        </p:txBody>
      </p:sp>
      <p:sp>
        <p:nvSpPr>
          <p:cNvPr id="120835" name="Rectangle 3"/>
          <p:cNvSpPr>
            <a:spLocks noGrp="1" noChangeArrowheads="1"/>
          </p:cNvSpPr>
          <p:nvPr>
            <p:ph type="body" idx="1"/>
          </p:nvPr>
        </p:nvSpPr>
        <p:spPr>
          <a:xfrm>
            <a:off x="385763" y="949325"/>
            <a:ext cx="8342312" cy="4902200"/>
          </a:xfrm>
        </p:spPr>
        <p:txBody>
          <a:bodyPr/>
          <a:lstStyle/>
          <a:p>
            <a:r>
              <a:rPr lang="en-US"/>
              <a:t>Each log record contains LSN of previous log record of the same transaction</a:t>
            </a:r>
            <a:br>
              <a:rPr lang="en-US"/>
            </a:br>
            <a:r>
              <a:rPr lang="en-US"/>
              <a:t/>
            </a:r>
            <a:br>
              <a:rPr lang="en-US"/>
            </a:br>
            <a:endParaRPr lang="en-US"/>
          </a:p>
          <a:p>
            <a:pPr lvl="1"/>
            <a:r>
              <a:rPr lang="en-US"/>
              <a:t>LSN in log record may be implicit</a:t>
            </a:r>
          </a:p>
          <a:p>
            <a:r>
              <a:rPr lang="en-US"/>
              <a:t>Special redo-only log record called </a:t>
            </a:r>
            <a:r>
              <a:rPr lang="en-US" b="1">
                <a:solidFill>
                  <a:schemeClr val="tx2"/>
                </a:solidFill>
              </a:rPr>
              <a:t>compensation log record (CLR) </a:t>
            </a:r>
            <a:r>
              <a:rPr lang="en-US"/>
              <a:t>used to log actions taken during recovery that never need to be undone</a:t>
            </a:r>
          </a:p>
          <a:p>
            <a:pPr lvl="1"/>
            <a:r>
              <a:rPr lang="en-US"/>
              <a:t>Serves the role of operation-abort log records used in advanced recovery algorithm</a:t>
            </a:r>
          </a:p>
          <a:p>
            <a:pPr lvl="1"/>
            <a:r>
              <a:rPr lang="en-US"/>
              <a:t>Has a field UndoNextLSN to note next (earlier) record to be undone</a:t>
            </a:r>
          </a:p>
          <a:p>
            <a:pPr lvl="2"/>
            <a:r>
              <a:rPr lang="en-US"/>
              <a:t>Records in between would have already been undone</a:t>
            </a:r>
          </a:p>
          <a:p>
            <a:pPr lvl="2"/>
            <a:r>
              <a:rPr lang="en-US"/>
              <a:t>Required to avoid repeated undo of already undone actions</a:t>
            </a:r>
          </a:p>
        </p:txBody>
      </p:sp>
      <p:grpSp>
        <p:nvGrpSpPr>
          <p:cNvPr id="120881" name="Group 49"/>
          <p:cNvGrpSpPr>
            <a:grpSpLocks/>
          </p:cNvGrpSpPr>
          <p:nvPr/>
        </p:nvGrpSpPr>
        <p:grpSpPr bwMode="auto">
          <a:xfrm>
            <a:off x="1816100" y="1387475"/>
            <a:ext cx="5475288" cy="414338"/>
            <a:chOff x="1153" y="1117"/>
            <a:chExt cx="3449" cy="261"/>
          </a:xfrm>
        </p:grpSpPr>
        <p:sp>
          <p:nvSpPr>
            <p:cNvPr id="120836" name="Text Box 4"/>
            <p:cNvSpPr txBox="1">
              <a:spLocks noChangeArrowheads="1"/>
            </p:cNvSpPr>
            <p:nvPr/>
          </p:nvSpPr>
          <p:spPr bwMode="auto">
            <a:xfrm>
              <a:off x="1153" y="1122"/>
              <a:ext cx="3449" cy="256"/>
            </a:xfrm>
            <a:prstGeom prst="rect">
              <a:avLst/>
            </a:prstGeom>
            <a:noFill/>
            <a:ln w="9525">
              <a:solidFill>
                <a:schemeClr val="tx1"/>
              </a:solidFill>
              <a:miter lim="800000"/>
              <a:headEnd/>
              <a:tailEnd/>
            </a:ln>
            <a:effectLst/>
          </p:spPr>
          <p:txBody>
            <a:bodyPr wrap="none">
              <a:spAutoFit/>
            </a:bodyPr>
            <a:lstStyle/>
            <a:p>
              <a:r>
                <a:rPr lang="en-US" sz="2000" b="0">
                  <a:latin typeface="Tahoma" pitchFamily="34" charset="0"/>
                </a:rPr>
                <a:t>LSN  TransID   PrevLSN   RedoInfo    UndoInfo</a:t>
              </a:r>
            </a:p>
          </p:txBody>
        </p:sp>
        <p:sp>
          <p:nvSpPr>
            <p:cNvPr id="120842" name="Line 10"/>
            <p:cNvSpPr>
              <a:spLocks noChangeShapeType="1"/>
            </p:cNvSpPr>
            <p:nvPr/>
          </p:nvSpPr>
          <p:spPr bwMode="auto">
            <a:xfrm flipH="1">
              <a:off x="1545" y="1130"/>
              <a:ext cx="0" cy="247"/>
            </a:xfrm>
            <a:prstGeom prst="line">
              <a:avLst/>
            </a:prstGeom>
            <a:noFill/>
            <a:ln w="9525">
              <a:solidFill>
                <a:schemeClr val="tx1"/>
              </a:solidFill>
              <a:round/>
              <a:headEnd/>
              <a:tailEnd/>
            </a:ln>
            <a:effectLst/>
          </p:spPr>
          <p:txBody>
            <a:bodyPr wrap="none"/>
            <a:lstStyle/>
            <a:p>
              <a:endParaRPr lang="en-US"/>
            </a:p>
          </p:txBody>
        </p:sp>
        <p:sp>
          <p:nvSpPr>
            <p:cNvPr id="120843" name="Line 11"/>
            <p:cNvSpPr>
              <a:spLocks noChangeShapeType="1"/>
            </p:cNvSpPr>
            <p:nvPr/>
          </p:nvSpPr>
          <p:spPr bwMode="auto">
            <a:xfrm flipH="1">
              <a:off x="2208" y="1117"/>
              <a:ext cx="0" cy="247"/>
            </a:xfrm>
            <a:prstGeom prst="line">
              <a:avLst/>
            </a:prstGeom>
            <a:noFill/>
            <a:ln w="9525">
              <a:solidFill>
                <a:schemeClr val="tx1"/>
              </a:solidFill>
              <a:round/>
              <a:headEnd/>
              <a:tailEnd/>
            </a:ln>
            <a:effectLst/>
          </p:spPr>
          <p:txBody>
            <a:bodyPr wrap="none"/>
            <a:lstStyle/>
            <a:p>
              <a:endParaRPr lang="en-US"/>
            </a:p>
          </p:txBody>
        </p:sp>
        <p:sp>
          <p:nvSpPr>
            <p:cNvPr id="120844" name="Line 12"/>
            <p:cNvSpPr>
              <a:spLocks noChangeShapeType="1"/>
            </p:cNvSpPr>
            <p:nvPr/>
          </p:nvSpPr>
          <p:spPr bwMode="auto">
            <a:xfrm flipH="1">
              <a:off x="2938" y="1126"/>
              <a:ext cx="0" cy="247"/>
            </a:xfrm>
            <a:prstGeom prst="line">
              <a:avLst/>
            </a:prstGeom>
            <a:noFill/>
            <a:ln w="9525">
              <a:solidFill>
                <a:schemeClr val="tx1"/>
              </a:solidFill>
              <a:round/>
              <a:headEnd/>
              <a:tailEnd/>
            </a:ln>
            <a:effectLst/>
          </p:spPr>
          <p:txBody>
            <a:bodyPr wrap="none"/>
            <a:lstStyle/>
            <a:p>
              <a:endParaRPr lang="en-US"/>
            </a:p>
          </p:txBody>
        </p:sp>
        <p:sp>
          <p:nvSpPr>
            <p:cNvPr id="120845" name="Line 13"/>
            <p:cNvSpPr>
              <a:spLocks noChangeShapeType="1"/>
            </p:cNvSpPr>
            <p:nvPr/>
          </p:nvSpPr>
          <p:spPr bwMode="auto">
            <a:xfrm flipH="1">
              <a:off x="3751" y="1126"/>
              <a:ext cx="0" cy="247"/>
            </a:xfrm>
            <a:prstGeom prst="line">
              <a:avLst/>
            </a:prstGeom>
            <a:noFill/>
            <a:ln w="9525">
              <a:solidFill>
                <a:schemeClr val="tx1"/>
              </a:solidFill>
              <a:round/>
              <a:headEnd/>
              <a:tailEnd/>
            </a:ln>
            <a:effectLst/>
          </p:spPr>
          <p:txBody>
            <a:bodyPr wrap="none"/>
            <a:lstStyle/>
            <a:p>
              <a:endParaRPr lang="en-US"/>
            </a:p>
          </p:txBody>
        </p:sp>
      </p:grpSp>
      <p:grpSp>
        <p:nvGrpSpPr>
          <p:cNvPr id="120882" name="Group 50"/>
          <p:cNvGrpSpPr>
            <a:grpSpLocks/>
          </p:cNvGrpSpPr>
          <p:nvPr/>
        </p:nvGrpSpPr>
        <p:grpSpPr bwMode="auto">
          <a:xfrm>
            <a:off x="2200275" y="4841875"/>
            <a:ext cx="4749800" cy="409575"/>
            <a:chOff x="1575" y="3311"/>
            <a:chExt cx="2992" cy="258"/>
          </a:xfrm>
        </p:grpSpPr>
        <p:sp>
          <p:nvSpPr>
            <p:cNvPr id="120837" name="Rectangle 5"/>
            <p:cNvSpPr>
              <a:spLocks noChangeArrowheads="1"/>
            </p:cNvSpPr>
            <p:nvPr/>
          </p:nvSpPr>
          <p:spPr bwMode="auto">
            <a:xfrm>
              <a:off x="1575" y="3313"/>
              <a:ext cx="2992" cy="256"/>
            </a:xfrm>
            <a:prstGeom prst="rect">
              <a:avLst/>
            </a:prstGeom>
            <a:noFill/>
            <a:ln w="9525">
              <a:solidFill>
                <a:schemeClr val="tx1"/>
              </a:solidFill>
              <a:miter lim="800000"/>
              <a:headEnd/>
              <a:tailEnd/>
            </a:ln>
            <a:effectLst/>
          </p:spPr>
          <p:txBody>
            <a:bodyPr>
              <a:spAutoFit/>
            </a:bodyPr>
            <a:lstStyle/>
            <a:p>
              <a:r>
                <a:rPr kumimoji="1" lang="en-US" sz="2000" b="0"/>
                <a:t>LSN  TransID  UndoNextLSN   RedoInfo</a:t>
              </a:r>
            </a:p>
          </p:txBody>
        </p:sp>
        <p:sp>
          <p:nvSpPr>
            <p:cNvPr id="120846" name="Line 14"/>
            <p:cNvSpPr>
              <a:spLocks noChangeShapeType="1"/>
            </p:cNvSpPr>
            <p:nvPr/>
          </p:nvSpPr>
          <p:spPr bwMode="auto">
            <a:xfrm flipH="1">
              <a:off x="2637" y="3319"/>
              <a:ext cx="0" cy="247"/>
            </a:xfrm>
            <a:prstGeom prst="line">
              <a:avLst/>
            </a:prstGeom>
            <a:noFill/>
            <a:ln w="9525">
              <a:solidFill>
                <a:schemeClr val="tx1"/>
              </a:solidFill>
              <a:round/>
              <a:headEnd/>
              <a:tailEnd/>
            </a:ln>
            <a:effectLst/>
          </p:spPr>
          <p:txBody>
            <a:bodyPr wrap="none"/>
            <a:lstStyle/>
            <a:p>
              <a:endParaRPr lang="en-US"/>
            </a:p>
          </p:txBody>
        </p:sp>
        <p:sp>
          <p:nvSpPr>
            <p:cNvPr id="120847" name="Line 15"/>
            <p:cNvSpPr>
              <a:spLocks noChangeShapeType="1"/>
            </p:cNvSpPr>
            <p:nvPr/>
          </p:nvSpPr>
          <p:spPr bwMode="auto">
            <a:xfrm flipH="1">
              <a:off x="3789" y="3320"/>
              <a:ext cx="0" cy="247"/>
            </a:xfrm>
            <a:prstGeom prst="line">
              <a:avLst/>
            </a:prstGeom>
            <a:noFill/>
            <a:ln w="9525">
              <a:solidFill>
                <a:schemeClr val="tx1"/>
              </a:solidFill>
              <a:round/>
              <a:headEnd/>
              <a:tailEnd/>
            </a:ln>
            <a:effectLst/>
          </p:spPr>
          <p:txBody>
            <a:bodyPr wrap="none"/>
            <a:lstStyle/>
            <a:p>
              <a:endParaRPr lang="en-US"/>
            </a:p>
          </p:txBody>
        </p:sp>
        <p:sp>
          <p:nvSpPr>
            <p:cNvPr id="120848" name="Line 16"/>
            <p:cNvSpPr>
              <a:spLocks noChangeShapeType="1"/>
            </p:cNvSpPr>
            <p:nvPr/>
          </p:nvSpPr>
          <p:spPr bwMode="auto">
            <a:xfrm flipH="1">
              <a:off x="1997" y="3311"/>
              <a:ext cx="0" cy="247"/>
            </a:xfrm>
            <a:prstGeom prst="line">
              <a:avLst/>
            </a:prstGeom>
            <a:noFill/>
            <a:ln w="9525">
              <a:solidFill>
                <a:schemeClr val="tx1"/>
              </a:solidFill>
              <a:round/>
              <a:headEnd/>
              <a:tailEnd/>
            </a:ln>
            <a:effectLst/>
          </p:spPr>
          <p:txBody>
            <a:bodyPr wrap="none"/>
            <a:lstStyle/>
            <a:p>
              <a:endParaRPr lang="en-US"/>
            </a:p>
          </p:txBody>
        </p:sp>
      </p:grpSp>
      <p:grpSp>
        <p:nvGrpSpPr>
          <p:cNvPr id="120884" name="Group 52"/>
          <p:cNvGrpSpPr>
            <a:grpSpLocks/>
          </p:cNvGrpSpPr>
          <p:nvPr/>
        </p:nvGrpSpPr>
        <p:grpSpPr bwMode="auto">
          <a:xfrm>
            <a:off x="1817688" y="5437188"/>
            <a:ext cx="5870575" cy="682625"/>
            <a:chOff x="1145" y="3425"/>
            <a:chExt cx="3698" cy="430"/>
          </a:xfrm>
        </p:grpSpPr>
        <p:sp>
          <p:nvSpPr>
            <p:cNvPr id="120850" name="Line 18"/>
            <p:cNvSpPr>
              <a:spLocks noChangeShapeType="1"/>
            </p:cNvSpPr>
            <p:nvPr/>
          </p:nvSpPr>
          <p:spPr bwMode="auto">
            <a:xfrm>
              <a:off x="1147" y="3740"/>
              <a:ext cx="3696" cy="1"/>
            </a:xfrm>
            <a:prstGeom prst="line">
              <a:avLst/>
            </a:prstGeom>
            <a:noFill/>
            <a:ln w="9525">
              <a:solidFill>
                <a:srgbClr val="000000"/>
              </a:solidFill>
              <a:round/>
              <a:headEnd/>
              <a:tailEnd type="triangle" w="lg" len="lg"/>
            </a:ln>
          </p:spPr>
          <p:txBody>
            <a:bodyPr/>
            <a:lstStyle/>
            <a:p>
              <a:endParaRPr lang="en-US"/>
            </a:p>
          </p:txBody>
        </p:sp>
        <p:sp>
          <p:nvSpPr>
            <p:cNvPr id="120851" name="Oval 19"/>
            <p:cNvSpPr>
              <a:spLocks noChangeArrowheads="1"/>
            </p:cNvSpPr>
            <p:nvPr/>
          </p:nvSpPr>
          <p:spPr bwMode="auto">
            <a:xfrm>
              <a:off x="1145" y="3646"/>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20852" name="Oval 20"/>
            <p:cNvSpPr>
              <a:spLocks noChangeArrowheads="1"/>
            </p:cNvSpPr>
            <p:nvPr/>
          </p:nvSpPr>
          <p:spPr bwMode="auto">
            <a:xfrm>
              <a:off x="1607" y="3634"/>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20853" name="Oval 21"/>
            <p:cNvSpPr>
              <a:spLocks noChangeArrowheads="1"/>
            </p:cNvSpPr>
            <p:nvPr/>
          </p:nvSpPr>
          <p:spPr bwMode="auto">
            <a:xfrm>
              <a:off x="2045" y="3646"/>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20854" name="Oval 22"/>
            <p:cNvSpPr>
              <a:spLocks noChangeArrowheads="1"/>
            </p:cNvSpPr>
            <p:nvPr/>
          </p:nvSpPr>
          <p:spPr bwMode="auto">
            <a:xfrm>
              <a:off x="2553" y="3634"/>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20855" name="Oval 23"/>
            <p:cNvSpPr>
              <a:spLocks noChangeArrowheads="1"/>
            </p:cNvSpPr>
            <p:nvPr/>
          </p:nvSpPr>
          <p:spPr bwMode="auto">
            <a:xfrm>
              <a:off x="3072" y="3622"/>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20856" name="Oval 24"/>
            <p:cNvSpPr>
              <a:spLocks noChangeArrowheads="1"/>
            </p:cNvSpPr>
            <p:nvPr/>
          </p:nvSpPr>
          <p:spPr bwMode="auto">
            <a:xfrm>
              <a:off x="3556" y="3634"/>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20857" name="Oval 25"/>
            <p:cNvSpPr>
              <a:spLocks noChangeArrowheads="1"/>
            </p:cNvSpPr>
            <p:nvPr/>
          </p:nvSpPr>
          <p:spPr bwMode="auto">
            <a:xfrm>
              <a:off x="3949" y="3634"/>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20858" name="Text Box 26"/>
            <p:cNvSpPr txBox="1">
              <a:spLocks noChangeArrowheads="1"/>
            </p:cNvSpPr>
            <p:nvPr/>
          </p:nvSpPr>
          <p:spPr bwMode="auto">
            <a:xfrm>
              <a:off x="1152" y="3460"/>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1</a:t>
              </a:r>
            </a:p>
          </p:txBody>
        </p:sp>
        <p:sp>
          <p:nvSpPr>
            <p:cNvPr id="120859" name="Text Box 27"/>
            <p:cNvSpPr txBox="1">
              <a:spLocks noChangeArrowheads="1"/>
            </p:cNvSpPr>
            <p:nvPr/>
          </p:nvSpPr>
          <p:spPr bwMode="auto">
            <a:xfrm>
              <a:off x="1579" y="3483"/>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2</a:t>
              </a:r>
            </a:p>
          </p:txBody>
        </p:sp>
        <p:sp>
          <p:nvSpPr>
            <p:cNvPr id="120860" name="Text Box 28"/>
            <p:cNvSpPr txBox="1">
              <a:spLocks noChangeArrowheads="1"/>
            </p:cNvSpPr>
            <p:nvPr/>
          </p:nvSpPr>
          <p:spPr bwMode="auto">
            <a:xfrm>
              <a:off x="2006" y="3483"/>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3</a:t>
              </a:r>
            </a:p>
          </p:txBody>
        </p:sp>
        <p:sp>
          <p:nvSpPr>
            <p:cNvPr id="120861" name="Text Box 29"/>
            <p:cNvSpPr txBox="1">
              <a:spLocks noChangeArrowheads="1"/>
            </p:cNvSpPr>
            <p:nvPr/>
          </p:nvSpPr>
          <p:spPr bwMode="auto">
            <a:xfrm>
              <a:off x="2502" y="3460"/>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4</a:t>
              </a:r>
            </a:p>
          </p:txBody>
        </p:sp>
        <p:sp>
          <p:nvSpPr>
            <p:cNvPr id="120862" name="Text Box 30"/>
            <p:cNvSpPr txBox="1">
              <a:spLocks noChangeArrowheads="1"/>
            </p:cNvSpPr>
            <p:nvPr/>
          </p:nvSpPr>
          <p:spPr bwMode="auto">
            <a:xfrm>
              <a:off x="2921" y="3483"/>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4'</a:t>
              </a:r>
            </a:p>
          </p:txBody>
        </p:sp>
        <p:sp>
          <p:nvSpPr>
            <p:cNvPr id="120863" name="Text Box 31"/>
            <p:cNvSpPr txBox="1">
              <a:spLocks noChangeArrowheads="1"/>
            </p:cNvSpPr>
            <p:nvPr/>
          </p:nvSpPr>
          <p:spPr bwMode="auto">
            <a:xfrm>
              <a:off x="3441" y="3425"/>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3'</a:t>
              </a:r>
            </a:p>
          </p:txBody>
        </p:sp>
        <p:sp>
          <p:nvSpPr>
            <p:cNvPr id="120868" name="Text Box 36"/>
            <p:cNvSpPr txBox="1">
              <a:spLocks noChangeArrowheads="1"/>
            </p:cNvSpPr>
            <p:nvPr/>
          </p:nvSpPr>
          <p:spPr bwMode="auto">
            <a:xfrm>
              <a:off x="4092" y="3531"/>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2'</a:t>
              </a:r>
            </a:p>
          </p:txBody>
        </p:sp>
        <p:sp>
          <p:nvSpPr>
            <p:cNvPr id="120873" name="Oval 41"/>
            <p:cNvSpPr>
              <a:spLocks noChangeArrowheads="1"/>
            </p:cNvSpPr>
            <p:nvPr/>
          </p:nvSpPr>
          <p:spPr bwMode="auto">
            <a:xfrm>
              <a:off x="4307" y="3624"/>
              <a:ext cx="150" cy="209"/>
            </a:xfrm>
            <a:prstGeom prst="ellipse">
              <a:avLst/>
            </a:prstGeom>
            <a:solidFill>
              <a:srgbClr val="00B8FF"/>
            </a:solidFill>
            <a:ln w="9525">
              <a:solidFill>
                <a:srgbClr val="000000"/>
              </a:solidFill>
              <a:round/>
              <a:headEnd/>
              <a:tailEnd/>
            </a:ln>
          </p:spPr>
          <p:txBody>
            <a:bodyPr wrap="none" anchor="ctr"/>
            <a:lstStyle/>
            <a:p>
              <a:endParaRPr lang="en-US"/>
            </a:p>
          </p:txBody>
        </p:sp>
        <p:cxnSp>
          <p:nvCxnSpPr>
            <p:cNvPr id="120878" name="AutoShape 46"/>
            <p:cNvCxnSpPr>
              <a:cxnSpLocks noChangeShapeType="1"/>
            </p:cNvCxnSpPr>
            <p:nvPr/>
          </p:nvCxnSpPr>
          <p:spPr bwMode="auto">
            <a:xfrm rot="5400000">
              <a:off x="2647" y="2869"/>
              <a:ext cx="1" cy="1949"/>
            </a:xfrm>
            <a:prstGeom prst="curvedConnector3">
              <a:avLst>
                <a:gd name="adj1" fmla="val 21700000"/>
              </a:avLst>
            </a:prstGeom>
            <a:noFill/>
            <a:ln w="9525">
              <a:solidFill>
                <a:schemeClr val="tx1"/>
              </a:solidFill>
              <a:round/>
              <a:headEnd/>
              <a:tailEnd type="triangle" w="med" len="med"/>
            </a:ln>
            <a:effectLst/>
          </p:spPr>
        </p:cxnSp>
        <p:cxnSp>
          <p:nvCxnSpPr>
            <p:cNvPr id="120879" name="AutoShape 47"/>
            <p:cNvCxnSpPr>
              <a:cxnSpLocks noChangeShapeType="1"/>
              <a:stCxn id="120855" idx="4"/>
              <a:endCxn id="120853" idx="4"/>
            </p:cNvCxnSpPr>
            <p:nvPr/>
          </p:nvCxnSpPr>
          <p:spPr bwMode="auto">
            <a:xfrm rot="5400000">
              <a:off x="2622" y="3329"/>
              <a:ext cx="24" cy="1027"/>
            </a:xfrm>
            <a:prstGeom prst="curvedConnector3">
              <a:avLst>
                <a:gd name="adj1" fmla="val 695833"/>
              </a:avLst>
            </a:prstGeom>
            <a:noFill/>
            <a:ln w="9525">
              <a:solidFill>
                <a:schemeClr val="tx1"/>
              </a:solidFill>
              <a:round/>
              <a:headEnd/>
              <a:tailEnd type="triangle" w="med" len="med"/>
            </a:ln>
            <a:effectLst/>
          </p:spPr>
        </p:cxnSp>
        <p:sp>
          <p:nvSpPr>
            <p:cNvPr id="120880" name="Text Box 48"/>
            <p:cNvSpPr txBox="1">
              <a:spLocks noChangeArrowheads="1"/>
            </p:cNvSpPr>
            <p:nvPr/>
          </p:nvSpPr>
          <p:spPr bwMode="auto">
            <a:xfrm>
              <a:off x="4462" y="3545"/>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1'</a:t>
              </a:r>
            </a:p>
          </p:txBody>
        </p:sp>
        <p:cxnSp>
          <p:nvCxnSpPr>
            <p:cNvPr id="120883" name="AutoShape 51"/>
            <p:cNvCxnSpPr>
              <a:cxnSpLocks noChangeShapeType="1"/>
              <a:stCxn id="120857" idx="3"/>
              <a:endCxn id="120851" idx="5"/>
            </p:cNvCxnSpPr>
            <p:nvPr/>
          </p:nvCxnSpPr>
          <p:spPr bwMode="auto">
            <a:xfrm rot="5400000">
              <a:off x="2616" y="2469"/>
              <a:ext cx="12" cy="2698"/>
            </a:xfrm>
            <a:prstGeom prst="curvedConnector3">
              <a:avLst>
                <a:gd name="adj1" fmla="val 2383333"/>
              </a:avLst>
            </a:prstGeom>
            <a:noFill/>
            <a:ln w="9525">
              <a:solidFill>
                <a:schemeClr val="tx1"/>
              </a:solidFill>
              <a:round/>
              <a:headEnd/>
              <a:tailEnd type="triangle" w="med" len="med"/>
            </a:ln>
            <a:effectLst/>
          </p:spPr>
        </p:cxn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ARIES Data Structures: DirtyPage Table</a:t>
            </a:r>
          </a:p>
        </p:txBody>
      </p:sp>
      <p:sp>
        <p:nvSpPr>
          <p:cNvPr id="124931" name="Rectangle 3"/>
          <p:cNvSpPr>
            <a:spLocks noGrp="1" noChangeArrowheads="1"/>
          </p:cNvSpPr>
          <p:nvPr>
            <p:ph type="body" idx="1"/>
          </p:nvPr>
        </p:nvSpPr>
        <p:spPr>
          <a:xfrm>
            <a:off x="842963" y="1106488"/>
            <a:ext cx="7962900" cy="3259137"/>
          </a:xfrm>
        </p:spPr>
        <p:txBody>
          <a:bodyPr/>
          <a:lstStyle/>
          <a:p>
            <a:r>
              <a:rPr lang="en-US" b="1">
                <a:solidFill>
                  <a:schemeClr val="tx2"/>
                </a:solidFill>
              </a:rPr>
              <a:t>DirtyPageTable</a:t>
            </a:r>
          </a:p>
          <a:p>
            <a:pPr lvl="1"/>
            <a:r>
              <a:rPr lang="en-US"/>
              <a:t>List of pages in the buffer that have been updated</a:t>
            </a:r>
          </a:p>
          <a:p>
            <a:pPr lvl="1"/>
            <a:r>
              <a:rPr lang="en-US"/>
              <a:t>Contains, for each such page</a:t>
            </a:r>
          </a:p>
          <a:p>
            <a:pPr lvl="2"/>
            <a:r>
              <a:rPr lang="en-US" b="1">
                <a:solidFill>
                  <a:schemeClr val="tx2"/>
                </a:solidFill>
              </a:rPr>
              <a:t>PageLSN</a:t>
            </a:r>
            <a:r>
              <a:rPr lang="en-US"/>
              <a:t> of the page</a:t>
            </a:r>
          </a:p>
          <a:p>
            <a:pPr lvl="2"/>
            <a:r>
              <a:rPr lang="en-US" b="1">
                <a:solidFill>
                  <a:schemeClr val="tx2"/>
                </a:solidFill>
              </a:rPr>
              <a:t>RecLSN </a:t>
            </a:r>
            <a:r>
              <a:rPr lang="en-US"/>
              <a:t>is an LSN such that log records before this LSN have already been applied to the page version on disk</a:t>
            </a:r>
          </a:p>
          <a:p>
            <a:pPr lvl="3"/>
            <a:r>
              <a:rPr lang="en-US"/>
              <a:t>Set to current end of log when a page is inserted into dirty page table (just before being updated)</a:t>
            </a:r>
          </a:p>
          <a:p>
            <a:pPr lvl="3"/>
            <a:r>
              <a:rPr lang="en-US"/>
              <a:t>Recorded in checkpoints, helps to minimize redo work</a:t>
            </a:r>
          </a:p>
        </p:txBody>
      </p:sp>
      <p:sp>
        <p:nvSpPr>
          <p:cNvPr id="124932" name="Rectangle 4"/>
          <p:cNvSpPr>
            <a:spLocks noChangeArrowheads="1"/>
          </p:cNvSpPr>
          <p:nvPr/>
        </p:nvSpPr>
        <p:spPr bwMode="auto">
          <a:xfrm>
            <a:off x="6777038" y="4673600"/>
            <a:ext cx="1727200" cy="1308100"/>
          </a:xfrm>
          <a:prstGeom prst="rect">
            <a:avLst/>
          </a:prstGeom>
          <a:solidFill>
            <a:schemeClr val="accent1"/>
          </a:solidFill>
          <a:ln w="9525">
            <a:solidFill>
              <a:schemeClr val="tx1"/>
            </a:solidFill>
            <a:miter lim="800000"/>
            <a:headEnd/>
            <a:tailEnd/>
          </a:ln>
          <a:effectLst/>
        </p:spPr>
        <p:txBody>
          <a:bodyPr wrap="none" anchor="ctr"/>
          <a:lstStyle/>
          <a:p>
            <a:r>
              <a:rPr lang="en-US" b="0"/>
              <a:t>Page PLSN RLSN</a:t>
            </a:r>
          </a:p>
          <a:p>
            <a:r>
              <a:rPr lang="en-US" b="0"/>
              <a:t>P1       25     17</a:t>
            </a:r>
          </a:p>
          <a:p>
            <a:r>
              <a:rPr lang="en-US" b="0"/>
              <a:t>P6       16     15</a:t>
            </a:r>
          </a:p>
          <a:p>
            <a:r>
              <a:rPr lang="en-US" b="0"/>
              <a:t>P23     19     18</a:t>
            </a:r>
          </a:p>
          <a:p>
            <a:endParaRPr lang="en-US" b="0"/>
          </a:p>
        </p:txBody>
      </p:sp>
      <p:sp>
        <p:nvSpPr>
          <p:cNvPr id="124933" name="AutoShape 5"/>
          <p:cNvSpPr>
            <a:spLocks noChangeArrowheads="1"/>
          </p:cNvSpPr>
          <p:nvPr/>
        </p:nvSpPr>
        <p:spPr bwMode="auto">
          <a:xfrm>
            <a:off x="2089150" y="4443413"/>
            <a:ext cx="3716338" cy="21764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endParaRPr lang="en-US" b="0"/>
          </a:p>
        </p:txBody>
      </p:sp>
      <p:grpSp>
        <p:nvGrpSpPr>
          <p:cNvPr id="124949" name="Group 21"/>
          <p:cNvGrpSpPr>
            <a:grpSpLocks/>
          </p:cNvGrpSpPr>
          <p:nvPr/>
        </p:nvGrpSpPr>
        <p:grpSpPr bwMode="auto">
          <a:xfrm>
            <a:off x="2287588" y="4562475"/>
            <a:ext cx="917575" cy="996950"/>
            <a:chOff x="1341" y="2874"/>
            <a:chExt cx="578" cy="628"/>
          </a:xfrm>
        </p:grpSpPr>
        <p:sp>
          <p:nvSpPr>
            <p:cNvPr id="124935" name="Rectangle 7"/>
            <p:cNvSpPr>
              <a:spLocks noChangeArrowheads="1"/>
            </p:cNvSpPr>
            <p:nvPr/>
          </p:nvSpPr>
          <p:spPr bwMode="auto">
            <a:xfrm>
              <a:off x="1380" y="3054"/>
              <a:ext cx="539" cy="448"/>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24934" name="Text Box 6"/>
            <p:cNvSpPr txBox="1">
              <a:spLocks noChangeArrowheads="1"/>
            </p:cNvSpPr>
            <p:nvPr/>
          </p:nvSpPr>
          <p:spPr bwMode="auto">
            <a:xfrm>
              <a:off x="1354" y="3037"/>
              <a:ext cx="312" cy="212"/>
            </a:xfrm>
            <a:prstGeom prst="rect">
              <a:avLst/>
            </a:prstGeom>
            <a:noFill/>
            <a:ln w="9525">
              <a:noFill/>
              <a:miter lim="800000"/>
              <a:headEnd/>
              <a:tailEnd/>
            </a:ln>
            <a:effectLst/>
          </p:spPr>
          <p:txBody>
            <a:bodyPr>
              <a:spAutoFit/>
            </a:bodyPr>
            <a:lstStyle/>
            <a:p>
              <a:pPr>
                <a:spcBef>
                  <a:spcPct val="50000"/>
                </a:spcBef>
              </a:pPr>
              <a:r>
                <a:rPr lang="en-US" b="0">
                  <a:solidFill>
                    <a:schemeClr val="tx2"/>
                  </a:solidFill>
                </a:rPr>
                <a:t>25</a:t>
              </a:r>
              <a:endParaRPr lang="en-US" b="0"/>
            </a:p>
          </p:txBody>
        </p:sp>
        <p:sp>
          <p:nvSpPr>
            <p:cNvPr id="124938" name="Text Box 10"/>
            <p:cNvSpPr txBox="1">
              <a:spLocks noChangeArrowheads="1"/>
            </p:cNvSpPr>
            <p:nvPr/>
          </p:nvSpPr>
          <p:spPr bwMode="auto">
            <a:xfrm>
              <a:off x="1341" y="2874"/>
              <a:ext cx="272" cy="212"/>
            </a:xfrm>
            <a:prstGeom prst="rect">
              <a:avLst/>
            </a:prstGeom>
            <a:noFill/>
            <a:ln w="9525">
              <a:noFill/>
              <a:miter lim="800000"/>
              <a:headEnd/>
              <a:tailEnd/>
            </a:ln>
            <a:effectLst/>
          </p:spPr>
          <p:txBody>
            <a:bodyPr wrap="none">
              <a:spAutoFit/>
            </a:bodyPr>
            <a:lstStyle/>
            <a:p>
              <a:r>
                <a:rPr lang="en-US" b="0"/>
                <a:t>P1</a:t>
              </a:r>
            </a:p>
          </p:txBody>
        </p:sp>
      </p:grpSp>
      <p:sp>
        <p:nvSpPr>
          <p:cNvPr id="124941" name="Rectangle 13"/>
          <p:cNvSpPr>
            <a:spLocks noChangeArrowheads="1"/>
          </p:cNvSpPr>
          <p:nvPr/>
        </p:nvSpPr>
        <p:spPr bwMode="auto">
          <a:xfrm>
            <a:off x="3519488" y="4841875"/>
            <a:ext cx="855662" cy="71120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24942" name="Text Box 14"/>
          <p:cNvSpPr txBox="1">
            <a:spLocks noChangeArrowheads="1"/>
          </p:cNvSpPr>
          <p:nvPr/>
        </p:nvSpPr>
        <p:spPr bwMode="auto">
          <a:xfrm>
            <a:off x="3463925" y="4800600"/>
            <a:ext cx="495300" cy="336550"/>
          </a:xfrm>
          <a:prstGeom prst="rect">
            <a:avLst/>
          </a:prstGeom>
          <a:noFill/>
          <a:ln w="9525">
            <a:noFill/>
            <a:miter lim="800000"/>
            <a:headEnd/>
            <a:tailEnd/>
          </a:ln>
          <a:effectLst/>
        </p:spPr>
        <p:txBody>
          <a:bodyPr>
            <a:spAutoFit/>
          </a:bodyPr>
          <a:lstStyle/>
          <a:p>
            <a:pPr>
              <a:spcBef>
                <a:spcPct val="50000"/>
              </a:spcBef>
            </a:pPr>
            <a:r>
              <a:rPr lang="en-US" b="0">
                <a:solidFill>
                  <a:schemeClr val="tx2"/>
                </a:solidFill>
              </a:rPr>
              <a:t>16</a:t>
            </a:r>
            <a:endParaRPr lang="en-US" b="0"/>
          </a:p>
        </p:txBody>
      </p:sp>
      <p:sp>
        <p:nvSpPr>
          <p:cNvPr id="124943" name="Text Box 15"/>
          <p:cNvSpPr txBox="1">
            <a:spLocks noChangeArrowheads="1"/>
          </p:cNvSpPr>
          <p:nvPr/>
        </p:nvSpPr>
        <p:spPr bwMode="auto">
          <a:xfrm>
            <a:off x="3424238" y="4541838"/>
            <a:ext cx="431800" cy="336550"/>
          </a:xfrm>
          <a:prstGeom prst="rect">
            <a:avLst/>
          </a:prstGeom>
          <a:noFill/>
          <a:ln w="9525">
            <a:noFill/>
            <a:miter lim="800000"/>
            <a:headEnd/>
            <a:tailEnd/>
          </a:ln>
          <a:effectLst/>
        </p:spPr>
        <p:txBody>
          <a:bodyPr wrap="none">
            <a:spAutoFit/>
          </a:bodyPr>
          <a:lstStyle/>
          <a:p>
            <a:r>
              <a:rPr lang="en-US" b="0"/>
              <a:t>P6</a:t>
            </a:r>
          </a:p>
        </p:txBody>
      </p:sp>
      <p:sp>
        <p:nvSpPr>
          <p:cNvPr id="124945" name="Rectangle 17"/>
          <p:cNvSpPr>
            <a:spLocks noChangeArrowheads="1"/>
          </p:cNvSpPr>
          <p:nvPr/>
        </p:nvSpPr>
        <p:spPr bwMode="auto">
          <a:xfrm>
            <a:off x="4811713" y="4841875"/>
            <a:ext cx="855662" cy="711200"/>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24946" name="Text Box 18"/>
          <p:cNvSpPr txBox="1">
            <a:spLocks noChangeArrowheads="1"/>
          </p:cNvSpPr>
          <p:nvPr/>
        </p:nvSpPr>
        <p:spPr bwMode="auto">
          <a:xfrm>
            <a:off x="4756150" y="4800600"/>
            <a:ext cx="495300" cy="336550"/>
          </a:xfrm>
          <a:prstGeom prst="rect">
            <a:avLst/>
          </a:prstGeom>
          <a:noFill/>
          <a:ln w="9525">
            <a:noFill/>
            <a:miter lim="800000"/>
            <a:headEnd/>
            <a:tailEnd/>
          </a:ln>
          <a:effectLst/>
        </p:spPr>
        <p:txBody>
          <a:bodyPr>
            <a:spAutoFit/>
          </a:bodyPr>
          <a:lstStyle/>
          <a:p>
            <a:pPr>
              <a:spcBef>
                <a:spcPct val="50000"/>
              </a:spcBef>
            </a:pPr>
            <a:r>
              <a:rPr lang="en-US" b="0">
                <a:solidFill>
                  <a:schemeClr val="tx2"/>
                </a:solidFill>
              </a:rPr>
              <a:t>19</a:t>
            </a:r>
            <a:endParaRPr lang="en-US" b="0"/>
          </a:p>
        </p:txBody>
      </p:sp>
      <p:sp>
        <p:nvSpPr>
          <p:cNvPr id="124947" name="Text Box 19"/>
          <p:cNvSpPr txBox="1">
            <a:spLocks noChangeArrowheads="1"/>
          </p:cNvSpPr>
          <p:nvPr/>
        </p:nvSpPr>
        <p:spPr bwMode="auto">
          <a:xfrm>
            <a:off x="4745038" y="4556125"/>
            <a:ext cx="544512" cy="336550"/>
          </a:xfrm>
          <a:prstGeom prst="rect">
            <a:avLst/>
          </a:prstGeom>
          <a:noFill/>
          <a:ln w="9525">
            <a:noFill/>
            <a:miter lim="800000"/>
            <a:headEnd/>
            <a:tailEnd/>
          </a:ln>
          <a:effectLst/>
        </p:spPr>
        <p:txBody>
          <a:bodyPr wrap="none">
            <a:spAutoFit/>
          </a:bodyPr>
          <a:lstStyle/>
          <a:p>
            <a:r>
              <a:rPr lang="en-US" b="0"/>
              <a:t>P23</a:t>
            </a:r>
          </a:p>
        </p:txBody>
      </p:sp>
      <p:sp>
        <p:nvSpPr>
          <p:cNvPr id="124948" name="Text Box 20"/>
          <p:cNvSpPr txBox="1">
            <a:spLocks noChangeArrowheads="1"/>
          </p:cNvSpPr>
          <p:nvPr/>
        </p:nvSpPr>
        <p:spPr bwMode="auto">
          <a:xfrm>
            <a:off x="6829425" y="6056313"/>
            <a:ext cx="1633538" cy="336550"/>
          </a:xfrm>
          <a:prstGeom prst="rect">
            <a:avLst/>
          </a:prstGeom>
          <a:noFill/>
          <a:ln w="9525">
            <a:noFill/>
            <a:miter lim="800000"/>
            <a:headEnd/>
            <a:tailEnd/>
          </a:ln>
          <a:effectLst/>
        </p:spPr>
        <p:txBody>
          <a:bodyPr wrap="none">
            <a:spAutoFit/>
          </a:bodyPr>
          <a:lstStyle/>
          <a:p>
            <a:r>
              <a:rPr lang="en-US" b="0"/>
              <a:t>DirtyPage Table</a:t>
            </a:r>
          </a:p>
        </p:txBody>
      </p:sp>
      <p:grpSp>
        <p:nvGrpSpPr>
          <p:cNvPr id="124950" name="Group 22"/>
          <p:cNvGrpSpPr>
            <a:grpSpLocks/>
          </p:cNvGrpSpPr>
          <p:nvPr/>
        </p:nvGrpSpPr>
        <p:grpSpPr bwMode="auto">
          <a:xfrm>
            <a:off x="2266950" y="5561013"/>
            <a:ext cx="917575" cy="996950"/>
            <a:chOff x="1341" y="2874"/>
            <a:chExt cx="578" cy="628"/>
          </a:xfrm>
        </p:grpSpPr>
        <p:sp>
          <p:nvSpPr>
            <p:cNvPr id="124951" name="Rectangle 23"/>
            <p:cNvSpPr>
              <a:spLocks noChangeArrowheads="1"/>
            </p:cNvSpPr>
            <p:nvPr/>
          </p:nvSpPr>
          <p:spPr bwMode="auto">
            <a:xfrm>
              <a:off x="1380" y="3054"/>
              <a:ext cx="539" cy="448"/>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124952" name="Text Box 24"/>
            <p:cNvSpPr txBox="1">
              <a:spLocks noChangeArrowheads="1"/>
            </p:cNvSpPr>
            <p:nvPr/>
          </p:nvSpPr>
          <p:spPr bwMode="auto">
            <a:xfrm>
              <a:off x="1354" y="3037"/>
              <a:ext cx="312" cy="212"/>
            </a:xfrm>
            <a:prstGeom prst="rect">
              <a:avLst/>
            </a:prstGeom>
            <a:noFill/>
            <a:ln w="9525">
              <a:noFill/>
              <a:miter lim="800000"/>
              <a:headEnd/>
              <a:tailEnd/>
            </a:ln>
            <a:effectLst/>
          </p:spPr>
          <p:txBody>
            <a:bodyPr>
              <a:spAutoFit/>
            </a:bodyPr>
            <a:lstStyle/>
            <a:p>
              <a:pPr>
                <a:spcBef>
                  <a:spcPct val="50000"/>
                </a:spcBef>
              </a:pPr>
              <a:r>
                <a:rPr lang="en-US" b="0">
                  <a:solidFill>
                    <a:schemeClr val="tx2"/>
                  </a:solidFill>
                </a:rPr>
                <a:t>9</a:t>
              </a:r>
              <a:endParaRPr lang="en-US" b="0"/>
            </a:p>
          </p:txBody>
        </p:sp>
        <p:sp>
          <p:nvSpPr>
            <p:cNvPr id="124953" name="Text Box 25"/>
            <p:cNvSpPr txBox="1">
              <a:spLocks noChangeArrowheads="1"/>
            </p:cNvSpPr>
            <p:nvPr/>
          </p:nvSpPr>
          <p:spPr bwMode="auto">
            <a:xfrm>
              <a:off x="1341" y="2874"/>
              <a:ext cx="343" cy="212"/>
            </a:xfrm>
            <a:prstGeom prst="rect">
              <a:avLst/>
            </a:prstGeom>
            <a:noFill/>
            <a:ln w="9525">
              <a:noFill/>
              <a:miter lim="800000"/>
              <a:headEnd/>
              <a:tailEnd/>
            </a:ln>
            <a:effectLst/>
          </p:spPr>
          <p:txBody>
            <a:bodyPr wrap="none">
              <a:spAutoFit/>
            </a:bodyPr>
            <a:lstStyle/>
            <a:p>
              <a:r>
                <a:rPr lang="en-US" b="0"/>
                <a:t>P15</a:t>
              </a:r>
            </a:p>
          </p:txBody>
        </p:sp>
      </p:grpSp>
      <p:sp>
        <p:nvSpPr>
          <p:cNvPr id="124954" name="Line 26"/>
          <p:cNvSpPr>
            <a:spLocks noChangeShapeType="1"/>
          </p:cNvSpPr>
          <p:nvPr/>
        </p:nvSpPr>
        <p:spPr bwMode="auto">
          <a:xfrm>
            <a:off x="6778625" y="4978400"/>
            <a:ext cx="1698625" cy="0"/>
          </a:xfrm>
          <a:prstGeom prst="line">
            <a:avLst/>
          </a:prstGeom>
          <a:noFill/>
          <a:ln w="9525">
            <a:solidFill>
              <a:schemeClr val="tx1"/>
            </a:solidFill>
            <a:round/>
            <a:headEnd/>
            <a:tailEnd/>
          </a:ln>
          <a:effectLst/>
        </p:spPr>
        <p:txBody>
          <a:bodyPr wrap="none"/>
          <a:lstStyle/>
          <a:p>
            <a:endParaRPr lang="en-US"/>
          </a:p>
        </p:txBody>
      </p:sp>
      <p:sp>
        <p:nvSpPr>
          <p:cNvPr id="124955" name="Text Box 27"/>
          <p:cNvSpPr txBox="1">
            <a:spLocks noChangeArrowheads="1"/>
          </p:cNvSpPr>
          <p:nvPr/>
        </p:nvSpPr>
        <p:spPr bwMode="auto">
          <a:xfrm>
            <a:off x="4089400" y="5983288"/>
            <a:ext cx="1189038" cy="336550"/>
          </a:xfrm>
          <a:prstGeom prst="rect">
            <a:avLst/>
          </a:prstGeom>
          <a:noFill/>
          <a:ln w="9525">
            <a:noFill/>
            <a:miter lim="800000"/>
            <a:headEnd/>
            <a:tailEnd/>
          </a:ln>
          <a:effectLst/>
        </p:spPr>
        <p:txBody>
          <a:bodyPr wrap="none">
            <a:spAutoFit/>
          </a:bodyPr>
          <a:lstStyle/>
          <a:p>
            <a:r>
              <a:rPr lang="en-US" b="0"/>
              <a:t>Buffer Pool</a:t>
            </a:r>
          </a:p>
        </p:txBody>
      </p:sp>
      <p:sp>
        <p:nvSpPr>
          <p:cNvPr id="124956" name="Oval 28"/>
          <p:cNvSpPr>
            <a:spLocks noChangeArrowheads="1"/>
          </p:cNvSpPr>
          <p:nvPr/>
        </p:nvSpPr>
        <p:spPr bwMode="auto">
          <a:xfrm>
            <a:off x="463550" y="4519613"/>
            <a:ext cx="1016000" cy="290512"/>
          </a:xfrm>
          <a:prstGeom prst="ellipse">
            <a:avLst/>
          </a:prstGeom>
          <a:noFill/>
          <a:ln w="9525">
            <a:solidFill>
              <a:schemeClr val="tx1"/>
            </a:solidFill>
            <a:round/>
            <a:headEnd/>
            <a:tailEnd/>
          </a:ln>
          <a:effectLst/>
        </p:spPr>
        <p:txBody>
          <a:bodyPr wrap="none" anchor="ctr"/>
          <a:lstStyle/>
          <a:p>
            <a:endParaRPr lang="en-US"/>
          </a:p>
        </p:txBody>
      </p:sp>
      <p:sp>
        <p:nvSpPr>
          <p:cNvPr id="124957" name="Oval 29"/>
          <p:cNvSpPr>
            <a:spLocks noChangeArrowheads="1"/>
          </p:cNvSpPr>
          <p:nvPr/>
        </p:nvSpPr>
        <p:spPr bwMode="auto">
          <a:xfrm>
            <a:off x="458788" y="6224588"/>
            <a:ext cx="1016000" cy="29051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4958" name="Line 30"/>
          <p:cNvSpPr>
            <a:spLocks noChangeShapeType="1"/>
          </p:cNvSpPr>
          <p:nvPr/>
        </p:nvSpPr>
        <p:spPr bwMode="auto">
          <a:xfrm>
            <a:off x="463550" y="4675188"/>
            <a:ext cx="0" cy="1712912"/>
          </a:xfrm>
          <a:prstGeom prst="line">
            <a:avLst/>
          </a:prstGeom>
          <a:noFill/>
          <a:ln w="9525">
            <a:solidFill>
              <a:schemeClr val="tx1"/>
            </a:solidFill>
            <a:round/>
            <a:headEnd/>
            <a:tailEnd/>
          </a:ln>
          <a:effectLst/>
        </p:spPr>
        <p:txBody>
          <a:bodyPr wrap="none"/>
          <a:lstStyle/>
          <a:p>
            <a:endParaRPr lang="en-US"/>
          </a:p>
        </p:txBody>
      </p:sp>
      <p:sp>
        <p:nvSpPr>
          <p:cNvPr id="124959" name="Line 31"/>
          <p:cNvSpPr>
            <a:spLocks noChangeShapeType="1"/>
          </p:cNvSpPr>
          <p:nvPr/>
        </p:nvSpPr>
        <p:spPr bwMode="auto">
          <a:xfrm>
            <a:off x="1473200" y="4668838"/>
            <a:ext cx="0" cy="1728787"/>
          </a:xfrm>
          <a:prstGeom prst="line">
            <a:avLst/>
          </a:prstGeom>
          <a:noFill/>
          <a:ln w="9525">
            <a:solidFill>
              <a:schemeClr val="tx1"/>
            </a:solidFill>
            <a:round/>
            <a:headEnd/>
            <a:tailEnd/>
          </a:ln>
          <a:effectLst/>
        </p:spPr>
        <p:txBody>
          <a:bodyPr wrap="none"/>
          <a:lstStyle/>
          <a:p>
            <a:endParaRPr lang="en-US"/>
          </a:p>
        </p:txBody>
      </p:sp>
      <p:sp>
        <p:nvSpPr>
          <p:cNvPr id="124960" name="Text Box 32"/>
          <p:cNvSpPr txBox="1">
            <a:spLocks noChangeArrowheads="1"/>
          </p:cNvSpPr>
          <p:nvPr/>
        </p:nvSpPr>
        <p:spPr bwMode="auto">
          <a:xfrm>
            <a:off x="565150" y="4770438"/>
            <a:ext cx="828675" cy="1511300"/>
          </a:xfrm>
          <a:prstGeom prst="rect">
            <a:avLst/>
          </a:prstGeom>
          <a:noFill/>
          <a:ln w="9525">
            <a:noFill/>
            <a:miter lim="800000"/>
            <a:headEnd/>
            <a:tailEnd/>
          </a:ln>
          <a:effectLst/>
        </p:spPr>
        <p:txBody>
          <a:bodyPr wrap="none">
            <a:spAutoFit/>
          </a:bodyPr>
          <a:lstStyle/>
          <a:p>
            <a:r>
              <a:rPr lang="en-US" b="0"/>
              <a:t>P1   16</a:t>
            </a:r>
          </a:p>
          <a:p>
            <a:r>
              <a:rPr lang="en-US" sz="900" b="0"/>
              <a:t>…</a:t>
            </a:r>
          </a:p>
          <a:p>
            <a:r>
              <a:rPr lang="en-US" b="0"/>
              <a:t>P6   12</a:t>
            </a:r>
          </a:p>
          <a:p>
            <a:r>
              <a:rPr lang="en-US" sz="1000" b="0"/>
              <a:t>..</a:t>
            </a:r>
          </a:p>
          <a:p>
            <a:r>
              <a:rPr lang="en-US" b="0"/>
              <a:t>P15   9</a:t>
            </a:r>
          </a:p>
          <a:p>
            <a:r>
              <a:rPr lang="en-US" sz="1000" b="0"/>
              <a:t>..</a:t>
            </a:r>
          </a:p>
          <a:p>
            <a:r>
              <a:rPr lang="en-US" b="0"/>
              <a:t>P23 11</a:t>
            </a:r>
          </a:p>
        </p:txBody>
      </p:sp>
      <p:sp>
        <p:nvSpPr>
          <p:cNvPr id="124961" name="Text Box 33"/>
          <p:cNvSpPr txBox="1">
            <a:spLocks noChangeArrowheads="1"/>
          </p:cNvSpPr>
          <p:nvPr/>
        </p:nvSpPr>
        <p:spPr bwMode="auto">
          <a:xfrm>
            <a:off x="328613" y="3749675"/>
            <a:ext cx="1266825" cy="581025"/>
          </a:xfrm>
          <a:prstGeom prst="rect">
            <a:avLst/>
          </a:prstGeom>
          <a:noFill/>
          <a:ln w="9525">
            <a:noFill/>
            <a:miter lim="800000"/>
            <a:headEnd/>
            <a:tailEnd/>
          </a:ln>
          <a:effectLst/>
        </p:spPr>
        <p:txBody>
          <a:bodyPr wrap="none">
            <a:spAutoFit/>
          </a:bodyPr>
          <a:lstStyle/>
          <a:p>
            <a:r>
              <a:rPr lang="en-US" b="0"/>
              <a:t>Page LSNs </a:t>
            </a:r>
          </a:p>
          <a:p>
            <a:r>
              <a:rPr lang="en-US" b="0"/>
              <a:t>on disk</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ARIES Data Structures: Checkpoint Log</a:t>
            </a:r>
          </a:p>
        </p:txBody>
      </p:sp>
      <p:sp>
        <p:nvSpPr>
          <p:cNvPr id="162819" name="Rectangle 3"/>
          <p:cNvSpPr>
            <a:spLocks noGrp="1" noChangeArrowheads="1"/>
          </p:cNvSpPr>
          <p:nvPr>
            <p:ph type="body" idx="1"/>
          </p:nvPr>
        </p:nvSpPr>
        <p:spPr/>
        <p:txBody>
          <a:bodyPr/>
          <a:lstStyle/>
          <a:p>
            <a:r>
              <a:rPr lang="en-US" b="1">
                <a:solidFill>
                  <a:schemeClr val="tx2"/>
                </a:solidFill>
              </a:rPr>
              <a:t>Checkpoint log record</a:t>
            </a:r>
          </a:p>
          <a:p>
            <a:pPr lvl="1"/>
            <a:r>
              <a:rPr lang="en-US"/>
              <a:t>Contains: </a:t>
            </a:r>
          </a:p>
          <a:p>
            <a:pPr lvl="2"/>
            <a:r>
              <a:rPr lang="en-US"/>
              <a:t>DirtyPageTable and list of active transactions</a:t>
            </a:r>
          </a:p>
          <a:p>
            <a:pPr lvl="2"/>
            <a:r>
              <a:rPr lang="en-US"/>
              <a:t>For each active transaction, LastLSN, the LSN of the last log record written by the transaction</a:t>
            </a:r>
          </a:p>
          <a:p>
            <a:pPr lvl="1"/>
            <a:r>
              <a:rPr lang="en-US"/>
              <a:t>Fixed position on disk notes LSN of last completed</a:t>
            </a:r>
            <a:br>
              <a:rPr lang="en-US"/>
            </a:br>
            <a:r>
              <a:rPr lang="en-US"/>
              <a:t>checkpoint log record</a:t>
            </a:r>
          </a:p>
          <a:p>
            <a:r>
              <a:rPr lang="en-US"/>
              <a:t>Dirty pages are not written out at checkpoint time</a:t>
            </a:r>
          </a:p>
          <a:p>
            <a:pPr lvl="2"/>
            <a:r>
              <a:rPr lang="en-US"/>
              <a:t>Instead, they are flushed out continuously, in the background</a:t>
            </a:r>
          </a:p>
          <a:p>
            <a:r>
              <a:rPr lang="en-US"/>
              <a:t>Checkpoint is thus very low overhead</a:t>
            </a:r>
          </a:p>
          <a:p>
            <a:pPr lvl="1"/>
            <a:r>
              <a:rPr lang="en-US"/>
              <a:t>can be done frequently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ARIES Recovery Algorithm</a:t>
            </a:r>
          </a:p>
        </p:txBody>
      </p:sp>
      <p:sp>
        <p:nvSpPr>
          <p:cNvPr id="122883" name="Rectangle 3"/>
          <p:cNvSpPr>
            <a:spLocks noGrp="1" noChangeArrowheads="1"/>
          </p:cNvSpPr>
          <p:nvPr>
            <p:ph type="body" idx="1"/>
          </p:nvPr>
        </p:nvSpPr>
        <p:spPr>
          <a:xfrm>
            <a:off x="842963" y="1106488"/>
            <a:ext cx="7950200" cy="5461000"/>
          </a:xfrm>
        </p:spPr>
        <p:txBody>
          <a:bodyPr/>
          <a:lstStyle/>
          <a:p>
            <a:pPr>
              <a:buFont typeface="Monotype Sorts" pitchFamily="2" charset="2"/>
              <a:buNone/>
            </a:pPr>
            <a:r>
              <a:rPr lang="en-US"/>
              <a:t>ARIES recovery involves three passes</a:t>
            </a:r>
          </a:p>
          <a:p>
            <a:r>
              <a:rPr lang="en-US">
                <a:solidFill>
                  <a:schemeClr val="tx2"/>
                </a:solidFill>
              </a:rPr>
              <a:t>Analysis pass</a:t>
            </a:r>
            <a:r>
              <a:rPr lang="en-US"/>
              <a:t>: Determines</a:t>
            </a:r>
          </a:p>
          <a:p>
            <a:pPr lvl="1"/>
            <a:r>
              <a:rPr lang="en-US"/>
              <a:t>Which transactions to undo</a:t>
            </a:r>
          </a:p>
          <a:p>
            <a:pPr lvl="1"/>
            <a:r>
              <a:rPr lang="en-US"/>
              <a:t>Which pages were dirty (disk version not up to date) at time of crash</a:t>
            </a:r>
          </a:p>
          <a:p>
            <a:pPr lvl="1"/>
            <a:r>
              <a:rPr lang="en-US">
                <a:solidFill>
                  <a:schemeClr val="tx2"/>
                </a:solidFill>
              </a:rPr>
              <a:t>RedoLSN</a:t>
            </a:r>
            <a:r>
              <a:rPr lang="en-US"/>
              <a:t>: LSN from which redo should start</a:t>
            </a:r>
          </a:p>
          <a:p>
            <a:r>
              <a:rPr lang="en-US">
                <a:solidFill>
                  <a:schemeClr val="tx2"/>
                </a:solidFill>
              </a:rPr>
              <a:t>Redo pass</a:t>
            </a:r>
            <a:r>
              <a:rPr lang="en-US"/>
              <a:t>:</a:t>
            </a:r>
          </a:p>
          <a:p>
            <a:pPr lvl="1"/>
            <a:r>
              <a:rPr lang="en-US"/>
              <a:t>Repeats history, redoing all actions from RedoLSN </a:t>
            </a:r>
          </a:p>
          <a:p>
            <a:pPr lvl="2"/>
            <a:r>
              <a:rPr lang="en-US"/>
              <a:t>RecLSN and PageLSNs are used to avoid redoing actions already reflected on page </a:t>
            </a:r>
          </a:p>
          <a:p>
            <a:r>
              <a:rPr lang="en-US">
                <a:solidFill>
                  <a:schemeClr val="tx2"/>
                </a:solidFill>
              </a:rPr>
              <a:t>Undo pass</a:t>
            </a:r>
            <a:r>
              <a:rPr lang="en-US"/>
              <a:t>:</a:t>
            </a:r>
          </a:p>
          <a:p>
            <a:pPr lvl="1"/>
            <a:r>
              <a:rPr lang="en-US"/>
              <a:t>Rolls back all incomplete transactions</a:t>
            </a:r>
          </a:p>
          <a:p>
            <a:pPr lvl="2"/>
            <a:r>
              <a:rPr lang="en-US"/>
              <a:t>Transactions whose abort was complete earlier are not undone</a:t>
            </a:r>
          </a:p>
          <a:p>
            <a:pPr lvl="3"/>
            <a:r>
              <a:rPr lang="en-US"/>
              <a:t>Key idea: no need to undo these transactions: earlier undo actions were logged, and are redone as required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Aries Recovery: 3 Passes</a:t>
            </a:r>
          </a:p>
        </p:txBody>
      </p:sp>
      <p:sp>
        <p:nvSpPr>
          <p:cNvPr id="164867" name="Rectangle 3"/>
          <p:cNvSpPr>
            <a:spLocks noGrp="1" noChangeArrowheads="1"/>
          </p:cNvSpPr>
          <p:nvPr>
            <p:ph type="body" idx="1"/>
          </p:nvPr>
        </p:nvSpPr>
        <p:spPr>
          <a:xfrm>
            <a:off x="814388" y="1093788"/>
            <a:ext cx="7661275" cy="1768475"/>
          </a:xfrm>
        </p:spPr>
        <p:txBody>
          <a:bodyPr/>
          <a:lstStyle/>
          <a:p>
            <a:r>
              <a:rPr lang="en-US"/>
              <a:t>Analysis, redo and undo passes</a:t>
            </a:r>
          </a:p>
          <a:p>
            <a:r>
              <a:rPr lang="en-US"/>
              <a:t>Analysis determines where redo should start</a:t>
            </a:r>
          </a:p>
          <a:p>
            <a:r>
              <a:rPr lang="en-US"/>
              <a:t>Undo has to go back till start of earliest incomplete transaction</a:t>
            </a:r>
          </a:p>
        </p:txBody>
      </p:sp>
      <p:grpSp>
        <p:nvGrpSpPr>
          <p:cNvPr id="164868" name="Group 4"/>
          <p:cNvGrpSpPr>
            <a:grpSpLocks/>
          </p:cNvGrpSpPr>
          <p:nvPr/>
        </p:nvGrpSpPr>
        <p:grpSpPr bwMode="auto">
          <a:xfrm>
            <a:off x="549275" y="2949575"/>
            <a:ext cx="8262938" cy="1933575"/>
            <a:chOff x="430" y="2791"/>
            <a:chExt cx="5205" cy="1218"/>
          </a:xfrm>
        </p:grpSpPr>
        <p:sp>
          <p:nvSpPr>
            <p:cNvPr id="164869" name="Line 5"/>
            <p:cNvSpPr>
              <a:spLocks noChangeShapeType="1"/>
            </p:cNvSpPr>
            <p:nvPr/>
          </p:nvSpPr>
          <p:spPr bwMode="auto">
            <a:xfrm>
              <a:off x="430" y="3355"/>
              <a:ext cx="4717" cy="0"/>
            </a:xfrm>
            <a:prstGeom prst="line">
              <a:avLst/>
            </a:prstGeom>
            <a:noFill/>
            <a:ln w="63500">
              <a:solidFill>
                <a:schemeClr val="tx1"/>
              </a:solidFill>
              <a:round/>
              <a:headEnd/>
              <a:tailEnd type="triangle" w="med" len="med"/>
            </a:ln>
            <a:effectLst/>
          </p:spPr>
          <p:txBody>
            <a:bodyPr wrap="none"/>
            <a:lstStyle/>
            <a:p>
              <a:endParaRPr lang="en-US"/>
            </a:p>
          </p:txBody>
        </p:sp>
        <p:sp>
          <p:nvSpPr>
            <p:cNvPr id="164870" name="Text Box 6"/>
            <p:cNvSpPr txBox="1">
              <a:spLocks noChangeArrowheads="1"/>
            </p:cNvSpPr>
            <p:nvPr/>
          </p:nvSpPr>
          <p:spPr bwMode="auto">
            <a:xfrm>
              <a:off x="3133" y="2836"/>
              <a:ext cx="1005" cy="212"/>
            </a:xfrm>
            <a:prstGeom prst="rect">
              <a:avLst/>
            </a:prstGeom>
            <a:noFill/>
            <a:ln w="9525">
              <a:noFill/>
              <a:miter lim="800000"/>
              <a:headEnd/>
              <a:tailEnd/>
            </a:ln>
            <a:effectLst/>
          </p:spPr>
          <p:txBody>
            <a:bodyPr wrap="none">
              <a:spAutoFit/>
            </a:bodyPr>
            <a:lstStyle/>
            <a:p>
              <a:r>
                <a:rPr lang="en-US" b="0"/>
                <a:t>Last checkpoint</a:t>
              </a:r>
            </a:p>
          </p:txBody>
        </p:sp>
        <p:sp>
          <p:nvSpPr>
            <p:cNvPr id="164871" name="Text Box 7"/>
            <p:cNvSpPr txBox="1">
              <a:spLocks noChangeArrowheads="1"/>
            </p:cNvSpPr>
            <p:nvPr/>
          </p:nvSpPr>
          <p:spPr bwMode="auto">
            <a:xfrm>
              <a:off x="445" y="3440"/>
              <a:ext cx="329" cy="212"/>
            </a:xfrm>
            <a:prstGeom prst="rect">
              <a:avLst/>
            </a:prstGeom>
            <a:noFill/>
            <a:ln w="9525">
              <a:noFill/>
              <a:miter lim="800000"/>
              <a:headEnd/>
              <a:tailEnd/>
            </a:ln>
            <a:effectLst/>
          </p:spPr>
          <p:txBody>
            <a:bodyPr wrap="none">
              <a:spAutoFit/>
            </a:bodyPr>
            <a:lstStyle/>
            <a:p>
              <a:r>
                <a:rPr lang="en-US" b="0"/>
                <a:t>Log</a:t>
              </a:r>
            </a:p>
          </p:txBody>
        </p:sp>
        <p:sp>
          <p:nvSpPr>
            <p:cNvPr id="164872" name="Line 8"/>
            <p:cNvSpPr>
              <a:spLocks noChangeShapeType="1"/>
            </p:cNvSpPr>
            <p:nvPr/>
          </p:nvSpPr>
          <p:spPr bwMode="auto">
            <a:xfrm>
              <a:off x="5211" y="3273"/>
              <a:ext cx="421" cy="0"/>
            </a:xfrm>
            <a:prstGeom prst="line">
              <a:avLst/>
            </a:prstGeom>
            <a:noFill/>
            <a:ln w="9525">
              <a:solidFill>
                <a:schemeClr val="tx1"/>
              </a:solidFill>
              <a:round/>
              <a:headEnd/>
              <a:tailEnd type="triangle" w="med" len="med"/>
            </a:ln>
            <a:effectLst/>
          </p:spPr>
          <p:txBody>
            <a:bodyPr wrap="none"/>
            <a:lstStyle/>
            <a:p>
              <a:endParaRPr lang="en-US"/>
            </a:p>
          </p:txBody>
        </p:sp>
        <p:sp>
          <p:nvSpPr>
            <p:cNvPr id="164873" name="Text Box 9"/>
            <p:cNvSpPr txBox="1">
              <a:spLocks noChangeArrowheads="1"/>
            </p:cNvSpPr>
            <p:nvPr/>
          </p:nvSpPr>
          <p:spPr bwMode="auto">
            <a:xfrm>
              <a:off x="5235" y="3002"/>
              <a:ext cx="400" cy="212"/>
            </a:xfrm>
            <a:prstGeom prst="rect">
              <a:avLst/>
            </a:prstGeom>
            <a:noFill/>
            <a:ln w="9525">
              <a:noFill/>
              <a:miter lim="800000"/>
              <a:headEnd/>
              <a:tailEnd/>
            </a:ln>
            <a:effectLst/>
          </p:spPr>
          <p:txBody>
            <a:bodyPr wrap="none">
              <a:spAutoFit/>
            </a:bodyPr>
            <a:lstStyle/>
            <a:p>
              <a:r>
                <a:rPr lang="en-US" b="0"/>
                <a:t>Time</a:t>
              </a:r>
            </a:p>
          </p:txBody>
        </p:sp>
        <p:sp>
          <p:nvSpPr>
            <p:cNvPr id="164874" name="Line 10"/>
            <p:cNvSpPr>
              <a:spLocks noChangeShapeType="1"/>
            </p:cNvSpPr>
            <p:nvPr/>
          </p:nvSpPr>
          <p:spPr bwMode="auto">
            <a:xfrm>
              <a:off x="3612" y="3080"/>
              <a:ext cx="0" cy="192"/>
            </a:xfrm>
            <a:prstGeom prst="line">
              <a:avLst/>
            </a:prstGeom>
            <a:noFill/>
            <a:ln w="9525">
              <a:solidFill>
                <a:schemeClr val="tx1"/>
              </a:solidFill>
              <a:round/>
              <a:headEnd/>
              <a:tailEnd type="triangle" w="med" len="med"/>
            </a:ln>
            <a:effectLst/>
          </p:spPr>
          <p:txBody>
            <a:bodyPr wrap="none"/>
            <a:lstStyle/>
            <a:p>
              <a:endParaRPr lang="en-US"/>
            </a:p>
          </p:txBody>
        </p:sp>
        <p:sp>
          <p:nvSpPr>
            <p:cNvPr id="164875" name="Line 11"/>
            <p:cNvSpPr>
              <a:spLocks noChangeShapeType="1"/>
            </p:cNvSpPr>
            <p:nvPr/>
          </p:nvSpPr>
          <p:spPr bwMode="auto">
            <a:xfrm>
              <a:off x="3620" y="3592"/>
              <a:ext cx="1518" cy="0"/>
            </a:xfrm>
            <a:prstGeom prst="line">
              <a:avLst/>
            </a:prstGeom>
            <a:noFill/>
            <a:ln w="9525">
              <a:solidFill>
                <a:schemeClr val="tx1"/>
              </a:solidFill>
              <a:round/>
              <a:headEnd/>
              <a:tailEnd type="triangle" w="lg" len="lg"/>
            </a:ln>
            <a:effectLst/>
          </p:spPr>
          <p:txBody>
            <a:bodyPr wrap="none"/>
            <a:lstStyle/>
            <a:p>
              <a:endParaRPr lang="en-US"/>
            </a:p>
          </p:txBody>
        </p:sp>
        <p:sp>
          <p:nvSpPr>
            <p:cNvPr id="164876" name="Line 12"/>
            <p:cNvSpPr>
              <a:spLocks noChangeShapeType="1"/>
            </p:cNvSpPr>
            <p:nvPr/>
          </p:nvSpPr>
          <p:spPr bwMode="auto">
            <a:xfrm>
              <a:off x="5083" y="3054"/>
              <a:ext cx="0" cy="237"/>
            </a:xfrm>
            <a:prstGeom prst="line">
              <a:avLst/>
            </a:prstGeom>
            <a:noFill/>
            <a:ln w="9525">
              <a:solidFill>
                <a:schemeClr val="tx1"/>
              </a:solidFill>
              <a:round/>
              <a:headEnd/>
              <a:tailEnd type="triangle" w="med" len="med"/>
            </a:ln>
            <a:effectLst/>
          </p:spPr>
          <p:txBody>
            <a:bodyPr wrap="none"/>
            <a:lstStyle/>
            <a:p>
              <a:endParaRPr lang="en-US"/>
            </a:p>
          </p:txBody>
        </p:sp>
        <p:sp>
          <p:nvSpPr>
            <p:cNvPr id="164877" name="Text Box 13"/>
            <p:cNvSpPr txBox="1">
              <a:spLocks noChangeArrowheads="1"/>
            </p:cNvSpPr>
            <p:nvPr/>
          </p:nvSpPr>
          <p:spPr bwMode="auto">
            <a:xfrm>
              <a:off x="4660" y="2791"/>
              <a:ext cx="735" cy="212"/>
            </a:xfrm>
            <a:prstGeom prst="rect">
              <a:avLst/>
            </a:prstGeom>
            <a:noFill/>
            <a:ln w="9525">
              <a:noFill/>
              <a:miter lim="800000"/>
              <a:headEnd/>
              <a:tailEnd/>
            </a:ln>
            <a:effectLst/>
          </p:spPr>
          <p:txBody>
            <a:bodyPr wrap="none">
              <a:spAutoFit/>
            </a:bodyPr>
            <a:lstStyle/>
            <a:p>
              <a:r>
                <a:rPr lang="en-US" b="0"/>
                <a:t>End of Log</a:t>
              </a:r>
            </a:p>
          </p:txBody>
        </p:sp>
        <p:sp>
          <p:nvSpPr>
            <p:cNvPr id="164878" name="Text Box 14"/>
            <p:cNvSpPr txBox="1">
              <a:spLocks noChangeArrowheads="1"/>
            </p:cNvSpPr>
            <p:nvPr/>
          </p:nvSpPr>
          <p:spPr bwMode="auto">
            <a:xfrm>
              <a:off x="4001" y="3403"/>
              <a:ext cx="894" cy="212"/>
            </a:xfrm>
            <a:prstGeom prst="rect">
              <a:avLst/>
            </a:prstGeom>
            <a:noFill/>
            <a:ln w="9525">
              <a:noFill/>
              <a:miter lim="800000"/>
              <a:headEnd/>
              <a:tailEnd/>
            </a:ln>
            <a:effectLst/>
          </p:spPr>
          <p:txBody>
            <a:bodyPr wrap="none">
              <a:spAutoFit/>
            </a:bodyPr>
            <a:lstStyle/>
            <a:p>
              <a:r>
                <a:rPr lang="en-US" b="0"/>
                <a:t>Analysis pass</a:t>
              </a:r>
            </a:p>
          </p:txBody>
        </p:sp>
        <p:sp>
          <p:nvSpPr>
            <p:cNvPr id="164879" name="Line 15"/>
            <p:cNvSpPr>
              <a:spLocks noChangeShapeType="1"/>
            </p:cNvSpPr>
            <p:nvPr/>
          </p:nvSpPr>
          <p:spPr bwMode="auto">
            <a:xfrm>
              <a:off x="2542" y="3758"/>
              <a:ext cx="2605" cy="0"/>
            </a:xfrm>
            <a:prstGeom prst="line">
              <a:avLst/>
            </a:prstGeom>
            <a:noFill/>
            <a:ln w="9525">
              <a:solidFill>
                <a:schemeClr val="tx1"/>
              </a:solidFill>
              <a:round/>
              <a:headEnd/>
              <a:tailEnd type="triangle" w="lg" len="lg"/>
            </a:ln>
            <a:effectLst/>
          </p:spPr>
          <p:txBody>
            <a:bodyPr wrap="none"/>
            <a:lstStyle/>
            <a:p>
              <a:endParaRPr lang="en-US"/>
            </a:p>
          </p:txBody>
        </p:sp>
        <p:sp>
          <p:nvSpPr>
            <p:cNvPr id="164880" name="Text Box 16"/>
            <p:cNvSpPr txBox="1">
              <a:spLocks noChangeArrowheads="1"/>
            </p:cNvSpPr>
            <p:nvPr/>
          </p:nvSpPr>
          <p:spPr bwMode="auto">
            <a:xfrm>
              <a:off x="2639" y="3513"/>
              <a:ext cx="727" cy="212"/>
            </a:xfrm>
            <a:prstGeom prst="rect">
              <a:avLst/>
            </a:prstGeom>
            <a:noFill/>
            <a:ln w="9525">
              <a:noFill/>
              <a:miter lim="800000"/>
              <a:headEnd/>
              <a:tailEnd/>
            </a:ln>
            <a:effectLst/>
          </p:spPr>
          <p:txBody>
            <a:bodyPr wrap="none">
              <a:spAutoFit/>
            </a:bodyPr>
            <a:lstStyle/>
            <a:p>
              <a:r>
                <a:rPr lang="en-US" b="0"/>
                <a:t>Redo pass</a:t>
              </a:r>
            </a:p>
          </p:txBody>
        </p:sp>
        <p:sp>
          <p:nvSpPr>
            <p:cNvPr id="164881" name="Line 17"/>
            <p:cNvSpPr>
              <a:spLocks noChangeShapeType="1"/>
            </p:cNvSpPr>
            <p:nvPr/>
          </p:nvSpPr>
          <p:spPr bwMode="auto">
            <a:xfrm flipH="1">
              <a:off x="2999" y="3977"/>
              <a:ext cx="2112" cy="0"/>
            </a:xfrm>
            <a:prstGeom prst="line">
              <a:avLst/>
            </a:prstGeom>
            <a:noFill/>
            <a:ln w="9525">
              <a:solidFill>
                <a:schemeClr val="tx1"/>
              </a:solidFill>
              <a:round/>
              <a:headEnd/>
              <a:tailEnd type="triangle" w="lg" len="lg"/>
            </a:ln>
            <a:effectLst/>
          </p:spPr>
          <p:txBody>
            <a:bodyPr wrap="none"/>
            <a:lstStyle/>
            <a:p>
              <a:endParaRPr lang="en-US"/>
            </a:p>
          </p:txBody>
        </p:sp>
        <p:sp>
          <p:nvSpPr>
            <p:cNvPr id="164882" name="Text Box 18"/>
            <p:cNvSpPr txBox="1">
              <a:spLocks noChangeArrowheads="1"/>
            </p:cNvSpPr>
            <p:nvPr/>
          </p:nvSpPr>
          <p:spPr bwMode="auto">
            <a:xfrm>
              <a:off x="3599" y="3797"/>
              <a:ext cx="727" cy="212"/>
            </a:xfrm>
            <a:prstGeom prst="rect">
              <a:avLst/>
            </a:prstGeom>
            <a:noFill/>
            <a:ln w="9525">
              <a:noFill/>
              <a:miter lim="800000"/>
              <a:headEnd/>
              <a:tailEnd/>
            </a:ln>
            <a:effectLst/>
          </p:spPr>
          <p:txBody>
            <a:bodyPr wrap="none">
              <a:spAutoFit/>
            </a:bodyPr>
            <a:lstStyle/>
            <a:p>
              <a:r>
                <a:rPr lang="en-US" b="0"/>
                <a:t>Undo pass</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ARIES Recovery: Analysis</a:t>
            </a:r>
          </a:p>
        </p:txBody>
      </p:sp>
      <p:sp>
        <p:nvSpPr>
          <p:cNvPr id="125955" name="Rectangle 3"/>
          <p:cNvSpPr>
            <a:spLocks noGrp="1" noChangeArrowheads="1"/>
          </p:cNvSpPr>
          <p:nvPr>
            <p:ph type="body" idx="1"/>
          </p:nvPr>
        </p:nvSpPr>
        <p:spPr>
          <a:xfrm>
            <a:off x="682625" y="1195388"/>
            <a:ext cx="7661275" cy="4629150"/>
          </a:xfrm>
        </p:spPr>
        <p:txBody>
          <a:bodyPr/>
          <a:lstStyle/>
          <a:p>
            <a:pPr>
              <a:buFont typeface="Monotype Sorts" pitchFamily="2" charset="2"/>
              <a:buNone/>
            </a:pPr>
            <a:r>
              <a:rPr lang="en-US" b="1"/>
              <a:t>Analysis pass</a:t>
            </a:r>
          </a:p>
          <a:p>
            <a:r>
              <a:rPr lang="en-US"/>
              <a:t>Starts from last complete checkpoint log record</a:t>
            </a:r>
          </a:p>
          <a:p>
            <a:pPr lvl="1"/>
            <a:r>
              <a:rPr lang="en-US"/>
              <a:t>Reads DirtyPageTable from log record</a:t>
            </a:r>
          </a:p>
          <a:p>
            <a:pPr lvl="1"/>
            <a:r>
              <a:rPr lang="en-US"/>
              <a:t>Sets RedoLSN = min of RecLSNs of all pages in DirtyPageTable</a:t>
            </a:r>
          </a:p>
          <a:p>
            <a:pPr lvl="2"/>
            <a:r>
              <a:rPr lang="en-US"/>
              <a:t>In case no pages are dirty, RedoLSN = checkpoint record’s LSN</a:t>
            </a:r>
          </a:p>
          <a:p>
            <a:pPr lvl="1"/>
            <a:r>
              <a:rPr lang="en-US"/>
              <a:t>Sets undo-list = list of transactions in checkpoint log record</a:t>
            </a:r>
          </a:p>
          <a:p>
            <a:pPr lvl="1"/>
            <a:r>
              <a:rPr lang="en-US"/>
              <a:t>Reads LSN of last log record for each transaction in undo-list from checkpoint log record</a:t>
            </a:r>
          </a:p>
          <a:p>
            <a:r>
              <a:rPr lang="en-US"/>
              <a:t>Scans forward from checkpoint</a:t>
            </a:r>
          </a:p>
          <a:p>
            <a:r>
              <a:rPr lang="en-US"/>
              <a:t>.. Cont. on next page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Stable-Storage Implementation</a:t>
            </a:r>
          </a:p>
        </p:txBody>
      </p:sp>
      <p:sp>
        <p:nvSpPr>
          <p:cNvPr id="10243" name="Rectangle 3"/>
          <p:cNvSpPr>
            <a:spLocks noGrp="1" noChangeArrowheads="1"/>
          </p:cNvSpPr>
          <p:nvPr>
            <p:ph type="body" idx="4294967295"/>
          </p:nvPr>
        </p:nvSpPr>
        <p:spPr/>
        <p:txBody>
          <a:bodyPr/>
          <a:lstStyle/>
          <a:p>
            <a:pPr>
              <a:lnSpc>
                <a:spcPct val="90000"/>
              </a:lnSpc>
            </a:pPr>
            <a:r>
              <a:rPr lang="en-US"/>
              <a:t>Maintain multiple copies of each block on separate disks</a:t>
            </a:r>
          </a:p>
          <a:p>
            <a:pPr marL="762000" lvl="1" indent="-304800">
              <a:lnSpc>
                <a:spcPct val="90000"/>
              </a:lnSpc>
            </a:pPr>
            <a:r>
              <a:rPr lang="en-US"/>
              <a:t>copies can be at remote sites to protect against disasters such as fire or flooding.</a:t>
            </a:r>
          </a:p>
          <a:p>
            <a:pPr>
              <a:lnSpc>
                <a:spcPct val="90000"/>
              </a:lnSpc>
            </a:pPr>
            <a:r>
              <a:rPr lang="en-US"/>
              <a:t>Failure during data transfer can still result in inconsistent copies: Block transfer can result in</a:t>
            </a:r>
          </a:p>
          <a:p>
            <a:pPr marL="762000" lvl="1" indent="-304800">
              <a:lnSpc>
                <a:spcPct val="90000"/>
              </a:lnSpc>
            </a:pPr>
            <a:r>
              <a:rPr lang="en-US"/>
              <a:t>Successful completion</a:t>
            </a:r>
          </a:p>
          <a:p>
            <a:pPr marL="762000" lvl="1" indent="-304800">
              <a:lnSpc>
                <a:spcPct val="90000"/>
              </a:lnSpc>
            </a:pPr>
            <a:r>
              <a:rPr lang="en-US"/>
              <a:t>Partial failure: destination block has incorrect information</a:t>
            </a:r>
          </a:p>
          <a:p>
            <a:pPr marL="762000" lvl="1" indent="-304800">
              <a:lnSpc>
                <a:spcPct val="90000"/>
              </a:lnSpc>
            </a:pPr>
            <a:r>
              <a:rPr lang="en-US"/>
              <a:t>Total failure: destination block was never updated</a:t>
            </a:r>
          </a:p>
          <a:p>
            <a:pPr>
              <a:lnSpc>
                <a:spcPct val="90000"/>
              </a:lnSpc>
            </a:pPr>
            <a:r>
              <a:rPr lang="en-US"/>
              <a:t>Protecting storage media from failure during data transfer (one solution):</a:t>
            </a:r>
          </a:p>
          <a:p>
            <a:pPr marL="762000" lvl="1" indent="-304800">
              <a:lnSpc>
                <a:spcPct val="90000"/>
              </a:lnSpc>
            </a:pPr>
            <a:r>
              <a:rPr lang="en-US"/>
              <a:t>Execute output operation as follows (assuming two copies of each block):</a:t>
            </a:r>
          </a:p>
          <a:p>
            <a:pPr marL="1162050" lvl="2" indent="-304800">
              <a:lnSpc>
                <a:spcPct val="90000"/>
              </a:lnSpc>
              <a:buFont typeface="Monotype Sorts" pitchFamily="2" charset="2"/>
              <a:buAutoNum type="arabicPeriod"/>
            </a:pPr>
            <a:r>
              <a:rPr lang="en-US"/>
              <a:t>Write the information onto the first physical block.</a:t>
            </a:r>
          </a:p>
          <a:p>
            <a:pPr marL="1162050" lvl="2" indent="-304800">
              <a:lnSpc>
                <a:spcPct val="90000"/>
              </a:lnSpc>
              <a:buFont typeface="Monotype Sorts" pitchFamily="2" charset="2"/>
              <a:buAutoNum type="arabicPeriod"/>
            </a:pPr>
            <a:r>
              <a:rPr lang="en-US"/>
              <a:t>When the first write successfully completes, write the same information onto the second physical block.</a:t>
            </a:r>
          </a:p>
          <a:p>
            <a:pPr marL="1162050" lvl="2" indent="-304800">
              <a:lnSpc>
                <a:spcPct val="90000"/>
              </a:lnSpc>
              <a:buFont typeface="Monotype Sorts" pitchFamily="2" charset="2"/>
              <a:buAutoNum type="arabicPeriod"/>
            </a:pPr>
            <a:r>
              <a:rPr lang="en-US"/>
              <a:t>The output is completed only after the second write successfully completes.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ARIES Recovery: Analysis (Cont.)</a:t>
            </a:r>
          </a:p>
        </p:txBody>
      </p:sp>
      <p:sp>
        <p:nvSpPr>
          <p:cNvPr id="126979" name="Rectangle 3"/>
          <p:cNvSpPr>
            <a:spLocks noGrp="1" noChangeArrowheads="1"/>
          </p:cNvSpPr>
          <p:nvPr>
            <p:ph type="body" idx="1"/>
          </p:nvPr>
        </p:nvSpPr>
        <p:spPr>
          <a:xfrm>
            <a:off x="842963" y="1106488"/>
            <a:ext cx="8032750" cy="5351462"/>
          </a:xfrm>
        </p:spPr>
        <p:txBody>
          <a:bodyPr/>
          <a:lstStyle/>
          <a:p>
            <a:pPr>
              <a:buFont typeface="Monotype Sorts" pitchFamily="2" charset="2"/>
              <a:buNone/>
            </a:pPr>
            <a:r>
              <a:rPr lang="en-US" b="1"/>
              <a:t>Analysis pass (cont.)</a:t>
            </a:r>
          </a:p>
          <a:p>
            <a:r>
              <a:rPr lang="en-US"/>
              <a:t>Scans forward from checkpoint</a:t>
            </a:r>
          </a:p>
          <a:p>
            <a:pPr lvl="1"/>
            <a:r>
              <a:rPr lang="en-US"/>
              <a:t>If any log record found for transaction not in undo-list, adds transaction to undo-list</a:t>
            </a:r>
          </a:p>
          <a:p>
            <a:pPr lvl="1"/>
            <a:r>
              <a:rPr lang="en-US"/>
              <a:t>Whenever an update log record is found</a:t>
            </a:r>
          </a:p>
          <a:p>
            <a:pPr lvl="2"/>
            <a:r>
              <a:rPr lang="en-US"/>
              <a:t>If page is not in DirtyPageTable, it is added with RecLSN set to LSN of the update log record</a:t>
            </a:r>
          </a:p>
          <a:p>
            <a:pPr lvl="1"/>
            <a:r>
              <a:rPr lang="en-US"/>
              <a:t>If transaction end log record found, delete transaction from undo-list</a:t>
            </a:r>
          </a:p>
          <a:p>
            <a:pPr lvl="1"/>
            <a:r>
              <a:rPr lang="en-US"/>
              <a:t>Keeps track of last log record for each transaction in undo-list</a:t>
            </a:r>
          </a:p>
          <a:p>
            <a:pPr lvl="2"/>
            <a:r>
              <a:rPr lang="en-US"/>
              <a:t>May be needed for later undo</a:t>
            </a:r>
          </a:p>
          <a:p>
            <a:r>
              <a:rPr lang="en-US"/>
              <a:t>At end of analysis pass:</a:t>
            </a:r>
          </a:p>
          <a:p>
            <a:pPr lvl="1"/>
            <a:r>
              <a:rPr lang="en-US"/>
              <a:t>RedoLSN determines where to start redo pass</a:t>
            </a:r>
          </a:p>
          <a:p>
            <a:pPr lvl="1"/>
            <a:r>
              <a:rPr lang="en-US"/>
              <a:t>RecLSN for each page in DirtyPageTable used to minimize redo work</a:t>
            </a:r>
          </a:p>
          <a:p>
            <a:pPr lvl="1"/>
            <a:r>
              <a:rPr lang="en-US"/>
              <a:t>All transactions in undo-list need to be rolled back</a:t>
            </a:r>
          </a:p>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ARIES Redo Pass</a:t>
            </a:r>
          </a:p>
        </p:txBody>
      </p:sp>
      <p:sp>
        <p:nvSpPr>
          <p:cNvPr id="128003" name="Rectangle 3"/>
          <p:cNvSpPr>
            <a:spLocks noGrp="1" noChangeArrowheads="1"/>
          </p:cNvSpPr>
          <p:nvPr>
            <p:ph type="body" idx="1"/>
          </p:nvPr>
        </p:nvSpPr>
        <p:spPr/>
        <p:txBody>
          <a:bodyPr/>
          <a:lstStyle/>
          <a:p>
            <a:pPr marL="381000" indent="-381000">
              <a:buFont typeface="Monotype Sorts" pitchFamily="2" charset="2"/>
              <a:buNone/>
            </a:pPr>
            <a:r>
              <a:rPr lang="en-US" b="1"/>
              <a:t>Redo Pass</a:t>
            </a:r>
            <a:r>
              <a:rPr lang="en-US"/>
              <a:t>: Repeats history by replaying every action not already reflected in the page on disk, as follows:</a:t>
            </a:r>
          </a:p>
          <a:p>
            <a:pPr marL="381000" indent="-381000"/>
            <a:r>
              <a:rPr lang="en-US"/>
              <a:t>Scans forward from RedoLSN.  Whenever an update log record is found:</a:t>
            </a:r>
          </a:p>
          <a:p>
            <a:pPr marL="800100" lvl="1" indent="-342900">
              <a:buFont typeface="Monotype Sorts" pitchFamily="2" charset="2"/>
              <a:buAutoNum type="arabicPeriod"/>
            </a:pPr>
            <a:r>
              <a:rPr lang="en-US"/>
              <a:t>If the page is not in DirtyPageTable or the LSN of the log record is less than the RecLSN of the page in DirtyPageTable, then skip the log record</a:t>
            </a:r>
          </a:p>
          <a:p>
            <a:pPr marL="800100" lvl="1" indent="-342900">
              <a:buFont typeface="Monotype Sorts" pitchFamily="2" charset="2"/>
              <a:buAutoNum type="arabicPeriod"/>
            </a:pPr>
            <a:r>
              <a:rPr lang="en-US"/>
              <a:t>Otherwise fetch the page from disk.  If the PageLSN of the page fetched from disk is less than the LSN of the log record, redo the log record</a:t>
            </a:r>
          </a:p>
          <a:p>
            <a:pPr marL="800100" lvl="1" indent="-342900">
              <a:buFont typeface="Monotype Sorts" pitchFamily="2" charset="2"/>
              <a:buNone/>
            </a:pPr>
            <a:r>
              <a:rPr lang="en-US"/>
              <a:t>NOTE: if either test is negative the effects of the log record have already appeared on the page.  First test avoids even fetching the page from disk!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ARIES Undo Actions</a:t>
            </a:r>
          </a:p>
        </p:txBody>
      </p:sp>
      <p:sp>
        <p:nvSpPr>
          <p:cNvPr id="130051" name="Rectangle 3"/>
          <p:cNvSpPr>
            <a:spLocks noGrp="1" noChangeArrowheads="1"/>
          </p:cNvSpPr>
          <p:nvPr>
            <p:ph type="body" idx="1"/>
          </p:nvPr>
        </p:nvSpPr>
        <p:spPr>
          <a:xfrm>
            <a:off x="842963" y="1106488"/>
            <a:ext cx="8301037" cy="3000375"/>
          </a:xfrm>
        </p:spPr>
        <p:txBody>
          <a:bodyPr/>
          <a:lstStyle/>
          <a:p>
            <a:pPr>
              <a:lnSpc>
                <a:spcPct val="90000"/>
              </a:lnSpc>
            </a:pPr>
            <a:r>
              <a:rPr lang="en-US"/>
              <a:t>When an undo is performed for an update log record</a:t>
            </a:r>
          </a:p>
          <a:p>
            <a:pPr lvl="1">
              <a:lnSpc>
                <a:spcPct val="90000"/>
              </a:lnSpc>
            </a:pPr>
            <a:r>
              <a:rPr lang="en-US"/>
              <a:t>Generate a CLR containing the undo action performed (actions performed during undo are logged physicaly or physiologically). </a:t>
            </a:r>
          </a:p>
          <a:p>
            <a:pPr lvl="2">
              <a:lnSpc>
                <a:spcPct val="90000"/>
              </a:lnSpc>
            </a:pPr>
            <a:r>
              <a:rPr lang="en-US"/>
              <a:t>CLR for   record </a:t>
            </a:r>
            <a:r>
              <a:rPr lang="en-US" i="1"/>
              <a:t>n</a:t>
            </a:r>
            <a:r>
              <a:rPr lang="en-US"/>
              <a:t> noted as </a:t>
            </a:r>
            <a:r>
              <a:rPr lang="en-US" i="1"/>
              <a:t>n</a:t>
            </a:r>
            <a:r>
              <a:rPr lang="en-US"/>
              <a:t>’ in figure below</a:t>
            </a:r>
          </a:p>
          <a:p>
            <a:pPr lvl="1">
              <a:lnSpc>
                <a:spcPct val="90000"/>
              </a:lnSpc>
            </a:pPr>
            <a:r>
              <a:rPr lang="en-US"/>
              <a:t>Set UndoNextLSN of the CLR to the PrevLSN value of the update log record</a:t>
            </a:r>
          </a:p>
          <a:p>
            <a:pPr lvl="2">
              <a:lnSpc>
                <a:spcPct val="90000"/>
              </a:lnSpc>
            </a:pPr>
            <a:r>
              <a:rPr lang="en-US"/>
              <a:t>Arrows indicate UndoNextLSN value</a:t>
            </a:r>
          </a:p>
          <a:p>
            <a:pPr>
              <a:lnSpc>
                <a:spcPct val="90000"/>
              </a:lnSpc>
            </a:pPr>
            <a:r>
              <a:rPr lang="en-US"/>
              <a:t>ARIES supports partial rollback</a:t>
            </a:r>
          </a:p>
          <a:p>
            <a:pPr lvl="1">
              <a:lnSpc>
                <a:spcPct val="90000"/>
              </a:lnSpc>
            </a:pPr>
            <a:r>
              <a:rPr lang="en-US"/>
              <a:t>Used e.g. to handle deadlocks by rolling back just enough to release reqd. locks</a:t>
            </a:r>
          </a:p>
          <a:p>
            <a:pPr lvl="1">
              <a:lnSpc>
                <a:spcPct val="90000"/>
              </a:lnSpc>
            </a:pPr>
            <a:r>
              <a:rPr lang="en-US"/>
              <a:t>Figure indicates forward actions after partial rollbacks </a:t>
            </a:r>
          </a:p>
          <a:p>
            <a:pPr lvl="2">
              <a:lnSpc>
                <a:spcPct val="90000"/>
              </a:lnSpc>
            </a:pPr>
            <a:r>
              <a:rPr lang="en-US"/>
              <a:t>records 3 and 4 initially, later 5 and 6, then full rollback</a:t>
            </a:r>
          </a:p>
          <a:p>
            <a:pPr>
              <a:lnSpc>
                <a:spcPct val="90000"/>
              </a:lnSpc>
            </a:pPr>
            <a:endParaRPr lang="en-US"/>
          </a:p>
        </p:txBody>
      </p:sp>
      <p:grpSp>
        <p:nvGrpSpPr>
          <p:cNvPr id="130095" name="Group 47"/>
          <p:cNvGrpSpPr>
            <a:grpSpLocks/>
          </p:cNvGrpSpPr>
          <p:nvPr/>
        </p:nvGrpSpPr>
        <p:grpSpPr bwMode="auto">
          <a:xfrm>
            <a:off x="588963" y="4933950"/>
            <a:ext cx="8555037" cy="685800"/>
            <a:chOff x="182" y="2263"/>
            <a:chExt cx="5389" cy="432"/>
          </a:xfrm>
        </p:grpSpPr>
        <p:sp>
          <p:nvSpPr>
            <p:cNvPr id="130054" name="Line 6"/>
            <p:cNvSpPr>
              <a:spLocks noChangeShapeType="1"/>
            </p:cNvSpPr>
            <p:nvPr/>
          </p:nvSpPr>
          <p:spPr bwMode="auto">
            <a:xfrm>
              <a:off x="184" y="2580"/>
              <a:ext cx="5387" cy="1"/>
            </a:xfrm>
            <a:prstGeom prst="line">
              <a:avLst/>
            </a:prstGeom>
            <a:noFill/>
            <a:ln w="9525">
              <a:solidFill>
                <a:srgbClr val="000000"/>
              </a:solidFill>
              <a:round/>
              <a:headEnd/>
              <a:tailEnd type="triangle" w="lg" len="lg"/>
            </a:ln>
          </p:spPr>
          <p:txBody>
            <a:bodyPr/>
            <a:lstStyle/>
            <a:p>
              <a:endParaRPr lang="en-US"/>
            </a:p>
          </p:txBody>
        </p:sp>
        <p:sp>
          <p:nvSpPr>
            <p:cNvPr id="130055" name="Oval 7"/>
            <p:cNvSpPr>
              <a:spLocks noChangeArrowheads="1"/>
            </p:cNvSpPr>
            <p:nvPr/>
          </p:nvSpPr>
          <p:spPr bwMode="auto">
            <a:xfrm>
              <a:off x="182" y="2486"/>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56" name="Oval 8"/>
            <p:cNvSpPr>
              <a:spLocks noChangeArrowheads="1"/>
            </p:cNvSpPr>
            <p:nvPr/>
          </p:nvSpPr>
          <p:spPr bwMode="auto">
            <a:xfrm>
              <a:off x="644" y="2474"/>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57" name="Oval 9"/>
            <p:cNvSpPr>
              <a:spLocks noChangeArrowheads="1"/>
            </p:cNvSpPr>
            <p:nvPr/>
          </p:nvSpPr>
          <p:spPr bwMode="auto">
            <a:xfrm>
              <a:off x="1082" y="2486"/>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58" name="Oval 10"/>
            <p:cNvSpPr>
              <a:spLocks noChangeArrowheads="1"/>
            </p:cNvSpPr>
            <p:nvPr/>
          </p:nvSpPr>
          <p:spPr bwMode="auto">
            <a:xfrm>
              <a:off x="1590" y="2474"/>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59" name="Oval 11"/>
            <p:cNvSpPr>
              <a:spLocks noChangeArrowheads="1"/>
            </p:cNvSpPr>
            <p:nvPr/>
          </p:nvSpPr>
          <p:spPr bwMode="auto">
            <a:xfrm>
              <a:off x="2109" y="2462"/>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60" name="Oval 12"/>
            <p:cNvSpPr>
              <a:spLocks noChangeArrowheads="1"/>
            </p:cNvSpPr>
            <p:nvPr/>
          </p:nvSpPr>
          <p:spPr bwMode="auto">
            <a:xfrm>
              <a:off x="2593" y="2474"/>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61" name="Oval 13"/>
            <p:cNvSpPr>
              <a:spLocks noChangeArrowheads="1"/>
            </p:cNvSpPr>
            <p:nvPr/>
          </p:nvSpPr>
          <p:spPr bwMode="auto">
            <a:xfrm>
              <a:off x="2986" y="2474"/>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62" name="Text Box 14"/>
            <p:cNvSpPr txBox="1">
              <a:spLocks noChangeArrowheads="1"/>
            </p:cNvSpPr>
            <p:nvPr/>
          </p:nvSpPr>
          <p:spPr bwMode="auto">
            <a:xfrm>
              <a:off x="189" y="2300"/>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1</a:t>
              </a:r>
            </a:p>
          </p:txBody>
        </p:sp>
        <p:sp>
          <p:nvSpPr>
            <p:cNvPr id="130063" name="Text Box 15"/>
            <p:cNvSpPr txBox="1">
              <a:spLocks noChangeArrowheads="1"/>
            </p:cNvSpPr>
            <p:nvPr/>
          </p:nvSpPr>
          <p:spPr bwMode="auto">
            <a:xfrm>
              <a:off x="616" y="2323"/>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2</a:t>
              </a:r>
            </a:p>
          </p:txBody>
        </p:sp>
        <p:sp>
          <p:nvSpPr>
            <p:cNvPr id="130064" name="Text Box 16"/>
            <p:cNvSpPr txBox="1">
              <a:spLocks noChangeArrowheads="1"/>
            </p:cNvSpPr>
            <p:nvPr/>
          </p:nvSpPr>
          <p:spPr bwMode="auto">
            <a:xfrm>
              <a:off x="1043" y="2323"/>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3</a:t>
              </a:r>
            </a:p>
          </p:txBody>
        </p:sp>
        <p:sp>
          <p:nvSpPr>
            <p:cNvPr id="130065" name="Text Box 17"/>
            <p:cNvSpPr txBox="1">
              <a:spLocks noChangeArrowheads="1"/>
            </p:cNvSpPr>
            <p:nvPr/>
          </p:nvSpPr>
          <p:spPr bwMode="auto">
            <a:xfrm>
              <a:off x="1539" y="2300"/>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4</a:t>
              </a:r>
            </a:p>
          </p:txBody>
        </p:sp>
        <p:sp>
          <p:nvSpPr>
            <p:cNvPr id="130066" name="Text Box 18"/>
            <p:cNvSpPr txBox="1">
              <a:spLocks noChangeArrowheads="1"/>
            </p:cNvSpPr>
            <p:nvPr/>
          </p:nvSpPr>
          <p:spPr bwMode="auto">
            <a:xfrm>
              <a:off x="1958" y="2323"/>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4'</a:t>
              </a:r>
            </a:p>
          </p:txBody>
        </p:sp>
        <p:sp>
          <p:nvSpPr>
            <p:cNvPr id="130067" name="Text Box 19"/>
            <p:cNvSpPr txBox="1">
              <a:spLocks noChangeArrowheads="1"/>
            </p:cNvSpPr>
            <p:nvPr/>
          </p:nvSpPr>
          <p:spPr bwMode="auto">
            <a:xfrm>
              <a:off x="2478" y="2265"/>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3'</a:t>
              </a:r>
            </a:p>
          </p:txBody>
        </p:sp>
        <p:sp>
          <p:nvSpPr>
            <p:cNvPr id="130068" name="Text Box 20"/>
            <p:cNvSpPr txBox="1">
              <a:spLocks noChangeArrowheads="1"/>
            </p:cNvSpPr>
            <p:nvPr/>
          </p:nvSpPr>
          <p:spPr bwMode="auto">
            <a:xfrm>
              <a:off x="2993" y="2300"/>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5</a:t>
              </a:r>
            </a:p>
          </p:txBody>
        </p:sp>
        <p:sp>
          <p:nvSpPr>
            <p:cNvPr id="130069" name="Text Box 21"/>
            <p:cNvSpPr txBox="1">
              <a:spLocks noChangeArrowheads="1"/>
            </p:cNvSpPr>
            <p:nvPr/>
          </p:nvSpPr>
          <p:spPr bwMode="auto">
            <a:xfrm>
              <a:off x="3397" y="2323"/>
              <a:ext cx="90"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6</a:t>
              </a:r>
            </a:p>
          </p:txBody>
        </p:sp>
        <p:sp>
          <p:nvSpPr>
            <p:cNvPr id="130070" name="Text Box 22"/>
            <p:cNvSpPr txBox="1">
              <a:spLocks noChangeArrowheads="1"/>
            </p:cNvSpPr>
            <p:nvPr/>
          </p:nvSpPr>
          <p:spPr bwMode="auto">
            <a:xfrm>
              <a:off x="4324" y="2323"/>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5'</a:t>
              </a:r>
            </a:p>
          </p:txBody>
        </p:sp>
        <p:sp>
          <p:nvSpPr>
            <p:cNvPr id="130071" name="Text Box 23"/>
            <p:cNvSpPr txBox="1">
              <a:spLocks noChangeArrowheads="1"/>
            </p:cNvSpPr>
            <p:nvPr/>
          </p:nvSpPr>
          <p:spPr bwMode="auto">
            <a:xfrm>
              <a:off x="4589" y="2369"/>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2'</a:t>
              </a:r>
            </a:p>
          </p:txBody>
        </p:sp>
        <p:sp>
          <p:nvSpPr>
            <p:cNvPr id="130072" name="Text Box 24"/>
            <p:cNvSpPr txBox="1">
              <a:spLocks noChangeArrowheads="1"/>
            </p:cNvSpPr>
            <p:nvPr/>
          </p:nvSpPr>
          <p:spPr bwMode="auto">
            <a:xfrm>
              <a:off x="5085" y="2334"/>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1'</a:t>
              </a:r>
            </a:p>
          </p:txBody>
        </p:sp>
        <p:sp>
          <p:nvSpPr>
            <p:cNvPr id="130083" name="Oval 35"/>
            <p:cNvSpPr>
              <a:spLocks noChangeArrowheads="1"/>
            </p:cNvSpPr>
            <p:nvPr/>
          </p:nvSpPr>
          <p:spPr bwMode="auto">
            <a:xfrm>
              <a:off x="3424" y="2486"/>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84" name="Oval 36"/>
            <p:cNvSpPr>
              <a:spLocks noChangeArrowheads="1"/>
            </p:cNvSpPr>
            <p:nvPr/>
          </p:nvSpPr>
          <p:spPr bwMode="auto">
            <a:xfrm>
              <a:off x="3926" y="2486"/>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85" name="Oval 37"/>
            <p:cNvSpPr>
              <a:spLocks noChangeArrowheads="1"/>
            </p:cNvSpPr>
            <p:nvPr/>
          </p:nvSpPr>
          <p:spPr bwMode="auto">
            <a:xfrm>
              <a:off x="4293" y="2473"/>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86" name="Oval 38"/>
            <p:cNvSpPr>
              <a:spLocks noChangeArrowheads="1"/>
            </p:cNvSpPr>
            <p:nvPr/>
          </p:nvSpPr>
          <p:spPr bwMode="auto">
            <a:xfrm>
              <a:off x="4685" y="2473"/>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87" name="Oval 39"/>
            <p:cNvSpPr>
              <a:spLocks noChangeArrowheads="1"/>
            </p:cNvSpPr>
            <p:nvPr/>
          </p:nvSpPr>
          <p:spPr bwMode="auto">
            <a:xfrm>
              <a:off x="5163" y="2473"/>
              <a:ext cx="150" cy="209"/>
            </a:xfrm>
            <a:prstGeom prst="ellipse">
              <a:avLst/>
            </a:prstGeom>
            <a:solidFill>
              <a:srgbClr val="00B8FF"/>
            </a:solidFill>
            <a:ln w="9525">
              <a:solidFill>
                <a:srgbClr val="000000"/>
              </a:solidFill>
              <a:round/>
              <a:headEnd/>
              <a:tailEnd/>
            </a:ln>
          </p:spPr>
          <p:txBody>
            <a:bodyPr wrap="none" anchor="ctr"/>
            <a:lstStyle/>
            <a:p>
              <a:endParaRPr lang="en-US"/>
            </a:p>
          </p:txBody>
        </p:sp>
        <p:sp>
          <p:nvSpPr>
            <p:cNvPr id="130088" name="Text Box 40"/>
            <p:cNvSpPr txBox="1">
              <a:spLocks noChangeArrowheads="1"/>
            </p:cNvSpPr>
            <p:nvPr/>
          </p:nvSpPr>
          <p:spPr bwMode="auto">
            <a:xfrm>
              <a:off x="3827" y="2263"/>
              <a:ext cx="149" cy="231"/>
            </a:xfrm>
            <a:prstGeom prst="rect">
              <a:avLst/>
            </a:prstGeom>
            <a:noFill/>
            <a:ln w="9525">
              <a:noFill/>
              <a:miter lim="800000"/>
              <a:headEnd/>
              <a:tailEnd/>
            </a:ln>
          </p:spPr>
          <p:txBody>
            <a:bodyPr lIns="0" tIns="0" rIns="0" bIns="0" anchorCtr="1"/>
            <a:lstStyle/>
            <a:p>
              <a:pPr>
                <a:lnSpc>
                  <a:spcPct val="85000"/>
                </a:lnSpc>
              </a:pPr>
              <a:r>
                <a:rPr lang="en-GB" sz="2400" b="0">
                  <a:latin typeface="Times" pitchFamily="18" charset="0"/>
                </a:rPr>
                <a:t>6'</a:t>
              </a:r>
            </a:p>
          </p:txBody>
        </p:sp>
        <p:cxnSp>
          <p:nvCxnSpPr>
            <p:cNvPr id="130090" name="AutoShape 42"/>
            <p:cNvCxnSpPr>
              <a:cxnSpLocks noChangeShapeType="1"/>
              <a:stCxn id="130086" idx="4"/>
              <a:endCxn id="130055" idx="4"/>
            </p:cNvCxnSpPr>
            <p:nvPr/>
          </p:nvCxnSpPr>
          <p:spPr bwMode="auto">
            <a:xfrm rot="5400000">
              <a:off x="2502" y="437"/>
              <a:ext cx="13" cy="4503"/>
            </a:xfrm>
            <a:prstGeom prst="curvedConnector3">
              <a:avLst>
                <a:gd name="adj1" fmla="val 4576921"/>
              </a:avLst>
            </a:prstGeom>
            <a:noFill/>
            <a:ln w="9525">
              <a:solidFill>
                <a:schemeClr val="tx1"/>
              </a:solidFill>
              <a:round/>
              <a:headEnd/>
              <a:tailEnd type="triangle" w="med" len="med"/>
            </a:ln>
            <a:effectLst/>
          </p:spPr>
        </p:cxnSp>
        <p:cxnSp>
          <p:nvCxnSpPr>
            <p:cNvPr id="130091" name="AutoShape 43"/>
            <p:cNvCxnSpPr>
              <a:cxnSpLocks noChangeShapeType="1"/>
              <a:stCxn id="130084" idx="4"/>
              <a:endCxn id="130061" idx="5"/>
            </p:cNvCxnSpPr>
            <p:nvPr/>
          </p:nvCxnSpPr>
          <p:spPr bwMode="auto">
            <a:xfrm rot="16200000" flipV="1">
              <a:off x="3536" y="2230"/>
              <a:ext cx="43" cy="887"/>
            </a:xfrm>
            <a:prstGeom prst="curvedConnector3">
              <a:avLst>
                <a:gd name="adj1" fmla="val -334884"/>
              </a:avLst>
            </a:prstGeom>
            <a:noFill/>
            <a:ln w="9525">
              <a:solidFill>
                <a:schemeClr val="tx1"/>
              </a:solidFill>
              <a:round/>
              <a:headEnd/>
              <a:tailEnd type="triangle" w="med" len="med"/>
            </a:ln>
            <a:effectLst/>
          </p:spPr>
        </p:cxnSp>
        <p:cxnSp>
          <p:nvCxnSpPr>
            <p:cNvPr id="130092" name="AutoShape 44"/>
            <p:cNvCxnSpPr>
              <a:cxnSpLocks noChangeShapeType="1"/>
              <a:stCxn id="130085" idx="4"/>
              <a:endCxn id="130060" idx="5"/>
            </p:cNvCxnSpPr>
            <p:nvPr/>
          </p:nvCxnSpPr>
          <p:spPr bwMode="auto">
            <a:xfrm rot="16200000" flipV="1">
              <a:off x="3530" y="1843"/>
              <a:ext cx="30" cy="1647"/>
            </a:xfrm>
            <a:prstGeom prst="curvedConnector3">
              <a:avLst>
                <a:gd name="adj1" fmla="val -1093333"/>
              </a:avLst>
            </a:prstGeom>
            <a:noFill/>
            <a:ln w="9525">
              <a:solidFill>
                <a:schemeClr val="tx1"/>
              </a:solidFill>
              <a:round/>
              <a:headEnd/>
              <a:tailEnd type="triangle" w="med" len="med"/>
            </a:ln>
            <a:effectLst/>
          </p:spPr>
        </p:cxnSp>
        <p:cxnSp>
          <p:nvCxnSpPr>
            <p:cNvPr id="130093" name="AutoShape 45"/>
            <p:cNvCxnSpPr>
              <a:cxnSpLocks noChangeShapeType="1"/>
              <a:stCxn id="130060" idx="4"/>
              <a:endCxn id="130056" idx="4"/>
            </p:cNvCxnSpPr>
            <p:nvPr/>
          </p:nvCxnSpPr>
          <p:spPr bwMode="auto">
            <a:xfrm rot="5400000">
              <a:off x="1693" y="1709"/>
              <a:ext cx="1" cy="1949"/>
            </a:xfrm>
            <a:prstGeom prst="curvedConnector3">
              <a:avLst>
                <a:gd name="adj1" fmla="val 34099995"/>
              </a:avLst>
            </a:prstGeom>
            <a:noFill/>
            <a:ln w="9525">
              <a:solidFill>
                <a:schemeClr val="tx1"/>
              </a:solidFill>
              <a:round/>
              <a:headEnd/>
              <a:tailEnd type="triangle" w="med" len="med"/>
            </a:ln>
            <a:effectLst/>
          </p:spPr>
        </p:cxnSp>
        <p:cxnSp>
          <p:nvCxnSpPr>
            <p:cNvPr id="130094" name="AutoShape 46"/>
            <p:cNvCxnSpPr>
              <a:cxnSpLocks noChangeShapeType="1"/>
              <a:stCxn id="130059" idx="4"/>
              <a:endCxn id="130057" idx="4"/>
            </p:cNvCxnSpPr>
            <p:nvPr/>
          </p:nvCxnSpPr>
          <p:spPr bwMode="auto">
            <a:xfrm rot="5400000">
              <a:off x="1659" y="2169"/>
              <a:ext cx="24" cy="1027"/>
            </a:xfrm>
            <a:prstGeom prst="curvedConnector3">
              <a:avLst>
                <a:gd name="adj1" fmla="val 700000"/>
              </a:avLst>
            </a:prstGeom>
            <a:noFill/>
            <a:ln w="9525">
              <a:solidFill>
                <a:schemeClr val="tx1"/>
              </a:solidFill>
              <a:round/>
              <a:headEnd/>
              <a:tailEnd type="triangle" w="med" len="med"/>
            </a:ln>
            <a:effectLst/>
          </p:spPr>
        </p:cxn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ARIES: Undo Pass</a:t>
            </a:r>
          </a:p>
        </p:txBody>
      </p:sp>
      <p:sp>
        <p:nvSpPr>
          <p:cNvPr id="129027" name="Rectangle 3"/>
          <p:cNvSpPr>
            <a:spLocks noGrp="1" noChangeArrowheads="1"/>
          </p:cNvSpPr>
          <p:nvPr>
            <p:ph type="body" idx="1"/>
          </p:nvPr>
        </p:nvSpPr>
        <p:spPr>
          <a:xfrm>
            <a:off x="842963" y="1106488"/>
            <a:ext cx="8185150" cy="5268912"/>
          </a:xfrm>
        </p:spPr>
        <p:txBody>
          <a:bodyPr/>
          <a:lstStyle/>
          <a:p>
            <a:pPr>
              <a:buFont typeface="Monotype Sorts" pitchFamily="2" charset="2"/>
              <a:buNone/>
            </a:pPr>
            <a:r>
              <a:rPr lang="en-US" b="1"/>
              <a:t>Undo pass</a:t>
            </a:r>
            <a:r>
              <a:rPr lang="en-US"/>
              <a:t>:</a:t>
            </a:r>
          </a:p>
          <a:p>
            <a:r>
              <a:rPr lang="en-US"/>
              <a:t>Performs backward scan on log undoing all transaction in undo-list</a:t>
            </a:r>
          </a:p>
          <a:p>
            <a:pPr lvl="1"/>
            <a:r>
              <a:rPr lang="en-US"/>
              <a:t>Backward scan optimized by skipping unneeded log records as follows:</a:t>
            </a:r>
          </a:p>
          <a:p>
            <a:pPr lvl="2"/>
            <a:r>
              <a:rPr lang="en-US"/>
              <a:t>Next LSN to be undone for each transaction set to LSN of last log record for transaction found by analysis pass.</a:t>
            </a:r>
          </a:p>
          <a:p>
            <a:pPr lvl="2"/>
            <a:r>
              <a:rPr lang="en-US"/>
              <a:t>At each step pick largest of these LSNs to undo, skip back to it and undo it </a:t>
            </a:r>
          </a:p>
          <a:p>
            <a:pPr lvl="2"/>
            <a:r>
              <a:rPr lang="en-US"/>
              <a:t>After undoing a log record</a:t>
            </a:r>
          </a:p>
          <a:p>
            <a:pPr lvl="3"/>
            <a:r>
              <a:rPr lang="en-US"/>
              <a:t>For ordinary log records, set next LSN to be undone for transaction to PrevLSN noted in the log record</a:t>
            </a:r>
          </a:p>
          <a:p>
            <a:pPr lvl="3"/>
            <a:r>
              <a:rPr lang="en-US"/>
              <a:t>For compensation log records (CLRs) set next LSN to be undo to UndoNextLSN noted in the log record</a:t>
            </a:r>
          </a:p>
          <a:p>
            <a:pPr lvl="4"/>
            <a:r>
              <a:rPr lang="en-US"/>
              <a:t>All intervening records are skipped since they would have been undone already</a:t>
            </a:r>
          </a:p>
          <a:p>
            <a:r>
              <a:rPr lang="en-US"/>
              <a:t>Undos performed as described earlier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Other ARIES Features</a:t>
            </a:r>
          </a:p>
        </p:txBody>
      </p:sp>
      <p:sp>
        <p:nvSpPr>
          <p:cNvPr id="123907" name="Rectangle 3"/>
          <p:cNvSpPr>
            <a:spLocks noGrp="1" noChangeArrowheads="1"/>
          </p:cNvSpPr>
          <p:nvPr>
            <p:ph type="body" idx="1"/>
          </p:nvPr>
        </p:nvSpPr>
        <p:spPr>
          <a:xfrm>
            <a:off x="820738" y="1106488"/>
            <a:ext cx="8323262" cy="5454650"/>
          </a:xfrm>
        </p:spPr>
        <p:txBody>
          <a:bodyPr/>
          <a:lstStyle/>
          <a:p>
            <a:r>
              <a:rPr lang="en-US"/>
              <a:t>Recovery Independence</a:t>
            </a:r>
          </a:p>
          <a:p>
            <a:pPr lvl="1"/>
            <a:r>
              <a:rPr lang="en-US"/>
              <a:t>Pages can be recovered independently of others</a:t>
            </a:r>
          </a:p>
          <a:p>
            <a:pPr lvl="2"/>
            <a:r>
              <a:rPr lang="en-US"/>
              <a:t>E.g. if some disk pages fail they can be recovered from a backup while other pages are being used</a:t>
            </a:r>
          </a:p>
          <a:p>
            <a:r>
              <a:rPr lang="en-US"/>
              <a:t>Savepoints:</a:t>
            </a:r>
          </a:p>
          <a:p>
            <a:pPr lvl="1"/>
            <a:r>
              <a:rPr lang="en-US"/>
              <a:t>Transactions can record savepoints and roll back to a savepoint</a:t>
            </a:r>
          </a:p>
          <a:p>
            <a:pPr lvl="2"/>
            <a:r>
              <a:rPr lang="en-US"/>
              <a:t>Useful for complex transactions</a:t>
            </a:r>
          </a:p>
          <a:p>
            <a:pPr lvl="2"/>
            <a:r>
              <a:rPr lang="en-US"/>
              <a:t>Also used to rollback just enough to release locks on deadlock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Other ARIES Features (Cont.)</a:t>
            </a:r>
          </a:p>
        </p:txBody>
      </p:sp>
      <p:sp>
        <p:nvSpPr>
          <p:cNvPr id="131075" name="Rectangle 3"/>
          <p:cNvSpPr>
            <a:spLocks noGrp="1" noChangeArrowheads="1"/>
          </p:cNvSpPr>
          <p:nvPr>
            <p:ph type="body" idx="1"/>
          </p:nvPr>
        </p:nvSpPr>
        <p:spPr/>
        <p:txBody>
          <a:bodyPr/>
          <a:lstStyle/>
          <a:p>
            <a:r>
              <a:rPr lang="en-US"/>
              <a:t>Fine-grained locking:</a:t>
            </a:r>
          </a:p>
          <a:p>
            <a:pPr lvl="1"/>
            <a:r>
              <a:rPr lang="en-US"/>
              <a:t>Index concurrency algorithms that permit tuple level locking on indices can be used</a:t>
            </a:r>
          </a:p>
          <a:p>
            <a:pPr lvl="2"/>
            <a:r>
              <a:rPr lang="en-US"/>
              <a:t>These require logical undo, rather than physical undo, as in advanced recovery algorithm</a:t>
            </a:r>
          </a:p>
          <a:p>
            <a:r>
              <a:rPr lang="en-US"/>
              <a:t>Recovery optimizations:  For example:</a:t>
            </a:r>
          </a:p>
          <a:p>
            <a:pPr lvl="1"/>
            <a:r>
              <a:rPr lang="en-US"/>
              <a:t>Dirty page table can be used to </a:t>
            </a:r>
            <a:r>
              <a:rPr lang="en-US">
                <a:solidFill>
                  <a:schemeClr val="tx2"/>
                </a:solidFill>
              </a:rPr>
              <a:t>prefetch</a:t>
            </a:r>
            <a:r>
              <a:rPr lang="en-US"/>
              <a:t> pages during redo</a:t>
            </a:r>
          </a:p>
          <a:p>
            <a:pPr lvl="1"/>
            <a:r>
              <a:rPr lang="en-US"/>
              <a:t>Out of order redo is possible:</a:t>
            </a:r>
          </a:p>
          <a:p>
            <a:pPr lvl="2"/>
            <a:r>
              <a:rPr lang="en-US"/>
              <a:t> redo can be postponed on a page being fetched from disk, and</a:t>
            </a:r>
            <a:br>
              <a:rPr lang="en-US"/>
            </a:br>
            <a:r>
              <a:rPr lang="en-US"/>
              <a:t> performed when page is fetched.  </a:t>
            </a:r>
          </a:p>
          <a:p>
            <a:pPr lvl="2"/>
            <a:r>
              <a:rPr lang="en-US"/>
              <a:t>Meanwhile other log records can continue to be processed</a:t>
            </a:r>
          </a:p>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p:txBody>
          <a:bodyPr/>
          <a:lstStyle/>
          <a:p>
            <a:r>
              <a:rPr lang="en-US"/>
              <a:t>Remote Backup Systems</a:t>
            </a:r>
          </a:p>
        </p:txBody>
      </p:sp>
      <p:sp>
        <p:nvSpPr>
          <p:cNvPr id="132099" name="Rectangle 3"/>
          <p:cNvSpPr>
            <a:spLocks noGrp="1" noChangeArrowheads="1"/>
          </p:cNvSpPr>
          <p:nvPr>
            <p:ph type="subTitle" idx="1"/>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2400"/>
            <a:ext cx="7772400" cy="533400"/>
          </a:xfrm>
        </p:spPr>
        <p:txBody>
          <a:bodyPr/>
          <a:lstStyle/>
          <a:p>
            <a:r>
              <a:rPr lang="en-US"/>
              <a:t>Remote Backup Systems</a:t>
            </a:r>
          </a:p>
        </p:txBody>
      </p:sp>
      <p:sp>
        <p:nvSpPr>
          <p:cNvPr id="108547" name="Rectangle 3"/>
          <p:cNvSpPr>
            <a:spLocks noGrp="1" noChangeArrowheads="1"/>
          </p:cNvSpPr>
          <p:nvPr>
            <p:ph type="body" idx="4294967295"/>
          </p:nvPr>
        </p:nvSpPr>
        <p:spPr>
          <a:xfrm>
            <a:off x="842963" y="1106488"/>
            <a:ext cx="8534400" cy="1143000"/>
          </a:xfrm>
          <a:noFill/>
          <a:ln/>
        </p:spPr>
        <p:txBody>
          <a:bodyPr/>
          <a:lstStyle/>
          <a:p>
            <a:r>
              <a:rPr lang="en-US"/>
              <a:t>Remote backup systems provide high availability by allowing transaction processing to continue even if the primary site is destroyed.</a:t>
            </a:r>
          </a:p>
        </p:txBody>
      </p:sp>
      <p:pic>
        <p:nvPicPr>
          <p:cNvPr id="108549" name="Picture 5"/>
          <p:cNvPicPr>
            <a:picLocks noChangeAspect="1" noChangeArrowheads="1"/>
          </p:cNvPicPr>
          <p:nvPr/>
        </p:nvPicPr>
        <p:blipFill>
          <a:blip r:embed="rId2" cstate="print"/>
          <a:srcRect l="1279" t="30113" r="1065" b="29829"/>
          <a:stretch>
            <a:fillRect/>
          </a:stretch>
        </p:blipFill>
        <p:spPr bwMode="auto">
          <a:xfrm>
            <a:off x="852488" y="2235200"/>
            <a:ext cx="7967662" cy="2451100"/>
          </a:xfrm>
          <a:prstGeom prst="rect">
            <a:avLst/>
          </a:prstGeom>
          <a:noFill/>
          <a:ln w="38100" cmpd="dbl">
            <a:solidFill>
              <a:schemeClr val="tx2"/>
            </a:solid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0" y="76200"/>
            <a:ext cx="9144000" cy="762000"/>
          </a:xfrm>
        </p:spPr>
        <p:txBody>
          <a:bodyPr/>
          <a:lstStyle/>
          <a:p>
            <a:pPr>
              <a:lnSpc>
                <a:spcPct val="110000"/>
              </a:lnSpc>
            </a:pPr>
            <a:r>
              <a:rPr lang="en-US"/>
              <a:t>Remote Backup Systems (Cont.)</a:t>
            </a:r>
          </a:p>
        </p:txBody>
      </p:sp>
      <p:sp>
        <p:nvSpPr>
          <p:cNvPr id="109571" name="Rectangle 3"/>
          <p:cNvSpPr>
            <a:spLocks noGrp="1" noChangeArrowheads="1"/>
          </p:cNvSpPr>
          <p:nvPr>
            <p:ph type="body" idx="4294967295"/>
          </p:nvPr>
        </p:nvSpPr>
        <p:spPr>
          <a:xfrm>
            <a:off x="842963" y="1106488"/>
            <a:ext cx="7848600" cy="5370512"/>
          </a:xfrm>
          <a:noFill/>
          <a:ln/>
        </p:spPr>
        <p:txBody>
          <a:bodyPr/>
          <a:lstStyle/>
          <a:p>
            <a:r>
              <a:rPr lang="en-US" b="1"/>
              <a:t>Detection of failure</a:t>
            </a:r>
            <a:r>
              <a:rPr lang="en-US"/>
              <a:t>: Backup site must detect when primary site has failed </a:t>
            </a:r>
          </a:p>
          <a:p>
            <a:pPr lvl="1"/>
            <a:r>
              <a:rPr lang="en-US"/>
              <a:t>to distinguish primary site failure from link failure maintain several communication links between the primary and the remote backup.</a:t>
            </a:r>
          </a:p>
          <a:p>
            <a:pPr lvl="1"/>
            <a:r>
              <a:rPr lang="en-US"/>
              <a:t>Heart-beat messages</a:t>
            </a:r>
          </a:p>
          <a:p>
            <a:r>
              <a:rPr lang="en-US" b="1"/>
              <a:t>Transfer of control</a:t>
            </a:r>
            <a:r>
              <a:rPr lang="en-US"/>
              <a:t>: </a:t>
            </a:r>
          </a:p>
          <a:p>
            <a:pPr lvl="1"/>
            <a:r>
              <a:rPr lang="en-US"/>
              <a:t>To take over control backup site first perform recovery using its copy of the database and all the long records it has received from the primary.</a:t>
            </a:r>
          </a:p>
          <a:p>
            <a:pPr lvl="2"/>
            <a:r>
              <a:rPr lang="en-US"/>
              <a:t> Thus, completed transactions are redone and incomplete transactions are rolled back.</a:t>
            </a:r>
          </a:p>
          <a:p>
            <a:pPr lvl="1"/>
            <a:r>
              <a:rPr lang="en-US"/>
              <a:t>When the backup site takes over processing it becomes the new primary</a:t>
            </a:r>
          </a:p>
          <a:p>
            <a:pPr lvl="1"/>
            <a:r>
              <a:rPr lang="en-US"/>
              <a:t>To transfer control back to old primary when it recovers, old primary must receive redo logs from the old backup and apply all updates locally.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76200"/>
            <a:ext cx="9144000" cy="533400"/>
          </a:xfrm>
        </p:spPr>
        <p:txBody>
          <a:bodyPr/>
          <a:lstStyle/>
          <a:p>
            <a:r>
              <a:rPr lang="en-US"/>
              <a:t>Remote Backup Systems (Cont.)</a:t>
            </a:r>
          </a:p>
        </p:txBody>
      </p:sp>
      <p:sp>
        <p:nvSpPr>
          <p:cNvPr id="110595" name="Rectangle 3"/>
          <p:cNvSpPr>
            <a:spLocks noGrp="1" noChangeArrowheads="1"/>
          </p:cNvSpPr>
          <p:nvPr>
            <p:ph type="body" idx="4294967295"/>
          </p:nvPr>
        </p:nvSpPr>
        <p:spPr>
          <a:xfrm>
            <a:off x="842963" y="1106488"/>
            <a:ext cx="7848600" cy="4724400"/>
          </a:xfrm>
        </p:spPr>
        <p:txBody>
          <a:bodyPr/>
          <a:lstStyle/>
          <a:p>
            <a:pPr>
              <a:buClr>
                <a:srgbClr val="CC3300"/>
              </a:buClr>
            </a:pPr>
            <a:r>
              <a:rPr lang="en-US" b="1"/>
              <a:t>Time to recover</a:t>
            </a:r>
            <a:r>
              <a:rPr lang="en-US"/>
              <a:t>: To reduce delay in takeover, backup site periodically proceses the redo log records (in effect, performing recovery from previous database state), performs a checkpoint, and can then delete earlier parts of the log. </a:t>
            </a:r>
          </a:p>
          <a:p>
            <a:pPr>
              <a:buClr>
                <a:srgbClr val="CC3300"/>
              </a:buClr>
            </a:pPr>
            <a:r>
              <a:rPr lang="en-US" b="1">
                <a:solidFill>
                  <a:schemeClr val="tx2"/>
                </a:solidFill>
              </a:rPr>
              <a:t>Hot-Spare</a:t>
            </a:r>
            <a:r>
              <a:rPr lang="en-US"/>
              <a:t> configuration permits very fast takeover:</a:t>
            </a:r>
          </a:p>
          <a:p>
            <a:pPr lvl="1">
              <a:buSzPct val="90000"/>
            </a:pPr>
            <a:r>
              <a:rPr lang="en-US"/>
              <a:t>Backup continually processes redo log record as they arrive, applying the updates locally.</a:t>
            </a:r>
          </a:p>
          <a:p>
            <a:pPr lvl="1">
              <a:buSzPct val="90000"/>
            </a:pPr>
            <a:r>
              <a:rPr lang="en-US"/>
              <a:t>When failure of the primary is detected the backup rolls back incomplete transactions, and is ready to  process new transactions.</a:t>
            </a:r>
          </a:p>
          <a:p>
            <a:r>
              <a:rPr lang="en-US"/>
              <a:t>Alternative to remote backup: distributed database with replicated data</a:t>
            </a:r>
          </a:p>
          <a:p>
            <a:pPr lvl="1"/>
            <a:r>
              <a:rPr lang="en-US"/>
              <a:t>Remote backup is faster and cheaper, but less tolerant to failure </a:t>
            </a:r>
          </a:p>
          <a:p>
            <a:pPr lvl="2"/>
            <a:r>
              <a:rPr lang="en-US"/>
              <a:t>more on this in Chapter 19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0"/>
            <a:ext cx="8077200" cy="609600"/>
          </a:xfrm>
        </p:spPr>
        <p:txBody>
          <a:bodyPr/>
          <a:lstStyle/>
          <a:p>
            <a:r>
              <a:rPr lang="en-US"/>
              <a:t>Stable-Storage Implementation (Cont.)</a:t>
            </a:r>
          </a:p>
        </p:txBody>
      </p:sp>
      <p:sp>
        <p:nvSpPr>
          <p:cNvPr id="12291" name="Rectangle 3"/>
          <p:cNvSpPr>
            <a:spLocks noGrp="1" noChangeArrowheads="1"/>
          </p:cNvSpPr>
          <p:nvPr>
            <p:ph type="body" idx="4294967295"/>
          </p:nvPr>
        </p:nvSpPr>
        <p:spPr>
          <a:xfrm>
            <a:off x="842963" y="1106488"/>
            <a:ext cx="8382000" cy="4876800"/>
          </a:xfrm>
        </p:spPr>
        <p:txBody>
          <a:bodyPr/>
          <a:lstStyle/>
          <a:p>
            <a:pPr marL="381000" indent="-381000"/>
            <a:r>
              <a:rPr lang="en-US"/>
              <a:t>Protecting storage media from failure during data transfer (cont.):</a:t>
            </a:r>
          </a:p>
          <a:p>
            <a:pPr marL="381000" indent="-381000"/>
            <a:r>
              <a:rPr lang="en-US"/>
              <a:t>Copies of a block may differ due to failure during output operation. To recover from failure:</a:t>
            </a:r>
          </a:p>
          <a:p>
            <a:pPr marL="800100" lvl="1" indent="-342900">
              <a:buFont typeface="Monotype Sorts" pitchFamily="2" charset="2"/>
              <a:buAutoNum type="arabicPeriod"/>
            </a:pPr>
            <a:r>
              <a:rPr lang="en-US"/>
              <a:t>First find inconsistent blocks:</a:t>
            </a:r>
          </a:p>
          <a:p>
            <a:pPr marL="1200150" lvl="2" indent="-342900">
              <a:buFont typeface="Monotype Sorts" pitchFamily="2" charset="2"/>
              <a:buAutoNum type="arabicPeriod"/>
            </a:pPr>
            <a:r>
              <a:rPr lang="en-US" i="1"/>
              <a:t>Expensive solution</a:t>
            </a:r>
            <a:r>
              <a:rPr lang="en-US"/>
              <a:t>: Compare the two copies of every disk block.</a:t>
            </a:r>
          </a:p>
          <a:p>
            <a:pPr marL="1200150" lvl="2" indent="-342900">
              <a:buFont typeface="Monotype Sorts" pitchFamily="2" charset="2"/>
              <a:buAutoNum type="arabicPeriod"/>
            </a:pPr>
            <a:r>
              <a:rPr lang="en-US" i="1"/>
              <a:t>Better solution</a:t>
            </a:r>
            <a:r>
              <a:rPr lang="en-US"/>
              <a:t>: </a:t>
            </a:r>
          </a:p>
          <a:p>
            <a:pPr marL="1543050" lvl="3" indent="-342900">
              <a:buSzPct val="80000"/>
              <a:buFont typeface="Monotype Sorts" pitchFamily="2" charset="2"/>
              <a:buChar char="l"/>
            </a:pPr>
            <a:r>
              <a:rPr lang="en-US"/>
              <a:t>Record in-progress disk writes on non-volatile storage (Non-volatile RAM or special area of disk). </a:t>
            </a:r>
          </a:p>
          <a:p>
            <a:pPr marL="1543050" lvl="3" indent="-342900">
              <a:buSzPct val="80000"/>
              <a:buFont typeface="Monotype Sorts" pitchFamily="2" charset="2"/>
              <a:buChar char="l"/>
            </a:pPr>
            <a:r>
              <a:rPr lang="en-US"/>
              <a:t> Use this information during recovery  to find blocks that may be inconsistent, and only compare copies of these. </a:t>
            </a:r>
          </a:p>
          <a:p>
            <a:pPr marL="1543050" lvl="3" indent="-342900">
              <a:buSzPct val="80000"/>
              <a:buFont typeface="Monotype Sorts" pitchFamily="2" charset="2"/>
              <a:buChar char="l"/>
            </a:pPr>
            <a:r>
              <a:rPr lang="en-US"/>
              <a:t>Used in hardware RAID systems</a:t>
            </a:r>
          </a:p>
          <a:p>
            <a:pPr marL="800100" lvl="1" indent="-342900">
              <a:buFont typeface="Monotype Sorts" pitchFamily="2" charset="2"/>
              <a:buAutoNum type="arabicPeriod"/>
            </a:pPr>
            <a:r>
              <a:rPr lang="en-US"/>
              <a:t>If either copy of an inconsistent block is detected to have an error (bad checksum), overwrite it by the other copy.  If both have no error, but are different, overwrite the second block by the first block.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0" y="0"/>
            <a:ext cx="9144000" cy="685800"/>
          </a:xfrm>
        </p:spPr>
        <p:txBody>
          <a:bodyPr/>
          <a:lstStyle/>
          <a:p>
            <a:r>
              <a:rPr lang="en-US"/>
              <a:t>Remote Backup Systems (Cont.)</a:t>
            </a:r>
          </a:p>
        </p:txBody>
      </p:sp>
      <p:sp>
        <p:nvSpPr>
          <p:cNvPr id="111619" name="Rectangle 3"/>
          <p:cNvSpPr>
            <a:spLocks noGrp="1" noChangeArrowheads="1"/>
          </p:cNvSpPr>
          <p:nvPr>
            <p:ph type="body" idx="4294967295"/>
          </p:nvPr>
        </p:nvSpPr>
        <p:spPr>
          <a:xfrm>
            <a:off x="842963" y="1284288"/>
            <a:ext cx="8153400" cy="5181600"/>
          </a:xfrm>
        </p:spPr>
        <p:txBody>
          <a:bodyPr/>
          <a:lstStyle/>
          <a:p>
            <a:pPr>
              <a:lnSpc>
                <a:spcPct val="90000"/>
              </a:lnSpc>
              <a:buClr>
                <a:srgbClr val="CC3300"/>
              </a:buClr>
            </a:pPr>
            <a:r>
              <a:rPr lang="en-US"/>
              <a:t>Ensure durability of updates by delaying transaction commit until update is logged at backup; avoid this delay by permitting lower degrees of durability.</a:t>
            </a:r>
          </a:p>
          <a:p>
            <a:pPr>
              <a:lnSpc>
                <a:spcPct val="90000"/>
              </a:lnSpc>
              <a:buClr>
                <a:srgbClr val="CC3300"/>
              </a:buClr>
            </a:pPr>
            <a:r>
              <a:rPr lang="en-US" b="1">
                <a:solidFill>
                  <a:schemeClr val="tx2"/>
                </a:solidFill>
              </a:rPr>
              <a:t>One-safe:</a:t>
            </a:r>
            <a:r>
              <a:rPr lang="en-US" b="1"/>
              <a:t> </a:t>
            </a:r>
            <a:r>
              <a:rPr lang="en-US"/>
              <a:t>commit as soon as transaction’s commit log record is written at primary</a:t>
            </a:r>
          </a:p>
          <a:p>
            <a:pPr lvl="1">
              <a:lnSpc>
                <a:spcPct val="90000"/>
              </a:lnSpc>
              <a:buClr>
                <a:srgbClr val="CC3300"/>
              </a:buClr>
            </a:pPr>
            <a:r>
              <a:rPr lang="en-US"/>
              <a:t>Problem: updates may not arrive at backup before it takes over.</a:t>
            </a:r>
          </a:p>
          <a:p>
            <a:pPr>
              <a:lnSpc>
                <a:spcPct val="90000"/>
              </a:lnSpc>
              <a:buClr>
                <a:srgbClr val="CC3300"/>
              </a:buClr>
            </a:pPr>
            <a:r>
              <a:rPr lang="en-US" b="1">
                <a:solidFill>
                  <a:schemeClr val="tx2"/>
                </a:solidFill>
              </a:rPr>
              <a:t>Two-very-safe:</a:t>
            </a:r>
            <a:r>
              <a:rPr lang="en-US"/>
              <a:t> commit when transaction’s commit log record is written at primary and backup</a:t>
            </a:r>
          </a:p>
          <a:p>
            <a:pPr lvl="1">
              <a:lnSpc>
                <a:spcPct val="90000"/>
              </a:lnSpc>
              <a:buClr>
                <a:srgbClr val="CC3300"/>
              </a:buClr>
            </a:pPr>
            <a:r>
              <a:rPr lang="en-US"/>
              <a:t>Reduces availability since transactions cannot commit if either site fails.</a:t>
            </a:r>
          </a:p>
          <a:p>
            <a:pPr>
              <a:lnSpc>
                <a:spcPct val="90000"/>
              </a:lnSpc>
              <a:buClr>
                <a:srgbClr val="CC3300"/>
              </a:buClr>
            </a:pPr>
            <a:r>
              <a:rPr lang="en-US" b="1">
                <a:solidFill>
                  <a:schemeClr val="tx2"/>
                </a:solidFill>
              </a:rPr>
              <a:t>Two-safe:</a:t>
            </a:r>
            <a:r>
              <a:rPr lang="en-US"/>
              <a:t> proceed as in two-very-safe if both primary and backup are active. If only the primary is active, the transaction commits as soon as is commit log record is written at the primary. </a:t>
            </a:r>
          </a:p>
          <a:p>
            <a:pPr lvl="1">
              <a:lnSpc>
                <a:spcPct val="90000"/>
              </a:lnSpc>
              <a:buClr>
                <a:srgbClr val="CC3300"/>
              </a:buClr>
            </a:pPr>
            <a:r>
              <a:rPr lang="en-US"/>
              <a:t>Better availability than two-very-safe; avoids problem of lost transactions in one-safe.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ctrTitle"/>
          </p:nvPr>
        </p:nvSpPr>
        <p:spPr/>
        <p:txBody>
          <a:bodyPr/>
          <a:lstStyle/>
          <a:p>
            <a:r>
              <a:rPr lang="en-US"/>
              <a:t>End of Chapter</a:t>
            </a:r>
          </a:p>
        </p:txBody>
      </p:sp>
      <p:sp>
        <p:nvSpPr>
          <p:cNvPr id="112643" name="Rectangle 3"/>
          <p:cNvSpPr>
            <a:spLocks noGrp="1" noChangeArrowheads="1"/>
          </p:cNvSpPr>
          <p:nvPr>
            <p:ph type="subTitle" idx="1"/>
          </p:nvPr>
        </p:nvSpPr>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Shadow Paging</a:t>
            </a:r>
          </a:p>
        </p:txBody>
      </p:sp>
      <p:sp>
        <p:nvSpPr>
          <p:cNvPr id="147459" name="Rectangle 3"/>
          <p:cNvSpPr>
            <a:spLocks noGrp="1" noChangeArrowheads="1"/>
          </p:cNvSpPr>
          <p:nvPr>
            <p:ph type="body" idx="4294967295"/>
          </p:nvPr>
        </p:nvSpPr>
        <p:spPr>
          <a:xfrm>
            <a:off x="842963" y="1106488"/>
            <a:ext cx="8153400" cy="4914900"/>
          </a:xfrm>
        </p:spPr>
        <p:txBody>
          <a:bodyPr/>
          <a:lstStyle/>
          <a:p>
            <a:r>
              <a:rPr lang="en-US" b="1">
                <a:solidFill>
                  <a:schemeClr val="tx2"/>
                </a:solidFill>
              </a:rPr>
              <a:t>Shadow paging</a:t>
            </a:r>
            <a:r>
              <a:rPr lang="en-US"/>
              <a:t> is an alternative to log-based recovery; this scheme is useful if  transactions execute serially</a:t>
            </a:r>
          </a:p>
          <a:p>
            <a:r>
              <a:rPr lang="en-US"/>
              <a:t>Idea: maintain</a:t>
            </a:r>
            <a:r>
              <a:rPr lang="en-US" i="1"/>
              <a:t> two</a:t>
            </a:r>
            <a:r>
              <a:rPr lang="en-US"/>
              <a:t> page tables during the lifetime of a transaction –the </a:t>
            </a:r>
            <a:r>
              <a:rPr lang="en-US" b="1">
                <a:solidFill>
                  <a:schemeClr val="tx2"/>
                </a:solidFill>
              </a:rPr>
              <a:t>current page table</a:t>
            </a:r>
            <a:r>
              <a:rPr lang="en-US"/>
              <a:t>, and the </a:t>
            </a:r>
            <a:r>
              <a:rPr lang="en-US" b="1">
                <a:solidFill>
                  <a:schemeClr val="tx2"/>
                </a:solidFill>
              </a:rPr>
              <a:t>shadow page table</a:t>
            </a:r>
          </a:p>
          <a:p>
            <a:r>
              <a:rPr lang="en-US"/>
              <a:t>Store the shadow page table in nonvolatile storage, such that state of the database prior to transaction execution may be recovered. </a:t>
            </a:r>
          </a:p>
          <a:p>
            <a:pPr lvl="1"/>
            <a:r>
              <a:rPr lang="en-US"/>
              <a:t>Shadow page table is never modified during execution</a:t>
            </a:r>
          </a:p>
          <a:p>
            <a:r>
              <a:rPr lang="en-US"/>
              <a:t>To start with, both the page tables are identical. Only current page table is used for data item accesses during execution of the transaction.</a:t>
            </a:r>
          </a:p>
          <a:p>
            <a:r>
              <a:rPr lang="en-US"/>
              <a:t>Whenever any page is about to be written for the first time</a:t>
            </a:r>
          </a:p>
          <a:p>
            <a:pPr lvl="1"/>
            <a:r>
              <a:rPr lang="en-US"/>
              <a:t>A copy of this page is made onto an unused page. </a:t>
            </a:r>
          </a:p>
          <a:p>
            <a:pPr lvl="1"/>
            <a:r>
              <a:rPr lang="en-US"/>
              <a:t>The current page table is then made to point to the copy</a:t>
            </a:r>
          </a:p>
          <a:p>
            <a:pPr lvl="1"/>
            <a:r>
              <a:rPr lang="en-US"/>
              <a:t>The update is performed on the copy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Sample Page Table</a:t>
            </a:r>
          </a:p>
        </p:txBody>
      </p:sp>
      <p:pic>
        <p:nvPicPr>
          <p:cNvPr id="148483" name="Picture 3"/>
          <p:cNvPicPr>
            <a:picLocks noChangeAspect="1" noChangeArrowheads="1"/>
          </p:cNvPicPr>
          <p:nvPr/>
        </p:nvPicPr>
        <p:blipFill>
          <a:blip r:embed="rId2" cstate="print"/>
          <a:srcRect l="23627" t="1099" r="23627" b="2930"/>
          <a:stretch>
            <a:fillRect/>
          </a:stretch>
        </p:blipFill>
        <p:spPr bwMode="auto">
          <a:xfrm>
            <a:off x="2662238" y="1106488"/>
            <a:ext cx="3624262" cy="4948237"/>
          </a:xfrm>
          <a:prstGeom prst="rect">
            <a:avLst/>
          </a:prstGeom>
          <a:noFill/>
          <a:ln w="38100" cmpd="dbl">
            <a:solidFill>
              <a:schemeClr val="tx2"/>
            </a:solid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Example of Shadow Paging</a:t>
            </a:r>
          </a:p>
        </p:txBody>
      </p:sp>
      <p:sp>
        <p:nvSpPr>
          <p:cNvPr id="149507" name="Text Box 3"/>
          <p:cNvSpPr txBox="1">
            <a:spLocks noChangeArrowheads="1"/>
          </p:cNvSpPr>
          <p:nvPr/>
        </p:nvSpPr>
        <p:spPr bwMode="auto">
          <a:xfrm>
            <a:off x="1627188" y="735013"/>
            <a:ext cx="5616575" cy="366712"/>
          </a:xfrm>
          <a:prstGeom prst="rect">
            <a:avLst/>
          </a:prstGeom>
          <a:noFill/>
          <a:ln w="9525">
            <a:noFill/>
            <a:miter lim="800000"/>
            <a:headEnd/>
            <a:tailEnd/>
          </a:ln>
          <a:effectLst/>
        </p:spPr>
        <p:txBody>
          <a:bodyPr wrap="none">
            <a:spAutoFit/>
          </a:bodyPr>
          <a:lstStyle/>
          <a:p>
            <a:r>
              <a:rPr lang="en-US" sz="1800" b="0"/>
              <a:t>Shadow and current page tables after write to page 4 </a:t>
            </a:r>
          </a:p>
        </p:txBody>
      </p:sp>
      <p:pic>
        <p:nvPicPr>
          <p:cNvPr id="149508" name="Picture 4"/>
          <p:cNvPicPr>
            <a:picLocks noChangeAspect="1" noChangeArrowheads="1"/>
          </p:cNvPicPr>
          <p:nvPr/>
        </p:nvPicPr>
        <p:blipFill>
          <a:blip r:embed="rId2" cstate="print"/>
          <a:srcRect l="9027" t="1543" r="9723" b="618"/>
          <a:stretch>
            <a:fillRect/>
          </a:stretch>
        </p:blipFill>
        <p:spPr bwMode="auto">
          <a:xfrm>
            <a:off x="1617663" y="1231900"/>
            <a:ext cx="5638800" cy="5091113"/>
          </a:xfrm>
          <a:prstGeom prst="rect">
            <a:avLst/>
          </a:prstGeom>
          <a:noFill/>
          <a:ln w="38100" cmpd="dbl">
            <a:solidFill>
              <a:schemeClr val="tx2"/>
            </a:solid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Shadow Paging (Cont.)</a:t>
            </a:r>
          </a:p>
        </p:txBody>
      </p:sp>
      <p:sp>
        <p:nvSpPr>
          <p:cNvPr id="150531" name="Rectangle 3"/>
          <p:cNvSpPr>
            <a:spLocks noGrp="1" noChangeArrowheads="1"/>
          </p:cNvSpPr>
          <p:nvPr>
            <p:ph type="body" idx="4294967295"/>
          </p:nvPr>
        </p:nvSpPr>
        <p:spPr>
          <a:xfrm>
            <a:off x="842963" y="1106488"/>
            <a:ext cx="7848600" cy="4876800"/>
          </a:xfrm>
        </p:spPr>
        <p:txBody>
          <a:bodyPr/>
          <a:lstStyle/>
          <a:p>
            <a:r>
              <a:rPr lang="en-US"/>
              <a:t>To commit a transaction :</a:t>
            </a:r>
          </a:p>
          <a:p>
            <a:pPr>
              <a:buFont typeface="Monotype Sorts" pitchFamily="2" charset="2"/>
              <a:buNone/>
            </a:pPr>
            <a:r>
              <a:rPr lang="en-US"/>
              <a:t>  1.  Flush all modified pages in main memory to disk</a:t>
            </a:r>
          </a:p>
          <a:p>
            <a:pPr>
              <a:buFont typeface="Monotype Sorts" pitchFamily="2" charset="2"/>
              <a:buNone/>
            </a:pPr>
            <a:r>
              <a:rPr lang="en-US"/>
              <a:t>  2.  Output current page table to disk</a:t>
            </a:r>
          </a:p>
          <a:p>
            <a:pPr>
              <a:buFont typeface="Monotype Sorts" pitchFamily="2" charset="2"/>
              <a:buNone/>
            </a:pPr>
            <a:r>
              <a:rPr lang="en-US"/>
              <a:t>  3.  Make the current page table the new shadow page table, as follows:</a:t>
            </a:r>
          </a:p>
          <a:p>
            <a:pPr lvl="1"/>
            <a:r>
              <a:rPr lang="en-US"/>
              <a:t>keep a pointer to the shadow page table at a fixed (known) location on disk.</a:t>
            </a:r>
          </a:p>
          <a:p>
            <a:pPr lvl="1"/>
            <a:r>
              <a:rPr lang="en-US"/>
              <a:t>to make the current page table the new shadow page table, simply update the pointer to point to current page table on disk</a:t>
            </a:r>
          </a:p>
          <a:p>
            <a:r>
              <a:rPr lang="en-US"/>
              <a:t>Once pointer to shadow page table has been written, transaction is committed.</a:t>
            </a:r>
          </a:p>
          <a:p>
            <a:r>
              <a:rPr lang="en-US"/>
              <a:t>No recovery is needed after a crash — new transactions can start right away, using the shadow page table.</a:t>
            </a:r>
          </a:p>
          <a:p>
            <a:r>
              <a:rPr lang="en-US"/>
              <a:t>Pages not pointed to from current/shadow page table should be freed (garbage collected).</a:t>
            </a:r>
          </a:p>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Show Paging (Cont.)</a:t>
            </a:r>
          </a:p>
        </p:txBody>
      </p:sp>
      <p:sp>
        <p:nvSpPr>
          <p:cNvPr id="151555" name="Rectangle 3"/>
          <p:cNvSpPr>
            <a:spLocks noGrp="1" noChangeArrowheads="1"/>
          </p:cNvSpPr>
          <p:nvPr>
            <p:ph type="body" idx="4294967295"/>
          </p:nvPr>
        </p:nvSpPr>
        <p:spPr>
          <a:xfrm>
            <a:off x="842963" y="1106488"/>
            <a:ext cx="8051800" cy="5118100"/>
          </a:xfrm>
        </p:spPr>
        <p:txBody>
          <a:bodyPr/>
          <a:lstStyle/>
          <a:p>
            <a:pPr>
              <a:lnSpc>
                <a:spcPct val="90000"/>
              </a:lnSpc>
            </a:pPr>
            <a:r>
              <a:rPr lang="en-US"/>
              <a:t>Advantages of shadow-paging over log-based schemes</a:t>
            </a:r>
          </a:p>
          <a:p>
            <a:pPr lvl="1">
              <a:lnSpc>
                <a:spcPct val="90000"/>
              </a:lnSpc>
            </a:pPr>
            <a:r>
              <a:rPr lang="en-US"/>
              <a:t>no overhead of writing log records</a:t>
            </a:r>
          </a:p>
          <a:p>
            <a:pPr lvl="1">
              <a:lnSpc>
                <a:spcPct val="90000"/>
              </a:lnSpc>
            </a:pPr>
            <a:r>
              <a:rPr lang="en-US"/>
              <a:t>recovery is trivial</a:t>
            </a:r>
          </a:p>
          <a:p>
            <a:pPr>
              <a:lnSpc>
                <a:spcPct val="90000"/>
              </a:lnSpc>
            </a:pPr>
            <a:r>
              <a:rPr lang="en-US"/>
              <a:t>Disadvantages :</a:t>
            </a:r>
          </a:p>
          <a:p>
            <a:pPr lvl="1">
              <a:lnSpc>
                <a:spcPct val="90000"/>
              </a:lnSpc>
            </a:pPr>
            <a:r>
              <a:rPr lang="en-US"/>
              <a:t>Copying the entire page table is very expensive</a:t>
            </a:r>
          </a:p>
          <a:p>
            <a:pPr lvl="2">
              <a:lnSpc>
                <a:spcPct val="90000"/>
              </a:lnSpc>
            </a:pPr>
            <a:r>
              <a:rPr lang="en-US"/>
              <a:t>Can be reduced by using a page table structured like a B</a:t>
            </a:r>
            <a:r>
              <a:rPr lang="en-US" sz="2000" baseline="30000"/>
              <a:t>+</a:t>
            </a:r>
            <a:r>
              <a:rPr lang="en-US"/>
              <a:t>-tree</a:t>
            </a:r>
          </a:p>
          <a:p>
            <a:pPr lvl="3">
              <a:lnSpc>
                <a:spcPct val="90000"/>
              </a:lnSpc>
            </a:pPr>
            <a:r>
              <a:rPr lang="en-US"/>
              <a:t>No need to copy entire tree, only need to copy paths in the tree that lead to updated leaf nodes</a:t>
            </a:r>
          </a:p>
          <a:p>
            <a:pPr lvl="1">
              <a:lnSpc>
                <a:spcPct val="90000"/>
              </a:lnSpc>
            </a:pPr>
            <a:r>
              <a:rPr lang="en-US"/>
              <a:t>Commit overhead is high even with above extension</a:t>
            </a:r>
          </a:p>
          <a:p>
            <a:pPr lvl="2">
              <a:lnSpc>
                <a:spcPct val="90000"/>
              </a:lnSpc>
            </a:pPr>
            <a:r>
              <a:rPr lang="en-US"/>
              <a:t>Need to flush every updated page, and page table</a:t>
            </a:r>
          </a:p>
          <a:p>
            <a:pPr lvl="1">
              <a:lnSpc>
                <a:spcPct val="90000"/>
              </a:lnSpc>
            </a:pPr>
            <a:r>
              <a:rPr lang="en-US"/>
              <a:t>Data gets fragmented (related pages get separated on disk)</a:t>
            </a:r>
          </a:p>
          <a:p>
            <a:pPr lvl="1">
              <a:lnSpc>
                <a:spcPct val="90000"/>
              </a:lnSpc>
            </a:pPr>
            <a:r>
              <a:rPr lang="en-US"/>
              <a:t>After every transaction completion, the database pages containing old versions of modified data need to be garbage collected </a:t>
            </a:r>
          </a:p>
          <a:p>
            <a:pPr lvl="1">
              <a:lnSpc>
                <a:spcPct val="90000"/>
              </a:lnSpc>
            </a:pPr>
            <a:r>
              <a:rPr lang="en-US"/>
              <a:t>Hard to extend algorithm to allow transactions to run concurrently</a:t>
            </a:r>
          </a:p>
          <a:p>
            <a:pPr lvl="2">
              <a:lnSpc>
                <a:spcPct val="90000"/>
              </a:lnSpc>
            </a:pPr>
            <a:r>
              <a:rPr lang="en-US"/>
              <a:t>Easier to extend log based schemes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Block Storage Operations</a:t>
            </a:r>
          </a:p>
        </p:txBody>
      </p:sp>
      <p:pic>
        <p:nvPicPr>
          <p:cNvPr id="96259" name="Picture 3"/>
          <p:cNvPicPr>
            <a:picLocks noChangeAspect="1" noChangeArrowheads="1"/>
          </p:cNvPicPr>
          <p:nvPr/>
        </p:nvPicPr>
        <p:blipFill>
          <a:blip r:embed="rId2" cstate="print"/>
          <a:srcRect l="1370" t="5479" r="1370" b="5023"/>
          <a:stretch>
            <a:fillRect/>
          </a:stretch>
        </p:blipFill>
        <p:spPr bwMode="auto">
          <a:xfrm>
            <a:off x="1905000" y="1295400"/>
            <a:ext cx="5410200" cy="3733800"/>
          </a:xfrm>
          <a:prstGeom prst="rect">
            <a:avLst/>
          </a:prstGeom>
          <a:noFill/>
          <a:ln w="38100" cmpd="dbl">
            <a:solidFill>
              <a:schemeClr val="tx2"/>
            </a:solid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685800" y="304800"/>
            <a:ext cx="8077200" cy="609600"/>
          </a:xfrm>
        </p:spPr>
        <p:txBody>
          <a:bodyPr/>
          <a:lstStyle/>
          <a:p>
            <a:r>
              <a:rPr lang="en-US" sz="2800"/>
              <a:t>Portion of the Database Log Corresponding to </a:t>
            </a:r>
            <a:r>
              <a:rPr lang="en-US" sz="2800" i="1"/>
              <a:t>T</a:t>
            </a:r>
            <a:r>
              <a:rPr lang="en-US" sz="2800" baseline="-25000"/>
              <a:t>0</a:t>
            </a:r>
            <a:r>
              <a:rPr lang="en-US" sz="2800"/>
              <a:t> and </a:t>
            </a:r>
            <a:r>
              <a:rPr lang="en-US" sz="2800" i="1"/>
              <a:t>T</a:t>
            </a:r>
            <a:r>
              <a:rPr lang="en-US" sz="2800" baseline="-25000"/>
              <a:t>1</a:t>
            </a:r>
            <a:endParaRPr lang="en-US" sz="2800"/>
          </a:p>
        </p:txBody>
      </p:sp>
      <p:pic>
        <p:nvPicPr>
          <p:cNvPr id="97283" name="Picture 3"/>
          <p:cNvPicPr>
            <a:picLocks noChangeAspect="1" noChangeArrowheads="1"/>
          </p:cNvPicPr>
          <p:nvPr/>
        </p:nvPicPr>
        <p:blipFill>
          <a:blip r:embed="rId2" cstate="print"/>
          <a:srcRect l="21739" t="3865" r="23189" b="3381"/>
          <a:stretch>
            <a:fillRect/>
          </a:stretch>
        </p:blipFill>
        <p:spPr bwMode="auto">
          <a:xfrm>
            <a:off x="3124200" y="1447800"/>
            <a:ext cx="2895600" cy="3657600"/>
          </a:xfrm>
          <a:prstGeom prst="rect">
            <a:avLst/>
          </a:prstGeom>
          <a:noFill/>
          <a:ln w="38100" cmpd="dbl">
            <a:solidFill>
              <a:schemeClr val="tx2"/>
            </a:solid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496888"/>
            <a:ext cx="8077200" cy="609600"/>
          </a:xfrm>
        </p:spPr>
        <p:txBody>
          <a:bodyPr/>
          <a:lstStyle/>
          <a:p>
            <a:r>
              <a:rPr lang="en-US" sz="2800"/>
              <a:t>State of the Log and Database Corresponding to </a:t>
            </a:r>
            <a:r>
              <a:rPr lang="en-US" sz="2800" i="1"/>
              <a:t>T</a:t>
            </a:r>
            <a:r>
              <a:rPr lang="en-US" sz="2800" baseline="-25000"/>
              <a:t>0 </a:t>
            </a:r>
            <a:r>
              <a:rPr lang="en-US" sz="2800"/>
              <a:t>and </a:t>
            </a:r>
            <a:r>
              <a:rPr lang="en-US" sz="2800" i="1"/>
              <a:t>T</a:t>
            </a:r>
            <a:r>
              <a:rPr lang="en-US" sz="2800" baseline="-25000"/>
              <a:t>1</a:t>
            </a:r>
            <a:endParaRPr lang="en-US" sz="2800"/>
          </a:p>
        </p:txBody>
      </p:sp>
      <p:pic>
        <p:nvPicPr>
          <p:cNvPr id="98307" name="Picture 3"/>
          <p:cNvPicPr>
            <a:picLocks noChangeAspect="1" noChangeArrowheads="1"/>
          </p:cNvPicPr>
          <p:nvPr/>
        </p:nvPicPr>
        <p:blipFill>
          <a:blip r:embed="rId2" cstate="print"/>
          <a:srcRect l="10811" t="1802" r="13513" b="2702"/>
          <a:stretch>
            <a:fillRect/>
          </a:stretch>
        </p:blipFill>
        <p:spPr bwMode="auto">
          <a:xfrm>
            <a:off x="2362200" y="1219200"/>
            <a:ext cx="4267200" cy="4038600"/>
          </a:xfrm>
          <a:prstGeom prst="rect">
            <a:avLst/>
          </a:prstGeom>
          <a:noFill/>
          <a:ln w="38100" cmpd="dbl">
            <a:solidFill>
              <a:schemeClr val="tx2"/>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Data Access</a:t>
            </a:r>
          </a:p>
        </p:txBody>
      </p:sp>
      <p:sp>
        <p:nvSpPr>
          <p:cNvPr id="14339" name="Rectangle 3"/>
          <p:cNvSpPr>
            <a:spLocks noGrp="1" noChangeArrowheads="1"/>
          </p:cNvSpPr>
          <p:nvPr>
            <p:ph type="body" idx="4294967295"/>
          </p:nvPr>
        </p:nvSpPr>
        <p:spPr>
          <a:xfrm>
            <a:off x="814388" y="1093788"/>
            <a:ext cx="7661275" cy="4473575"/>
          </a:xfrm>
        </p:spPr>
        <p:txBody>
          <a:bodyPr/>
          <a:lstStyle/>
          <a:p>
            <a:r>
              <a:rPr lang="en-US" b="1"/>
              <a:t>Physical blocks</a:t>
            </a:r>
            <a:r>
              <a:rPr lang="en-US"/>
              <a:t> are those blocks residing on the disk. </a:t>
            </a:r>
          </a:p>
          <a:p>
            <a:r>
              <a:rPr lang="en-US" b="1">
                <a:solidFill>
                  <a:schemeClr val="tx2"/>
                </a:solidFill>
              </a:rPr>
              <a:t>Buffer blocks</a:t>
            </a:r>
            <a:r>
              <a:rPr lang="en-US"/>
              <a:t> are the blocks residing temporarily in main memory.</a:t>
            </a:r>
          </a:p>
          <a:p>
            <a:r>
              <a:rPr lang="en-US"/>
              <a:t>Block movements between  disk and main memory are initiated through the following two operations:</a:t>
            </a:r>
          </a:p>
          <a:p>
            <a:pPr lvl="1"/>
            <a:r>
              <a:rPr lang="en-US" b="1">
                <a:solidFill>
                  <a:schemeClr val="tx2"/>
                </a:solidFill>
              </a:rPr>
              <a:t>input</a:t>
            </a:r>
            <a:r>
              <a:rPr lang="en-US"/>
              <a:t>(</a:t>
            </a:r>
            <a:r>
              <a:rPr lang="en-US" i="1"/>
              <a:t>B</a:t>
            </a:r>
            <a:r>
              <a:rPr lang="en-US"/>
              <a:t>) transfers the physical block </a:t>
            </a:r>
            <a:r>
              <a:rPr lang="en-US" i="1"/>
              <a:t>B  </a:t>
            </a:r>
            <a:r>
              <a:rPr lang="en-US"/>
              <a:t>to main memory.</a:t>
            </a:r>
          </a:p>
          <a:p>
            <a:pPr lvl="1"/>
            <a:r>
              <a:rPr lang="en-US" b="1">
                <a:solidFill>
                  <a:schemeClr val="tx2"/>
                </a:solidFill>
              </a:rPr>
              <a:t>output</a:t>
            </a:r>
            <a:r>
              <a:rPr lang="en-US"/>
              <a:t>(</a:t>
            </a:r>
            <a:r>
              <a:rPr lang="en-US" i="1"/>
              <a:t>B</a:t>
            </a:r>
            <a:r>
              <a:rPr lang="en-US"/>
              <a:t>) transfers the buffer block </a:t>
            </a:r>
            <a:r>
              <a:rPr lang="en-US" i="1"/>
              <a:t>B </a:t>
            </a:r>
            <a:r>
              <a:rPr lang="en-US"/>
              <a:t>to the disk, and replaces the appropriate physical block there.</a:t>
            </a:r>
          </a:p>
          <a:p>
            <a:r>
              <a:rPr lang="en-US"/>
              <a:t>Each transaction </a:t>
            </a:r>
            <a:r>
              <a:rPr lang="en-US" i="1"/>
              <a:t>T</a:t>
            </a:r>
            <a:r>
              <a:rPr lang="en-US" sz="2400" i="1" baseline="-25000"/>
              <a:t>i</a:t>
            </a:r>
            <a:r>
              <a:rPr lang="en-US" i="1"/>
              <a:t> </a:t>
            </a:r>
            <a:r>
              <a:rPr lang="en-US"/>
              <a:t>has its private work-area in which local copies of all data items accessed and updated by it are kept.</a:t>
            </a:r>
          </a:p>
          <a:p>
            <a:pPr lvl="1"/>
            <a:r>
              <a:rPr lang="en-US"/>
              <a:t> </a:t>
            </a:r>
            <a:r>
              <a:rPr lang="en-US" i="1"/>
              <a:t>T</a:t>
            </a:r>
            <a:r>
              <a:rPr lang="en-US" sz="2400" i="1" baseline="-25000"/>
              <a:t>i</a:t>
            </a:r>
            <a:r>
              <a:rPr lang="en-US"/>
              <a:t>'s local copy of a data item </a:t>
            </a:r>
            <a:r>
              <a:rPr lang="en-US" i="1"/>
              <a:t>X</a:t>
            </a:r>
            <a:r>
              <a:rPr lang="en-US"/>
              <a:t> is called </a:t>
            </a:r>
            <a:r>
              <a:rPr lang="en-US" i="1"/>
              <a:t>x</a:t>
            </a:r>
            <a:r>
              <a:rPr lang="en-US" sz="2400" i="1" baseline="-25000"/>
              <a:t>i</a:t>
            </a:r>
            <a:r>
              <a:rPr lang="en-US" i="1"/>
              <a:t>.</a:t>
            </a:r>
            <a:endParaRPr lang="en-US"/>
          </a:p>
          <a:p>
            <a:r>
              <a:rPr lang="en-US"/>
              <a:t>We assume, for simplicity, that each data item fits in, and is stored inside, a single block.</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561975" y="496888"/>
            <a:ext cx="8077200" cy="609600"/>
          </a:xfrm>
        </p:spPr>
        <p:txBody>
          <a:bodyPr/>
          <a:lstStyle/>
          <a:p>
            <a:r>
              <a:rPr lang="en-US" sz="2800"/>
              <a:t>Portion of the System Log Corresponding to </a:t>
            </a:r>
            <a:r>
              <a:rPr lang="en-US" sz="2800" i="1"/>
              <a:t>T</a:t>
            </a:r>
            <a:r>
              <a:rPr lang="en-US" sz="2800" baseline="-25000"/>
              <a:t>0</a:t>
            </a:r>
            <a:r>
              <a:rPr lang="en-US" sz="2800"/>
              <a:t> and </a:t>
            </a:r>
            <a:r>
              <a:rPr lang="en-US" sz="2800" i="1"/>
              <a:t>T</a:t>
            </a:r>
            <a:r>
              <a:rPr lang="en-US" sz="2800" baseline="-25000"/>
              <a:t>1</a:t>
            </a:r>
            <a:endParaRPr lang="en-US" sz="2800"/>
          </a:p>
        </p:txBody>
      </p:sp>
      <p:pic>
        <p:nvPicPr>
          <p:cNvPr id="100355" name="Picture 3"/>
          <p:cNvPicPr>
            <a:picLocks noChangeAspect="1" noChangeArrowheads="1"/>
          </p:cNvPicPr>
          <p:nvPr/>
        </p:nvPicPr>
        <p:blipFill>
          <a:blip r:embed="rId2" cstate="print"/>
          <a:srcRect l="7353" t="3922" r="11765" b="1961"/>
          <a:stretch>
            <a:fillRect/>
          </a:stretch>
        </p:blipFill>
        <p:spPr bwMode="auto">
          <a:xfrm>
            <a:off x="2286000" y="1524000"/>
            <a:ext cx="4191000" cy="3657600"/>
          </a:xfrm>
          <a:prstGeom prst="rect">
            <a:avLst/>
          </a:prstGeom>
          <a:noFill/>
          <a:ln w="38100" cmpd="dbl">
            <a:solidFill>
              <a:schemeClr val="tx2"/>
            </a:solid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606425" y="496888"/>
            <a:ext cx="8077200" cy="609600"/>
          </a:xfrm>
        </p:spPr>
        <p:txBody>
          <a:bodyPr/>
          <a:lstStyle/>
          <a:p>
            <a:r>
              <a:rPr lang="en-US" sz="2800"/>
              <a:t>State of System Log and Database Corresponding to </a:t>
            </a:r>
            <a:r>
              <a:rPr lang="en-US" sz="2800" i="1"/>
              <a:t>T</a:t>
            </a:r>
            <a:r>
              <a:rPr lang="en-US" sz="2800" baseline="-25000"/>
              <a:t>0</a:t>
            </a:r>
            <a:r>
              <a:rPr lang="en-US" sz="2800"/>
              <a:t> and </a:t>
            </a:r>
            <a:r>
              <a:rPr lang="en-US" sz="2800" i="1"/>
              <a:t>T</a:t>
            </a:r>
            <a:r>
              <a:rPr lang="en-US" sz="2800" baseline="-25000"/>
              <a:t>1</a:t>
            </a:r>
            <a:endParaRPr lang="en-US" sz="2800"/>
          </a:p>
        </p:txBody>
      </p:sp>
      <p:pic>
        <p:nvPicPr>
          <p:cNvPr id="101379" name="Picture 3"/>
          <p:cNvPicPr>
            <a:picLocks noChangeAspect="1" noChangeArrowheads="1"/>
          </p:cNvPicPr>
          <p:nvPr/>
        </p:nvPicPr>
        <p:blipFill>
          <a:blip r:embed="rId2" cstate="print"/>
          <a:srcRect l="11842" t="1755" r="11842" b="3510"/>
          <a:stretch>
            <a:fillRect/>
          </a:stretch>
        </p:blipFill>
        <p:spPr bwMode="auto">
          <a:xfrm>
            <a:off x="2209800" y="1371600"/>
            <a:ext cx="4419600" cy="4114800"/>
          </a:xfrm>
          <a:prstGeom prst="rect">
            <a:avLst/>
          </a:prstGeom>
          <a:noFill/>
          <a:ln w="38100" cmpd="dbl">
            <a:solidFill>
              <a:schemeClr val="tx2"/>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Data Access (Cont.)</a:t>
            </a:r>
          </a:p>
        </p:txBody>
      </p:sp>
      <p:sp>
        <p:nvSpPr>
          <p:cNvPr id="16387" name="Rectangle 3"/>
          <p:cNvSpPr>
            <a:spLocks noGrp="1" noChangeArrowheads="1"/>
          </p:cNvSpPr>
          <p:nvPr>
            <p:ph type="body" idx="4294967295"/>
          </p:nvPr>
        </p:nvSpPr>
        <p:spPr/>
        <p:txBody>
          <a:bodyPr/>
          <a:lstStyle/>
          <a:p>
            <a:r>
              <a:rPr lang="en-US"/>
              <a:t>Transaction transfers data items between system buffer blocks and its private work-area using the following operations :</a:t>
            </a:r>
          </a:p>
          <a:p>
            <a:pPr lvl="1"/>
            <a:r>
              <a:rPr lang="en-US" b="1">
                <a:solidFill>
                  <a:schemeClr val="tx2"/>
                </a:solidFill>
              </a:rPr>
              <a:t>read</a:t>
            </a:r>
            <a:r>
              <a:rPr lang="en-US"/>
              <a:t>(</a:t>
            </a:r>
            <a:r>
              <a:rPr lang="en-US" i="1"/>
              <a:t>X</a:t>
            </a:r>
            <a:r>
              <a:rPr lang="en-US"/>
              <a:t>) assigns the value of data item </a:t>
            </a:r>
            <a:r>
              <a:rPr lang="en-US" i="1"/>
              <a:t>X</a:t>
            </a:r>
            <a:r>
              <a:rPr lang="en-US"/>
              <a:t> to the local variable </a:t>
            </a:r>
            <a:r>
              <a:rPr lang="en-US" i="1"/>
              <a:t>x</a:t>
            </a:r>
            <a:r>
              <a:rPr lang="en-US" sz="2400" i="1" baseline="-25000"/>
              <a:t>i</a:t>
            </a:r>
            <a:r>
              <a:rPr lang="en-US"/>
              <a:t>.</a:t>
            </a:r>
          </a:p>
          <a:p>
            <a:pPr lvl="1"/>
            <a:r>
              <a:rPr lang="en-US" b="1">
                <a:solidFill>
                  <a:schemeClr val="tx2"/>
                </a:solidFill>
              </a:rPr>
              <a:t>write</a:t>
            </a:r>
            <a:r>
              <a:rPr lang="en-US"/>
              <a:t>(</a:t>
            </a:r>
            <a:r>
              <a:rPr lang="en-US" i="1"/>
              <a:t>X</a:t>
            </a:r>
            <a:r>
              <a:rPr lang="en-US"/>
              <a:t>) assigns the value of local variable </a:t>
            </a:r>
            <a:r>
              <a:rPr lang="en-US" i="1"/>
              <a:t>x</a:t>
            </a:r>
            <a:r>
              <a:rPr lang="en-US" sz="2400" i="1" baseline="-25000"/>
              <a:t>i</a:t>
            </a:r>
            <a:r>
              <a:rPr lang="en-US" i="1"/>
              <a:t> </a:t>
            </a:r>
            <a:r>
              <a:rPr lang="en-US"/>
              <a:t>to data item {</a:t>
            </a:r>
            <a:r>
              <a:rPr lang="en-US" i="1"/>
              <a:t>X</a:t>
            </a:r>
            <a:r>
              <a:rPr lang="en-US"/>
              <a:t>} in the buffer block.</a:t>
            </a:r>
          </a:p>
          <a:p>
            <a:pPr lvl="1"/>
            <a:r>
              <a:rPr lang="en-US"/>
              <a:t>both these commands may necessitate the issue of an</a:t>
            </a:r>
            <a:r>
              <a:rPr lang="en-US" b="1"/>
              <a:t> input</a:t>
            </a:r>
            <a:r>
              <a:rPr lang="en-US"/>
              <a:t>(B</a:t>
            </a:r>
            <a:r>
              <a:rPr lang="en-US" sz="2000" baseline="-25000"/>
              <a:t>X</a:t>
            </a:r>
            <a:r>
              <a:rPr lang="en-US"/>
              <a:t>) instruction before the assignment, if the block </a:t>
            </a:r>
            <a:r>
              <a:rPr lang="en-US" i="1"/>
              <a:t>B</a:t>
            </a:r>
            <a:r>
              <a:rPr lang="en-US" sz="2000" i="1" baseline="-25000"/>
              <a:t>X</a:t>
            </a:r>
            <a:r>
              <a:rPr lang="en-US"/>
              <a:t> in which </a:t>
            </a:r>
            <a:r>
              <a:rPr lang="en-US" i="1"/>
              <a:t>X</a:t>
            </a:r>
            <a:r>
              <a:rPr lang="en-US"/>
              <a:t> resides is not already in memory.</a:t>
            </a:r>
          </a:p>
          <a:p>
            <a:r>
              <a:rPr lang="en-US"/>
              <a:t>Transactions </a:t>
            </a:r>
          </a:p>
          <a:p>
            <a:pPr lvl="1"/>
            <a:r>
              <a:rPr lang="en-US"/>
              <a:t>Perform </a:t>
            </a:r>
            <a:r>
              <a:rPr lang="en-US" b="1"/>
              <a:t>read</a:t>
            </a:r>
            <a:r>
              <a:rPr lang="en-US"/>
              <a:t>(</a:t>
            </a:r>
            <a:r>
              <a:rPr lang="en-US" i="1"/>
              <a:t>X</a:t>
            </a:r>
            <a:r>
              <a:rPr lang="en-US"/>
              <a:t>) while accessing </a:t>
            </a:r>
            <a:r>
              <a:rPr lang="en-US" i="1"/>
              <a:t>X</a:t>
            </a:r>
            <a:r>
              <a:rPr lang="en-US"/>
              <a:t> for the first time; </a:t>
            </a:r>
          </a:p>
          <a:p>
            <a:pPr lvl="1"/>
            <a:r>
              <a:rPr lang="en-US"/>
              <a:t>All subsequent accesses are to the local copy. </a:t>
            </a:r>
          </a:p>
          <a:p>
            <a:pPr lvl="1"/>
            <a:r>
              <a:rPr lang="en-US"/>
              <a:t>After last access, transaction executes </a:t>
            </a:r>
            <a:r>
              <a:rPr lang="en-US" b="1"/>
              <a:t>write</a:t>
            </a:r>
            <a:r>
              <a:rPr lang="en-US"/>
              <a:t>(</a:t>
            </a:r>
            <a:r>
              <a:rPr lang="en-US" i="1"/>
              <a:t>X</a:t>
            </a:r>
            <a:r>
              <a:rPr lang="en-US"/>
              <a:t>).</a:t>
            </a:r>
          </a:p>
          <a:p>
            <a:r>
              <a:rPr lang="en-US" b="1"/>
              <a:t>output</a:t>
            </a:r>
            <a:r>
              <a:rPr lang="en-US"/>
              <a:t>(</a:t>
            </a:r>
            <a:r>
              <a:rPr lang="en-US" i="1"/>
              <a:t>B</a:t>
            </a:r>
            <a:r>
              <a:rPr lang="en-US" i="1" baseline="-25000"/>
              <a:t>X</a:t>
            </a:r>
            <a:r>
              <a:rPr lang="en-US"/>
              <a:t>) need not immediately follow </a:t>
            </a:r>
            <a:r>
              <a:rPr lang="en-US" b="1"/>
              <a:t>write</a:t>
            </a:r>
            <a:r>
              <a:rPr lang="en-US"/>
              <a:t>(</a:t>
            </a:r>
            <a:r>
              <a:rPr lang="en-US" i="1"/>
              <a:t>X</a:t>
            </a:r>
            <a:r>
              <a:rPr lang="en-US"/>
              <a:t>). System can perform the </a:t>
            </a:r>
            <a:r>
              <a:rPr lang="en-US" b="1"/>
              <a:t>output</a:t>
            </a:r>
            <a:r>
              <a:rPr lang="en-US"/>
              <a:t> operation when it deems fit.</a:t>
            </a:r>
          </a:p>
        </p:txBody>
      </p:sp>
    </p:spTree>
  </p:cSld>
  <p:clrMapOvr>
    <a:masterClrMapping/>
  </p:clrMapOvr>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6071</TotalTime>
  <Words>6353</Words>
  <Application>Microsoft Office PowerPoint</Application>
  <PresentationFormat>On-screen Show (4:3)</PresentationFormat>
  <Paragraphs>751</Paragraphs>
  <Slides>81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83" baseType="lpstr">
      <vt:lpstr>db-5-grey</vt:lpstr>
      <vt:lpstr>Clip</vt:lpstr>
      <vt:lpstr>Chapter 17: Recovery System</vt:lpstr>
      <vt:lpstr>Chapter 17: Recovery System</vt:lpstr>
      <vt:lpstr>Failure Classification</vt:lpstr>
      <vt:lpstr>Recovery Algorithms</vt:lpstr>
      <vt:lpstr>Storage Structure</vt:lpstr>
      <vt:lpstr>Stable-Storage Implementation</vt:lpstr>
      <vt:lpstr>Stable-Storage Implementation (Cont.)</vt:lpstr>
      <vt:lpstr>Data Access</vt:lpstr>
      <vt:lpstr>Data Access (Cont.)</vt:lpstr>
      <vt:lpstr>Example of Data Access</vt:lpstr>
      <vt:lpstr>Recovery and Atomicity</vt:lpstr>
      <vt:lpstr>Recovery and Atomicity (Cont.)</vt:lpstr>
      <vt:lpstr>Log-Based Recovery</vt:lpstr>
      <vt:lpstr>Deferred Database Modification</vt:lpstr>
      <vt:lpstr>Deferred Database Modification (Cont.)</vt:lpstr>
      <vt:lpstr>Deferred Database Modification (Cont.)</vt:lpstr>
      <vt:lpstr>Immediate Database Modification</vt:lpstr>
      <vt:lpstr>Immediate Database Modification Example</vt:lpstr>
      <vt:lpstr>Immediate Database Modification (Cont.)</vt:lpstr>
      <vt:lpstr>Immediate DB Modification Recovery Example</vt:lpstr>
      <vt:lpstr>Checkpoints</vt:lpstr>
      <vt:lpstr>Checkpoints (Cont.)</vt:lpstr>
      <vt:lpstr>Example of Checkpoints</vt:lpstr>
      <vt:lpstr>Recovery With Concurrent Transactions</vt:lpstr>
      <vt:lpstr>Recovery With Concurrent Transactions (Cont.)</vt:lpstr>
      <vt:lpstr>Recovery With Concurrent Transactions (Cont.)</vt:lpstr>
      <vt:lpstr>Example of Recovery</vt:lpstr>
      <vt:lpstr>Log Record Buffering</vt:lpstr>
      <vt:lpstr>Log Record Buffering (Cont.)</vt:lpstr>
      <vt:lpstr>Database Buffering</vt:lpstr>
      <vt:lpstr>Buffer Management (Cont.)</vt:lpstr>
      <vt:lpstr>Buffer Management (Cont.)</vt:lpstr>
      <vt:lpstr>Failure with Loss of Nonvolatile Storage</vt:lpstr>
      <vt:lpstr>Recovering from Failure of Non-Volatile Storage</vt:lpstr>
      <vt:lpstr>Advanced Recovery Algorithm</vt:lpstr>
      <vt:lpstr>Advanced Recovery: Key Features</vt:lpstr>
      <vt:lpstr>Advanced Recovery: Logical Undo Logging</vt:lpstr>
      <vt:lpstr>Advanced Recovery: Physical Redo</vt:lpstr>
      <vt:lpstr>Advanced Recovery: Operation Logging</vt:lpstr>
      <vt:lpstr>Advanced Recovery: Operation Logging (Cont.)</vt:lpstr>
      <vt:lpstr>Advanced Recovery: Txn Rollback</vt:lpstr>
      <vt:lpstr>Advanced Recovery: Txn Rollback (Cont.)</vt:lpstr>
      <vt:lpstr>Advanced Recovery: Txn Rollback Example</vt:lpstr>
      <vt:lpstr>Advanced Recovery: Crash Recovery</vt:lpstr>
      <vt:lpstr>Advanced Recovery: Crash Recovery (Cont.)</vt:lpstr>
      <vt:lpstr>Advanced Recovery: Checkpointing</vt:lpstr>
      <vt:lpstr>Advanced Recovery: Fuzzy Checkpointing</vt:lpstr>
      <vt:lpstr>Advanced Rec: Fuzzy Checkpointing (Cont.)</vt:lpstr>
      <vt:lpstr>ARIES Recovery Algorithm</vt:lpstr>
      <vt:lpstr>ARIES</vt:lpstr>
      <vt:lpstr>ARIES Optimizations</vt:lpstr>
      <vt:lpstr>ARIES Data Structures</vt:lpstr>
      <vt:lpstr>ARIES Data Structures: Page LSN</vt:lpstr>
      <vt:lpstr>ARIES Data Structures: Log Record</vt:lpstr>
      <vt:lpstr>ARIES Data Structures: DirtyPage Table</vt:lpstr>
      <vt:lpstr>ARIES Data Structures: Checkpoint Log</vt:lpstr>
      <vt:lpstr>ARIES Recovery Algorithm</vt:lpstr>
      <vt:lpstr>Aries Recovery: 3 Passes</vt:lpstr>
      <vt:lpstr>ARIES Recovery: Analysis</vt:lpstr>
      <vt:lpstr>ARIES Recovery: Analysis (Cont.)</vt:lpstr>
      <vt:lpstr>ARIES Redo Pass</vt:lpstr>
      <vt:lpstr>ARIES Undo Actions</vt:lpstr>
      <vt:lpstr>ARIES: Undo Pass</vt:lpstr>
      <vt:lpstr>Other ARIES Features</vt:lpstr>
      <vt:lpstr>Other ARIES Features (Cont.)</vt:lpstr>
      <vt:lpstr>Remote Backup Systems</vt:lpstr>
      <vt:lpstr>Remote Backup Systems</vt:lpstr>
      <vt:lpstr>Remote Backup Systems (Cont.)</vt:lpstr>
      <vt:lpstr>Remote Backup Systems (Cont.)</vt:lpstr>
      <vt:lpstr>Remote Backup Systems (Cont.)</vt:lpstr>
      <vt:lpstr>End of Chapter</vt:lpstr>
      <vt:lpstr>Shadow Paging</vt:lpstr>
      <vt:lpstr>Sample Page Table</vt:lpstr>
      <vt:lpstr>Example of Shadow Paging</vt:lpstr>
      <vt:lpstr>Shadow Paging (Cont.)</vt:lpstr>
      <vt:lpstr>Show Paging (Cont.)</vt:lpstr>
      <vt:lpstr>Block Storage Operations</vt:lpstr>
      <vt:lpstr>Portion of the Database Log Corresponding to T0 and T1</vt:lpstr>
      <vt:lpstr>State of the Log and Database Corresponding to T0 and T1</vt:lpstr>
      <vt:lpstr>Portion of the System Log Corresponding to T0 and T1</vt:lpstr>
      <vt:lpstr>State of System Log and Database Corresponding to T0 and T1</vt:lpstr>
    </vt:vector>
  </TitlesOfParts>
  <Company>IIT Bombay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S. Sudarshan</dc:creator>
  <cp:lastModifiedBy>Admin</cp:lastModifiedBy>
  <cp:revision>209</cp:revision>
  <dcterms:created xsi:type="dcterms:W3CDTF">2000-06-27T06:50:15Z</dcterms:created>
  <dcterms:modified xsi:type="dcterms:W3CDTF">2024-10-28T05:36:15Z</dcterms:modified>
</cp:coreProperties>
</file>