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7" r:id="rId5"/>
    <p:sldId id="260" r:id="rId6"/>
    <p:sldId id="256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1" autoAdjust="0"/>
    <p:restoredTop sz="94719"/>
  </p:normalViewPr>
  <p:slideViewPr>
    <p:cSldViewPr snapToGrid="0">
      <p:cViewPr varScale="1">
        <p:scale>
          <a:sx n="150" d="100"/>
          <a:sy n="150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45700-8426-4437-9F5F-53CC1E63A0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932C9F-6E13-446D-8CCD-FD0B26CEC2BA}">
      <dgm:prSet/>
      <dgm:spPr/>
      <dgm:t>
        <a:bodyPr/>
        <a:lstStyle/>
        <a:p>
          <a:r>
            <a:rPr lang="en-US" b="0" i="0" dirty="0"/>
            <a:t>Full Virtual Machine Restore provides users to restore an entire virtual machine from a backup file to the latest state or a previous point in time if the primary virtual machine fails. </a:t>
          </a:r>
          <a:endParaRPr lang="en-US" dirty="0"/>
        </a:p>
      </dgm:t>
    </dgm:pt>
    <dgm:pt modelId="{9D7380BE-D027-4C84-AB7E-0A5B0E3D2F35}" type="parTrans" cxnId="{6C7D284D-3AAA-4D04-8B60-715A5612ED2B}">
      <dgm:prSet/>
      <dgm:spPr/>
      <dgm:t>
        <a:bodyPr/>
        <a:lstStyle/>
        <a:p>
          <a:endParaRPr lang="en-US"/>
        </a:p>
      </dgm:t>
    </dgm:pt>
    <dgm:pt modelId="{4B1CB6A0-0155-4CAD-B953-AB715353C528}" type="sibTrans" cxnId="{6C7D284D-3AAA-4D04-8B60-715A5612ED2B}">
      <dgm:prSet/>
      <dgm:spPr/>
      <dgm:t>
        <a:bodyPr/>
        <a:lstStyle/>
        <a:p>
          <a:endParaRPr lang="en-US"/>
        </a:p>
      </dgm:t>
    </dgm:pt>
    <dgm:pt modelId="{514495F0-DC23-45D4-A91C-3BCAC1C7826B}">
      <dgm:prSet/>
      <dgm:spPr/>
      <dgm:t>
        <a:bodyPr/>
        <a:lstStyle/>
        <a:p>
          <a:r>
            <a:rPr lang="en-US" dirty="0"/>
            <a:t>Restoring a full virtual machine backup creates a new virtual machine; the configuration information and content of the new machine is identical to what it was when the backup occurred. All virtual machine disks are restored to the specified point-in-time, as virtual disks in the newly created virtual machine.</a:t>
          </a:r>
        </a:p>
      </dgm:t>
    </dgm:pt>
    <dgm:pt modelId="{D34C2E2B-4080-4CB6-AF71-0CCDF8EFCC8B}" type="parTrans" cxnId="{6A9C8193-E6C7-4226-9259-694CD7CB0B7C}">
      <dgm:prSet/>
      <dgm:spPr/>
      <dgm:t>
        <a:bodyPr/>
        <a:lstStyle/>
        <a:p>
          <a:endParaRPr lang="en-US"/>
        </a:p>
      </dgm:t>
    </dgm:pt>
    <dgm:pt modelId="{82D162C7-3CFD-4F96-914E-23B36DC3B591}" type="sibTrans" cxnId="{6A9C8193-E6C7-4226-9259-694CD7CB0B7C}">
      <dgm:prSet/>
      <dgm:spPr/>
      <dgm:t>
        <a:bodyPr/>
        <a:lstStyle/>
        <a:p>
          <a:endParaRPr lang="en-US"/>
        </a:p>
      </dgm:t>
    </dgm:pt>
    <dgm:pt modelId="{B25CB350-A752-4FA2-AB21-9700946A41F4}" type="pres">
      <dgm:prSet presAssocID="{60E45700-8426-4437-9F5F-53CC1E63A0A8}" presName="root" presStyleCnt="0">
        <dgm:presLayoutVars>
          <dgm:dir/>
          <dgm:resizeHandles val="exact"/>
        </dgm:presLayoutVars>
      </dgm:prSet>
      <dgm:spPr/>
    </dgm:pt>
    <dgm:pt modelId="{EC9B0E8F-3BF9-4008-8948-9BC2C39A960F}" type="pres">
      <dgm:prSet presAssocID="{55932C9F-6E13-446D-8CCD-FD0B26CEC2BA}" presName="compNode" presStyleCnt="0"/>
      <dgm:spPr/>
    </dgm:pt>
    <dgm:pt modelId="{3200ACD4-63EE-42F8-8781-B1B264DF8918}" type="pres">
      <dgm:prSet presAssocID="{55932C9F-6E13-446D-8CCD-FD0B26CEC2BA}" presName="bgRect" presStyleLbl="bgShp" presStyleIdx="0" presStyleCnt="2"/>
      <dgm:spPr/>
    </dgm:pt>
    <dgm:pt modelId="{0D8B85B7-9B54-4893-B1C9-1401F54EEED9}" type="pres">
      <dgm:prSet presAssocID="{55932C9F-6E13-446D-8CCD-FD0B26CEC2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2645681-4BBB-40A2-ADCF-7E7A2FFBB421}" type="pres">
      <dgm:prSet presAssocID="{55932C9F-6E13-446D-8CCD-FD0B26CEC2BA}" presName="spaceRect" presStyleCnt="0"/>
      <dgm:spPr/>
    </dgm:pt>
    <dgm:pt modelId="{F5EC5C78-C883-40FF-B0E5-77BBC2D1BEB6}" type="pres">
      <dgm:prSet presAssocID="{55932C9F-6E13-446D-8CCD-FD0B26CEC2BA}" presName="parTx" presStyleLbl="revTx" presStyleIdx="0" presStyleCnt="2">
        <dgm:presLayoutVars>
          <dgm:chMax val="0"/>
          <dgm:chPref val="0"/>
        </dgm:presLayoutVars>
      </dgm:prSet>
      <dgm:spPr/>
    </dgm:pt>
    <dgm:pt modelId="{F7CEE040-C198-43EB-8ECB-8ADE4F3F368F}" type="pres">
      <dgm:prSet presAssocID="{4B1CB6A0-0155-4CAD-B953-AB715353C528}" presName="sibTrans" presStyleCnt="0"/>
      <dgm:spPr/>
    </dgm:pt>
    <dgm:pt modelId="{FAF2582B-382B-44CF-9774-E2B41B9DF3CE}" type="pres">
      <dgm:prSet presAssocID="{514495F0-DC23-45D4-A91C-3BCAC1C7826B}" presName="compNode" presStyleCnt="0"/>
      <dgm:spPr/>
    </dgm:pt>
    <dgm:pt modelId="{A3AA473A-6562-4EEC-A961-D25179952A76}" type="pres">
      <dgm:prSet presAssocID="{514495F0-DC23-45D4-A91C-3BCAC1C7826B}" presName="bgRect" presStyleLbl="bgShp" presStyleIdx="1" presStyleCnt="2"/>
      <dgm:spPr/>
    </dgm:pt>
    <dgm:pt modelId="{0D003299-62FB-4C7E-8BDD-EF1821364606}" type="pres">
      <dgm:prSet presAssocID="{514495F0-DC23-45D4-A91C-3BCAC1C782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55011D7-2CE2-4D08-9668-65635926AD33}" type="pres">
      <dgm:prSet presAssocID="{514495F0-DC23-45D4-A91C-3BCAC1C7826B}" presName="spaceRect" presStyleCnt="0"/>
      <dgm:spPr/>
    </dgm:pt>
    <dgm:pt modelId="{489931A4-D66F-4556-828F-FB2D232A3E1D}" type="pres">
      <dgm:prSet presAssocID="{514495F0-DC23-45D4-A91C-3BCAC1C7826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C7D284D-3AAA-4D04-8B60-715A5612ED2B}" srcId="{60E45700-8426-4437-9F5F-53CC1E63A0A8}" destId="{55932C9F-6E13-446D-8CCD-FD0B26CEC2BA}" srcOrd="0" destOrd="0" parTransId="{9D7380BE-D027-4C84-AB7E-0A5B0E3D2F35}" sibTransId="{4B1CB6A0-0155-4CAD-B953-AB715353C528}"/>
    <dgm:cxn modelId="{71041F73-C479-4AF7-A89D-EAE745EF949A}" type="presOf" srcId="{60E45700-8426-4437-9F5F-53CC1E63A0A8}" destId="{B25CB350-A752-4FA2-AB21-9700946A41F4}" srcOrd="0" destOrd="0" presId="urn:microsoft.com/office/officeart/2018/2/layout/IconVerticalSolidList"/>
    <dgm:cxn modelId="{6A9C8193-E6C7-4226-9259-694CD7CB0B7C}" srcId="{60E45700-8426-4437-9F5F-53CC1E63A0A8}" destId="{514495F0-DC23-45D4-A91C-3BCAC1C7826B}" srcOrd="1" destOrd="0" parTransId="{D34C2E2B-4080-4CB6-AF71-0CCDF8EFCC8B}" sibTransId="{82D162C7-3CFD-4F96-914E-23B36DC3B591}"/>
    <dgm:cxn modelId="{BFF7D3CB-7A4B-4C85-BC0E-B801E868357A}" type="presOf" srcId="{514495F0-DC23-45D4-A91C-3BCAC1C7826B}" destId="{489931A4-D66F-4556-828F-FB2D232A3E1D}" srcOrd="0" destOrd="0" presId="urn:microsoft.com/office/officeart/2018/2/layout/IconVerticalSolidList"/>
    <dgm:cxn modelId="{C59DF3D1-E8E0-4C71-923F-722AB8233250}" type="presOf" srcId="{55932C9F-6E13-446D-8CCD-FD0B26CEC2BA}" destId="{F5EC5C78-C883-40FF-B0E5-77BBC2D1BEB6}" srcOrd="0" destOrd="0" presId="urn:microsoft.com/office/officeart/2018/2/layout/IconVerticalSolidList"/>
    <dgm:cxn modelId="{6989BE30-76EB-4E55-B936-421A867C0CBC}" type="presParOf" srcId="{B25CB350-A752-4FA2-AB21-9700946A41F4}" destId="{EC9B0E8F-3BF9-4008-8948-9BC2C39A960F}" srcOrd="0" destOrd="0" presId="urn:microsoft.com/office/officeart/2018/2/layout/IconVerticalSolidList"/>
    <dgm:cxn modelId="{07937ECD-1530-43A5-AD38-D3BC5F05E0F2}" type="presParOf" srcId="{EC9B0E8F-3BF9-4008-8948-9BC2C39A960F}" destId="{3200ACD4-63EE-42F8-8781-B1B264DF8918}" srcOrd="0" destOrd="0" presId="urn:microsoft.com/office/officeart/2018/2/layout/IconVerticalSolidList"/>
    <dgm:cxn modelId="{BAD4306F-8DAB-44A9-AC0D-DEFF0162A35E}" type="presParOf" srcId="{EC9B0E8F-3BF9-4008-8948-9BC2C39A960F}" destId="{0D8B85B7-9B54-4893-B1C9-1401F54EEED9}" srcOrd="1" destOrd="0" presId="urn:microsoft.com/office/officeart/2018/2/layout/IconVerticalSolidList"/>
    <dgm:cxn modelId="{0C8FEC93-D9EA-4170-9E36-27B28051004A}" type="presParOf" srcId="{EC9B0E8F-3BF9-4008-8948-9BC2C39A960F}" destId="{B2645681-4BBB-40A2-ADCF-7E7A2FFBB421}" srcOrd="2" destOrd="0" presId="urn:microsoft.com/office/officeart/2018/2/layout/IconVerticalSolidList"/>
    <dgm:cxn modelId="{5264D7A1-36C4-47D3-8535-2B6F40C5691A}" type="presParOf" srcId="{EC9B0E8F-3BF9-4008-8948-9BC2C39A960F}" destId="{F5EC5C78-C883-40FF-B0E5-77BBC2D1BEB6}" srcOrd="3" destOrd="0" presId="urn:microsoft.com/office/officeart/2018/2/layout/IconVerticalSolidList"/>
    <dgm:cxn modelId="{F78BDCF0-7DAB-4563-A20B-F10736B6E3F6}" type="presParOf" srcId="{B25CB350-A752-4FA2-AB21-9700946A41F4}" destId="{F7CEE040-C198-43EB-8ECB-8ADE4F3F368F}" srcOrd="1" destOrd="0" presId="urn:microsoft.com/office/officeart/2018/2/layout/IconVerticalSolidList"/>
    <dgm:cxn modelId="{1158DE30-53E3-4EA9-9DAD-B96FAB21C2B7}" type="presParOf" srcId="{B25CB350-A752-4FA2-AB21-9700946A41F4}" destId="{FAF2582B-382B-44CF-9774-E2B41B9DF3CE}" srcOrd="2" destOrd="0" presId="urn:microsoft.com/office/officeart/2018/2/layout/IconVerticalSolidList"/>
    <dgm:cxn modelId="{7A2C30BA-4EA8-4E35-BDFF-555206A53AA9}" type="presParOf" srcId="{FAF2582B-382B-44CF-9774-E2B41B9DF3CE}" destId="{A3AA473A-6562-4EEC-A961-D25179952A76}" srcOrd="0" destOrd="0" presId="urn:microsoft.com/office/officeart/2018/2/layout/IconVerticalSolidList"/>
    <dgm:cxn modelId="{45E50BA5-C75B-44F3-8F49-D6BAB1FF0186}" type="presParOf" srcId="{FAF2582B-382B-44CF-9774-E2B41B9DF3CE}" destId="{0D003299-62FB-4C7E-8BDD-EF1821364606}" srcOrd="1" destOrd="0" presId="urn:microsoft.com/office/officeart/2018/2/layout/IconVerticalSolidList"/>
    <dgm:cxn modelId="{1527D154-B8C6-47D3-ADCE-C73D00BA79E2}" type="presParOf" srcId="{FAF2582B-382B-44CF-9774-E2B41B9DF3CE}" destId="{455011D7-2CE2-4D08-9668-65635926AD33}" srcOrd="2" destOrd="0" presId="urn:microsoft.com/office/officeart/2018/2/layout/IconVerticalSolidList"/>
    <dgm:cxn modelId="{56D61A4A-70BA-4B24-B907-969B05424AE7}" type="presParOf" srcId="{FAF2582B-382B-44CF-9774-E2B41B9DF3CE}" destId="{489931A4-D66F-4556-828F-FB2D232A3E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0ACD4-63EE-42F8-8781-B1B264DF8918}">
      <dsp:nvSpPr>
        <dsp:cNvPr id="0" name=""/>
        <dsp:cNvSpPr/>
      </dsp:nvSpPr>
      <dsp:spPr>
        <a:xfrm>
          <a:off x="0" y="792995"/>
          <a:ext cx="6820535" cy="14639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B85B7-9B54-4893-B1C9-1401F54EEED9}">
      <dsp:nvSpPr>
        <dsp:cNvPr id="0" name=""/>
        <dsp:cNvSpPr/>
      </dsp:nvSpPr>
      <dsp:spPr>
        <a:xfrm>
          <a:off x="442857" y="1122394"/>
          <a:ext cx="805195" cy="805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C5C78-C883-40FF-B0E5-77BBC2D1BEB6}">
      <dsp:nvSpPr>
        <dsp:cNvPr id="0" name=""/>
        <dsp:cNvSpPr/>
      </dsp:nvSpPr>
      <dsp:spPr>
        <a:xfrm>
          <a:off x="1690911" y="792995"/>
          <a:ext cx="5129623" cy="146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939" tIns="154939" rIns="154939" bIns="1549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Full Virtual Machine Restore provides users to restore an entire virtual machine from a backup file to the latest state or a previous point in time if the primary virtual machine fails. </a:t>
          </a:r>
          <a:endParaRPr lang="en-US" sz="1400" kern="1200" dirty="0"/>
        </a:p>
      </dsp:txBody>
      <dsp:txXfrm>
        <a:off x="1690911" y="792995"/>
        <a:ext cx="5129623" cy="1463992"/>
      </dsp:txXfrm>
    </dsp:sp>
    <dsp:sp modelId="{A3AA473A-6562-4EEC-A961-D25179952A76}">
      <dsp:nvSpPr>
        <dsp:cNvPr id="0" name=""/>
        <dsp:cNvSpPr/>
      </dsp:nvSpPr>
      <dsp:spPr>
        <a:xfrm>
          <a:off x="0" y="2622986"/>
          <a:ext cx="6820535" cy="14639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03299-62FB-4C7E-8BDD-EF1821364606}">
      <dsp:nvSpPr>
        <dsp:cNvPr id="0" name=""/>
        <dsp:cNvSpPr/>
      </dsp:nvSpPr>
      <dsp:spPr>
        <a:xfrm>
          <a:off x="442857" y="2952384"/>
          <a:ext cx="805195" cy="805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931A4-D66F-4556-828F-FB2D232A3E1D}">
      <dsp:nvSpPr>
        <dsp:cNvPr id="0" name=""/>
        <dsp:cNvSpPr/>
      </dsp:nvSpPr>
      <dsp:spPr>
        <a:xfrm>
          <a:off x="1690911" y="2622986"/>
          <a:ext cx="5129623" cy="146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939" tIns="154939" rIns="154939" bIns="1549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Restoring a full virtual machine backup creates a new virtual machine; the configuration information and content of the new machine is identical to what it was when the backup occurred. All virtual machine disks are restored to the specified point-in-time, as virtual disks in the newly created virtual machine.</a:t>
          </a:r>
        </a:p>
      </dsp:txBody>
      <dsp:txXfrm>
        <a:off x="1690911" y="2622986"/>
        <a:ext cx="5129623" cy="1463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3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6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29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0247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44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1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517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8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60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4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1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2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2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15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2AAFF-1C73-469E-A675-5027B1CB6421}" type="datetimeFigureOut">
              <a:rPr lang="en-IN" smtClean="0"/>
              <a:t>21/10/24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133CD-FB12-4046-A0F7-ED892B6B1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177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2C60-60AC-73B8-051C-BC0F92F22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ORCHESTRATION</a:t>
            </a:r>
            <a:endParaRPr lang="en-IN" dirty="0"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903ECD65-4E7A-9FDB-A569-8A5F9E18E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89" y="929985"/>
            <a:ext cx="4156751" cy="889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36B36E-6E40-F3C0-F3D2-8A6E7A88E7F8}"/>
              </a:ext>
            </a:extLst>
          </p:cNvPr>
          <p:cNvSpPr txBox="1"/>
          <p:nvPr/>
        </p:nvSpPr>
        <p:spPr>
          <a:xfrm>
            <a:off x="4248727" y="4017818"/>
            <a:ext cx="4645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BY: </a:t>
            </a:r>
          </a:p>
          <a:p>
            <a:r>
              <a:rPr lang="en-US" sz="3200" dirty="0"/>
              <a:t>NAKIA LIGHTWALA</a:t>
            </a:r>
          </a:p>
          <a:p>
            <a:r>
              <a:rPr lang="en-US" sz="3200" dirty="0"/>
              <a:t>IT DEVELOPER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3346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B627-53B0-63D1-847C-66EA6890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4400" b="0" i="0" u="none" strike="noStrike" kern="1200" dirty="0">
                <a:effectLst/>
                <a:latin typeface="Tahoma" panose="020B0604030504040204" pitchFamily="34" charset="0"/>
              </a:rPr>
              <a:t>Swift</a:t>
            </a:r>
            <a:r>
              <a:rPr lang="en-IN" sz="4400" b="0" i="0" u="none" strike="noStrike" kern="120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1708-E61F-A203-153A-1C2C7167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Purpose: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	•	Provides scalable object storage for unstructured data like images, backups, and logs.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Role in Migration: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	•	Used for migrating objects, such as VM images, to different storage locations.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	•	Can serve as a backend for image and backup storage during migration.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Key Features: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	•	Highly available and fault-tolerant.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	•	Supports object replication across clusters.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	•	Integrates with Glance for VM image storage.</a:t>
            </a:r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06908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F148-A639-9EE4-EF4B-A7A6A194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4400" b="0" i="0" u="none" strike="noStrike" kern="1200" dirty="0">
                <a:effectLst/>
                <a:latin typeface="Tahoma" panose="020B0604030504040204" pitchFamily="34" charset="0"/>
              </a:rPr>
              <a:t>Glances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D10E2-1E15-1B6C-5AB7-FB45F934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ElsevierSans"/>
              </a:rPr>
              <a:t>Purpose:</a:t>
            </a:r>
          </a:p>
          <a:p>
            <a:pPr marL="0" indent="0">
              <a:buNone/>
            </a:pPr>
            <a:r>
              <a:rPr lang="en-US" sz="1900" dirty="0">
                <a:latin typeface="ElsevierSans"/>
              </a:rPr>
              <a:t>	•	Manages VM images for deployment in OpenStack.</a:t>
            </a:r>
          </a:p>
          <a:p>
            <a:pPr marL="0" indent="0">
              <a:buNone/>
            </a:pPr>
            <a:r>
              <a:rPr lang="en-US" sz="1900" dirty="0">
                <a:latin typeface="ElsevierSans"/>
              </a:rPr>
              <a:t>Role in Migration:</a:t>
            </a:r>
          </a:p>
          <a:p>
            <a:pPr marL="0" indent="0">
              <a:buNone/>
            </a:pPr>
            <a:r>
              <a:rPr lang="en-US" sz="1900" dirty="0">
                <a:latin typeface="ElsevierSans"/>
              </a:rPr>
              <a:t>	•	Stores and retrieves VM images required during instance migration.</a:t>
            </a:r>
          </a:p>
          <a:p>
            <a:pPr marL="0" indent="0">
              <a:buNone/>
            </a:pPr>
            <a:r>
              <a:rPr lang="en-US" sz="1900" dirty="0">
                <a:latin typeface="ElsevierSans"/>
              </a:rPr>
              <a:t>	•	Ensures compatibility of images on different compute hosts.</a:t>
            </a:r>
          </a:p>
          <a:p>
            <a:pPr marL="0" indent="0">
              <a:buNone/>
            </a:pPr>
            <a:r>
              <a:rPr lang="en-US" sz="1900" dirty="0">
                <a:latin typeface="ElsevierSans"/>
              </a:rPr>
              <a:t>Key Features:</a:t>
            </a:r>
          </a:p>
          <a:p>
            <a:pPr marL="0" indent="0">
              <a:buNone/>
            </a:pPr>
            <a:r>
              <a:rPr lang="en-US" sz="1900" dirty="0">
                <a:latin typeface="ElsevierSans"/>
              </a:rPr>
              <a:t>	•	Supports multiple image formats (RAW, VHD, QCOW2).</a:t>
            </a:r>
          </a:p>
          <a:p>
            <a:pPr marL="0" indent="0">
              <a:buNone/>
            </a:pPr>
            <a:r>
              <a:rPr lang="en-US" sz="1900" dirty="0">
                <a:latin typeface="ElsevierSans"/>
              </a:rPr>
              <a:t>	•	Image versioning and sharing across projects.</a:t>
            </a:r>
          </a:p>
          <a:p>
            <a:pPr marL="0" indent="0">
              <a:buNone/>
            </a:pPr>
            <a:r>
              <a:rPr lang="en-US" sz="1900" dirty="0">
                <a:latin typeface="ElsevierSans"/>
              </a:rPr>
              <a:t>	•	Integration with storage backends like Swift and Cinder.</a:t>
            </a:r>
            <a:endParaRPr lang="en-IN" sz="1900" dirty="0">
              <a:latin typeface="ElsevierSans"/>
            </a:endParaRPr>
          </a:p>
        </p:txBody>
      </p:sp>
    </p:spTree>
    <p:extLst>
      <p:ext uri="{BB962C8B-B14F-4D97-AF65-F5344CB8AC3E}">
        <p14:creationId xmlns:p14="http://schemas.microsoft.com/office/powerpoint/2010/main" val="365545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C5BF-C41F-1DC7-23CE-12D115A6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31" y="35453"/>
            <a:ext cx="10353761" cy="9805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IN" sz="5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ElsevierSans"/>
                <a:ea typeface="+mn-ea"/>
                <a:cs typeface="+mn-cs"/>
              </a:rPr>
              <a:t>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5C57-8AE9-D909-E406-75F0185F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683491"/>
            <a:ext cx="10460079" cy="5966691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latin typeface="ElsevierSans"/>
              </a:rPr>
              <a:t>Purpose:</a:t>
            </a:r>
            <a:br>
              <a:rPr lang="en-US" sz="1400" dirty="0">
                <a:latin typeface="ElsevierSans"/>
              </a:rPr>
            </a:br>
            <a:r>
              <a:rPr lang="en-US" sz="1400" dirty="0">
                <a:latin typeface="ElsevierSans"/>
              </a:rPr>
              <a:t>CI/CD automates the software development process, enabling rapid and reliable deployment of code changes.	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latin typeface="ElsevierSans"/>
              </a:rPr>
              <a:t>Continuous Integration (CI):</a:t>
            </a:r>
            <a:r>
              <a:rPr lang="en-US" sz="1400" dirty="0">
                <a:latin typeface="ElsevierSans"/>
              </a:rPr>
              <a:t>	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latin typeface="ElsevierSans"/>
              </a:rPr>
              <a:t>Developers regularly merge code changes into a shared repository.	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latin typeface="ElsevierSans"/>
              </a:rPr>
              <a:t>Automated tests and builds are triggered to detect errors early.	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latin typeface="ElsevierSans"/>
              </a:rPr>
              <a:t>Ensures code is always in a deployable state.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latin typeface="ElsevierSans"/>
              </a:rPr>
              <a:t>Continuous Delivery (CD):</a:t>
            </a:r>
            <a:r>
              <a:rPr lang="en-US" sz="1400" dirty="0">
                <a:latin typeface="ElsevierSans"/>
              </a:rPr>
              <a:t>	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ElsevierSans"/>
              </a:rPr>
              <a:t>•	Automates the release process, ensuring code is ready to deploy to production at any time.	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ElsevierSans"/>
              </a:rPr>
              <a:t>•	Involves staging environments where further tests are run.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ElsevierSans"/>
              </a:rPr>
              <a:t>•	Ensures fast, consistent, and reliable delivery of new features and bug fixes.	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latin typeface="ElsevierSans"/>
              </a:rPr>
              <a:t>Key Benefits:	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ElsevierSans"/>
              </a:rPr>
              <a:t>•	Faster development cycles with minimal manual intervention.	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ElsevierSans"/>
              </a:rPr>
              <a:t>•	Reduced risk of bugs in production due to frequent testing.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ElsevierSans"/>
              </a:rPr>
              <a:t>•	Improved collaboration and transparency among teams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400" b="1" dirty="0">
                <a:latin typeface="ElsevierSans"/>
              </a:rPr>
              <a:t>Popular CI/CD Tools:</a:t>
            </a:r>
            <a:r>
              <a:rPr lang="en-US" sz="1400" dirty="0">
                <a:latin typeface="ElsevierSans"/>
              </a:rPr>
              <a:t>	Jenkins, GitLab CI, </a:t>
            </a:r>
            <a:r>
              <a:rPr lang="en-US" sz="1400" dirty="0" err="1">
                <a:latin typeface="ElsevierSans"/>
              </a:rPr>
              <a:t>CircleCI</a:t>
            </a:r>
            <a:r>
              <a:rPr lang="en-US" sz="1400" dirty="0">
                <a:latin typeface="ElsevierSans"/>
              </a:rPr>
              <a:t>, Travis CI, AWS </a:t>
            </a:r>
            <a:r>
              <a:rPr lang="en-US" sz="1400" dirty="0" err="1">
                <a:latin typeface="ElsevierSans"/>
              </a:rPr>
              <a:t>CodePipeline</a:t>
            </a:r>
            <a:r>
              <a:rPr lang="en-US" sz="1400" dirty="0">
                <a:latin typeface="ElsevierSans"/>
              </a:rPr>
              <a:t>.</a:t>
            </a:r>
            <a:endParaRPr lang="en-IN" sz="1400" dirty="0">
              <a:latin typeface="ElsevierSans"/>
            </a:endParaRPr>
          </a:p>
        </p:txBody>
      </p:sp>
    </p:spTree>
    <p:extLst>
      <p:ext uri="{BB962C8B-B14F-4D97-AF65-F5344CB8AC3E}">
        <p14:creationId xmlns:p14="http://schemas.microsoft.com/office/powerpoint/2010/main" val="282295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5BB8-7D02-CF79-3D7F-8A35E544B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THANK YOU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8155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BFD02-589E-6967-E5B7-3535F320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47" y="260453"/>
            <a:ext cx="10353761" cy="1326321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u="none" strike="noStrike" kern="1200" dirty="0">
                <a:effectLst/>
                <a:latin typeface="+mj-lt"/>
                <a:ea typeface="+mj-ea"/>
                <a:cs typeface="+mj-cs"/>
              </a:rPr>
              <a:t>Backing up VM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41D6B5-AF5E-E72B-D243-90C5D139C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923305"/>
              </p:ext>
            </p:extLst>
          </p:nvPr>
        </p:nvGraphicFramePr>
        <p:xfrm>
          <a:off x="919162" y="1656588"/>
          <a:ext cx="10353675" cy="435795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353675">
                  <a:extLst>
                    <a:ext uri="{9D8B030D-6E8A-4147-A177-3AD203B41FA5}">
                      <a16:colId xmlns:a16="http://schemas.microsoft.com/office/drawing/2014/main" val="2421537869"/>
                    </a:ext>
                  </a:extLst>
                </a:gridCol>
              </a:tblGrid>
              <a:tr h="4180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ElsevierSans"/>
                          <a:ea typeface="+mn-ea"/>
                          <a:cs typeface="+mn-cs"/>
                        </a:rPr>
                        <a:t>Virtual machine backup (VM backup) is the process of backing up the virtual machines (VMs) running in an enterprise environment. VMs usually run as guests on hypervisors that emulate a computer system, and allow multiple VMs to share a physical host hardware system.</a:t>
                      </a:r>
                    </a:p>
                    <a:p>
                      <a:pPr algn="ctr" fontAlgn="ctr"/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ElsevierSans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ElsevierSans"/>
                          <a:ea typeface="+mn-ea"/>
                          <a:cs typeface="+mn-cs"/>
                        </a:rPr>
                        <a:t>The following are essential concepts to understand the concepts of the VM backup procedures: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808080"/>
                          </a:highlight>
                          <a:latin typeface="ElsevierSans"/>
                          <a:ea typeface="+mn-ea"/>
                          <a:cs typeface="+mn-cs"/>
                        </a:rPr>
                        <a:t>Differential backup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ElsevierSans"/>
                          <a:ea typeface="+mn-ea"/>
                          <a:cs typeface="+mn-cs"/>
                        </a:rPr>
                        <a:t>– Backup of only the files that have changed since the last full backup.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808080"/>
                          </a:highlight>
                          <a:latin typeface="ElsevierSans"/>
                          <a:ea typeface="+mn-ea"/>
                          <a:cs typeface="+mn-cs"/>
                        </a:rPr>
                        <a:t>File-level backup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ElsevierSans"/>
                          <a:ea typeface="+mn-ea"/>
                          <a:cs typeface="+mn-cs"/>
                        </a:rPr>
                        <a:t>– Backup that is defined at the level of files and folders.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808080"/>
                          </a:highlight>
                          <a:latin typeface="ElsevierSans"/>
                          <a:ea typeface="+mn-ea"/>
                          <a:cs typeface="+mn-cs"/>
                        </a:rPr>
                        <a:t>Full backup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ElsevierSans"/>
                          <a:ea typeface="+mn-ea"/>
                          <a:cs typeface="+mn-cs"/>
                        </a:rPr>
                        <a:t>– A backup of all files.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808080"/>
                          </a:highlight>
                          <a:latin typeface="ElsevierSans"/>
                          <a:ea typeface="+mn-ea"/>
                          <a:cs typeface="+mn-cs"/>
                        </a:rPr>
                        <a:t>Full VM backup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ElsevierSans"/>
                          <a:ea typeface="+mn-ea"/>
                          <a:cs typeface="+mn-cs"/>
                        </a:rPr>
                        <a:t>– A backup of all files that comprise an entire virtual machine, including disk images, configuration files, and others.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808080"/>
                          </a:highlight>
                          <a:latin typeface="ElsevierSans"/>
                          <a:ea typeface="+mn-ea"/>
                          <a:cs typeface="+mn-cs"/>
                        </a:rPr>
                        <a:t>Image-level backup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ElsevierSans"/>
                          <a:ea typeface="+mn-ea"/>
                          <a:cs typeface="+mn-cs"/>
                        </a:rPr>
                        <a:t>– or volume level is the backup of the entire storage volume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808080"/>
                          </a:highlight>
                          <a:latin typeface="ElsevierSans"/>
                          <a:ea typeface="+mn-ea"/>
                          <a:cs typeface="+mn-cs"/>
                        </a:rPr>
                        <a:t>Incremental backup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ElsevierSans"/>
                          <a:ea typeface="+mn-ea"/>
                          <a:cs typeface="+mn-cs"/>
                        </a:rPr>
                        <a:t>– Backup of only the files that have changed since the last backup, either full or incremental.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808080"/>
                          </a:highlight>
                          <a:latin typeface="ElsevierSans"/>
                          <a:ea typeface="+mn-ea"/>
                          <a:cs typeface="+mn-cs"/>
                        </a:rPr>
                        <a:t>Quiescing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ElsevierSans"/>
                          <a:ea typeface="+mn-ea"/>
                          <a:cs typeface="+mn-cs"/>
                        </a:rPr>
                        <a:t> – A process to bring the data of the virtual machine to a state suitable for backups including, flushing of buffers from the operating systems memory cache to disk or other application specific tasks</a:t>
                      </a:r>
                    </a:p>
                  </a:txBody>
                  <a:tcPr marL="13772" marR="13772" marT="144000" marB="9915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899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6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2FA44-DE3C-87CB-47BE-11E28A63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IN" b="0" i="0" u="none" strike="noStrike" kern="1200">
                <a:effectLst/>
                <a:latin typeface="Tahoma" panose="020B0604030504040204" pitchFamily="34" charset="0"/>
              </a:rPr>
              <a:t>Restoring VM</a:t>
            </a:r>
            <a:endParaRPr lang="en-IN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84C793B-4E10-4B46-17D2-FFED4B4A1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228920"/>
              </p:ext>
            </p:extLst>
          </p:nvPr>
        </p:nvGraphicFramePr>
        <p:xfrm>
          <a:off x="5127624" y="1114424"/>
          <a:ext cx="6820535" cy="4879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67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D4DBFC-5177-FDE3-19BC-4B3B75E0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kern="1200" dirty="0">
                <a:effectLst/>
                <a:latin typeface="Tahoma" panose="020B0604030504040204" pitchFamily="34" charset="0"/>
              </a:rPr>
              <a:t>Clustering and high availability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D45C26-098F-E8A7-A5D8-251A118C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b="0" i="0" u="none" strike="noStrike" dirty="0">
                <a:solidFill>
                  <a:srgbClr val="101820"/>
                </a:solidFill>
                <a:effectLst/>
                <a:highlight>
                  <a:srgbClr val="FFFFFF"/>
                </a:highlight>
                <a:latin typeface="proxima-nova"/>
              </a:rPr>
              <a:t>High availability clusters are groups of hosts (physical machines) that act as a single system and provide continuous availability. High availability clusters are used for mission critical applications like databases, eCommerce websites, and transaction processing systems.</a:t>
            </a:r>
          </a:p>
          <a:p>
            <a:pPr algn="l" fontAlgn="base"/>
            <a:endParaRPr lang="en-US" b="0" i="0" u="none" strike="noStrike" dirty="0">
              <a:solidFill>
                <a:srgbClr val="101820"/>
              </a:solidFill>
              <a:effectLst/>
              <a:highlight>
                <a:srgbClr val="FFFFFF"/>
              </a:highlight>
              <a:latin typeface="proxima-nova"/>
            </a:endParaRPr>
          </a:p>
          <a:p>
            <a:pPr algn="l" fontAlgn="base"/>
            <a:r>
              <a:rPr lang="en-US" b="0" i="0" u="none" strike="noStrike" dirty="0">
                <a:solidFill>
                  <a:srgbClr val="101820"/>
                </a:solidFill>
                <a:effectLst/>
                <a:highlight>
                  <a:srgbClr val="FFFFFF"/>
                </a:highlight>
                <a:latin typeface="proxima-nova"/>
              </a:rPr>
              <a:t>High availability clusters are typically used for load balancing, backup, and failover purposes. To successfully configure a high availability (HA) cluster, all hosts in the cluster must have access to the same shared storage. In any case of failure, a virtual machine (VM) on one host can failover to another host, without any downtime.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98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B41F3E-1F84-5810-663E-ED71D558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55448"/>
            <a:ext cx="10353761" cy="1326321"/>
          </a:xfrm>
        </p:spPr>
        <p:txBody>
          <a:bodyPr/>
          <a:lstStyle/>
          <a:p>
            <a:r>
              <a:rPr lang="en-IN" sz="4400" b="0" i="0" u="none" strike="noStrike" kern="1200" dirty="0">
                <a:effectLst/>
                <a:latin typeface="Tahoma" panose="020B0604030504040204" pitchFamily="34" charset="0"/>
              </a:rPr>
              <a:t>VM migration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E966C7-2D04-3336-CF22-33893779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5102352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1F1F1F"/>
                </a:solidFill>
                <a:effectLst/>
                <a:highlight>
                  <a:srgbClr val="F0F0F0"/>
                </a:highlight>
                <a:latin typeface="ElsevierSans"/>
              </a:rPr>
              <a:t>The movement of VMs from one resource to another, such as from one physical host to another physical host, or data store to data store, is known as VM migration. </a:t>
            </a:r>
          </a:p>
          <a:p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0F0F0"/>
                </a:highlight>
                <a:latin typeface="ElsevierSans"/>
              </a:rPr>
              <a:t>Virtual Machine Migration refers to the process of relocating virtual machines from one physical server to another to achieve load balancing and power saving, often facilitated by Software-Defined Networking (SDN) technologies.</a:t>
            </a:r>
          </a:p>
          <a:p>
            <a:r>
              <a:rPr lang="en-US" sz="2400" dirty="0">
                <a:solidFill>
                  <a:srgbClr val="1F1F1F"/>
                </a:solidFill>
                <a:effectLst/>
                <a:highlight>
                  <a:srgbClr val="F0F0F0"/>
                </a:highlight>
                <a:latin typeface="ElsevierSans"/>
              </a:rPr>
              <a:t>Virtual Machine (VM) migration is a promising way to ensure load balancing and power saving by VM reallocation. However, VM migration is a difficult task because it requires updates of the network state; this may lead to inconsistency and violations of service level agreement. 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1F1F1F"/>
                </a:solidFill>
                <a:effectLst/>
                <a:highlight>
                  <a:srgbClr val="F0F0F0"/>
                </a:highlight>
                <a:latin typeface="ElsevierSans"/>
              </a:rPr>
              <a:t>There are two types of VM migration: cold and live. Cold migration occurs when the VM is shut down. Live migration occurs while the VM is actually running.</a:t>
            </a:r>
          </a:p>
        </p:txBody>
      </p:sp>
    </p:spTree>
    <p:extLst>
      <p:ext uri="{BB962C8B-B14F-4D97-AF65-F5344CB8AC3E}">
        <p14:creationId xmlns:p14="http://schemas.microsoft.com/office/powerpoint/2010/main" val="62120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E92D40-6DCC-B263-6AD3-4ECDFEA1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kern="1200" dirty="0">
                <a:effectLst/>
                <a:latin typeface="Tahoma" panose="020B0604030504040204" pitchFamily="34" charset="0"/>
              </a:rPr>
              <a:t>NOVA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693522-8972-9109-E792-10AC3C90D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00499"/>
            <a:ext cx="11093478" cy="45725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ElsevierSans"/>
              </a:rPr>
              <a:t>Purpose:</a:t>
            </a:r>
          </a:p>
          <a:p>
            <a:pPr marL="0" indent="0">
              <a:buNone/>
            </a:pPr>
            <a:r>
              <a:rPr lang="en-US" dirty="0">
                <a:latin typeface="ElsevierSans"/>
              </a:rPr>
              <a:t>	•	Manages virtual machine instances.</a:t>
            </a:r>
          </a:p>
          <a:p>
            <a:pPr marL="0" indent="0">
              <a:buNone/>
            </a:pPr>
            <a:r>
              <a:rPr lang="en-US" dirty="0">
                <a:latin typeface="ElsevierSans"/>
              </a:rPr>
              <a:t>	•	Provides compute resources in a cloud environment.</a:t>
            </a:r>
          </a:p>
          <a:p>
            <a:pPr marL="0" indent="0">
              <a:buNone/>
            </a:pPr>
            <a:r>
              <a:rPr lang="en-US" dirty="0">
                <a:latin typeface="ElsevierSans"/>
              </a:rPr>
              <a:t>Role in Migration:</a:t>
            </a:r>
          </a:p>
          <a:p>
            <a:pPr marL="0" indent="0">
              <a:buNone/>
            </a:pPr>
            <a:r>
              <a:rPr lang="en-US" dirty="0">
                <a:latin typeface="ElsevierSans"/>
              </a:rPr>
              <a:t>	•	Handles instance migration across compute nodes.</a:t>
            </a:r>
          </a:p>
          <a:p>
            <a:pPr marL="0" indent="0">
              <a:buNone/>
            </a:pPr>
            <a:r>
              <a:rPr lang="en-US" dirty="0">
                <a:latin typeface="ElsevierSans"/>
              </a:rPr>
              <a:t>	•	Supports live and cold migrations for high availability and resource balancing.•</a:t>
            </a:r>
          </a:p>
          <a:p>
            <a:pPr marL="0" indent="0">
              <a:buNone/>
            </a:pPr>
            <a:r>
              <a:rPr lang="en-US" dirty="0">
                <a:latin typeface="ElsevierSans"/>
              </a:rPr>
              <a:t>Key Features:</a:t>
            </a:r>
          </a:p>
          <a:p>
            <a:pPr marL="0" indent="0">
              <a:buNone/>
            </a:pPr>
            <a:r>
              <a:rPr lang="en-US" dirty="0">
                <a:latin typeface="ElsevierSans"/>
              </a:rPr>
              <a:t>	•	Hypervisor support (KVM, Xen, etc.).</a:t>
            </a:r>
          </a:p>
          <a:p>
            <a:pPr marL="0" indent="0">
              <a:buNone/>
            </a:pPr>
            <a:r>
              <a:rPr lang="en-US" dirty="0">
                <a:latin typeface="ElsevierSans"/>
              </a:rPr>
              <a:t>	•	Auto-scaling and orchestration capabilities.</a:t>
            </a:r>
          </a:p>
          <a:p>
            <a:pPr marL="0" indent="0">
              <a:buNone/>
            </a:pPr>
            <a:r>
              <a:rPr lang="en-US" dirty="0">
                <a:latin typeface="ElsevierSans"/>
              </a:rPr>
              <a:t>	•	Integrates with other services like Neutron and Cinder for networking and storage.</a:t>
            </a:r>
          </a:p>
          <a:p>
            <a:endParaRPr lang="en-US" dirty="0">
              <a:latin typeface="ElsevierSans"/>
            </a:endParaRPr>
          </a:p>
          <a:p>
            <a:endParaRPr lang="en-IN" dirty="0">
              <a:latin typeface="ElsevierSans"/>
            </a:endParaRPr>
          </a:p>
        </p:txBody>
      </p:sp>
    </p:spTree>
    <p:extLst>
      <p:ext uri="{BB962C8B-B14F-4D97-AF65-F5344CB8AC3E}">
        <p14:creationId xmlns:p14="http://schemas.microsoft.com/office/powerpoint/2010/main" val="220720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AA77-81D2-88C4-5656-46004389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kern="1200" dirty="0">
                <a:effectLst/>
                <a:latin typeface="Tahoma" panose="020B0604030504040204" pitchFamily="34" charset="0"/>
              </a:rPr>
              <a:t>Neutron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C0E-2829-6B59-978E-E80E6C303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77" y="1581432"/>
            <a:ext cx="10353762" cy="3695136"/>
          </a:xfrm>
        </p:spPr>
        <p:txBody>
          <a:bodyPr>
            <a:noAutofit/>
          </a:bodyPr>
          <a:lstStyle/>
          <a:p>
            <a:pPr marL="0" indent="0" fontAlgn="ctr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900" dirty="0">
                <a:latin typeface="ElsevierSans"/>
              </a:rPr>
              <a:t>Purpose:</a:t>
            </a:r>
          </a:p>
          <a:p>
            <a:pPr marL="0" indent="0" fontAlgn="ctr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900" dirty="0">
                <a:latin typeface="ElsevierSans"/>
              </a:rPr>
              <a:t>	•	Manages networking services, including virtual networks, routers, and IP addressing.</a:t>
            </a:r>
          </a:p>
          <a:p>
            <a:pPr marL="0" indent="0" fontAlgn="ctr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900" dirty="0">
                <a:latin typeface="ElsevierSans"/>
              </a:rPr>
              <a:t>Role in Migration:</a:t>
            </a:r>
          </a:p>
          <a:p>
            <a:pPr marL="0" indent="0" fontAlgn="ctr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900" dirty="0">
                <a:latin typeface="ElsevierSans"/>
              </a:rPr>
              <a:t>	•	Ensures network connectivity when instances are migrated across hosts.</a:t>
            </a:r>
          </a:p>
          <a:p>
            <a:pPr marL="0" indent="0" fontAlgn="ctr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900" dirty="0">
                <a:latin typeface="ElsevierSans"/>
              </a:rPr>
              <a:t>	•	Manages floating IPs and network interfaces during migration.</a:t>
            </a:r>
          </a:p>
          <a:p>
            <a:pPr marL="0" indent="0" fontAlgn="ctr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900" dirty="0">
                <a:latin typeface="ElsevierSans"/>
              </a:rPr>
              <a:t>Key Features:</a:t>
            </a:r>
          </a:p>
          <a:p>
            <a:pPr marL="0" indent="0" fontAlgn="ctr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900" dirty="0">
                <a:latin typeface="ElsevierSans"/>
              </a:rPr>
              <a:t>	•	Supports VLANs, VXLANs, and SDN (Software-Defined Networking).</a:t>
            </a:r>
          </a:p>
          <a:p>
            <a:pPr marL="0" indent="0" fontAlgn="ctr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900" dirty="0">
                <a:latin typeface="ElsevierSans"/>
              </a:rPr>
              <a:t>	•	Integrates with security groups and firewalls.</a:t>
            </a:r>
          </a:p>
          <a:p>
            <a:pPr marL="0" indent="0" fontAlgn="ctr">
              <a:lnSpc>
                <a:spcPct val="130000"/>
              </a:lnSpc>
              <a:spcAft>
                <a:spcPts val="0"/>
              </a:spcAft>
              <a:buNone/>
            </a:pPr>
            <a:r>
              <a:rPr lang="en-US" sz="1900" dirty="0">
                <a:latin typeface="ElsevierSans"/>
              </a:rPr>
              <a:t>	•	Provides services like DHCP, DNS, and Load Balancing.</a:t>
            </a: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IN" sz="19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03277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5F81-B2E5-9D30-B937-94341E70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kern="1200" dirty="0">
                <a:effectLst/>
                <a:latin typeface="Tahoma" panose="020B0604030504040204" pitchFamily="34" charset="0"/>
              </a:rPr>
              <a:t>Keystone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C2A7-62A1-943A-44A1-47190B7A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58" y="1216595"/>
            <a:ext cx="10353762" cy="4424809"/>
          </a:xfrm>
        </p:spPr>
        <p:txBody>
          <a:bodyPr>
            <a:noAutofit/>
          </a:bodyPr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IN" sz="19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Purpose: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	•	Provides authentication and authorization services.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	•	Manages users, roles, and service catalogs.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Role in Migration: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	•	Ensures secure access to OpenStack services during migration.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	•	Validates tokens for users and services involved in the migration process.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Key Features: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	•	Multi-tenancy support for project isolation.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	•	Centralized identity management.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900" dirty="0">
                <a:latin typeface="ElsevierSans"/>
              </a:rPr>
              <a:t>	•	Token-based and password-based authentication methods.</a:t>
            </a:r>
            <a:endParaRPr lang="en-IN" sz="1900" dirty="0">
              <a:latin typeface="ElsevierSans"/>
            </a:endParaRPr>
          </a:p>
        </p:txBody>
      </p:sp>
    </p:spTree>
    <p:extLst>
      <p:ext uri="{BB962C8B-B14F-4D97-AF65-F5344CB8AC3E}">
        <p14:creationId xmlns:p14="http://schemas.microsoft.com/office/powerpoint/2010/main" val="302518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A26D-3518-7FE2-BA91-26033610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u="none" strike="noStrike" kern="1200" dirty="0">
                <a:effectLst/>
                <a:latin typeface="Aptos Narrow" panose="020B0004020202020204" pitchFamily="34" charset="0"/>
              </a:rPr>
              <a:t>Cinder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4959-EF03-1568-5A35-4390CDBD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>
                <a:latin typeface="ElsevierSans"/>
              </a:rPr>
              <a:t>Purpose:</a:t>
            </a:r>
          </a:p>
          <a:p>
            <a:pPr marL="0" indent="0">
              <a:buNone/>
            </a:pPr>
            <a:r>
              <a:rPr lang="en-IN" sz="1900" dirty="0">
                <a:latin typeface="ElsevierSans"/>
              </a:rPr>
              <a:t>	•	Provides persistent block storage for virtual machines.</a:t>
            </a:r>
          </a:p>
          <a:p>
            <a:pPr marL="0" indent="0">
              <a:buNone/>
            </a:pPr>
            <a:r>
              <a:rPr lang="en-IN" sz="1900" dirty="0">
                <a:latin typeface="ElsevierSans"/>
              </a:rPr>
              <a:t>Role in Migration:</a:t>
            </a:r>
          </a:p>
          <a:p>
            <a:pPr marL="0" indent="0">
              <a:buNone/>
            </a:pPr>
            <a:r>
              <a:rPr lang="en-IN" sz="1900" dirty="0">
                <a:latin typeface="ElsevierSans"/>
              </a:rPr>
              <a:t>	•	Manages the attachment/detachment of volumes during instance migration.</a:t>
            </a:r>
          </a:p>
          <a:p>
            <a:pPr marL="0" indent="0">
              <a:buNone/>
            </a:pPr>
            <a:r>
              <a:rPr lang="en-IN" sz="1900" dirty="0">
                <a:latin typeface="ElsevierSans"/>
              </a:rPr>
              <a:t>	•	Supports volume migration to different storage backends if required.</a:t>
            </a:r>
          </a:p>
          <a:p>
            <a:pPr marL="0" indent="0">
              <a:buNone/>
            </a:pPr>
            <a:r>
              <a:rPr lang="en-IN" sz="1900" dirty="0">
                <a:latin typeface="ElsevierSans"/>
              </a:rPr>
              <a:t>Key Features:</a:t>
            </a:r>
          </a:p>
          <a:p>
            <a:pPr marL="0" indent="0">
              <a:buNone/>
            </a:pPr>
            <a:r>
              <a:rPr lang="en-IN" sz="1900" dirty="0">
                <a:latin typeface="ElsevierSans"/>
              </a:rPr>
              <a:t>	•	Snapshot and backup functionalities.</a:t>
            </a:r>
          </a:p>
          <a:p>
            <a:pPr marL="0" indent="0">
              <a:buNone/>
            </a:pPr>
            <a:r>
              <a:rPr lang="en-IN" sz="1900" dirty="0">
                <a:latin typeface="ElsevierSans"/>
              </a:rPr>
              <a:t>	•	Integration with various storage providers (iSCSI, </a:t>
            </a:r>
            <a:r>
              <a:rPr lang="en-IN" sz="1900" dirty="0" err="1">
                <a:latin typeface="ElsevierSans"/>
              </a:rPr>
              <a:t>Ceph</a:t>
            </a:r>
            <a:r>
              <a:rPr lang="en-IN" sz="1900" dirty="0">
                <a:latin typeface="ElsevierSans"/>
              </a:rPr>
              <a:t>, NFS).</a:t>
            </a:r>
          </a:p>
          <a:p>
            <a:pPr marL="0" indent="0">
              <a:buNone/>
            </a:pPr>
            <a:r>
              <a:rPr lang="en-IN" sz="1900" dirty="0">
                <a:latin typeface="ElsevierSans"/>
              </a:rPr>
              <a:t>	•	Volume resizing and multi-attach support.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853382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e3d7ba21-903c-46b0-90ee-6c773820b76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531DD9D4ADA64FA190C56735FEB247" ma:contentTypeVersion="20" ma:contentTypeDescription="Create a new document." ma:contentTypeScope="" ma:versionID="e2d0fb84d3ce32f0d1c6959a9d6943c0">
  <xsd:schema xmlns:xsd="http://www.w3.org/2001/XMLSchema" xmlns:xs="http://www.w3.org/2001/XMLSchema" xmlns:p="http://schemas.microsoft.com/office/2006/metadata/properties" xmlns:ns1="http://schemas.microsoft.com/sharepoint/v3" xmlns:ns3="5817b93d-aa07-4f1b-b4a6-9c57be9c1feb" xmlns:ns4="e3d7ba21-903c-46b0-90ee-6c773820b768" targetNamespace="http://schemas.microsoft.com/office/2006/metadata/properties" ma:root="true" ma:fieldsID="e5b0767c3b0cf8a4c2be7b7745c957a8" ns1:_="" ns3:_="" ns4:_="">
    <xsd:import namespace="http://schemas.microsoft.com/sharepoint/v3"/>
    <xsd:import namespace="5817b93d-aa07-4f1b-b4a6-9c57be9c1feb"/>
    <xsd:import namespace="e3d7ba21-903c-46b0-90ee-6c773820b7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1:_ip_UnifiedCompliancePolicyProperties" minOccurs="0"/>
                <xsd:element ref="ns1:_ip_UnifiedCompliancePolicyUIAction" minOccurs="0"/>
                <xsd:element ref="ns4:MediaServiceLocatio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17b93d-aa07-4f1b-b4a6-9c57be9c1fe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d7ba21-903c-46b0-90ee-6c773820b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727010-3FE0-4E29-8D2D-6728063581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7D4511-2966-4BEA-A64E-A36C72BCE773}">
  <ds:schemaRefs>
    <ds:schemaRef ds:uri="http://purl.org/dc/elements/1.1/"/>
    <ds:schemaRef ds:uri="http://schemas.microsoft.com/sharepoint/v3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3d7ba21-903c-46b0-90ee-6c773820b768"/>
    <ds:schemaRef ds:uri="5817b93d-aa07-4f1b-b4a6-9c57be9c1feb"/>
  </ds:schemaRefs>
</ds:datastoreItem>
</file>

<file path=customXml/itemProps3.xml><?xml version="1.0" encoding="utf-8"?>
<ds:datastoreItem xmlns:ds="http://schemas.openxmlformats.org/officeDocument/2006/customXml" ds:itemID="{29896D6E-D78F-4AA3-9D5C-2B7AB6616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817b93d-aa07-4f1b-b4a6-9c57be9c1feb"/>
    <ds:schemaRef ds:uri="e3d7ba21-903c-46b0-90ee-6c773820b7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117</TotalTime>
  <Words>1258</Words>
  <Application>Microsoft Macintosh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 Narrow</vt:lpstr>
      <vt:lpstr>Arial</vt:lpstr>
      <vt:lpstr>Bookman Old Style</vt:lpstr>
      <vt:lpstr>ElsevierSans</vt:lpstr>
      <vt:lpstr>proxima-nova</vt:lpstr>
      <vt:lpstr>Rockwell</vt:lpstr>
      <vt:lpstr>Tahoma</vt:lpstr>
      <vt:lpstr>Damask</vt:lpstr>
      <vt:lpstr>CLOUD ORCHESTRATION</vt:lpstr>
      <vt:lpstr>Backing up VM</vt:lpstr>
      <vt:lpstr>Restoring VM</vt:lpstr>
      <vt:lpstr>Clustering and high availability</vt:lpstr>
      <vt:lpstr>VM migration</vt:lpstr>
      <vt:lpstr>NOVA</vt:lpstr>
      <vt:lpstr>Neutron</vt:lpstr>
      <vt:lpstr>Keystone</vt:lpstr>
      <vt:lpstr>Cinder</vt:lpstr>
      <vt:lpstr>Swift </vt:lpstr>
      <vt:lpstr>Glances</vt:lpstr>
      <vt:lpstr>CI/CD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Nakia Lightwala</dc:creator>
  <cp:lastModifiedBy>Abhay Ghanghav</cp:lastModifiedBy>
  <cp:revision>2</cp:revision>
  <dcterms:created xsi:type="dcterms:W3CDTF">2024-10-11T11:51:19Z</dcterms:created>
  <dcterms:modified xsi:type="dcterms:W3CDTF">2024-10-21T09:11:11Z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0x010100AE531DD9D4ADA64FA190C56735FEB247</vt:lpwstr>
  </property>
</Properties>
</file>