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58" r:id="rId5"/>
    <p:sldId id="260" r:id="rId6"/>
    <p:sldId id="259" r:id="rId7"/>
    <p:sldId id="281" r:id="rId8"/>
    <p:sldId id="282" r:id="rId9"/>
    <p:sldId id="283" r:id="rId10"/>
    <p:sldId id="266" r:id="rId11"/>
    <p:sldId id="267" r:id="rId12"/>
    <p:sldId id="312" r:id="rId13"/>
    <p:sldId id="288" r:id="rId14"/>
    <p:sldId id="268" r:id="rId15"/>
    <p:sldId id="289" r:id="rId16"/>
    <p:sldId id="313" r:id="rId17"/>
    <p:sldId id="269" r:id="rId18"/>
    <p:sldId id="290" r:id="rId19"/>
    <p:sldId id="291" r:id="rId20"/>
    <p:sldId id="318" r:id="rId21"/>
    <p:sldId id="314" r:id="rId22"/>
    <p:sldId id="292" r:id="rId23"/>
    <p:sldId id="294" r:id="rId24"/>
    <p:sldId id="316" r:id="rId25"/>
    <p:sldId id="317" r:id="rId26"/>
    <p:sldId id="293" r:id="rId27"/>
    <p:sldId id="295" r:id="rId28"/>
    <p:sldId id="319" r:id="rId29"/>
    <p:sldId id="304" r:id="rId30"/>
    <p:sldId id="271" r:id="rId31"/>
    <p:sldId id="272" r:id="rId32"/>
    <p:sldId id="273" r:id="rId33"/>
    <p:sldId id="274" r:id="rId34"/>
    <p:sldId id="275" r:id="rId35"/>
    <p:sldId id="276" r:id="rId36"/>
    <p:sldId id="278" r:id="rId37"/>
    <p:sldId id="320" r:id="rId38"/>
    <p:sldId id="296" r:id="rId39"/>
    <p:sldId id="297" r:id="rId40"/>
    <p:sldId id="311" r:id="rId41"/>
    <p:sldId id="298" r:id="rId42"/>
    <p:sldId id="299" r:id="rId43"/>
    <p:sldId id="300" r:id="rId44"/>
    <p:sldId id="301" r:id="rId45"/>
    <p:sldId id="302" r:id="rId46"/>
    <p:sldId id="303" r:id="rId47"/>
    <p:sldId id="305" r:id="rId48"/>
    <p:sldId id="306" r:id="rId49"/>
    <p:sldId id="307" r:id="rId50"/>
    <p:sldId id="308" r:id="rId51"/>
    <p:sldId id="309" r:id="rId52"/>
    <p:sldId id="31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6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2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6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BC9B-E2FA-774C-A4BD-0AC61A9C47B6}" type="datetimeFigureOut">
              <a:rPr lang="en-US" smtClean="0"/>
              <a:t>19-09-19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7E58-7011-C34E-842D-85FCEA8C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Number Theory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8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Modular Arithmetic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92564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We do arithmetic with the set (rings) of integers {0,1,2, …, N-1} using addition and multiplication where the sum and product of two elements of that set is again in the set.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We define </a:t>
            </a:r>
            <a:r>
              <a:rPr lang="en-US" sz="2400" b="1" dirty="0">
                <a:solidFill>
                  <a:srgbClr val="0000FF"/>
                </a:solidFill>
              </a:rPr>
              <a:t>x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</a:rPr>
              <a:t>modulo N  </a:t>
            </a:r>
            <a:r>
              <a:rPr lang="en-US" sz="2400" dirty="0" smtClean="0"/>
              <a:t>to be the remainder when x is divided by N; that is, if x=</a:t>
            </a:r>
            <a:r>
              <a:rPr lang="en-US" sz="2400" dirty="0" err="1" smtClean="0"/>
              <a:t>qN</a:t>
            </a:r>
            <a:r>
              <a:rPr lang="en-US" sz="2400" dirty="0" smtClean="0"/>
              <a:t> + r with 0 ≤ r &lt; N, x modulo N is equal to r. We write this as x = r mod (</a:t>
            </a:r>
            <a:r>
              <a:rPr lang="en-US" sz="2400" dirty="0"/>
              <a:t>N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x = y (mod N) implies N divides (x-y).</a:t>
            </a:r>
          </a:p>
          <a:p>
            <a:r>
              <a:rPr lang="en-US" sz="2400" dirty="0" smtClean="0"/>
              <a:t>253 mod 60 = 13</a:t>
            </a:r>
          </a:p>
          <a:p>
            <a:r>
              <a:rPr lang="en-US" sz="2400" dirty="0"/>
              <a:t>253 ≡ </a:t>
            </a:r>
            <a:r>
              <a:rPr lang="en-US" sz="2400" dirty="0" smtClean="0"/>
              <a:t>13 (mod 60) ; 250 – 13 is divisible by 60.</a:t>
            </a:r>
          </a:p>
          <a:p>
            <a:r>
              <a:rPr lang="en-US" sz="2400" dirty="0" smtClean="0"/>
              <a:t>15 ×21 mod 4 = 315 mod 4 = 3; </a:t>
            </a:r>
          </a:p>
          <a:p>
            <a:r>
              <a:rPr lang="en-US" sz="2400" dirty="0" smtClean="0"/>
              <a:t>15×21 mod 4 ≡ (15  mod 4)×(21 mod 4) = 3 × 1 = 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Addition and Subtraction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Screen Shot 2016-06-13 at 3.0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38300"/>
            <a:ext cx="7823200" cy="35687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2168769"/>
            <a:ext cx="8229600" cy="3939511"/>
            <a:chOff x="660400" y="2168769"/>
            <a:chExt cx="8229600" cy="3939511"/>
          </a:xfrm>
        </p:grpSpPr>
        <p:sp>
          <p:nvSpPr>
            <p:cNvPr id="3" name="TextBox 2"/>
            <p:cNvSpPr txBox="1"/>
            <p:nvPr/>
          </p:nvSpPr>
          <p:spPr>
            <a:xfrm>
              <a:off x="660400" y="2168769"/>
              <a:ext cx="822960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((x mod n) +  (y mod n)) mod n</a:t>
              </a:r>
              <a:endParaRPr lang="en-US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9076" y="5646615"/>
              <a:ext cx="529492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ll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863600" y="3692769"/>
            <a:ext cx="8026400" cy="4616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0401" y="3692769"/>
            <a:ext cx="8229599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(12 mod 100) </a:t>
            </a:r>
            <a:r>
              <a:rPr lang="mr-IN" sz="2400" dirty="0" smtClean="0"/>
              <a:t>–</a:t>
            </a:r>
            <a:r>
              <a:rPr lang="en-US" sz="2400" dirty="0" smtClean="0"/>
              <a:t> (53 mod 100) </a:t>
            </a:r>
            <a:r>
              <a:rPr lang="mr-IN" sz="2400" dirty="0" smtClean="0"/>
              <a:t>–</a:t>
            </a:r>
            <a:r>
              <a:rPr lang="en-US" sz="2400" dirty="0" smtClean="0"/>
              <a:t> 41 mod 100 = 59 mod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047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Addition and Subtraction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Screen Shot 2016-06-13 at 3.0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38300"/>
            <a:ext cx="7823200" cy="35687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4400" y="2168769"/>
            <a:ext cx="8229600" cy="3939511"/>
            <a:chOff x="660400" y="2168769"/>
            <a:chExt cx="8229600" cy="3939511"/>
          </a:xfrm>
        </p:grpSpPr>
        <p:sp>
          <p:nvSpPr>
            <p:cNvPr id="3" name="TextBox 2"/>
            <p:cNvSpPr txBox="1"/>
            <p:nvPr/>
          </p:nvSpPr>
          <p:spPr>
            <a:xfrm>
              <a:off x="660400" y="2168769"/>
              <a:ext cx="8229600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((x mod n) +  (y mod n)) </a:t>
              </a:r>
              <a:r>
                <a:rPr lang="en-US" sz="2400" dirty="0" smtClean="0">
                  <a:solidFill>
                    <a:srgbClr val="0000FF"/>
                  </a:solidFill>
                </a:rPr>
                <a:t>mod n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79076" y="5646615"/>
              <a:ext cx="5294923" cy="46166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ll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863600" y="3692769"/>
            <a:ext cx="8026400" cy="461665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0401" y="3692769"/>
            <a:ext cx="8229599" cy="46166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(12 mod 100) </a:t>
            </a:r>
            <a:r>
              <a:rPr lang="mr-IN" sz="2400" dirty="0" smtClean="0"/>
              <a:t>–</a:t>
            </a:r>
            <a:r>
              <a:rPr lang="en-US" sz="2400" dirty="0" smtClean="0"/>
              <a:t> (53 mod 100) </a:t>
            </a:r>
            <a:r>
              <a:rPr lang="mr-IN" sz="2400" dirty="0" smtClean="0"/>
              <a:t>–</a:t>
            </a:r>
            <a:r>
              <a:rPr lang="en-US" sz="2400" dirty="0" smtClean="0"/>
              <a:t> 41 mod 100 = 59 mod 100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54615" y="2833077"/>
            <a:ext cx="2735385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last </a:t>
            </a:r>
            <a:r>
              <a:rPr lang="en-US" sz="2400" dirty="0" smtClean="0">
                <a:solidFill>
                  <a:srgbClr val="0000FF"/>
                </a:solidFill>
              </a:rPr>
              <a:t>mod n </a:t>
            </a:r>
            <a:r>
              <a:rPr lang="en-US" sz="2400" dirty="0" smtClean="0"/>
              <a:t>due to the fact that (x mod n)+(y mod n)) could greater than 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35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cryptosystem, it is necessary to compute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y</a:t>
            </a:r>
            <a:r>
              <a:rPr lang="en-US" sz="2800" dirty="0" smtClean="0"/>
              <a:t> mod N for values of x, y, and N that are several hundred bits long.</a:t>
            </a:r>
          </a:p>
          <a:p>
            <a:r>
              <a:rPr lang="en-US" sz="2800" dirty="0" smtClean="0"/>
              <a:t>Like to evaluate 2 </a:t>
            </a:r>
            <a:r>
              <a:rPr lang="en-US" sz="2800" baseline="30000" dirty="0" smtClean="0"/>
              <a:t>(19*(524288))</a:t>
            </a:r>
            <a:r>
              <a:rPr lang="en-US" sz="2800" dirty="0" smtClean="0"/>
              <a:t> mod (N).</a:t>
            </a:r>
          </a:p>
          <a:p>
            <a:pPr marL="0" indent="0">
              <a:buNone/>
            </a:pP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89600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Exponentiation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 descr="Screen Shot 2016-06-13 at 3.02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3" y="1333500"/>
            <a:ext cx="8467944" cy="454478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98769" y="1817075"/>
            <a:ext cx="6545385" cy="820615"/>
            <a:chOff x="683846" y="6037384"/>
            <a:chExt cx="6545385" cy="820615"/>
          </a:xfrm>
        </p:grpSpPr>
        <p:sp>
          <p:nvSpPr>
            <p:cNvPr id="5" name="Rectangle 4"/>
            <p:cNvSpPr/>
            <p:nvPr/>
          </p:nvSpPr>
          <p:spPr>
            <a:xfrm>
              <a:off x="683846" y="6037384"/>
              <a:ext cx="6545385" cy="82061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98769" y="6213231"/>
              <a:ext cx="609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>
                  <a:solidFill>
                    <a:srgbClr val="0000FF"/>
                  </a:solidFill>
                </a:rPr>
                <a:t>xy</a:t>
              </a:r>
              <a:r>
                <a:rPr lang="en-US" sz="2800" dirty="0" smtClean="0">
                  <a:solidFill>
                    <a:srgbClr val="0000FF"/>
                  </a:solidFill>
                </a:rPr>
                <a:t> mod n = (x mod n)(y mod n) mod n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9842" y="3165228"/>
            <a:ext cx="6986958" cy="410310"/>
            <a:chOff x="1699842" y="3028462"/>
            <a:chExt cx="6986958" cy="605692"/>
          </a:xfrm>
        </p:grpSpPr>
        <p:sp>
          <p:nvSpPr>
            <p:cNvPr id="8" name="Rectangle 7"/>
            <p:cNvSpPr/>
            <p:nvPr/>
          </p:nvSpPr>
          <p:spPr>
            <a:xfrm>
              <a:off x="1789723" y="3028462"/>
              <a:ext cx="6897077" cy="605692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9842" y="3110934"/>
              <a:ext cx="6408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>
                  <a:solidFill>
                    <a:srgbClr val="0000FF"/>
                  </a:solidFill>
                </a:rPr>
                <a:t>x</a:t>
              </a:r>
              <a:r>
                <a:rPr lang="en-US" sz="2800" baseline="30000" dirty="0" err="1" smtClean="0">
                  <a:solidFill>
                    <a:srgbClr val="0000FF"/>
                  </a:solidFill>
                </a:rPr>
                <a:t>y</a:t>
              </a:r>
              <a:r>
                <a:rPr lang="en-US" sz="2800" dirty="0">
                  <a:solidFill>
                    <a:srgbClr val="0000FF"/>
                  </a:solidFill>
                </a:rPr>
                <a:t> </a:t>
              </a:r>
              <a:r>
                <a:rPr lang="en-US" sz="2800" dirty="0" smtClean="0">
                  <a:solidFill>
                    <a:srgbClr val="0000FF"/>
                  </a:solidFill>
                </a:rPr>
                <a:t>mod n = (x mod n)</a:t>
              </a:r>
              <a:r>
                <a:rPr lang="en-US" sz="2800" baseline="30000" dirty="0" smtClean="0">
                  <a:solidFill>
                    <a:srgbClr val="0000FF"/>
                  </a:solidFill>
                </a:rPr>
                <a:t>y</a:t>
              </a:r>
              <a:r>
                <a:rPr lang="en-US" sz="2800" dirty="0" smtClean="0">
                  <a:solidFill>
                    <a:srgbClr val="0000FF"/>
                  </a:solidFill>
                </a:rPr>
                <a:t> mod n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9004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pic>
        <p:nvPicPr>
          <p:cNvPr id="4" name="Picture 3" descr="Screen Shot 2018-02-25 at 12.3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528"/>
            <a:ext cx="8450188" cy="34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pic>
        <p:nvPicPr>
          <p:cNvPr id="4" name="Picture 3" descr="Screen Shot 2018-02-25 at 12.37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3528"/>
            <a:ext cx="8450188" cy="34962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7230" y="5490308"/>
            <a:ext cx="752015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number of bits to represent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y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= O(</a:t>
            </a:r>
            <a:r>
              <a:rPr lang="en-US" sz="2800" dirty="0" err="1" smtClean="0"/>
              <a:t>ylog</a:t>
            </a:r>
            <a:r>
              <a:rPr lang="en-US" sz="2800" dirty="0" smtClean="0"/>
              <a:t> x)</a:t>
            </a:r>
          </a:p>
          <a:p>
            <a:r>
              <a:rPr lang="en-US" sz="2800" dirty="0" smtClean="0"/>
              <a:t>number of bits to represent </a:t>
            </a:r>
            <a:r>
              <a:rPr lang="en-US" sz="2800" dirty="0" err="1" smtClean="0"/>
              <a:t>x</a:t>
            </a:r>
            <a:r>
              <a:rPr lang="en-US" sz="2800" baseline="30000" dirty="0" err="1" smtClean="0"/>
              <a:t>y</a:t>
            </a:r>
            <a:r>
              <a:rPr lang="en-US" sz="2800" dirty="0" smtClean="0"/>
              <a:t> mod N is O(log N).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54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What is the last digit?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Screen Shot 2016-06-13 at 3.04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7" y="1417637"/>
            <a:ext cx="8831944" cy="514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Greatest Common Divisor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gcd</a:t>
            </a:r>
            <a:r>
              <a:rPr lang="en-US" sz="2800" dirty="0" smtClean="0"/>
              <a:t> is the largest divisor shared by a given pair of integers.</a:t>
            </a:r>
          </a:p>
          <a:p>
            <a:r>
              <a:rPr lang="en-US" sz="2800" dirty="0" smtClean="0"/>
              <a:t>If b divides a (i.e. </a:t>
            </a:r>
            <a:r>
              <a:rPr lang="en-US" sz="2800" dirty="0" err="1" smtClean="0"/>
              <a:t>b|a</a:t>
            </a:r>
            <a:r>
              <a:rPr lang="en-US" sz="2800" dirty="0" smtClean="0"/>
              <a:t>),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 = b	</a:t>
            </a:r>
          </a:p>
          <a:p>
            <a:pPr lvl="1"/>
            <a:r>
              <a:rPr lang="en-US" sz="2400" dirty="0" smtClean="0"/>
              <a:t>Note </a:t>
            </a:r>
            <a:r>
              <a:rPr lang="en-US" sz="2400" dirty="0" err="1" smtClean="0"/>
              <a:t>b|a</a:t>
            </a:r>
            <a:r>
              <a:rPr lang="en-US" sz="2400" dirty="0" smtClean="0"/>
              <a:t> implies a= bk.</a:t>
            </a:r>
          </a:p>
          <a:p>
            <a:pPr lvl="1"/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err="1" smtClean="0"/>
              <a:t>bk,b</a:t>
            </a:r>
            <a:r>
              <a:rPr lang="en-US" sz="2400" dirty="0" smtClean="0"/>
              <a:t>) = b.</a:t>
            </a:r>
          </a:p>
          <a:p>
            <a:pPr lvl="1"/>
            <a:r>
              <a:rPr lang="en-US" sz="2400" dirty="0" smtClean="0"/>
              <a:t>If a = </a:t>
            </a:r>
            <a:r>
              <a:rPr lang="en-US" sz="2400" dirty="0" err="1" smtClean="0"/>
              <a:t>bt</a:t>
            </a:r>
            <a:r>
              <a:rPr lang="en-US" sz="2400" dirty="0" smtClean="0"/>
              <a:t> + r for integers t and r,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err="1" smtClean="0"/>
              <a:t>a,b</a:t>
            </a:r>
            <a:r>
              <a:rPr lang="en-US" sz="2400" dirty="0" smtClean="0"/>
              <a:t>) =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err="1" smtClean="0"/>
              <a:t>b,r</a:t>
            </a:r>
            <a:r>
              <a:rPr lang="en-US" sz="2400" dirty="0" smtClean="0"/>
              <a:t>).</a:t>
            </a:r>
          </a:p>
          <a:p>
            <a:r>
              <a:rPr lang="en-US" sz="2800" dirty="0" smtClean="0"/>
              <a:t>Lemma: for any integers a and b, we can show that</a:t>
            </a:r>
          </a:p>
          <a:p>
            <a:pPr marL="0" indent="0" algn="ctr">
              <a:buNone/>
            </a:pPr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a,b</a:t>
            </a:r>
            <a:r>
              <a:rPr lang="en-US" sz="2800" dirty="0" smtClean="0">
                <a:solidFill>
                  <a:srgbClr val="FF0000"/>
                </a:solidFill>
              </a:rPr>
              <a:t>)= 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b,a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(+/- a, +/- b) =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(a ,a-b) = 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(a, </a:t>
            </a:r>
            <a:r>
              <a:rPr lang="en-US" sz="2800" dirty="0" err="1" smtClean="0">
                <a:solidFill>
                  <a:srgbClr val="FF0000"/>
                </a:solidFill>
              </a:rPr>
              <a:t>a+b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9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Euclid’s algorithm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(discovered 2000 years ago)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gcd</a:t>
            </a:r>
            <a:r>
              <a:rPr lang="en-US" sz="2800" dirty="0" smtClean="0"/>
              <a:t>(a, b) // assume that a &gt; b </a:t>
            </a:r>
          </a:p>
          <a:p>
            <a:pPr lvl="1"/>
            <a:r>
              <a:rPr lang="en-US" sz="2400" dirty="0" smtClean="0"/>
              <a:t>If b=0 then return a.</a:t>
            </a:r>
          </a:p>
          <a:p>
            <a:pPr lvl="1"/>
            <a:r>
              <a:rPr lang="en-US" sz="2400" dirty="0" smtClean="0"/>
              <a:t>Compute r = a mod b</a:t>
            </a:r>
          </a:p>
          <a:p>
            <a:pPr lvl="1"/>
            <a:r>
              <a:rPr lang="en-US" sz="2400" dirty="0" smtClean="0"/>
              <a:t>return </a:t>
            </a:r>
            <a:r>
              <a:rPr lang="en-US" sz="2400" dirty="0" err="1" smtClean="0"/>
              <a:t>gcd</a:t>
            </a:r>
            <a:r>
              <a:rPr lang="en-US" sz="2400" dirty="0" smtClean="0"/>
              <a:t>(b, r)</a:t>
            </a:r>
          </a:p>
          <a:p>
            <a:r>
              <a:rPr lang="en-US" dirty="0" smtClean="0"/>
              <a:t>This takes logarithmic time.</a:t>
            </a:r>
          </a:p>
          <a:p>
            <a:pPr lvl="1"/>
            <a:r>
              <a:rPr lang="en-US" dirty="0" smtClean="0"/>
              <a:t>after every two iterations, the largest number gets reduced by a half at least.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62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wo ancient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Factoring: Given a number N , express it as a product of its prime factors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 err="1"/>
              <a:t>Primality</a:t>
            </a:r>
            <a:r>
              <a:rPr lang="en-US" sz="2800" dirty="0"/>
              <a:t>: Given a number N, determine whether it is a prime. </a:t>
            </a:r>
            <a:endParaRPr lang="en-US" sz="2800" dirty="0" smtClean="0"/>
          </a:p>
          <a:p>
            <a:r>
              <a:rPr lang="en-US" sz="2800" dirty="0" smtClean="0"/>
              <a:t>Factoring is hard. Despite centuries of efforts the fastest methods for factoring a number N take time exponential in number of bits of N.</a:t>
            </a:r>
          </a:p>
          <a:p>
            <a:r>
              <a:rPr lang="en-US" sz="2800" dirty="0" smtClean="0"/>
              <a:t>On the other hand, we can efficiently test whether N is prime!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921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Euclid’s algorithm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(discovered 2000 years ago)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gcd</a:t>
            </a:r>
            <a:r>
              <a:rPr lang="en-US" sz="2800" dirty="0" smtClean="0"/>
              <a:t>(a, b) // assume that a &gt; b </a:t>
            </a:r>
          </a:p>
          <a:p>
            <a:pPr lvl="1"/>
            <a:r>
              <a:rPr lang="en-US" sz="2400" dirty="0" smtClean="0"/>
              <a:t>If b=0 then return a.</a:t>
            </a:r>
          </a:p>
          <a:p>
            <a:pPr lvl="1"/>
            <a:r>
              <a:rPr lang="en-US" sz="2400" dirty="0" smtClean="0"/>
              <a:t>Compute r = a mod b</a:t>
            </a:r>
          </a:p>
          <a:p>
            <a:pPr lvl="1"/>
            <a:r>
              <a:rPr lang="en-US" sz="2400" dirty="0" smtClean="0"/>
              <a:t>return </a:t>
            </a:r>
            <a:r>
              <a:rPr lang="en-US" sz="2400" dirty="0" err="1" smtClean="0"/>
              <a:t>gcd</a:t>
            </a:r>
            <a:r>
              <a:rPr lang="en-US" sz="2400" dirty="0" smtClean="0"/>
              <a:t>(b, r)</a:t>
            </a:r>
          </a:p>
          <a:p>
            <a:r>
              <a:rPr lang="en-US" dirty="0" smtClean="0"/>
              <a:t>This takes logarithmic time.</a:t>
            </a:r>
          </a:p>
          <a:p>
            <a:pPr lvl="1"/>
            <a:r>
              <a:rPr lang="en-US" dirty="0" smtClean="0"/>
              <a:t>after every two iterations, the largest number gets reduced by a half at least.</a:t>
            </a:r>
            <a:endParaRPr lang="en-US" dirty="0"/>
          </a:p>
        </p:txBody>
      </p:sp>
      <p:pic>
        <p:nvPicPr>
          <p:cNvPr id="4" name="Picture 3" descr="Screen Shot 2019-09-17 at 9.5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1106"/>
            <a:ext cx="9144000" cy="18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9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gcd</a:t>
            </a:r>
            <a:r>
              <a:rPr lang="en-US" dirty="0" smtClean="0"/>
              <a:t>(252,198)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252 = 1 × 198 + 54</a:t>
            </a:r>
          </a:p>
          <a:p>
            <a:r>
              <a:rPr lang="en-US" dirty="0" smtClean="0"/>
              <a:t>198 = 3 × 54 + 36</a:t>
            </a:r>
          </a:p>
          <a:p>
            <a:r>
              <a:rPr lang="en-US" dirty="0"/>
              <a:t> </a:t>
            </a:r>
            <a:r>
              <a:rPr lang="en-US" dirty="0" smtClean="0"/>
              <a:t>54  =  1 × 36 + 18</a:t>
            </a:r>
          </a:p>
          <a:p>
            <a:r>
              <a:rPr lang="en-US" dirty="0"/>
              <a:t> </a:t>
            </a:r>
            <a:r>
              <a:rPr lang="en-US" dirty="0" smtClean="0"/>
              <a:t>36  =  2 × 18 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52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Important Property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Given any two integers a and b, there exist integers x and y,  such that ax + by = </a:t>
            </a:r>
            <a:r>
              <a:rPr lang="en-US" sz="2800" dirty="0" err="1" smtClean="0">
                <a:solidFill>
                  <a:srgbClr val="FF0000"/>
                </a:solidFill>
              </a:rPr>
              <a:t>gcd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a,b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 = floor(a/b).b + r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We know that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 =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</a:rPr>
              <a:t>,</a:t>
            </a:r>
            <a:r>
              <a:rPr lang="en-US" sz="2400" dirty="0" err="1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).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Assume that we know integers x’ and y’ such that                   </a:t>
            </a:r>
            <a:r>
              <a:rPr lang="en-US" sz="2400" dirty="0" err="1" smtClean="0">
                <a:solidFill>
                  <a:srgbClr val="000000"/>
                </a:solidFill>
              </a:rPr>
              <a:t>b.x</a:t>
            </a:r>
            <a:r>
              <a:rPr lang="en-US" sz="2400" dirty="0" smtClean="0">
                <a:solidFill>
                  <a:srgbClr val="000000"/>
                </a:solidFill>
              </a:rPr>
              <a:t>’ + </a:t>
            </a:r>
            <a:r>
              <a:rPr lang="en-US" sz="2400" dirty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. </a:t>
            </a:r>
            <a:r>
              <a:rPr lang="en-US" sz="2400" dirty="0" smtClean="0">
                <a:solidFill>
                  <a:srgbClr val="000000"/>
                </a:solidFill>
              </a:rPr>
              <a:t>y’ =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b</a:t>
            </a:r>
            <a:r>
              <a:rPr lang="en-US" sz="2400" dirty="0" err="1" smtClean="0">
                <a:solidFill>
                  <a:srgbClr val="000000"/>
                </a:solidFill>
              </a:rPr>
              <a:t>,</a:t>
            </a:r>
            <a:r>
              <a:rPr lang="en-US" sz="2400" dirty="0" err="1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) 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Substituting 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we get </a:t>
            </a:r>
            <a:r>
              <a:rPr lang="en-US" sz="2400" dirty="0" err="1" smtClean="0">
                <a:solidFill>
                  <a:srgbClr val="000000"/>
                </a:solidFill>
              </a:rPr>
              <a:t>b.x</a:t>
            </a:r>
            <a:r>
              <a:rPr lang="en-US" sz="2400" dirty="0" smtClean="0">
                <a:solidFill>
                  <a:srgbClr val="000000"/>
                </a:solidFill>
              </a:rPr>
              <a:t>’ + (a – b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floor(a/b)).y’ =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Rearranging we get </a:t>
            </a:r>
            <a:r>
              <a:rPr lang="en-US" sz="2400" dirty="0" smtClean="0">
                <a:solidFill>
                  <a:srgbClr val="000000"/>
                </a:solidFill>
              </a:rPr>
              <a:t>ay’ + </a:t>
            </a:r>
            <a:r>
              <a:rPr lang="en-US" sz="2400" dirty="0" err="1" smtClean="0">
                <a:solidFill>
                  <a:srgbClr val="000000"/>
                </a:solidFill>
              </a:rPr>
              <a:t>b.y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r>
              <a:rPr lang="en-US" sz="2400" dirty="0" smtClean="0">
                <a:solidFill>
                  <a:srgbClr val="000000"/>
                </a:solidFill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</a:rPr>
              <a:t>gcd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). (x and y are integers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here x = x’ </a:t>
            </a:r>
            <a:r>
              <a:rPr lang="mr-IN" sz="2000" dirty="0" smtClean="0">
                <a:solidFill>
                  <a:srgbClr val="000000"/>
                </a:solidFill>
              </a:rPr>
              <a:t>–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b.floor</a:t>
            </a:r>
            <a:r>
              <a:rPr lang="en-US" sz="2000" dirty="0" smtClean="0">
                <a:solidFill>
                  <a:srgbClr val="000000"/>
                </a:solidFill>
              </a:rPr>
              <a:t>(a/b).y’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gcd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a,b</a:t>
            </a:r>
            <a:r>
              <a:rPr lang="en-US" dirty="0" smtClean="0">
                <a:solidFill>
                  <a:srgbClr val="000000"/>
                </a:solidFill>
              </a:rPr>
              <a:t>) = </a:t>
            </a:r>
            <a:r>
              <a:rPr lang="en-US" dirty="0" err="1" smtClean="0">
                <a:solidFill>
                  <a:srgbClr val="000000"/>
                </a:solidFill>
              </a:rPr>
              <a:t>xa</a:t>
            </a:r>
            <a:r>
              <a:rPr lang="en-US" dirty="0" smtClean="0">
                <a:solidFill>
                  <a:srgbClr val="000000"/>
                </a:solidFill>
              </a:rPr>
              <a:t> +by where a and b are integers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simple extension of Euclid’s algorithm</a:t>
            </a:r>
            <a:endParaRPr lang="en-US" dirty="0"/>
          </a:p>
        </p:txBody>
      </p:sp>
      <p:pic>
        <p:nvPicPr>
          <p:cNvPr id="4" name="Picture 3" descr="Screen Shot 2018-02-25 at 2.4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8215962" cy="25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8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gcd</a:t>
            </a:r>
            <a:r>
              <a:rPr lang="en-US" dirty="0" smtClean="0"/>
              <a:t>(252,198)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252 = 1 × 198 + 54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198 = 3 × 54 + 36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54  =  1 × 36 + 18</a:t>
            </a:r>
          </a:p>
          <a:p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36  =  2 × 18  + 0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18 = 54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>
                <a:solidFill>
                  <a:srgbClr val="0000FF"/>
                </a:solidFill>
              </a:rPr>
              <a:t> 1 × 36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18 = 54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>
                <a:solidFill>
                  <a:srgbClr val="0000FF"/>
                </a:solidFill>
              </a:rPr>
              <a:t> 1 × (198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>
                <a:solidFill>
                  <a:srgbClr val="0000FF"/>
                </a:solidFill>
              </a:rPr>
              <a:t> 3 × 54) = 4 × 54 − 1× 198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18 = 4× (252 − 1 × 198)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>
                <a:solidFill>
                  <a:srgbClr val="0000FF"/>
                </a:solidFill>
              </a:rPr>
              <a:t> 1 × 198 = 4 × 252 </a:t>
            </a:r>
            <a:r>
              <a:rPr lang="mr-IN" sz="2400" dirty="0" smtClean="0">
                <a:solidFill>
                  <a:srgbClr val="0000FF"/>
                </a:solidFill>
              </a:rPr>
              <a:t>–</a:t>
            </a:r>
            <a:r>
              <a:rPr lang="en-US" sz="2400" dirty="0" smtClean="0">
                <a:solidFill>
                  <a:srgbClr val="0000FF"/>
                </a:solidFill>
              </a:rPr>
              <a:t> 5 × 198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Therefore,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gcd</a:t>
            </a:r>
            <a:r>
              <a:rPr lang="en-US" sz="2400" dirty="0" smtClean="0">
                <a:solidFill>
                  <a:srgbClr val="0000FF"/>
                </a:solidFill>
              </a:rPr>
              <a:t>(252,198) =  </a:t>
            </a:r>
            <a:r>
              <a:rPr lang="en-US" sz="2400" dirty="0">
                <a:solidFill>
                  <a:srgbClr val="0000FF"/>
                </a:solidFill>
              </a:rPr>
              <a:t>4 × 252 </a:t>
            </a:r>
            <a:r>
              <a:rPr lang="mr-IN" sz="2400" dirty="0">
                <a:solidFill>
                  <a:srgbClr val="0000FF"/>
                </a:solidFill>
              </a:rPr>
              <a:t>–</a:t>
            </a:r>
            <a:r>
              <a:rPr lang="en-US" sz="2400" dirty="0">
                <a:solidFill>
                  <a:srgbClr val="0000FF"/>
                </a:solidFill>
              </a:rPr>
              <a:t> 5 × 198</a:t>
            </a: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8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Important Property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if d divides a and b, d divides ax + by for any d. Therefore, ax + by = d. t.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When d = </a:t>
            </a:r>
            <a:r>
              <a:rPr lang="en-US" sz="2800" dirty="0" err="1" smtClean="0">
                <a:solidFill>
                  <a:srgbClr val="000000"/>
                </a:solidFill>
              </a:rPr>
              <a:t>gcd</a:t>
            </a:r>
            <a:r>
              <a:rPr lang="en-US" sz="2800" dirty="0" smtClean="0">
                <a:solidFill>
                  <a:srgbClr val="000000"/>
                </a:solidFill>
              </a:rPr>
              <a:t>(</a:t>
            </a:r>
            <a:r>
              <a:rPr lang="en-US" sz="2800" dirty="0" err="1" smtClean="0">
                <a:solidFill>
                  <a:srgbClr val="000000"/>
                </a:solidFill>
              </a:rPr>
              <a:t>a,b</a:t>
            </a:r>
            <a:r>
              <a:rPr lang="en-US" sz="2800" dirty="0" smtClean="0">
                <a:solidFill>
                  <a:srgbClr val="000000"/>
                </a:solidFill>
              </a:rPr>
              <a:t>), t=1.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95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Least Common Multiple (lcm)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Screen Shot 2016-06-13 at 2.5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6066"/>
            <a:ext cx="9118271" cy="177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2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031" cy="50819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real arithmetic, every number a (≠ 0) has an inverse, 1/a.</a:t>
            </a:r>
          </a:p>
          <a:p>
            <a:r>
              <a:rPr lang="en-US" sz="2800" dirty="0" smtClean="0"/>
              <a:t>Multiplying by 1/a is the same as dividing by a.</a:t>
            </a:r>
          </a:p>
          <a:p>
            <a:r>
              <a:rPr lang="en-US" sz="2800" dirty="0" smtClean="0"/>
              <a:t>In modular arithmetic we can make a similar definition: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x is a multiplicative inverse of “a modulo N” </a:t>
            </a:r>
            <a:r>
              <a:rPr lang="en-US" sz="2400" dirty="0" err="1" smtClean="0">
                <a:solidFill>
                  <a:srgbClr val="0000FF"/>
                </a:solidFill>
              </a:rPr>
              <a:t>iff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ax = 1 (mod N)</a:t>
            </a:r>
            <a:r>
              <a:rPr lang="en-US" sz="2400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Theorem: </a:t>
            </a:r>
            <a:r>
              <a:rPr lang="en-US" sz="2800" dirty="0"/>
              <a:t>The inverse of a modulo </a:t>
            </a:r>
            <a:r>
              <a:rPr lang="en-US" sz="2800" dirty="0" smtClean="0"/>
              <a:t>b </a:t>
            </a:r>
            <a:r>
              <a:rPr lang="en-US" sz="2800" dirty="0"/>
              <a:t>exists and is unique </a:t>
            </a:r>
            <a:r>
              <a:rPr lang="en-US" sz="2800" dirty="0" err="1"/>
              <a:t>iff</a:t>
            </a:r>
            <a:r>
              <a:rPr lang="en-US" sz="2800" dirty="0"/>
              <a:t> a is relatively prime to </a:t>
            </a:r>
            <a:r>
              <a:rPr lang="en-US" sz="2800" dirty="0" smtClean="0"/>
              <a:t>m, i.e. </a:t>
            </a:r>
            <a:r>
              <a:rPr lang="en-US" sz="2800" dirty="0" err="1" smtClean="0"/>
              <a:t>gcd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 = 1.</a:t>
            </a:r>
          </a:p>
          <a:p>
            <a:pPr lvl="1"/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err="1" smtClean="0"/>
              <a:t>a,b</a:t>
            </a:r>
            <a:r>
              <a:rPr lang="en-US" sz="2400" dirty="0" smtClean="0"/>
              <a:t>) = 1 implies ax + by = 1 for some integer x and y</a:t>
            </a:r>
          </a:p>
          <a:p>
            <a:pPr lvl="1"/>
            <a:r>
              <a:rPr lang="en-US" sz="2400" dirty="0" smtClean="0"/>
              <a:t>ax = 1 </a:t>
            </a:r>
            <a:r>
              <a:rPr lang="mr-IN" sz="2400" dirty="0" smtClean="0"/>
              <a:t>–</a:t>
            </a:r>
            <a:r>
              <a:rPr lang="en-US" sz="2400" dirty="0" smtClean="0"/>
              <a:t> by  implies ax </a:t>
            </a:r>
            <a:r>
              <a:rPr lang="en-US" sz="2400" dirty="0"/>
              <a:t>≡</a:t>
            </a:r>
            <a:r>
              <a:rPr lang="en-US" sz="2400" dirty="0" smtClean="0"/>
              <a:t> 1 (mod b).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847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031" cy="50819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real arithmetic, every number a (≠ 0) has an inverse, 1/a.</a:t>
            </a:r>
          </a:p>
          <a:p>
            <a:r>
              <a:rPr lang="en-US" sz="2800" dirty="0" smtClean="0"/>
              <a:t>Multiplying by 1/a is the same as dividing by a.</a:t>
            </a:r>
          </a:p>
          <a:p>
            <a:r>
              <a:rPr lang="en-US" sz="2800" dirty="0" smtClean="0"/>
              <a:t>In modular arithmetic we can make a similar definition: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x is a multiplicative inverse of “a modulo N” if ax = 1 (mod N).</a:t>
            </a:r>
          </a:p>
          <a:p>
            <a:r>
              <a:rPr lang="en-US" sz="2800" dirty="0" smtClean="0"/>
              <a:t>There could be at most one such x modulo N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/>
              <a:t>The inverse x is unique modulo </a:t>
            </a:r>
            <a:r>
              <a:rPr lang="en-US" sz="2400" dirty="0" smtClean="0"/>
              <a:t>b, </a:t>
            </a:r>
            <a:r>
              <a:rPr lang="en-US" sz="2400" dirty="0"/>
              <a:t>since if x′ is </a:t>
            </a:r>
            <a:r>
              <a:rPr lang="en-US" sz="2400" dirty="0" smtClean="0"/>
              <a:t>also an inverse, then ax ≡ ax</a:t>
            </a:r>
            <a:r>
              <a:rPr lang="en-US" sz="2400" dirty="0"/>
              <a:t>′ </a:t>
            </a:r>
            <a:r>
              <a:rPr lang="en-US" sz="2400" dirty="0" smtClean="0"/>
              <a:t>≡ 1 implies </a:t>
            </a:r>
            <a:r>
              <a:rPr lang="en-US" sz="2400" dirty="0" err="1" smtClean="0"/>
              <a:t>xax</a:t>
            </a:r>
            <a:r>
              <a:rPr lang="en-US" sz="2400" dirty="0" smtClean="0"/>
              <a:t> ≡ </a:t>
            </a:r>
            <a:r>
              <a:rPr lang="en-US" sz="2400" dirty="0" err="1" smtClean="0"/>
              <a:t>xax</a:t>
            </a:r>
            <a:r>
              <a:rPr lang="en-US" sz="2400" dirty="0" smtClean="0"/>
              <a:t>′  ≡ x ≡ x</a:t>
            </a:r>
            <a:r>
              <a:rPr lang="en-US" sz="2400" dirty="0"/>
              <a:t>′. </a:t>
            </a:r>
            <a:endParaRPr lang="en-US" sz="24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86803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0031" cy="508195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However, inverse doesn’t always exist.</a:t>
            </a:r>
          </a:p>
          <a:p>
            <a:r>
              <a:rPr lang="en-US" sz="2800" dirty="0" smtClean="0"/>
              <a:t>There doesn’t exist any x such that 2x = 1 (mod 6).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The necessary and sufficient condition 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for an x to exist in ax = 1 (mod b) is that </a:t>
            </a:r>
            <a:r>
              <a:rPr lang="en-US" sz="2800" dirty="0" err="1" smtClean="0">
                <a:solidFill>
                  <a:srgbClr val="0000FF"/>
                </a:solidFill>
              </a:rPr>
              <a:t>gcd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a,b</a:t>
            </a:r>
            <a:r>
              <a:rPr lang="en-US" sz="2800" dirty="0" smtClean="0">
                <a:solidFill>
                  <a:srgbClr val="0000FF"/>
                </a:solidFill>
              </a:rPr>
              <a:t>) = 1, i.e. a and b are relatively prime.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Elementary Number Theory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Numbers</a:t>
            </a:r>
          </a:p>
          <a:p>
            <a:pPr lvl="1"/>
            <a:r>
              <a:rPr lang="en-US" dirty="0" smtClean="0"/>
              <a:t>building block of integers</a:t>
            </a:r>
          </a:p>
          <a:p>
            <a:pPr lvl="1"/>
            <a:r>
              <a:rPr lang="en-US" dirty="0" smtClean="0"/>
              <a:t>every positive integer can be written uniquely as a product of prime numbers</a:t>
            </a:r>
          </a:p>
          <a:p>
            <a:pPr lvl="1"/>
            <a:r>
              <a:rPr lang="en-US" dirty="0" smtClean="0"/>
              <a:t>difficult to write large integers as a product of primes.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7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Congruences</a:t>
            </a:r>
            <a:r>
              <a:rPr lang="en-US" sz="2800" dirty="0"/>
              <a:t> are an alternate notation for representing modular arithmetic.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say that </a:t>
            </a:r>
            <a:r>
              <a:rPr lang="en-US" sz="2800" dirty="0" smtClean="0"/>
              <a:t>a ≡ b</a:t>
            </a:r>
            <a:r>
              <a:rPr lang="en-US" sz="2800" dirty="0"/>
              <a:t>(mod m) if m|(a−b). </a:t>
            </a: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/>
              <a:t>definition, if a mod m is b, then </a:t>
            </a:r>
            <a:r>
              <a:rPr lang="en-US" sz="2800" dirty="0" smtClean="0"/>
              <a:t>a ≡ b</a:t>
            </a:r>
            <a:r>
              <a:rPr lang="en-US" sz="2800" dirty="0"/>
              <a:t>(mod m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 and b are congruent. 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93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gets us thinking about the </a:t>
            </a:r>
            <a:r>
              <a:rPr lang="en-US" sz="2800" i="1" dirty="0"/>
              <a:t>set </a:t>
            </a:r>
            <a:r>
              <a:rPr lang="en-US" sz="2800" dirty="0"/>
              <a:t>of integers with a </a:t>
            </a:r>
            <a:r>
              <a:rPr lang="en-US" sz="2800" dirty="0" smtClean="0"/>
              <a:t>same given remainder, </a:t>
            </a:r>
            <a:r>
              <a:rPr lang="en-US" sz="2800" dirty="0"/>
              <a:t>and gives us equations for representing them. </a:t>
            </a:r>
            <a:endParaRPr lang="en-US" sz="2800" dirty="0" smtClean="0"/>
          </a:p>
          <a:p>
            <a:r>
              <a:rPr lang="en-US" sz="2800" dirty="0"/>
              <a:t>What integers x satisfy the congruence x ≡ 3(mod 9)? </a:t>
            </a:r>
            <a:endParaRPr lang="en-US" sz="2800" dirty="0" smtClean="0"/>
          </a:p>
          <a:p>
            <a:r>
              <a:rPr lang="en-US" sz="2800" dirty="0"/>
              <a:t>The set of solutions is all integers of the form 9y + 3, where y is any integer.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945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about 2x ≡ 3(mod 9) and 2x ≡ 3(mod 4)?</a:t>
            </a:r>
            <a:br>
              <a:rPr lang="en-US" sz="2800" dirty="0"/>
            </a:br>
            <a:endParaRPr lang="en-US" sz="2800" dirty="0" smtClean="0"/>
          </a:p>
          <a:p>
            <a:pPr lvl="1"/>
            <a:r>
              <a:rPr lang="en-US" sz="2400" dirty="0"/>
              <a:t>Trial and error should convince you that exactly the integers of the form 9y + 6 satisfy the first example, while the second has no solutions at all. </a:t>
            </a:r>
            <a:endParaRPr lang="en-US" sz="2400" dirty="0" smtClean="0"/>
          </a:p>
          <a:p>
            <a:pPr lvl="1"/>
            <a:r>
              <a:rPr lang="en-US" sz="2400" dirty="0" smtClean="0"/>
              <a:t>We need to find a way to solve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069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Operations on </a:t>
            </a:r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Congruences</a:t>
            </a:r>
            <a:r>
              <a:rPr lang="en-US" sz="2800" dirty="0"/>
              <a:t> support addition, subtraction, and </a:t>
            </a:r>
            <a:r>
              <a:rPr lang="en-US" sz="2800" dirty="0" err="1"/>
              <a:t>multiplica</a:t>
            </a:r>
            <a:r>
              <a:rPr lang="en-US" sz="2800" dirty="0"/>
              <a:t>- </a:t>
            </a:r>
            <a:r>
              <a:rPr lang="en-US" sz="2800" dirty="0" err="1"/>
              <a:t>tion</a:t>
            </a:r>
            <a:r>
              <a:rPr lang="en-US" sz="2800" dirty="0"/>
              <a:t>, as well as a limited form of division – provided they share the same modulus: </a:t>
            </a:r>
            <a:endParaRPr lang="en-US" sz="28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</p:txBody>
      </p:sp>
      <p:pic>
        <p:nvPicPr>
          <p:cNvPr id="4" name="Picture 3" descr="Screen Shot 2016-06-13 at 3.2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2112"/>
            <a:ext cx="8164290" cy="29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5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Operations on </a:t>
            </a:r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Division concept is difficult.</a:t>
            </a:r>
          </a:p>
          <a:p>
            <a:r>
              <a:rPr lang="en-US" sz="2800" dirty="0"/>
              <a:t>We can simplify a congruence ad ≡ </a:t>
            </a:r>
            <a:r>
              <a:rPr lang="en-US" sz="2800" dirty="0" err="1"/>
              <a:t>bd</a:t>
            </a:r>
            <a:r>
              <a:rPr lang="en-US" sz="2800" dirty="0" smtClean="0"/>
              <a:t>( mod </a:t>
            </a:r>
            <a:r>
              <a:rPr lang="en-US" sz="2800" dirty="0" err="1"/>
              <a:t>dn</a:t>
            </a:r>
            <a:r>
              <a:rPr lang="en-US" sz="2800" dirty="0"/>
              <a:t>) to </a:t>
            </a:r>
            <a:r>
              <a:rPr lang="en-US" sz="2800" dirty="0" smtClean="0"/>
              <a:t>   a </a:t>
            </a:r>
            <a:r>
              <a:rPr lang="en-US" sz="2800" dirty="0"/>
              <a:t>≡ b(mod n), so we can divide all three terms by a mutually common factor if one exists. </a:t>
            </a:r>
            <a:endParaRPr lang="en-US" sz="2800" dirty="0" smtClean="0"/>
          </a:p>
          <a:p>
            <a:r>
              <a:rPr lang="en-US" sz="2800" dirty="0"/>
              <a:t>Thus 170 ≡ 30(mod 140) implies that 17 ≡ 3(mod 14). </a:t>
            </a:r>
            <a:endParaRPr lang="en-US" sz="2800" dirty="0" smtClean="0"/>
          </a:p>
          <a:p>
            <a:r>
              <a:rPr lang="en-US" sz="2800" dirty="0" smtClean="0"/>
              <a:t>However, </a:t>
            </a:r>
            <a:r>
              <a:rPr lang="en-US" sz="2800" dirty="0"/>
              <a:t>the congruence a ≡ b(mod n) must be false (i.e., has no solution) if </a:t>
            </a:r>
            <a:r>
              <a:rPr lang="en-US" sz="2800" dirty="0" err="1"/>
              <a:t>gcd</a:t>
            </a:r>
            <a:r>
              <a:rPr lang="en-US" sz="2800" dirty="0"/>
              <a:t>(a, n) does not divide b.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8975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Solving </a:t>
            </a:r>
            <a:r>
              <a:rPr lang="en-US" b="1" dirty="0" err="1" smtClean="0">
                <a:solidFill>
                  <a:srgbClr val="0000FF"/>
                </a:solidFill>
              </a:rPr>
              <a:t>Congruences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A linear congruence is an equation of the </a:t>
            </a:r>
            <a:r>
              <a:rPr lang="en-US" sz="2800" dirty="0" smtClean="0"/>
              <a:t>form                 ax </a:t>
            </a:r>
            <a:r>
              <a:rPr lang="en-US" sz="2800" dirty="0"/>
              <a:t>≡ b(mod n). </a:t>
            </a:r>
            <a:endParaRPr lang="en-US" sz="2800" dirty="0" smtClean="0"/>
          </a:p>
          <a:p>
            <a:r>
              <a:rPr lang="en-US" sz="2800" dirty="0" smtClean="0"/>
              <a:t>Solving </a:t>
            </a:r>
            <a:r>
              <a:rPr lang="en-US" sz="2800" dirty="0"/>
              <a:t>this equation means identifying which values of x satisfy </a:t>
            </a:r>
            <a:r>
              <a:rPr lang="en-US" sz="2800" dirty="0" smtClean="0"/>
              <a:t>it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en-US" sz="2800" dirty="0"/>
              <a:t>Not all such equations have solutions. </a:t>
            </a:r>
            <a:endParaRPr lang="en-US" sz="2800" dirty="0" smtClean="0"/>
          </a:p>
          <a:p>
            <a:r>
              <a:rPr lang="en-US" sz="2800" dirty="0"/>
              <a:t>ax ≡ 1(mod n) has a solution if and only if the modulus and the multiplier are relatively prime, i.e., </a:t>
            </a:r>
            <a:r>
              <a:rPr lang="en-US" sz="2800" dirty="0" err="1"/>
              <a:t>gcd</a:t>
            </a:r>
            <a:r>
              <a:rPr lang="en-US" sz="2800" dirty="0"/>
              <a:t>(</a:t>
            </a:r>
            <a:r>
              <a:rPr lang="en-US" sz="2800" dirty="0" err="1"/>
              <a:t>a,n</a:t>
            </a:r>
            <a:r>
              <a:rPr lang="en-US" sz="2800" dirty="0"/>
              <a:t>) = 1. </a:t>
            </a:r>
            <a:endParaRPr lang="en-US" sz="2800" dirty="0" smtClean="0"/>
          </a:p>
          <a:p>
            <a:r>
              <a:rPr lang="en-US" sz="2800" dirty="0"/>
              <a:t>Euclid’s algorithm to find this inverse through the solution </a:t>
            </a:r>
            <a:r>
              <a:rPr lang="en-US" sz="2800" dirty="0" smtClean="0"/>
              <a:t>to   </a:t>
            </a:r>
            <a:r>
              <a:rPr lang="en-US" sz="2800" dirty="0" err="1" smtClean="0"/>
              <a:t>a·x</a:t>
            </a:r>
            <a:r>
              <a:rPr lang="en-US" sz="2800" dirty="0"/>
              <a:t>′ +</a:t>
            </a:r>
            <a:r>
              <a:rPr lang="en-US" sz="2800" dirty="0" err="1"/>
              <a:t>n·y</a:t>
            </a:r>
            <a:r>
              <a:rPr lang="en-US" sz="2800" dirty="0"/>
              <a:t>′ </a:t>
            </a:r>
            <a:r>
              <a:rPr lang="en-US" sz="2800" dirty="0" smtClean="0"/>
              <a:t>= </a:t>
            </a:r>
            <a:r>
              <a:rPr lang="en-US" sz="2800" dirty="0" err="1" smtClean="0"/>
              <a:t>gcd</a:t>
            </a:r>
            <a:r>
              <a:rPr lang="en-US" sz="2800" dirty="0"/>
              <a:t>(</a:t>
            </a:r>
            <a:r>
              <a:rPr lang="en-US" sz="2800" dirty="0" err="1"/>
              <a:t>a,n</a:t>
            </a:r>
            <a:r>
              <a:rPr lang="en-US" sz="2800" dirty="0" smtClean="0"/>
              <a:t>) = 1</a:t>
            </a:r>
            <a:r>
              <a:rPr lang="en-US" sz="2800" dirty="0"/>
              <a:t>. </a:t>
            </a:r>
            <a:endParaRPr lang="en-US" sz="2800" dirty="0" smtClean="0"/>
          </a:p>
          <a:p>
            <a:pPr lvl="1"/>
            <a:r>
              <a:rPr lang="en-US" sz="2400" dirty="0" smtClean="0"/>
              <a:t>x’ is the solution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466780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00FF"/>
                </a:solidFill>
              </a:rPr>
              <a:t>Diphantine</a:t>
            </a:r>
            <a:r>
              <a:rPr lang="en-US" b="1" dirty="0" smtClean="0">
                <a:solidFill>
                  <a:srgbClr val="0000FF"/>
                </a:solidFill>
              </a:rPr>
              <a:t> Equations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" name="Picture 3" descr="Screen Shot 2016-06-13 at 3.44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8" y="1650999"/>
            <a:ext cx="8845886" cy="37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equation 247x + 91y = 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need to find an x and y (integers)</a:t>
            </a:r>
          </a:p>
          <a:p>
            <a:r>
              <a:rPr lang="en-US" dirty="0" smtClean="0"/>
              <a:t>We find that </a:t>
            </a:r>
            <a:r>
              <a:rPr lang="en-US" dirty="0" err="1" smtClean="0"/>
              <a:t>gcd</a:t>
            </a:r>
            <a:r>
              <a:rPr lang="en-US" dirty="0" smtClean="0"/>
              <a:t>(247,91) = 13.</a:t>
            </a:r>
          </a:p>
          <a:p>
            <a:r>
              <a:rPr lang="en-US" dirty="0" smtClean="0"/>
              <a:t>Since 13 divides 39, we have a solution.</a:t>
            </a:r>
          </a:p>
          <a:p>
            <a:r>
              <a:rPr lang="en-US" dirty="0" smtClean="0"/>
              <a:t>We can write </a:t>
            </a:r>
          </a:p>
          <a:p>
            <a:pPr marL="457200" lvl="1" indent="0">
              <a:buNone/>
            </a:pPr>
            <a:r>
              <a:rPr lang="en-US" dirty="0" smtClean="0"/>
              <a:t>	3 × 247 </a:t>
            </a:r>
            <a:r>
              <a:rPr lang="mr-IN" dirty="0" smtClean="0"/>
              <a:t>–</a:t>
            </a:r>
            <a:r>
              <a:rPr lang="en-US" dirty="0" smtClean="0"/>
              <a:t> 8 × 91 = 13</a:t>
            </a:r>
          </a:p>
          <a:p>
            <a:pPr marL="457200" lvl="1" indent="0">
              <a:buNone/>
            </a:pPr>
            <a:r>
              <a:rPr lang="en-US" dirty="0" smtClean="0"/>
              <a:t>or	3 × 19 − 8 × 7 = 1</a:t>
            </a:r>
          </a:p>
          <a:p>
            <a:pPr marL="457200" lvl="1" indent="0">
              <a:buNone/>
            </a:pPr>
            <a:r>
              <a:rPr lang="en-US" dirty="0" smtClean="0"/>
              <a:t>or </a:t>
            </a:r>
            <a:r>
              <a:rPr lang="en-CA" dirty="0" smtClean="0"/>
              <a:t>3 × 19 </a:t>
            </a:r>
            <a:r>
              <a:rPr lang="mr-IN" dirty="0" smtClean="0"/>
              <a:t>–</a:t>
            </a:r>
            <a:r>
              <a:rPr lang="en-CA" dirty="0" smtClean="0"/>
              <a:t> 19 × 7 × t + 19 × 7 × t </a:t>
            </a:r>
            <a:r>
              <a:rPr lang="mr-IN" dirty="0" smtClean="0"/>
              <a:t>–</a:t>
            </a:r>
            <a:r>
              <a:rPr lang="en-CA" dirty="0" smtClean="0"/>
              <a:t> 8 × 7 = 1</a:t>
            </a:r>
          </a:p>
          <a:p>
            <a:pPr marL="457200" lvl="1" indent="0">
              <a:buNone/>
            </a:pPr>
            <a:r>
              <a:rPr lang="en-CA" dirty="0" smtClean="0"/>
              <a:t>or 19 ( 3 </a:t>
            </a:r>
            <a:r>
              <a:rPr lang="mr-IN" dirty="0" smtClean="0"/>
              <a:t>–</a:t>
            </a:r>
            <a:r>
              <a:rPr lang="en-CA" dirty="0" smtClean="0"/>
              <a:t> 7t) + 7 ( 19t -8) = 1 for any integer t</a:t>
            </a:r>
          </a:p>
          <a:p>
            <a:pPr marL="514350" indent="-457200"/>
            <a:r>
              <a:rPr lang="en-CA" dirty="0" smtClean="0"/>
              <a:t>Therefore, x = 3 -7t and y = 19t </a:t>
            </a:r>
            <a:r>
              <a:rPr lang="mr-IN" dirty="0" smtClean="0"/>
              <a:t>–</a:t>
            </a:r>
            <a:r>
              <a:rPr lang="en-CA" dirty="0" smtClean="0"/>
              <a:t> 8. (</a:t>
            </a:r>
            <a:r>
              <a:rPr lang="en-CA" dirty="0" err="1" smtClean="0"/>
              <a:t>ans</a:t>
            </a:r>
            <a:r>
              <a:rPr lang="en-CA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60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Primality</a:t>
            </a:r>
            <a:r>
              <a:rPr lang="en-US" dirty="0" smtClean="0"/>
              <a:t>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Is your social insurance number prime?</a:t>
            </a:r>
          </a:p>
          <a:p>
            <a:r>
              <a:rPr lang="en-US" sz="2800" dirty="0" smtClean="0"/>
              <a:t>Modern cryptography is about the following important idea: factoring is hard and </a:t>
            </a:r>
            <a:r>
              <a:rPr lang="en-US" sz="2800" dirty="0" err="1" smtClean="0"/>
              <a:t>primality</a:t>
            </a:r>
            <a:r>
              <a:rPr lang="en-US" sz="2800" dirty="0" smtClean="0"/>
              <a:t> testing is easy.</a:t>
            </a:r>
          </a:p>
          <a:p>
            <a:r>
              <a:rPr lang="en-US" sz="2800" dirty="0" smtClean="0"/>
              <a:t>We cannot factor a large number (500 bits), we can test its </a:t>
            </a:r>
            <a:r>
              <a:rPr lang="en-US" sz="2800" dirty="0" err="1" smtClean="0"/>
              <a:t>primality</a:t>
            </a:r>
            <a:r>
              <a:rPr lang="en-US" sz="2800" dirty="0" smtClean="0"/>
              <a:t> 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155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 is prime, then for every 1 ≤ a &lt; p,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baseline="30000" dirty="0" smtClean="0">
                <a:solidFill>
                  <a:srgbClr val="0000FF"/>
                </a:solidFill>
              </a:rPr>
              <a:t>p-1  </a:t>
            </a:r>
            <a:r>
              <a:rPr lang="en-US" b="1" dirty="0" smtClean="0">
                <a:solidFill>
                  <a:srgbClr val="0000FF"/>
                </a:solidFill>
              </a:rPr>
              <a:t>= 1 (mod p).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proof can be found in the book Algorithm by </a:t>
            </a:r>
            <a:r>
              <a:rPr lang="en-US" dirty="0" err="1" smtClean="0">
                <a:solidFill>
                  <a:srgbClr val="000000"/>
                </a:solidFill>
              </a:rPr>
              <a:t>Dasgupta</a:t>
            </a:r>
            <a:r>
              <a:rPr lang="en-US" dirty="0" smtClean="0">
                <a:solidFill>
                  <a:srgbClr val="000000"/>
                </a:solidFill>
              </a:rPr>
              <a:t>, Papadimitriou and </a:t>
            </a:r>
            <a:r>
              <a:rPr lang="en-US" dirty="0" err="1" smtClean="0">
                <a:solidFill>
                  <a:srgbClr val="000000"/>
                </a:solidFill>
              </a:rPr>
              <a:t>Vazirani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60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Elementary Number Theory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Prime Factorization</a:t>
            </a:r>
          </a:p>
          <a:p>
            <a:pPr lvl="1"/>
            <a:r>
              <a:rPr lang="en-US" dirty="0" smtClean="0"/>
              <a:t>Use N = {1, 2, 3, ….}</a:t>
            </a:r>
          </a:p>
          <a:p>
            <a:pPr lvl="1"/>
            <a:r>
              <a:rPr lang="en-US" dirty="0" smtClean="0"/>
              <a:t>Use Z = { …., -2, -1, 0, 1, 2, …}</a:t>
            </a:r>
          </a:p>
          <a:p>
            <a:r>
              <a:rPr lang="en-US" dirty="0" err="1" smtClean="0"/>
              <a:t>Defn</a:t>
            </a:r>
            <a:r>
              <a:rPr lang="en-US" dirty="0" smtClean="0"/>
              <a:t>: An integer n is prime if the only divisors are 1 and n.</a:t>
            </a:r>
          </a:p>
          <a:p>
            <a:pPr lvl="1"/>
            <a:r>
              <a:rPr lang="en-US" dirty="0" smtClean="0"/>
              <a:t>We call a number composite if it is not a prime.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8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30" y="896814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Start by listing the first p-1 positive  multiples of p.</a:t>
            </a:r>
          </a:p>
          <a:p>
            <a:pPr marL="457200" lvl="1" indent="0">
              <a:buNone/>
            </a:pPr>
            <a:r>
              <a:rPr lang="en-US" sz="2400" dirty="0" smtClean="0"/>
              <a:t>			a, 2a, 3a, </a:t>
            </a:r>
            <a:r>
              <a:rPr lang="mr-IN" sz="2400" dirty="0" smtClean="0"/>
              <a:t>…</a:t>
            </a:r>
            <a:r>
              <a:rPr lang="en-CA" sz="2400" dirty="0" smtClean="0"/>
              <a:t>., (p-1)a</a:t>
            </a:r>
          </a:p>
          <a:p>
            <a:pPr marL="514350" indent="-457200"/>
            <a:r>
              <a:rPr lang="en-US" dirty="0" smtClean="0"/>
              <a:t>It can be shown that {a mod p, 2a mod p, </a:t>
            </a:r>
            <a:r>
              <a:rPr lang="mr-IN" dirty="0" smtClean="0"/>
              <a:t>…</a:t>
            </a:r>
            <a:r>
              <a:rPr lang="en-CA" dirty="0" smtClean="0"/>
              <a:t>, (p-1)a mod p} = {1, 2, </a:t>
            </a:r>
            <a:r>
              <a:rPr lang="mr-IN" dirty="0" smtClean="0"/>
              <a:t>…</a:t>
            </a:r>
            <a:r>
              <a:rPr lang="en-CA" dirty="0" smtClean="0"/>
              <a:t>,(p-1)} for prime p and 1 ≤ a &lt; p.</a:t>
            </a:r>
            <a:endParaRPr lang="en-US" dirty="0" smtClean="0">
              <a:solidFill>
                <a:srgbClr val="0000FF"/>
              </a:solidFill>
            </a:endParaRPr>
          </a:p>
          <a:p>
            <a:pPr marL="514350" indent="-457200"/>
            <a:r>
              <a:rPr lang="en-US" dirty="0" smtClean="0">
                <a:solidFill>
                  <a:srgbClr val="000000"/>
                </a:solidFill>
              </a:rPr>
              <a:t>Therefore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a.2a.3a. 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CA" dirty="0" smtClean="0">
                <a:solidFill>
                  <a:srgbClr val="000000"/>
                </a:solidFill>
              </a:rPr>
              <a:t>. (p-1)a </a:t>
            </a:r>
            <a:r>
              <a:rPr lang="en-US" dirty="0"/>
              <a:t>≡</a:t>
            </a:r>
            <a:r>
              <a:rPr lang="en-CA" dirty="0" smtClean="0">
                <a:solidFill>
                  <a:srgbClr val="000000"/>
                </a:solidFill>
              </a:rPr>
              <a:t> 1.2.3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CA" dirty="0" smtClean="0">
                <a:solidFill>
                  <a:srgbClr val="000000"/>
                </a:solidFill>
              </a:rPr>
              <a:t>..(p-1) mod (p-1)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0000"/>
                </a:solidFill>
              </a:rPr>
              <a:t>or better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smtClean="0">
                <a:solidFill>
                  <a:srgbClr val="000000"/>
                </a:solidFill>
              </a:rPr>
              <a:t>       a</a:t>
            </a:r>
            <a:r>
              <a:rPr lang="en-CA" baseline="30000" dirty="0" smtClean="0">
                <a:solidFill>
                  <a:srgbClr val="000000"/>
                </a:solidFill>
              </a:rPr>
              <a:t>p-1</a:t>
            </a:r>
            <a:r>
              <a:rPr lang="en-CA" dirty="0" smtClean="0">
                <a:solidFill>
                  <a:srgbClr val="000000"/>
                </a:solidFill>
              </a:rPr>
              <a:t>(p-1)! </a:t>
            </a:r>
            <a:r>
              <a:rPr lang="en-US" dirty="0"/>
              <a:t>≡</a:t>
            </a:r>
            <a:r>
              <a:rPr lang="en-CA" dirty="0" smtClean="0">
                <a:solidFill>
                  <a:srgbClr val="000000"/>
                </a:solidFill>
              </a:rPr>
              <a:t> (p-1)! mod (p-1)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0000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smtClean="0">
                <a:solidFill>
                  <a:srgbClr val="000000"/>
                </a:solidFill>
              </a:rPr>
              <a:t>        a</a:t>
            </a:r>
            <a:r>
              <a:rPr lang="en-CA" baseline="30000" dirty="0" smtClean="0">
                <a:solidFill>
                  <a:srgbClr val="000000"/>
                </a:solidFill>
              </a:rPr>
              <a:t>p-1 </a:t>
            </a:r>
            <a:r>
              <a:rPr lang="en-US" dirty="0"/>
              <a:t>≡</a:t>
            </a:r>
            <a:r>
              <a:rPr lang="en-CA" dirty="0" smtClean="0">
                <a:solidFill>
                  <a:srgbClr val="000000"/>
                </a:solidFill>
              </a:rPr>
              <a:t> 1 mod (p-1)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72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 for testing  </a:t>
            </a:r>
            <a:r>
              <a:rPr lang="en-US" dirty="0" err="1" smtClean="0"/>
              <a:t>primality</a:t>
            </a:r>
            <a:endParaRPr lang="en-US" dirty="0"/>
          </a:p>
        </p:txBody>
      </p:sp>
      <p:pic>
        <p:nvPicPr>
          <p:cNvPr id="4" name="Picture 3" descr="Screen Shot 2018-02-25 at 4.1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78" y="1660769"/>
            <a:ext cx="7388700" cy="361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04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algorithm for testing  </a:t>
            </a:r>
            <a:r>
              <a:rPr lang="en-US" dirty="0" err="1" smtClean="0"/>
              <a:t>primality</a:t>
            </a:r>
            <a:endParaRPr lang="en-US" dirty="0"/>
          </a:p>
        </p:txBody>
      </p:sp>
      <p:pic>
        <p:nvPicPr>
          <p:cNvPr id="3" name="Picture 2" descr="Screen Shot 2018-02-25 at 4.1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8" y="1417637"/>
            <a:ext cx="8719084" cy="2119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940" y="3712308"/>
            <a:ext cx="8382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Fermat’s Theorem is not an if and only if condition.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theorem says that if N is a prime number, it will pass the test.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If it doesn’t pass the test, it is not a prime (contrapositive argument)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It is possible that, for a given N, it can pass the test but it is not a prime.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5540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Carmichael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smallest such number is 561 = 3 . 11 . 17.</a:t>
            </a:r>
          </a:p>
          <a:p>
            <a:r>
              <a:rPr lang="en-US" dirty="0" smtClean="0"/>
              <a:t>It passes Fermat’s test. Clearly it is not a prime.</a:t>
            </a:r>
          </a:p>
          <a:p>
            <a:r>
              <a:rPr lang="en-US" dirty="0" smtClean="0"/>
              <a:t>There are infinitely such Carmichael numbers.</a:t>
            </a:r>
          </a:p>
          <a:p>
            <a:r>
              <a:rPr lang="en-US" dirty="0" smtClean="0"/>
              <a:t>if we ignore Carmichael numbers, it can be asserted that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(The </a:t>
            </a:r>
            <a:r>
              <a:rPr lang="en-US" dirty="0" err="1" smtClean="0"/>
              <a:t>algorith</a:t>
            </a:r>
            <a:r>
              <a:rPr lang="en-US" dirty="0" smtClean="0"/>
              <a:t> returns yes when N is prime) =1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(the algorithm returns yes when N is not a prime) ≤ 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9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algorithm for testing </a:t>
            </a:r>
            <a:r>
              <a:rPr lang="en-US" dirty="0" err="1" smtClean="0"/>
              <a:t>primality</a:t>
            </a:r>
            <a:r>
              <a:rPr lang="en-US" dirty="0" smtClean="0"/>
              <a:t>, with low error probability</a:t>
            </a:r>
            <a:endParaRPr lang="en-US" dirty="0"/>
          </a:p>
        </p:txBody>
      </p:sp>
      <p:pic>
        <p:nvPicPr>
          <p:cNvPr id="4" name="Picture 3" descr="Screen Shot 2018-02-25 at 4.37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8923"/>
            <a:ext cx="8568690" cy="3380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46615"/>
            <a:ext cx="902589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Pr</a:t>
            </a:r>
            <a:r>
              <a:rPr lang="en-US" sz="2800" dirty="0" smtClean="0"/>
              <a:t>(the algorithm returns YES when N is not a prime) ≤ 1/2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71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random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cryptographic applications, we need to generate large primes (like 500-bit number).</a:t>
            </a:r>
          </a:p>
          <a:p>
            <a:r>
              <a:rPr lang="en-US" sz="2800" dirty="0" smtClean="0"/>
              <a:t>Prime numbers are quite abundant.</a:t>
            </a:r>
          </a:p>
          <a:p>
            <a:r>
              <a:rPr lang="en-US" sz="2800" dirty="0" smtClean="0"/>
              <a:t>There are approximately (N/</a:t>
            </a:r>
            <a:r>
              <a:rPr lang="en-US" sz="2800" dirty="0" err="1" smtClean="0"/>
              <a:t>log</a:t>
            </a:r>
            <a:r>
              <a:rPr lang="en-US" sz="2800" baseline="-25000" dirty="0" err="1" smtClean="0"/>
              <a:t>e</a:t>
            </a:r>
            <a:r>
              <a:rPr lang="en-US" sz="2800" dirty="0" err="1"/>
              <a:t>N</a:t>
            </a:r>
            <a:r>
              <a:rPr lang="en-US" sz="2800" dirty="0" smtClean="0"/>
              <a:t>) primes with values no greater than N.</a:t>
            </a:r>
          </a:p>
          <a:p>
            <a:r>
              <a:rPr lang="en-US" sz="2800" dirty="0" smtClean="0"/>
              <a:t>The probability of a randomly generated n-bit number to be prime is (1/(log</a:t>
            </a:r>
            <a:r>
              <a:rPr lang="en-US" sz="2800" baseline="-25000" dirty="0" smtClean="0"/>
              <a:t>e</a:t>
            </a:r>
            <a:r>
              <a:rPr lang="en-US" sz="2800" dirty="0" smtClean="0"/>
              <a:t>2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) (approximately, 1.44/n).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584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a random n-bit prime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Pick a random n-bit number N.</a:t>
            </a:r>
          </a:p>
          <a:p>
            <a:r>
              <a:rPr lang="en-US" sz="2800" dirty="0" smtClean="0"/>
              <a:t>Run a </a:t>
            </a:r>
            <a:r>
              <a:rPr lang="en-US" sz="2800" dirty="0" err="1" smtClean="0"/>
              <a:t>primality</a:t>
            </a:r>
            <a:r>
              <a:rPr lang="en-US" sz="2800" dirty="0" smtClean="0"/>
              <a:t> test on N.</a:t>
            </a:r>
          </a:p>
          <a:p>
            <a:r>
              <a:rPr lang="en-US" sz="2800" dirty="0" smtClean="0"/>
              <a:t>If it passes the test, output N; else repeat the process.</a:t>
            </a:r>
          </a:p>
          <a:p>
            <a:r>
              <a:rPr lang="en-US" sz="2800" dirty="0" smtClean="0"/>
              <a:t>Acceptance has probability 1/n.</a:t>
            </a:r>
          </a:p>
          <a:p>
            <a:r>
              <a:rPr lang="en-US" sz="2800" dirty="0" smtClean="0"/>
              <a:t>The expected number of iterations before the program halts is 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9303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RSA Encryption Algorithm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 classic application of modular arithmetic on large integers.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The message is encrypted by coding it as an integer m, raising it to power k, where k is the so-called public-key or encryption key.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Taking the results mod n.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Since m, n, and k are all huge integers, computing </a:t>
            </a:r>
            <a:r>
              <a:rPr lang="en-US" sz="2800" dirty="0" err="1" smtClean="0">
                <a:solidFill>
                  <a:srgbClr val="000000"/>
                </a:solidFill>
              </a:rPr>
              <a:t>m</a:t>
            </a:r>
            <a:r>
              <a:rPr lang="en-US" sz="2800" baseline="30000" dirty="0" err="1" smtClean="0">
                <a:solidFill>
                  <a:srgbClr val="000000"/>
                </a:solidFill>
              </a:rPr>
              <a:t>k</a:t>
            </a:r>
            <a:r>
              <a:rPr lang="en-US" sz="2800" dirty="0" smtClean="0">
                <a:solidFill>
                  <a:srgbClr val="000000"/>
                </a:solidFill>
              </a:rPr>
              <a:t> mod n efficiently requires tools we are seeing here.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3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2-28 at 12.57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" y="976923"/>
            <a:ext cx="889843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2-28 at 12.5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9144000" cy="57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31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Primality</a:t>
            </a:r>
            <a:r>
              <a:rPr lang="en-US" b="1" dirty="0" smtClean="0">
                <a:solidFill>
                  <a:srgbClr val="0000FF"/>
                </a:solidFill>
              </a:rPr>
              <a:t> Testing and Factorization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" name="Picture 7" descr="Screen Shot 2016-06-13 at 2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0"/>
            <a:ext cx="9144000" cy="32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2-28 at 1.00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9144000" cy="592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9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2-28 at 1.0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47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7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8-02-28 at 1.0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00"/>
            <a:ext cx="9144000" cy="667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Finding Primes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repeated </a:t>
            </a:r>
            <a:r>
              <a:rPr lang="en-US" dirty="0"/>
              <a:t>d</a:t>
            </a:r>
            <a:r>
              <a:rPr lang="en-US" dirty="0" smtClean="0"/>
              <a:t>ivision</a:t>
            </a:r>
          </a:p>
          <a:p>
            <a:pPr lvl="1"/>
            <a:r>
              <a:rPr lang="en-US" dirty="0" smtClean="0"/>
              <a:t>start from the smallest possible divisor and then try all divisors up to the square root of the number</a:t>
            </a:r>
          </a:p>
          <a:p>
            <a:pPr lvl="1"/>
            <a:r>
              <a:rPr lang="en-US" dirty="0" smtClean="0"/>
              <a:t>once we notice that the number is not even, we try the odd numbers as the candidate divisors.</a:t>
            </a:r>
          </a:p>
          <a:p>
            <a:pPr lvl="1"/>
            <a:r>
              <a:rPr lang="en-US" dirty="0" smtClean="0"/>
              <a:t>termination condition : </a:t>
            </a:r>
            <a:r>
              <a:rPr lang="en-US" dirty="0" err="1" smtClean="0"/>
              <a:t>i</a:t>
            </a:r>
            <a:r>
              <a:rPr lang="en-US" dirty="0" smtClean="0"/>
              <a:t>*</a:t>
            </a:r>
            <a:r>
              <a:rPr lang="en-US" dirty="0" err="1" smtClean="0"/>
              <a:t>i</a:t>
            </a:r>
            <a:r>
              <a:rPr lang="en-US" dirty="0" smtClean="0"/>
              <a:t> &gt; </a:t>
            </a:r>
            <a:r>
              <a:rPr lang="en-US" dirty="0" err="1" smtClean="0"/>
              <a:t>sqrt</a:t>
            </a:r>
            <a:r>
              <a:rPr lang="en-US" dirty="0" smtClean="0"/>
              <a:t>(n).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59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Addition</a:t>
            </a:r>
          </a:p>
          <a:p>
            <a:pPr lvl="1"/>
            <a:r>
              <a:rPr lang="en-US" sz="2400" dirty="0" smtClean="0"/>
              <a:t>The sum of any three single-digit numbers is at most two digit long.</a:t>
            </a:r>
          </a:p>
          <a:p>
            <a:pPr lvl="1"/>
            <a:r>
              <a:rPr lang="en-US" sz="2400" dirty="0" smtClean="0"/>
              <a:t>The cost of each addition of two integers m and n is    O(log m +log n).</a:t>
            </a:r>
          </a:p>
        </p:txBody>
      </p:sp>
    </p:spTree>
    <p:extLst>
      <p:ext uri="{BB962C8B-B14F-4D97-AF65-F5344CB8AC3E}">
        <p14:creationId xmlns:p14="http://schemas.microsoft.com/office/powerpoint/2010/main" val="2483399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Multiplication and Division</a:t>
            </a:r>
          </a:p>
          <a:p>
            <a:pPr lvl="1"/>
            <a:r>
              <a:rPr lang="en-US" sz="2400" dirty="0" smtClean="0"/>
              <a:t>multiplying two integers m and n cost O(log </a:t>
            </a:r>
            <a:r>
              <a:rPr lang="en-US" sz="2400" dirty="0" err="1" smtClean="0"/>
              <a:t>m.log</a:t>
            </a:r>
            <a:r>
              <a:rPr lang="en-US" sz="2400" dirty="0" smtClean="0"/>
              <a:t> n).</a:t>
            </a:r>
          </a:p>
          <a:p>
            <a:pPr lvl="1"/>
            <a:r>
              <a:rPr lang="en-US" sz="2400" dirty="0" smtClean="0"/>
              <a:t>Can do better with divide-and-conquer.</a:t>
            </a:r>
            <a:endParaRPr lang="en-US" sz="2400" dirty="0"/>
          </a:p>
        </p:txBody>
      </p:sp>
      <p:pic>
        <p:nvPicPr>
          <p:cNvPr id="4" name="Picture 3" descr="Screen Shot 2018-02-25 at 12.1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91" y="3405095"/>
            <a:ext cx="622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6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Repeated addition and multiplication can get the result cumbersomely large.</a:t>
            </a:r>
          </a:p>
          <a:p>
            <a:r>
              <a:rPr lang="en-US" sz="2800" dirty="0" smtClean="0"/>
              <a:t>Modular arithmetic is a system for dealing with restricted range of numbers.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06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2410</Words>
  <Application>Microsoft Macintosh PowerPoint</Application>
  <PresentationFormat>On-screen Show (4:3)</PresentationFormat>
  <Paragraphs>222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Number Theory </vt:lpstr>
      <vt:lpstr>Two ancient problems</vt:lpstr>
      <vt:lpstr>Elementary Number Theory</vt:lpstr>
      <vt:lpstr>Elementary Number Theory</vt:lpstr>
      <vt:lpstr>Primality Testing and Factorization</vt:lpstr>
      <vt:lpstr>Finding Primes</vt:lpstr>
      <vt:lpstr>Basic arithmetic</vt:lpstr>
      <vt:lpstr>Basic arithmetic</vt:lpstr>
      <vt:lpstr>Modular arithmetic</vt:lpstr>
      <vt:lpstr>Modular Arithmetic</vt:lpstr>
      <vt:lpstr>Addition and Subtraction</vt:lpstr>
      <vt:lpstr>Addition and Subtraction</vt:lpstr>
      <vt:lpstr>Exponentiation</vt:lpstr>
      <vt:lpstr>Exponentiation</vt:lpstr>
      <vt:lpstr>Modular exponentiation</vt:lpstr>
      <vt:lpstr>Modular exponentiation</vt:lpstr>
      <vt:lpstr>What is the last digit?</vt:lpstr>
      <vt:lpstr>Greatest Common Divisor</vt:lpstr>
      <vt:lpstr>Euclid’s algorithm (discovered 2000 years ago)</vt:lpstr>
      <vt:lpstr>Euclid’s algorithm (discovered 2000 years ago)</vt:lpstr>
      <vt:lpstr>gcd(252,198)</vt:lpstr>
      <vt:lpstr>Important Property</vt:lpstr>
      <vt:lpstr>A simple extension of Euclid’s algorithm</vt:lpstr>
      <vt:lpstr>gcd(252,198)</vt:lpstr>
      <vt:lpstr>Important Property</vt:lpstr>
      <vt:lpstr>Least Common Multiple (lcm)</vt:lpstr>
      <vt:lpstr>Modular division</vt:lpstr>
      <vt:lpstr>Modular division</vt:lpstr>
      <vt:lpstr>Modular division</vt:lpstr>
      <vt:lpstr>Congruences</vt:lpstr>
      <vt:lpstr>Congruences</vt:lpstr>
      <vt:lpstr>Congruences</vt:lpstr>
      <vt:lpstr>Operations on Congruences</vt:lpstr>
      <vt:lpstr>Operations on Congruences</vt:lpstr>
      <vt:lpstr>Solving Congruences</vt:lpstr>
      <vt:lpstr>Diphantine Equations</vt:lpstr>
      <vt:lpstr>Solve the equation 247x + 91y = 39</vt:lpstr>
      <vt:lpstr>Primality Testing</vt:lpstr>
      <vt:lpstr>Fermat’s Little Theorem</vt:lpstr>
      <vt:lpstr>PowerPoint Presentation</vt:lpstr>
      <vt:lpstr>An algorithm for testing  primality</vt:lpstr>
      <vt:lpstr>An algorithm for testing  primality</vt:lpstr>
      <vt:lpstr>Carmichael number</vt:lpstr>
      <vt:lpstr>An algorithm for testing primality, with low error probability</vt:lpstr>
      <vt:lpstr>Generating random primes</vt:lpstr>
      <vt:lpstr>Generating a random n-bit prime</vt:lpstr>
      <vt:lpstr>RSA Encryption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Theory  (Chapter 7)</dc:title>
  <dc:creator>Binay Bhattacharya</dc:creator>
  <cp:lastModifiedBy>Binay Bhattacharya</cp:lastModifiedBy>
  <cp:revision>62</cp:revision>
  <cp:lastPrinted>2019-09-18T15:51:17Z</cp:lastPrinted>
  <dcterms:created xsi:type="dcterms:W3CDTF">2016-06-13T21:11:40Z</dcterms:created>
  <dcterms:modified xsi:type="dcterms:W3CDTF">2019-09-20T06:07:29Z</dcterms:modified>
</cp:coreProperties>
</file>