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67"/>
  </p:notesMasterIdLst>
  <p:sldIdLst>
    <p:sldId id="256" r:id="rId2"/>
    <p:sldId id="257" r:id="rId3"/>
    <p:sldId id="319" r:id="rId4"/>
    <p:sldId id="320" r:id="rId5"/>
    <p:sldId id="321" r:id="rId6"/>
    <p:sldId id="322" r:id="rId7"/>
    <p:sldId id="323" r:id="rId8"/>
    <p:sldId id="324" r:id="rId9"/>
    <p:sldId id="325" r:id="rId10"/>
    <p:sldId id="326" r:id="rId11"/>
    <p:sldId id="258" r:id="rId12"/>
    <p:sldId id="259" r:id="rId13"/>
    <p:sldId id="261" r:id="rId14"/>
    <p:sldId id="264" r:id="rId15"/>
    <p:sldId id="260" r:id="rId16"/>
    <p:sldId id="262" r:id="rId17"/>
    <p:sldId id="263" r:id="rId18"/>
    <p:sldId id="265" r:id="rId19"/>
    <p:sldId id="266" r:id="rId20"/>
    <p:sldId id="267" r:id="rId21"/>
    <p:sldId id="273" r:id="rId22"/>
    <p:sldId id="272" r:id="rId23"/>
    <p:sldId id="271" r:id="rId24"/>
    <p:sldId id="274" r:id="rId25"/>
    <p:sldId id="275" r:id="rId26"/>
    <p:sldId id="277" r:id="rId27"/>
    <p:sldId id="278" r:id="rId28"/>
    <p:sldId id="279" r:id="rId29"/>
    <p:sldId id="280" r:id="rId30"/>
    <p:sldId id="282" r:id="rId31"/>
    <p:sldId id="281" r:id="rId32"/>
    <p:sldId id="293" r:id="rId33"/>
    <p:sldId id="294" r:id="rId34"/>
    <p:sldId id="286" r:id="rId35"/>
    <p:sldId id="287" r:id="rId36"/>
    <p:sldId id="283" r:id="rId37"/>
    <p:sldId id="288" r:id="rId38"/>
    <p:sldId id="289" r:id="rId39"/>
    <p:sldId id="290" r:id="rId40"/>
    <p:sldId id="291" r:id="rId41"/>
    <p:sldId id="292" r:id="rId42"/>
    <p:sldId id="295" r:id="rId43"/>
    <p:sldId id="296" r:id="rId44"/>
    <p:sldId id="297" r:id="rId45"/>
    <p:sldId id="298" r:id="rId46"/>
    <p:sldId id="316"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5" r:id="rId60"/>
    <p:sldId id="317" r:id="rId61"/>
    <p:sldId id="318" r:id="rId62"/>
    <p:sldId id="311" r:id="rId63"/>
    <p:sldId id="312" r:id="rId64"/>
    <p:sldId id="313" r:id="rId65"/>
    <p:sldId id="314" r:id="rId6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FF"/>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60" autoAdjust="0"/>
    <p:restoredTop sz="99804" autoAdjust="0"/>
  </p:normalViewPr>
  <p:slideViewPr>
    <p:cSldViewPr snapToGrid="0" snapToObjects="1">
      <p:cViewPr>
        <p:scale>
          <a:sx n="75" d="100"/>
          <a:sy n="75" d="100"/>
        </p:scale>
        <p:origin x="-3348" y="-990"/>
      </p:cViewPr>
      <p:guideLst>
        <p:guide orient="horz" pos="1188"/>
        <p:guide pos="1114"/>
      </p:guideLst>
    </p:cSldViewPr>
  </p:slideViewPr>
  <p:notesTextViewPr>
    <p:cViewPr>
      <p:scale>
        <a:sx n="100" d="100"/>
        <a:sy n="100" d="100"/>
      </p:scale>
      <p:origin x="0" y="0"/>
    </p:cViewPr>
  </p:notesTextViewPr>
  <p:sorterViewPr>
    <p:cViewPr>
      <p:scale>
        <a:sx n="66" d="100"/>
        <a:sy n="66" d="100"/>
      </p:scale>
      <p:origin x="0" y="7714"/>
    </p:cViewPr>
  </p:sorterViewPr>
  <p:gridSpacing cx="77716063" cy="77716063"/>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endParaRPr lang="en-US"/>
          </a:p>
        </p:txBody>
      </p:sp>
      <p:sp>
        <p:nvSpPr>
          <p:cNvPr id="880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fld id="{39F22EBE-1F79-46E1-BF33-C64BBB936F35}" type="datetimeFigureOut">
              <a:rPr lang="en-US"/>
              <a:pPr/>
              <a:t>9/30/2019</a:t>
            </a:fld>
            <a:endParaRPr lang="en-US"/>
          </a:p>
        </p:txBody>
      </p:sp>
      <p:sp>
        <p:nvSpPr>
          <p:cNvPr id="8806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80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880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p>
        </p:txBody>
      </p:sp>
      <p:sp>
        <p:nvSpPr>
          <p:cNvPr id="880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fld id="{5FB85643-ABB0-4C65-A36B-7AA12649E822}"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Calibri" pitchFamily="34" charset="0"/>
        <a:ea typeface="+mn-ea"/>
        <a:cs typeface="+mn-cs"/>
      </a:defRPr>
    </a:lvl1pPr>
    <a:lvl2pPr marL="457200" algn="l" rtl="0" fontAlgn="base">
      <a:spcBef>
        <a:spcPct val="30000"/>
      </a:spcBef>
      <a:spcAft>
        <a:spcPct val="0"/>
      </a:spcAft>
      <a:defRPr sz="1200" kern="1200">
        <a:solidFill>
          <a:schemeClr val="tx1"/>
        </a:solidFill>
        <a:latin typeface="Calibri" pitchFamily="34" charset="0"/>
        <a:ea typeface="+mn-ea"/>
        <a:cs typeface="+mn-cs"/>
      </a:defRPr>
    </a:lvl2pPr>
    <a:lvl3pPr marL="914400" algn="l" rtl="0" fontAlgn="base">
      <a:spcBef>
        <a:spcPct val="30000"/>
      </a:spcBef>
      <a:spcAft>
        <a:spcPct val="0"/>
      </a:spcAft>
      <a:defRPr sz="1200" kern="1200">
        <a:solidFill>
          <a:schemeClr val="tx1"/>
        </a:solidFill>
        <a:latin typeface="Calibri" pitchFamily="34" charset="0"/>
        <a:ea typeface="+mn-ea"/>
        <a:cs typeface="+mn-cs"/>
      </a:defRPr>
    </a:lvl3pPr>
    <a:lvl4pPr marL="1371600" algn="l" rtl="0" fontAlgn="base">
      <a:spcBef>
        <a:spcPct val="30000"/>
      </a:spcBef>
      <a:spcAft>
        <a:spcPct val="0"/>
      </a:spcAft>
      <a:defRPr sz="1200" kern="1200">
        <a:solidFill>
          <a:schemeClr val="tx1"/>
        </a:solidFill>
        <a:latin typeface="Calibri" pitchFamily="34" charset="0"/>
        <a:ea typeface="+mn-ea"/>
        <a:cs typeface="+mn-cs"/>
      </a:defRPr>
    </a:lvl4pPr>
    <a:lvl5pPr marL="1828800" algn="l" rtl="0" fontAlgn="base">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noTextEdit="1"/>
          </p:cNvSpPr>
          <p:nvPr>
            <p:ph type="sldImg"/>
          </p:nvPr>
        </p:nvSpPr>
        <p:spPr>
          <a:ln/>
        </p:spPr>
      </p:sp>
      <p:sp>
        <p:nvSpPr>
          <p:cNvPr id="41987" name="Rectangle 3"/>
          <p:cNvSpPr>
            <a:spLocks noChangeArrowheads="1"/>
          </p:cNvSpPr>
          <p:nvPr>
            <p:ph type="body" idx="1"/>
          </p:nvPr>
        </p:nvSpPr>
        <p:spPr>
          <a:noFill/>
        </p:spPr>
        <p:txBody>
          <a:bodyPr/>
          <a:lstStyle/>
          <a:p>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Rot="1" noChangeArrowheads="1" noTextEdit="1"/>
          </p:cNvSpPr>
          <p:nvPr>
            <p:ph type="sldImg"/>
          </p:nvPr>
        </p:nvSpPr>
        <p:spPr>
          <a:xfrm>
            <a:off x="1144588" y="685800"/>
            <a:ext cx="4572000" cy="3429000"/>
          </a:xfrm>
          <a:ln/>
        </p:spPr>
      </p:sp>
      <p:sp>
        <p:nvSpPr>
          <p:cNvPr id="89091" name="Rectangle 3"/>
          <p:cNvSpPr>
            <a:spLocks noGrp="1" noChangeArrowheads="1"/>
          </p:cNvSpPr>
          <p:nvPr>
            <p:ph type="body" idx="1"/>
          </p:nvPr>
        </p:nvSpPr>
        <p:spPr/>
        <p:txBody>
          <a:bodyPr lIns="91432" tIns="45716" rIns="91432" bIns="45716"/>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Rot="1" noChangeArrowheads="1" noTextEdit="1"/>
          </p:cNvSpPr>
          <p:nvPr>
            <p:ph type="sldImg"/>
          </p:nvPr>
        </p:nvSpPr>
        <p:spPr>
          <a:xfrm>
            <a:off x="1144588" y="685800"/>
            <a:ext cx="4572000" cy="3429000"/>
          </a:xfrm>
          <a:ln/>
        </p:spPr>
      </p:sp>
      <p:sp>
        <p:nvSpPr>
          <p:cNvPr id="91139" name="Rectangle 3"/>
          <p:cNvSpPr>
            <a:spLocks noGrp="1" noChangeArrowheads="1"/>
          </p:cNvSpPr>
          <p:nvPr>
            <p:ph type="body" idx="1"/>
          </p:nvPr>
        </p:nvSpPr>
        <p:spPr/>
        <p:txBody>
          <a:bodyPr lIns="91432" tIns="45716" rIns="91432" bIns="45716"/>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Rot="1" noChangeArrowheads="1" noTextEdit="1"/>
          </p:cNvSpPr>
          <p:nvPr>
            <p:ph type="sldImg"/>
          </p:nvPr>
        </p:nvSpPr>
        <p:spPr>
          <a:xfrm>
            <a:off x="1144588" y="685800"/>
            <a:ext cx="4572000" cy="3429000"/>
          </a:xfrm>
          <a:ln/>
        </p:spPr>
      </p:sp>
      <p:sp>
        <p:nvSpPr>
          <p:cNvPr id="93187" name="Rectangle 3"/>
          <p:cNvSpPr>
            <a:spLocks noGrp="1" noChangeArrowheads="1"/>
          </p:cNvSpPr>
          <p:nvPr>
            <p:ph type="body" idx="1"/>
          </p:nvPr>
        </p:nvSpPr>
        <p:spPr/>
        <p:txBody>
          <a:bodyPr lIns="91432" tIns="45716" rIns="91432" bIns="45716"/>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4754" name="Group 2"/>
          <p:cNvGrpSpPr>
            <a:grpSpLocks/>
          </p:cNvGrpSpPr>
          <p:nvPr/>
        </p:nvGrpSpPr>
        <p:grpSpPr bwMode="auto">
          <a:xfrm>
            <a:off x="0" y="0"/>
            <a:ext cx="9144000" cy="6858000"/>
            <a:chOff x="0" y="0"/>
            <a:chExt cx="5760" cy="4320"/>
          </a:xfrm>
        </p:grpSpPr>
        <p:sp>
          <p:nvSpPr>
            <p:cNvPr id="7475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endParaRPr lang="en-US" sz="2400">
                <a:latin typeface="Times New Roman" pitchFamily="18" charset="0"/>
              </a:endParaRPr>
            </a:p>
          </p:txBody>
        </p:sp>
        <p:sp>
          <p:nvSpPr>
            <p:cNvPr id="74756" name="Rectangle 4"/>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endParaRPr lang="en-US" sz="2400">
                <a:latin typeface="Times New Roman" pitchFamily="18" charset="0"/>
              </a:endParaRPr>
            </a:p>
          </p:txBody>
        </p:sp>
        <p:grpSp>
          <p:nvGrpSpPr>
            <p:cNvPr id="74757" name="Group 5"/>
            <p:cNvGrpSpPr>
              <a:grpSpLocks/>
            </p:cNvGrpSpPr>
            <p:nvPr/>
          </p:nvGrpSpPr>
          <p:grpSpPr bwMode="auto">
            <a:xfrm>
              <a:off x="0" y="672"/>
              <a:ext cx="1806" cy="1989"/>
              <a:chOff x="0" y="672"/>
              <a:chExt cx="1806" cy="1989"/>
            </a:xfrm>
          </p:grpSpPr>
          <p:sp>
            <p:nvSpPr>
              <p:cNvPr id="74758" name="Rectangle 6"/>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endParaRPr lang="en-US" sz="2400">
                  <a:latin typeface="Times New Roman" pitchFamily="18" charset="0"/>
                </a:endParaRPr>
              </a:p>
            </p:txBody>
          </p:sp>
          <p:sp>
            <p:nvSpPr>
              <p:cNvPr id="74759" name="Rectangle 7"/>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endParaRPr lang="en-US" sz="2400">
                  <a:latin typeface="Times New Roman" pitchFamily="18" charset="0"/>
                </a:endParaRPr>
              </a:p>
            </p:txBody>
          </p:sp>
          <p:sp>
            <p:nvSpPr>
              <p:cNvPr id="74760" name="Rectangle 8"/>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endParaRPr lang="en-US" sz="2400">
                  <a:latin typeface="Times New Roman" pitchFamily="18" charset="0"/>
                </a:endParaRPr>
              </a:p>
            </p:txBody>
          </p:sp>
          <p:sp>
            <p:nvSpPr>
              <p:cNvPr id="74761" name="Rectangle 9"/>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endParaRPr lang="en-US" sz="2400">
                  <a:latin typeface="Times New Roman" pitchFamily="18" charset="0"/>
                </a:endParaRPr>
              </a:p>
            </p:txBody>
          </p:sp>
          <p:sp>
            <p:nvSpPr>
              <p:cNvPr id="74762" name="Rectangle 10"/>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endParaRPr lang="en-US" sz="2400">
                  <a:latin typeface="Times New Roman" pitchFamily="18" charset="0"/>
                </a:endParaRPr>
              </a:p>
            </p:txBody>
          </p:sp>
          <p:sp>
            <p:nvSpPr>
              <p:cNvPr id="74763" name="Rectangle 11"/>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endParaRPr lang="en-US" sz="2400">
                  <a:latin typeface="Times New Roman" pitchFamily="18" charset="0"/>
                </a:endParaRPr>
              </a:p>
            </p:txBody>
          </p:sp>
          <p:sp>
            <p:nvSpPr>
              <p:cNvPr id="74764" name="Rectangle 12"/>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endParaRPr lang="en-US" sz="2400">
                  <a:latin typeface="Times New Roman" pitchFamily="18" charset="0"/>
                </a:endParaRPr>
              </a:p>
            </p:txBody>
          </p:sp>
          <p:sp>
            <p:nvSpPr>
              <p:cNvPr id="74765" name="Rectangle 13"/>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endParaRPr lang="en-US" sz="2400">
                  <a:latin typeface="Times New Roman" pitchFamily="18" charset="0"/>
                </a:endParaRPr>
              </a:p>
            </p:txBody>
          </p:sp>
          <p:sp>
            <p:nvSpPr>
              <p:cNvPr id="74766" name="Rectangle 14"/>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endParaRPr lang="en-US" sz="2400">
                  <a:latin typeface="Times New Roman" pitchFamily="18" charset="0"/>
                </a:endParaRPr>
              </a:p>
            </p:txBody>
          </p:sp>
          <p:sp>
            <p:nvSpPr>
              <p:cNvPr id="74767" name="Rectangle 15"/>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endParaRPr lang="en-US" sz="2400">
                  <a:latin typeface="Times New Roman" pitchFamily="18" charset="0"/>
                </a:endParaRPr>
              </a:p>
            </p:txBody>
          </p:sp>
        </p:grpSp>
      </p:grpSp>
      <p:sp>
        <p:nvSpPr>
          <p:cNvPr id="74768" name="Rectangle 16"/>
          <p:cNvSpPr>
            <a:spLocks noGrp="1" noChangeArrowheads="1"/>
          </p:cNvSpPr>
          <p:nvPr>
            <p:ph type="dt" sz="half" idx="2"/>
          </p:nvPr>
        </p:nvSpPr>
        <p:spPr>
          <a:xfrm>
            <a:off x="457200" y="6248400"/>
            <a:ext cx="2133600" cy="457200"/>
          </a:xfrm>
        </p:spPr>
        <p:txBody>
          <a:bodyPr/>
          <a:lstStyle>
            <a:lvl1pPr>
              <a:defRPr/>
            </a:lvl1pPr>
          </a:lstStyle>
          <a:p>
            <a:fld id="{AB704FE4-4721-4569-87A2-D377646447F8}" type="datetimeFigureOut">
              <a:rPr lang="en-US"/>
              <a:pPr/>
              <a:t>9/30/2019</a:t>
            </a:fld>
            <a:endParaRPr lang="en-US"/>
          </a:p>
        </p:txBody>
      </p:sp>
      <p:sp>
        <p:nvSpPr>
          <p:cNvPr id="74769" name="Rectangle 17"/>
          <p:cNvSpPr>
            <a:spLocks noGrp="1" noChangeArrowheads="1"/>
          </p:cNvSpPr>
          <p:nvPr>
            <p:ph type="ftr" sz="quarter" idx="3"/>
          </p:nvPr>
        </p:nvSpPr>
        <p:spPr/>
        <p:txBody>
          <a:bodyPr/>
          <a:lstStyle>
            <a:lvl1pPr>
              <a:defRPr/>
            </a:lvl1pPr>
          </a:lstStyle>
          <a:p>
            <a:endParaRPr lang="en-US"/>
          </a:p>
        </p:txBody>
      </p:sp>
      <p:sp>
        <p:nvSpPr>
          <p:cNvPr id="74770" name="Rectangle 18"/>
          <p:cNvSpPr>
            <a:spLocks noGrp="1" noChangeArrowheads="1"/>
          </p:cNvSpPr>
          <p:nvPr>
            <p:ph type="sldNum" sz="quarter" idx="4"/>
          </p:nvPr>
        </p:nvSpPr>
        <p:spPr/>
        <p:txBody>
          <a:bodyPr/>
          <a:lstStyle>
            <a:lvl1pPr>
              <a:defRPr/>
            </a:lvl1pPr>
          </a:lstStyle>
          <a:p>
            <a:fld id="{8252D8AB-D5F8-4C00-8E77-294811CE47BB}" type="slidenum">
              <a:rPr lang="en-US"/>
              <a:pPr/>
              <a:t>‹#›</a:t>
            </a:fld>
            <a:endParaRPr lang="en-US"/>
          </a:p>
        </p:txBody>
      </p:sp>
      <p:sp>
        <p:nvSpPr>
          <p:cNvPr id="74771"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r>
              <a:rPr lang="en-US"/>
              <a:t>Click to edit Master title style</a:t>
            </a:r>
          </a:p>
        </p:txBody>
      </p:sp>
      <p:sp>
        <p:nvSpPr>
          <p:cNvPr id="74772" name="Rectangle 20"/>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000"/>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1055BC12-6A03-40CE-AB0C-71622B709CD5}" type="slidenum">
              <a:rPr lang="en-US"/>
              <a:pPr/>
              <a:t>‹#›</a:t>
            </a:fld>
            <a:endParaRPr lang="en-US"/>
          </a:p>
        </p:txBody>
      </p:sp>
      <p:sp>
        <p:nvSpPr>
          <p:cNvPr id="6" name="Date Placeholder 5"/>
          <p:cNvSpPr>
            <a:spLocks noGrp="1"/>
          </p:cNvSpPr>
          <p:nvPr>
            <p:ph type="dt" sz="half" idx="12"/>
          </p:nvPr>
        </p:nvSpPr>
        <p:spPr/>
        <p:txBody>
          <a:bodyPr/>
          <a:lstStyle>
            <a:lvl1pPr>
              <a:defRPr/>
            </a:lvl1pPr>
          </a:lstStyle>
          <a:p>
            <a:fld id="{C38A374D-92AD-4CA6-81B1-50BFE0745061}" type="datetimeFigureOut">
              <a:rPr lang="en-US"/>
              <a:pPr/>
              <a:t>9/30/2019</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457200"/>
            <a:ext cx="2057400" cy="54102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457200"/>
            <a:ext cx="60198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24E7B682-4CB5-4C77-80BB-1D9039BED129}" type="slidenum">
              <a:rPr lang="en-US"/>
              <a:pPr/>
              <a:t>‹#›</a:t>
            </a:fld>
            <a:endParaRPr lang="en-US"/>
          </a:p>
        </p:txBody>
      </p:sp>
      <p:sp>
        <p:nvSpPr>
          <p:cNvPr id="6" name="Date Placeholder 5"/>
          <p:cNvSpPr>
            <a:spLocks noGrp="1"/>
          </p:cNvSpPr>
          <p:nvPr>
            <p:ph type="dt" sz="half" idx="12"/>
          </p:nvPr>
        </p:nvSpPr>
        <p:spPr/>
        <p:txBody>
          <a:bodyPr/>
          <a:lstStyle>
            <a:lvl1pPr>
              <a:defRPr/>
            </a:lvl1pPr>
          </a:lstStyle>
          <a:p>
            <a:fld id="{56450632-F0F7-4496-931B-B4E7741652F4}" type="datetimeFigureOut">
              <a:rPr lang="en-US"/>
              <a:pPr/>
              <a:t>9/30/2019</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13716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981200"/>
            <a:ext cx="8229600" cy="3886200"/>
          </a:xfrm>
        </p:spPr>
        <p:txBody>
          <a:bodyPr/>
          <a:lstStyle/>
          <a:p>
            <a:endParaRPr lang="en-US"/>
          </a:p>
        </p:txBody>
      </p:sp>
      <p:sp>
        <p:nvSpPr>
          <p:cNvPr id="4" name="Footer Placeholder 3"/>
          <p:cNvSpPr>
            <a:spLocks noGrp="1"/>
          </p:cNvSpPr>
          <p:nvPr>
            <p:ph type="ftr" sz="quarter" idx="10"/>
          </p:nvPr>
        </p:nvSpPr>
        <p:spPr>
          <a:xfrm>
            <a:off x="3124200" y="6248400"/>
            <a:ext cx="2895600" cy="457200"/>
          </a:xfrm>
        </p:spPr>
        <p:txBody>
          <a:bodyPr/>
          <a:lstStyle>
            <a:lvl1pPr>
              <a:defRPr/>
            </a:lvl1pPr>
          </a:lstStyle>
          <a:p>
            <a:endParaRPr lang="en-US"/>
          </a:p>
        </p:txBody>
      </p:sp>
      <p:sp>
        <p:nvSpPr>
          <p:cNvPr id="5" name="Slide Number Placeholder 4"/>
          <p:cNvSpPr>
            <a:spLocks noGrp="1"/>
          </p:cNvSpPr>
          <p:nvPr>
            <p:ph type="sldNum" sz="quarter" idx="11"/>
          </p:nvPr>
        </p:nvSpPr>
        <p:spPr>
          <a:xfrm>
            <a:off x="6553200" y="6248400"/>
            <a:ext cx="2133600" cy="457200"/>
          </a:xfrm>
        </p:spPr>
        <p:txBody>
          <a:bodyPr/>
          <a:lstStyle>
            <a:lvl1pPr>
              <a:defRPr/>
            </a:lvl1pPr>
          </a:lstStyle>
          <a:p>
            <a:fld id="{EDD3AD9E-6FC4-4FA8-BE58-819957374996}" type="slidenum">
              <a:rPr lang="en-US"/>
              <a:pPr/>
              <a:t>‹#›</a:t>
            </a:fld>
            <a:endParaRPr lang="en-US"/>
          </a:p>
        </p:txBody>
      </p:sp>
      <p:sp>
        <p:nvSpPr>
          <p:cNvPr id="6" name="Date Placeholder 5"/>
          <p:cNvSpPr>
            <a:spLocks noGrp="1"/>
          </p:cNvSpPr>
          <p:nvPr>
            <p:ph type="dt" sz="half" idx="12"/>
          </p:nvPr>
        </p:nvSpPr>
        <p:spPr>
          <a:xfrm>
            <a:off x="457200" y="6245225"/>
            <a:ext cx="2133600" cy="476250"/>
          </a:xfrm>
        </p:spPr>
        <p:txBody>
          <a:bodyPr/>
          <a:lstStyle>
            <a:lvl1pPr>
              <a:defRPr/>
            </a:lvl1pPr>
          </a:lstStyle>
          <a:p>
            <a:fld id="{A9085D9E-A3A5-49E2-83A5-188EE5EB6E89}" type="datetimeFigureOut">
              <a:rPr lang="en-US"/>
              <a:pPr/>
              <a:t>9/30/2019</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6A96F82A-18D3-496B-B091-76BAB6AD14FE}" type="slidenum">
              <a:rPr lang="en-US"/>
              <a:pPr/>
              <a:t>‹#›</a:t>
            </a:fld>
            <a:endParaRPr lang="en-US"/>
          </a:p>
        </p:txBody>
      </p:sp>
      <p:sp>
        <p:nvSpPr>
          <p:cNvPr id="6" name="Date Placeholder 5"/>
          <p:cNvSpPr>
            <a:spLocks noGrp="1"/>
          </p:cNvSpPr>
          <p:nvPr>
            <p:ph type="dt" sz="half" idx="12"/>
          </p:nvPr>
        </p:nvSpPr>
        <p:spPr/>
        <p:txBody>
          <a:bodyPr/>
          <a:lstStyle>
            <a:lvl1pPr>
              <a:defRPr/>
            </a:lvl1pPr>
          </a:lstStyle>
          <a:p>
            <a:fld id="{37EF5D85-F1EC-46EE-974C-6F131D8B1A0C}" type="datetimeFigureOut">
              <a:rPr lang="en-US"/>
              <a:pPr/>
              <a:t>9/30/2019</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Footer Placeholder 3"/>
          <p:cNvSpPr>
            <a:spLocks noGrp="1"/>
          </p:cNvSpPr>
          <p:nvPr>
            <p:ph type="ftr" sz="quarter" idx="10"/>
          </p:nvPr>
        </p:nvSpPr>
        <p:spPr/>
        <p:txBody>
          <a:bodyPr/>
          <a:lstStyle>
            <a:lvl1pPr>
              <a:defRPr/>
            </a:lvl1pPr>
          </a:lstStyle>
          <a:p>
            <a:endParaRPr lang="en-US"/>
          </a:p>
        </p:txBody>
      </p:sp>
      <p:sp>
        <p:nvSpPr>
          <p:cNvPr id="5" name="Slide Number Placeholder 4"/>
          <p:cNvSpPr>
            <a:spLocks noGrp="1"/>
          </p:cNvSpPr>
          <p:nvPr>
            <p:ph type="sldNum" sz="quarter" idx="11"/>
          </p:nvPr>
        </p:nvSpPr>
        <p:spPr/>
        <p:txBody>
          <a:bodyPr/>
          <a:lstStyle>
            <a:lvl1pPr>
              <a:defRPr/>
            </a:lvl1pPr>
          </a:lstStyle>
          <a:p>
            <a:fld id="{AFA046F1-385D-43A1-B2D1-70EC2E9CF8B0}" type="slidenum">
              <a:rPr lang="en-US"/>
              <a:pPr/>
              <a:t>‹#›</a:t>
            </a:fld>
            <a:endParaRPr lang="en-US"/>
          </a:p>
        </p:txBody>
      </p:sp>
      <p:sp>
        <p:nvSpPr>
          <p:cNvPr id="6" name="Date Placeholder 5"/>
          <p:cNvSpPr>
            <a:spLocks noGrp="1"/>
          </p:cNvSpPr>
          <p:nvPr>
            <p:ph type="dt" sz="half" idx="12"/>
          </p:nvPr>
        </p:nvSpPr>
        <p:spPr/>
        <p:txBody>
          <a:bodyPr/>
          <a:lstStyle>
            <a:lvl1pPr>
              <a:defRPr/>
            </a:lvl1pPr>
          </a:lstStyle>
          <a:p>
            <a:fld id="{3DBD5040-F8E2-442E-801A-F191060672F7}" type="datetimeFigureOut">
              <a:rPr lang="en-US"/>
              <a:pPr/>
              <a:t>9/30/2019</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B5C94D91-0237-428F-B466-7460184258A5}" type="slidenum">
              <a:rPr lang="en-US"/>
              <a:pPr/>
              <a:t>‹#›</a:t>
            </a:fld>
            <a:endParaRPr lang="en-US"/>
          </a:p>
        </p:txBody>
      </p:sp>
      <p:sp>
        <p:nvSpPr>
          <p:cNvPr id="7" name="Date Placeholder 6"/>
          <p:cNvSpPr>
            <a:spLocks noGrp="1"/>
          </p:cNvSpPr>
          <p:nvPr>
            <p:ph type="dt" sz="half" idx="12"/>
          </p:nvPr>
        </p:nvSpPr>
        <p:spPr/>
        <p:txBody>
          <a:bodyPr/>
          <a:lstStyle>
            <a:lvl1pPr>
              <a:defRPr/>
            </a:lvl1pPr>
          </a:lstStyle>
          <a:p>
            <a:fld id="{8F1196FD-67C1-4041-B03C-7EBD2652684E}" type="datetimeFigureOut">
              <a:rPr lang="en-US"/>
              <a:pPr/>
              <a:t>9/30/2019</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p:txBody>
          <a:bodyPr/>
          <a:lstStyle>
            <a:lvl1pPr>
              <a:defRPr/>
            </a:lvl1pPr>
          </a:lstStyle>
          <a:p>
            <a:endParaRPr lang="en-US"/>
          </a:p>
        </p:txBody>
      </p:sp>
      <p:sp>
        <p:nvSpPr>
          <p:cNvPr id="8" name="Slide Number Placeholder 7"/>
          <p:cNvSpPr>
            <a:spLocks noGrp="1"/>
          </p:cNvSpPr>
          <p:nvPr>
            <p:ph type="sldNum" sz="quarter" idx="11"/>
          </p:nvPr>
        </p:nvSpPr>
        <p:spPr/>
        <p:txBody>
          <a:bodyPr/>
          <a:lstStyle>
            <a:lvl1pPr>
              <a:defRPr/>
            </a:lvl1pPr>
          </a:lstStyle>
          <a:p>
            <a:fld id="{FBCA1DD6-496F-426A-9995-03C79E9ED319}" type="slidenum">
              <a:rPr lang="en-US"/>
              <a:pPr/>
              <a:t>‹#›</a:t>
            </a:fld>
            <a:endParaRPr lang="en-US"/>
          </a:p>
        </p:txBody>
      </p:sp>
      <p:sp>
        <p:nvSpPr>
          <p:cNvPr id="9" name="Date Placeholder 8"/>
          <p:cNvSpPr>
            <a:spLocks noGrp="1"/>
          </p:cNvSpPr>
          <p:nvPr>
            <p:ph type="dt" sz="half" idx="12"/>
          </p:nvPr>
        </p:nvSpPr>
        <p:spPr/>
        <p:txBody>
          <a:bodyPr/>
          <a:lstStyle>
            <a:lvl1pPr>
              <a:defRPr/>
            </a:lvl1pPr>
          </a:lstStyle>
          <a:p>
            <a:fld id="{09C36BFD-301D-46B7-8C7A-CB62B3712B77}" type="datetimeFigureOut">
              <a:rPr lang="en-US"/>
              <a:pPr/>
              <a:t>9/30/2019</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lvl1pPr>
              <a:defRPr/>
            </a:lvl1pPr>
          </a:lstStyle>
          <a:p>
            <a:endParaRPr lang="en-US"/>
          </a:p>
        </p:txBody>
      </p:sp>
      <p:sp>
        <p:nvSpPr>
          <p:cNvPr id="4" name="Slide Number Placeholder 3"/>
          <p:cNvSpPr>
            <a:spLocks noGrp="1"/>
          </p:cNvSpPr>
          <p:nvPr>
            <p:ph type="sldNum" sz="quarter" idx="11"/>
          </p:nvPr>
        </p:nvSpPr>
        <p:spPr/>
        <p:txBody>
          <a:bodyPr/>
          <a:lstStyle>
            <a:lvl1pPr>
              <a:defRPr/>
            </a:lvl1pPr>
          </a:lstStyle>
          <a:p>
            <a:fld id="{03B97E89-C8C2-460C-9D5B-AB8250CBA867}" type="slidenum">
              <a:rPr lang="en-US"/>
              <a:pPr/>
              <a:t>‹#›</a:t>
            </a:fld>
            <a:endParaRPr lang="en-US"/>
          </a:p>
        </p:txBody>
      </p:sp>
      <p:sp>
        <p:nvSpPr>
          <p:cNvPr id="5" name="Date Placeholder 4"/>
          <p:cNvSpPr>
            <a:spLocks noGrp="1"/>
          </p:cNvSpPr>
          <p:nvPr>
            <p:ph type="dt" sz="half" idx="12"/>
          </p:nvPr>
        </p:nvSpPr>
        <p:spPr/>
        <p:txBody>
          <a:bodyPr/>
          <a:lstStyle>
            <a:lvl1pPr>
              <a:defRPr/>
            </a:lvl1pPr>
          </a:lstStyle>
          <a:p>
            <a:fld id="{C92334A0-4609-41E3-852F-BDBA44D3286D}" type="datetimeFigureOut">
              <a:rPr lang="en-US"/>
              <a:pPr/>
              <a:t>9/30/2019</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a:lvl1pPr>
          </a:lstStyle>
          <a:p>
            <a:endParaRPr lang="en-US"/>
          </a:p>
        </p:txBody>
      </p:sp>
      <p:sp>
        <p:nvSpPr>
          <p:cNvPr id="3" name="Slide Number Placeholder 2"/>
          <p:cNvSpPr>
            <a:spLocks noGrp="1"/>
          </p:cNvSpPr>
          <p:nvPr>
            <p:ph type="sldNum" sz="quarter" idx="11"/>
          </p:nvPr>
        </p:nvSpPr>
        <p:spPr/>
        <p:txBody>
          <a:bodyPr/>
          <a:lstStyle>
            <a:lvl1pPr>
              <a:defRPr/>
            </a:lvl1pPr>
          </a:lstStyle>
          <a:p>
            <a:fld id="{6ED196FA-0D65-44E4-AA86-60A51C637FF9}" type="slidenum">
              <a:rPr lang="en-US"/>
              <a:pPr/>
              <a:t>‹#›</a:t>
            </a:fld>
            <a:endParaRPr lang="en-US"/>
          </a:p>
        </p:txBody>
      </p:sp>
      <p:sp>
        <p:nvSpPr>
          <p:cNvPr id="4" name="Date Placeholder 3"/>
          <p:cNvSpPr>
            <a:spLocks noGrp="1"/>
          </p:cNvSpPr>
          <p:nvPr>
            <p:ph type="dt" sz="half" idx="12"/>
          </p:nvPr>
        </p:nvSpPr>
        <p:spPr/>
        <p:txBody>
          <a:bodyPr/>
          <a:lstStyle>
            <a:lvl1pPr>
              <a:defRPr/>
            </a:lvl1pPr>
          </a:lstStyle>
          <a:p>
            <a:fld id="{B4A8652A-3FE0-41E1-9144-158D51AF7FC0}" type="datetimeFigureOut">
              <a:rPr lang="en-US"/>
              <a:pPr/>
              <a:t>9/30/2019</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874503AA-19D7-4376-9F52-D6F5F0193486}" type="slidenum">
              <a:rPr lang="en-US"/>
              <a:pPr/>
              <a:t>‹#›</a:t>
            </a:fld>
            <a:endParaRPr lang="en-US"/>
          </a:p>
        </p:txBody>
      </p:sp>
      <p:sp>
        <p:nvSpPr>
          <p:cNvPr id="7" name="Date Placeholder 6"/>
          <p:cNvSpPr>
            <a:spLocks noGrp="1"/>
          </p:cNvSpPr>
          <p:nvPr>
            <p:ph type="dt" sz="half" idx="12"/>
          </p:nvPr>
        </p:nvSpPr>
        <p:spPr/>
        <p:txBody>
          <a:bodyPr/>
          <a:lstStyle>
            <a:lvl1pPr>
              <a:defRPr/>
            </a:lvl1pPr>
          </a:lstStyle>
          <a:p>
            <a:fld id="{DF6ED2F6-0BF1-413A-B1D9-88F9090DB8EB}" type="datetimeFigureOut">
              <a:rPr lang="en-US"/>
              <a:pPr/>
              <a:t>9/30/2019</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Footer Placeholder 4"/>
          <p:cNvSpPr>
            <a:spLocks noGrp="1"/>
          </p:cNvSpPr>
          <p:nvPr>
            <p:ph type="ftr" sz="quarter" idx="10"/>
          </p:nvPr>
        </p:nvSpPr>
        <p:spPr/>
        <p:txBody>
          <a:bodyPr/>
          <a:lstStyle>
            <a:lvl1pPr>
              <a:defRPr/>
            </a:lvl1pPr>
          </a:lstStyle>
          <a:p>
            <a:endParaRPr lang="en-US"/>
          </a:p>
        </p:txBody>
      </p:sp>
      <p:sp>
        <p:nvSpPr>
          <p:cNvPr id="6" name="Slide Number Placeholder 5"/>
          <p:cNvSpPr>
            <a:spLocks noGrp="1"/>
          </p:cNvSpPr>
          <p:nvPr>
            <p:ph type="sldNum" sz="quarter" idx="11"/>
          </p:nvPr>
        </p:nvSpPr>
        <p:spPr/>
        <p:txBody>
          <a:bodyPr/>
          <a:lstStyle>
            <a:lvl1pPr>
              <a:defRPr/>
            </a:lvl1pPr>
          </a:lstStyle>
          <a:p>
            <a:fld id="{5EAD52A1-4EBF-450E-A961-5178CCB7EED5}" type="slidenum">
              <a:rPr lang="en-US"/>
              <a:pPr/>
              <a:t>‹#›</a:t>
            </a:fld>
            <a:endParaRPr lang="en-US"/>
          </a:p>
        </p:txBody>
      </p:sp>
      <p:sp>
        <p:nvSpPr>
          <p:cNvPr id="7" name="Date Placeholder 6"/>
          <p:cNvSpPr>
            <a:spLocks noGrp="1"/>
          </p:cNvSpPr>
          <p:nvPr>
            <p:ph type="dt" sz="half" idx="12"/>
          </p:nvPr>
        </p:nvSpPr>
        <p:spPr/>
        <p:txBody>
          <a:bodyPr/>
          <a:lstStyle>
            <a:lvl1pPr>
              <a:defRPr/>
            </a:lvl1pPr>
          </a:lstStyle>
          <a:p>
            <a:fld id="{ACEC97A0-967A-4E3F-9EF7-40B1011A2967}" type="datetimeFigureOut">
              <a:rPr lang="en-US"/>
              <a:pPr/>
              <a:t>9/30/2019</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200"/>
            </a:lvl1pPr>
          </a:lstStyle>
          <a:p>
            <a:endParaRPr lang="en-US"/>
          </a:p>
        </p:txBody>
      </p:sp>
      <p:sp>
        <p:nvSpPr>
          <p:cNvPr id="73731" name="Rectangle 3"/>
          <p:cNvSpPr>
            <a:spLocks noGrp="1" noChangeArrowheads="1"/>
          </p:cNvSpPr>
          <p:nvPr>
            <p:ph type="sldNum" sz="quarter" idx="4"/>
          </p:nvPr>
        </p:nvSpPr>
        <p:spPr bwMode="auto">
          <a:xfrm>
            <a:off x="6553200" y="6248400"/>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Black" pitchFamily="34" charset="0"/>
              </a:defRPr>
            </a:lvl1pPr>
          </a:lstStyle>
          <a:p>
            <a:fld id="{08534373-9D68-4736-8E04-3FC80B298C01}" type="slidenum">
              <a:rPr lang="en-US"/>
              <a:pPr/>
              <a:t>‹#›</a:t>
            </a:fld>
            <a:endParaRPr lang="en-US"/>
          </a:p>
        </p:txBody>
      </p:sp>
      <p:grpSp>
        <p:nvGrpSpPr>
          <p:cNvPr id="73732" name="Group 4"/>
          <p:cNvGrpSpPr>
            <a:grpSpLocks/>
          </p:cNvGrpSpPr>
          <p:nvPr/>
        </p:nvGrpSpPr>
        <p:grpSpPr bwMode="auto">
          <a:xfrm>
            <a:off x="0" y="0"/>
            <a:ext cx="9144000" cy="546100"/>
            <a:chOff x="0" y="0"/>
            <a:chExt cx="5760" cy="344"/>
          </a:xfrm>
        </p:grpSpPr>
        <p:sp>
          <p:nvSpPr>
            <p:cNvPr id="73733"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endParaRPr lang="en-US" sz="2400">
                <a:latin typeface="Times New Roman" pitchFamily="18" charset="0"/>
              </a:endParaRPr>
            </a:p>
          </p:txBody>
        </p:sp>
        <p:sp>
          <p:nvSpPr>
            <p:cNvPr id="73734"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endParaRPr lang="en-US" sz="2400">
                <a:latin typeface="Times New Roman" pitchFamily="18" charset="0"/>
              </a:endParaRPr>
            </a:p>
          </p:txBody>
        </p:sp>
        <p:sp>
          <p:nvSpPr>
            <p:cNvPr id="73735" name="Rectangle 7"/>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endParaRPr lang="en-US">
                <a:solidFill>
                  <a:schemeClr val="hlink"/>
                </a:solidFill>
              </a:endParaRPr>
            </a:p>
          </p:txBody>
        </p:sp>
        <p:sp>
          <p:nvSpPr>
            <p:cNvPr id="73736" name="Rectangle 8"/>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endParaRPr lang="en-US">
                <a:solidFill>
                  <a:schemeClr val="hlink"/>
                </a:solidFill>
              </a:endParaRPr>
            </a:p>
          </p:txBody>
        </p:sp>
        <p:sp>
          <p:nvSpPr>
            <p:cNvPr id="73737" name="Rectangle 9"/>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endParaRPr lang="en-US">
                <a:solidFill>
                  <a:schemeClr val="accent2"/>
                </a:solidFill>
              </a:endParaRPr>
            </a:p>
          </p:txBody>
        </p:sp>
        <p:sp>
          <p:nvSpPr>
            <p:cNvPr id="73738" name="Rectangle 10"/>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endParaRPr lang="en-US">
                <a:solidFill>
                  <a:schemeClr val="hlink"/>
                </a:solidFill>
              </a:endParaRPr>
            </a:p>
          </p:txBody>
        </p:sp>
        <p:sp>
          <p:nvSpPr>
            <p:cNvPr id="73739" name="Rectangle 11"/>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endParaRPr lang="en-US" sz="2400">
                <a:latin typeface="Times New Roman" pitchFamily="18" charset="0"/>
              </a:endParaRPr>
            </a:p>
          </p:txBody>
        </p:sp>
        <p:sp>
          <p:nvSpPr>
            <p:cNvPr id="73740" name="Rectangle 12"/>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endParaRPr lang="en-US">
                <a:solidFill>
                  <a:schemeClr val="accent2"/>
                </a:solidFill>
              </a:endParaRPr>
            </a:p>
          </p:txBody>
        </p:sp>
        <p:sp>
          <p:nvSpPr>
            <p:cNvPr id="73741" name="Rectangle 13"/>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endParaRPr lang="en-US">
                <a:solidFill>
                  <a:schemeClr val="accent2"/>
                </a:solidFill>
              </a:endParaRPr>
            </a:p>
          </p:txBody>
        </p:sp>
      </p:grpSp>
      <p:sp>
        <p:nvSpPr>
          <p:cNvPr id="73742" name="Rectangle 14"/>
          <p:cNvSpPr>
            <a:spLocks noGrp="1" noChangeArrowheads="1"/>
          </p:cNvSpPr>
          <p:nvPr>
            <p:ph type="title"/>
          </p:nvPr>
        </p:nvSpPr>
        <p:spPr bwMode="auto">
          <a:xfrm>
            <a:off x="457200" y="457200"/>
            <a:ext cx="8229600" cy="13716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73743" name="Rectangle 15"/>
          <p:cNvSpPr>
            <a:spLocks noGrp="1" noChangeArrowheads="1"/>
          </p:cNvSpPr>
          <p:nvPr>
            <p:ph type="body" idx="1"/>
          </p:nvPr>
        </p:nvSpPr>
        <p:spPr bwMode="auto">
          <a:xfrm>
            <a:off x="457200" y="1981200"/>
            <a:ext cx="8229600" cy="3886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73744" name="Rectangle 16"/>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fld id="{A75F39BF-C80A-4F64-A27C-9A72503F722B}" type="datetimeFigureOut">
              <a:rPr lang="en-US"/>
              <a:pPr/>
              <a:t>9/30/2019</a:t>
            </a:fld>
            <a:endParaRPr lang="en-US"/>
          </a:p>
        </p:txBody>
      </p:sp>
    </p:spTree>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 id="2147483742" r:id="rId12"/>
  </p:sldLayoutIdLst>
  <p:txStyles>
    <p:titleStyle>
      <a:lvl1pPr algn="l" rtl="0" fontAlgn="base">
        <a:spcBef>
          <a:spcPct val="0"/>
        </a:spcBef>
        <a:spcAft>
          <a:spcPct val="0"/>
        </a:spcAft>
        <a:defRPr sz="4400">
          <a:solidFill>
            <a:schemeClr val="tx1"/>
          </a:solidFill>
          <a:latin typeface="+mj-lt"/>
          <a:ea typeface="+mj-ea"/>
          <a:cs typeface="+mj-cs"/>
        </a:defRPr>
      </a:lvl1pPr>
      <a:lvl2pPr algn="l" rtl="0" fontAlgn="base">
        <a:spcBef>
          <a:spcPct val="0"/>
        </a:spcBef>
        <a:spcAft>
          <a:spcPct val="0"/>
        </a:spcAft>
        <a:defRPr sz="4400">
          <a:solidFill>
            <a:schemeClr val="tx1"/>
          </a:solidFill>
          <a:latin typeface="Arial" charset="0"/>
          <a:cs typeface="Arial" charset="0"/>
        </a:defRPr>
      </a:lvl2pPr>
      <a:lvl3pPr algn="l" rtl="0" fontAlgn="base">
        <a:spcBef>
          <a:spcPct val="0"/>
        </a:spcBef>
        <a:spcAft>
          <a:spcPct val="0"/>
        </a:spcAft>
        <a:defRPr sz="4400">
          <a:solidFill>
            <a:schemeClr val="tx1"/>
          </a:solidFill>
          <a:latin typeface="Arial" charset="0"/>
          <a:cs typeface="Arial" charset="0"/>
        </a:defRPr>
      </a:lvl3pPr>
      <a:lvl4pPr algn="l" rtl="0" fontAlgn="base">
        <a:spcBef>
          <a:spcPct val="0"/>
        </a:spcBef>
        <a:spcAft>
          <a:spcPct val="0"/>
        </a:spcAft>
        <a:defRPr sz="4400">
          <a:solidFill>
            <a:schemeClr val="tx1"/>
          </a:solidFill>
          <a:latin typeface="Arial" charset="0"/>
          <a:cs typeface="Arial" charset="0"/>
        </a:defRPr>
      </a:lvl4pPr>
      <a:lvl5pPr algn="l" rtl="0" fontAlgn="base">
        <a:spcBef>
          <a:spcPct val="0"/>
        </a:spcBef>
        <a:spcAft>
          <a:spcPct val="0"/>
        </a:spcAft>
        <a:defRPr sz="4400">
          <a:solidFill>
            <a:schemeClr val="tx1"/>
          </a:solidFill>
          <a:latin typeface="Arial" charset="0"/>
          <a:cs typeface="Arial" charset="0"/>
        </a:defRPr>
      </a:lvl5pPr>
      <a:lvl6pPr marL="457200" algn="l" rtl="0" fontAlgn="base">
        <a:spcBef>
          <a:spcPct val="0"/>
        </a:spcBef>
        <a:spcAft>
          <a:spcPct val="0"/>
        </a:spcAft>
        <a:defRPr sz="4400">
          <a:solidFill>
            <a:schemeClr val="tx1"/>
          </a:solidFill>
          <a:latin typeface="Arial" charset="0"/>
          <a:cs typeface="Arial" charset="0"/>
        </a:defRPr>
      </a:lvl6pPr>
      <a:lvl7pPr marL="914400" algn="l" rtl="0" fontAlgn="base">
        <a:spcBef>
          <a:spcPct val="0"/>
        </a:spcBef>
        <a:spcAft>
          <a:spcPct val="0"/>
        </a:spcAft>
        <a:defRPr sz="4400">
          <a:solidFill>
            <a:schemeClr val="tx1"/>
          </a:solidFill>
          <a:latin typeface="Arial" charset="0"/>
          <a:cs typeface="Arial" charset="0"/>
        </a:defRPr>
      </a:lvl7pPr>
      <a:lvl8pPr marL="1371600" algn="l" rtl="0" fontAlgn="base">
        <a:spcBef>
          <a:spcPct val="0"/>
        </a:spcBef>
        <a:spcAft>
          <a:spcPct val="0"/>
        </a:spcAft>
        <a:defRPr sz="4400">
          <a:solidFill>
            <a:schemeClr val="tx1"/>
          </a:solidFill>
          <a:latin typeface="Arial" charset="0"/>
          <a:cs typeface="Arial" charset="0"/>
        </a:defRPr>
      </a:lvl8pPr>
      <a:lvl9pPr marL="1828800" algn="l" rtl="0" fontAlgn="base">
        <a:spcBef>
          <a:spcPct val="0"/>
        </a:spcBef>
        <a:spcAft>
          <a:spcPct val="0"/>
        </a:spcAft>
        <a:defRPr sz="4400">
          <a:solidFill>
            <a:schemeClr val="tx1"/>
          </a:solidFill>
          <a:latin typeface="Arial" charset="0"/>
          <a:cs typeface="Arial" charset="0"/>
        </a:defRPr>
      </a:lvl9pPr>
    </p:titleStyle>
    <p:bodyStyle>
      <a:lvl1pPr marL="342900" indent="-342900" algn="l" rtl="0" fontAlgn="base">
        <a:spcBef>
          <a:spcPct val="20000"/>
        </a:spcBef>
        <a:spcAft>
          <a:spcPct val="0"/>
        </a:spcAft>
        <a:buClr>
          <a:schemeClr val="bg2"/>
        </a:buClr>
        <a:buSzPct val="75000"/>
        <a:buFont typeface="Wingdings" pitchFamily="2" charset="2"/>
        <a:buChar char="n"/>
        <a:defRPr sz="28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cs typeface="+mn-cs"/>
        </a:defRPr>
      </a:lvl2pPr>
      <a:lvl3pPr marL="1143000" indent="-228600" algn="l" rtl="0" fontAlgn="base">
        <a:spcBef>
          <a:spcPct val="20000"/>
        </a:spcBef>
        <a:spcAft>
          <a:spcPct val="0"/>
        </a:spcAft>
        <a:buClr>
          <a:schemeClr val="bg2"/>
        </a:buClr>
        <a:buSzPct val="65000"/>
        <a:buFont typeface="Wingdings" pitchFamily="2" charset="2"/>
        <a:buChar char="n"/>
        <a:defRPr sz="2800">
          <a:solidFill>
            <a:schemeClr val="tx1"/>
          </a:solidFill>
          <a:latin typeface="+mn-lt"/>
          <a:cs typeface="+mn-cs"/>
        </a:defRPr>
      </a:lvl3pPr>
      <a:lvl4pPr marL="1600200" indent="-228600" algn="l" rtl="0" fontAlgn="base">
        <a:spcBef>
          <a:spcPct val="20000"/>
        </a:spcBef>
        <a:spcAft>
          <a:spcPct val="0"/>
        </a:spcAft>
        <a:buClr>
          <a:schemeClr val="accent2"/>
        </a:buClr>
        <a:buSzPct val="70000"/>
        <a:buFont typeface="Wingdings" pitchFamily="2" charset="2"/>
        <a:buChar char="¨"/>
        <a:defRPr sz="2800">
          <a:solidFill>
            <a:schemeClr val="tx1"/>
          </a:solidFill>
          <a:latin typeface="+mn-lt"/>
          <a:cs typeface="+mn-cs"/>
        </a:defRPr>
      </a:lvl4pPr>
      <a:lvl5pPr marL="2057400" indent="-228600" algn="l" rtl="0" fontAlgn="base">
        <a:spcBef>
          <a:spcPct val="20000"/>
        </a:spcBef>
        <a:spcAft>
          <a:spcPct val="0"/>
        </a:spcAft>
        <a:buClr>
          <a:schemeClr val="bg2"/>
        </a:buClr>
        <a:buFont typeface="Wingdings" pitchFamily="2" charset="2"/>
        <a:buChar char="§"/>
        <a:defRPr sz="2800">
          <a:solidFill>
            <a:schemeClr val="tx1"/>
          </a:solidFill>
          <a:latin typeface="+mn-lt"/>
          <a:cs typeface="+mn-cs"/>
        </a:defRPr>
      </a:lvl5pPr>
      <a:lvl6pPr marL="2514600" indent="-228600" algn="l" rtl="0" fontAlgn="base">
        <a:spcBef>
          <a:spcPct val="20000"/>
        </a:spcBef>
        <a:spcAft>
          <a:spcPct val="0"/>
        </a:spcAft>
        <a:buClr>
          <a:schemeClr val="bg2"/>
        </a:buClr>
        <a:buFont typeface="Wingdings" pitchFamily="2" charset="2"/>
        <a:buChar char="§"/>
        <a:defRPr sz="2800">
          <a:solidFill>
            <a:schemeClr val="tx1"/>
          </a:solidFill>
          <a:latin typeface="+mn-lt"/>
          <a:cs typeface="+mn-cs"/>
        </a:defRPr>
      </a:lvl6pPr>
      <a:lvl7pPr marL="2971800" indent="-228600" algn="l" rtl="0" fontAlgn="base">
        <a:spcBef>
          <a:spcPct val="20000"/>
        </a:spcBef>
        <a:spcAft>
          <a:spcPct val="0"/>
        </a:spcAft>
        <a:buClr>
          <a:schemeClr val="bg2"/>
        </a:buClr>
        <a:buFont typeface="Wingdings" pitchFamily="2" charset="2"/>
        <a:buChar char="§"/>
        <a:defRPr sz="2800">
          <a:solidFill>
            <a:schemeClr val="tx1"/>
          </a:solidFill>
          <a:latin typeface="+mn-lt"/>
          <a:cs typeface="+mn-cs"/>
        </a:defRPr>
      </a:lvl7pPr>
      <a:lvl8pPr marL="3429000" indent="-228600" algn="l" rtl="0" fontAlgn="base">
        <a:spcBef>
          <a:spcPct val="20000"/>
        </a:spcBef>
        <a:spcAft>
          <a:spcPct val="0"/>
        </a:spcAft>
        <a:buClr>
          <a:schemeClr val="bg2"/>
        </a:buClr>
        <a:buFont typeface="Wingdings" pitchFamily="2" charset="2"/>
        <a:buChar char="§"/>
        <a:defRPr sz="2800">
          <a:solidFill>
            <a:schemeClr val="tx1"/>
          </a:solidFill>
          <a:latin typeface="+mn-lt"/>
          <a:cs typeface="+mn-cs"/>
        </a:defRPr>
      </a:lvl8pPr>
      <a:lvl9pPr marL="3886200" indent="-228600" algn="l" rtl="0" fontAlgn="base">
        <a:spcBef>
          <a:spcPct val="20000"/>
        </a:spcBef>
        <a:spcAft>
          <a:spcPct val="0"/>
        </a:spcAft>
        <a:buClr>
          <a:schemeClr val="bg2"/>
        </a:buClr>
        <a:buFont typeface="Wingdings" pitchFamily="2" charset="2"/>
        <a:buChar char="§"/>
        <a:defRPr sz="28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lIns="228600"/>
          <a:lstStyle/>
          <a:p>
            <a:pPr algn="ctr"/>
            <a:r>
              <a:rPr lang="en-US" altLang="en-US" sz="4800" b="1"/>
              <a:t>NORMALIZATION</a:t>
            </a:r>
          </a:p>
        </p:txBody>
      </p:sp>
      <p:sp>
        <p:nvSpPr>
          <p:cNvPr id="4" name="Subtitle 3"/>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CA" b="1" smtClean="0">
                <a:latin typeface="Arial" charset="0"/>
              </a:rPr>
              <a:t>First Normal Form</a:t>
            </a:r>
            <a:endParaRPr lang="en-US" b="1" smtClean="0">
              <a:latin typeface="Arial" charset="0"/>
            </a:endParaRPr>
          </a:p>
        </p:txBody>
      </p:sp>
      <p:sp>
        <p:nvSpPr>
          <p:cNvPr id="5" name="Footer Placeholder 3"/>
          <p:cNvSpPr>
            <a:spLocks noGrp="1"/>
          </p:cNvSpPr>
          <p:nvPr>
            <p:ph type="ftr" sz="quarter" idx="11"/>
          </p:nvPr>
        </p:nvSpPr>
        <p:spPr>
          <a:xfrm>
            <a:off x="3124200" y="6356350"/>
            <a:ext cx="2895600" cy="365125"/>
          </a:xfrm>
        </p:spPr>
        <p:txBody>
          <a:bodyPr rtlCol="0"/>
          <a:lstStyle/>
          <a:p>
            <a:pPr>
              <a:defRPr/>
            </a:pPr>
            <a:r>
              <a:rPr lang="en-US">
                <a:solidFill>
                  <a:schemeClr val="tx1">
                    <a:tint val="75000"/>
                  </a:schemeClr>
                </a:solidFill>
                <a:latin typeface="Times New Roman" charset="0"/>
              </a:rPr>
              <a:t>91.2914</a:t>
            </a:r>
          </a:p>
        </p:txBody>
      </p:sp>
      <p:sp>
        <p:nvSpPr>
          <p:cNvPr id="6" name="Slide Number Placeholder 4"/>
          <p:cNvSpPr>
            <a:spLocks noGrp="1"/>
          </p:cNvSpPr>
          <p:nvPr>
            <p:ph type="sldNum" sz="quarter" idx="12"/>
          </p:nvPr>
        </p:nvSpPr>
        <p:spPr/>
        <p:txBody>
          <a:bodyPr/>
          <a:lstStyle/>
          <a:p>
            <a:pPr>
              <a:defRPr/>
            </a:pPr>
            <a:fld id="{F7246FA3-F08A-40DC-9FAD-17AC0D635CF4}" type="slidenum">
              <a:rPr lang="en-US"/>
              <a:pPr>
                <a:defRPr/>
              </a:pPr>
              <a:t>10</a:t>
            </a:fld>
            <a:endParaRPr lang="en-US"/>
          </a:p>
        </p:txBody>
      </p:sp>
      <p:sp>
        <p:nvSpPr>
          <p:cNvPr id="13317" name="Text Box 82"/>
          <p:cNvSpPr txBox="1">
            <a:spLocks noChangeArrowheads="1"/>
          </p:cNvSpPr>
          <p:nvPr/>
        </p:nvSpPr>
        <p:spPr bwMode="auto">
          <a:xfrm>
            <a:off x="795338" y="1600200"/>
            <a:ext cx="7391400" cy="2800350"/>
          </a:xfrm>
          <a:prstGeom prst="rect">
            <a:avLst/>
          </a:prstGeom>
          <a:noFill/>
          <a:ln w="9525">
            <a:noFill/>
            <a:miter lim="800000"/>
            <a:headEnd/>
            <a:tailEnd/>
          </a:ln>
          <a:effectLst/>
        </p:spPr>
        <p:txBody>
          <a:bodyPr>
            <a:spAutoFit/>
          </a:bodyPr>
          <a:lstStyle/>
          <a:p>
            <a:pPr>
              <a:spcBef>
                <a:spcPts val="1200"/>
              </a:spcBef>
              <a:spcAft>
                <a:spcPts val="1200"/>
              </a:spcAft>
            </a:pPr>
            <a:r>
              <a:rPr lang="en-CA" b="1">
                <a:latin typeface="Arial" charset="0"/>
              </a:rPr>
              <a:t>First Normal Form</a:t>
            </a:r>
          </a:p>
          <a:p>
            <a:r>
              <a:rPr lang="en-CA">
                <a:latin typeface="Arial" charset="0"/>
              </a:rPr>
              <a:t>We say a relation is in </a:t>
            </a:r>
            <a:r>
              <a:rPr lang="en-CA" b="1">
                <a:latin typeface="Arial" charset="0"/>
              </a:rPr>
              <a:t>1NF</a:t>
            </a:r>
            <a:r>
              <a:rPr lang="en-CA">
                <a:latin typeface="Arial" charset="0"/>
              </a:rPr>
              <a:t> if all values stored in the relation are single-valued and atomic. </a:t>
            </a:r>
          </a:p>
          <a:p>
            <a:endParaRPr lang="en-US">
              <a:latin typeface="Arial" charset="0"/>
            </a:endParaRPr>
          </a:p>
          <a:p>
            <a:endParaRPr lang="en-US">
              <a:latin typeface="Arial" charset="0"/>
            </a:endParaRPr>
          </a:p>
          <a:p>
            <a:r>
              <a:rPr lang="en-US">
                <a:latin typeface="Arial" charset="0"/>
              </a:rPr>
              <a:t>1NF places restrictions on the structure of relations. Values must be simple.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idx="4294967295"/>
          </p:nvPr>
        </p:nvSpPr>
        <p:spPr/>
        <p:txBody>
          <a:bodyPr/>
          <a:lstStyle/>
          <a:p>
            <a:r>
              <a:rPr lang="en-US" altLang="en-US"/>
              <a:t>First Normal From</a:t>
            </a:r>
          </a:p>
        </p:txBody>
      </p:sp>
      <p:sp>
        <p:nvSpPr>
          <p:cNvPr id="5123" name="Rectangle 3"/>
          <p:cNvSpPr>
            <a:spLocks noGrp="1" noChangeArrowheads="1"/>
          </p:cNvSpPr>
          <p:nvPr>
            <p:ph type="body" idx="4294967295"/>
          </p:nvPr>
        </p:nvSpPr>
        <p:spPr/>
        <p:txBody>
          <a:bodyPr/>
          <a:lstStyle/>
          <a:p>
            <a:r>
              <a:rPr lang="en-US" altLang="en-US"/>
              <a:t>A table is in the first normal form iff</a:t>
            </a:r>
          </a:p>
          <a:p>
            <a:pPr marL="800100" lvl="1" indent="-342900"/>
            <a:r>
              <a:rPr lang="en-US" altLang="en-US"/>
              <a:t>The domain of each attribute contains only </a:t>
            </a:r>
            <a:r>
              <a:rPr lang="en-US" altLang="en-US" b="1" i="1"/>
              <a:t>atomic values</a:t>
            </a:r>
            <a:r>
              <a:rPr lang="en-US" altLang="en-US"/>
              <a:t>, and</a:t>
            </a:r>
          </a:p>
          <a:p>
            <a:pPr marL="800100" lvl="1" indent="-342900"/>
            <a:r>
              <a:rPr lang="en-US" altLang="en-US"/>
              <a:t>The value of each attribute contains only a </a:t>
            </a:r>
            <a:r>
              <a:rPr lang="en-US" altLang="en-US" b="1" i="1"/>
              <a:t>single value</a:t>
            </a:r>
            <a:r>
              <a:rPr lang="en-US" altLang="en-US"/>
              <a:t> from that domain. </a:t>
            </a:r>
          </a:p>
        </p:txBody>
      </p:sp>
      <p:sp>
        <p:nvSpPr>
          <p:cNvPr id="5124" name="Text Box 4"/>
          <p:cNvSpPr txBox="1">
            <a:spLocks noChangeArrowheads="1"/>
          </p:cNvSpPr>
          <p:nvPr/>
        </p:nvSpPr>
        <p:spPr bwMode="auto">
          <a:xfrm>
            <a:off x="1246188" y="5080000"/>
            <a:ext cx="6604000" cy="831850"/>
          </a:xfrm>
          <a:prstGeom prst="rect">
            <a:avLst/>
          </a:prstGeom>
          <a:solidFill>
            <a:schemeClr val="accent1"/>
          </a:solidFill>
          <a:ln w="9525" algn="ctr">
            <a:solidFill>
              <a:schemeClr val="tx1"/>
            </a:solidFill>
            <a:miter lim="800000"/>
            <a:headEnd/>
            <a:tailEnd/>
          </a:ln>
          <a:effectLst/>
        </p:spPr>
        <p:txBody>
          <a:bodyPr wrap="none">
            <a:spAutoFit/>
          </a:bodyPr>
          <a:lstStyle/>
          <a:p>
            <a:r>
              <a:rPr lang="en-US" altLang="en-US" sz="2400" b="1"/>
              <a:t>In layman's terms. it means every column of</a:t>
            </a:r>
            <a:br>
              <a:rPr lang="en-US" altLang="en-US" sz="2400" b="1"/>
            </a:br>
            <a:r>
              <a:rPr lang="en-US" altLang="en-US" sz="2400" b="1"/>
              <a:t>your table should only contain </a:t>
            </a:r>
            <a:r>
              <a:rPr lang="en-US" altLang="en-US" sz="2400" b="1" i="1" u="sng"/>
              <a:t>single values</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lstStyle/>
          <a:p>
            <a:r>
              <a:rPr lang="en-US" altLang="en-US"/>
              <a:t>Example</a:t>
            </a:r>
          </a:p>
        </p:txBody>
      </p:sp>
      <p:sp>
        <p:nvSpPr>
          <p:cNvPr id="6147" name="Rectangle 3"/>
          <p:cNvSpPr>
            <a:spLocks noGrp="1" noChangeArrowheads="1"/>
          </p:cNvSpPr>
          <p:nvPr>
            <p:ph type="body" sz="half" idx="4294967295"/>
          </p:nvPr>
        </p:nvSpPr>
        <p:spPr/>
        <p:txBody>
          <a:bodyPr/>
          <a:lstStyle/>
          <a:p>
            <a:r>
              <a:rPr lang="en-US" altLang="en-US"/>
              <a:t>For a library</a:t>
            </a:r>
          </a:p>
        </p:txBody>
      </p:sp>
      <p:graphicFrame>
        <p:nvGraphicFramePr>
          <p:cNvPr id="133159" name="Group 39"/>
          <p:cNvGraphicFramePr>
            <a:graphicFrameLocks noGrp="1"/>
          </p:cNvGraphicFramePr>
          <p:nvPr>
            <p:ph sz="half" idx="4294967295"/>
          </p:nvPr>
        </p:nvGraphicFramePr>
        <p:xfrm>
          <a:off x="1682750" y="3048000"/>
          <a:ext cx="5811838" cy="1703389"/>
        </p:xfrm>
        <a:graphic>
          <a:graphicData uri="http://schemas.openxmlformats.org/drawingml/2006/table">
            <a:tbl>
              <a:tblPr/>
              <a:tblGrid>
                <a:gridCol w="1941513"/>
                <a:gridCol w="3870325"/>
              </a:tblGrid>
              <a:tr h="576263">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Patron 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Borrowed books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4838">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C45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B33, B44, B55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522288">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C12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B56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r>
              <a:rPr lang="en-US" altLang="en-US"/>
              <a:t>1-NF Solution</a:t>
            </a:r>
          </a:p>
        </p:txBody>
      </p:sp>
      <p:graphicFrame>
        <p:nvGraphicFramePr>
          <p:cNvPr id="136220" name="Group 28"/>
          <p:cNvGraphicFramePr>
            <a:graphicFrameLocks noGrp="1"/>
          </p:cNvGraphicFramePr>
          <p:nvPr>
            <p:ph sz="half" idx="4294967295"/>
          </p:nvPr>
        </p:nvGraphicFramePr>
        <p:xfrm>
          <a:off x="1682750" y="1971675"/>
          <a:ext cx="4310063" cy="2913065"/>
        </p:xfrm>
        <a:graphic>
          <a:graphicData uri="http://schemas.openxmlformats.org/drawingml/2006/table">
            <a:tbl>
              <a:tblPr/>
              <a:tblGrid>
                <a:gridCol w="1941513"/>
                <a:gridCol w="2368550"/>
              </a:tblGrid>
              <a:tr h="576263">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Patron 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Borrowed book</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4838">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C45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B33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04838">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C45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B44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04838">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C45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B33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2288">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C12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B56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p:txBody>
          <a:bodyPr/>
          <a:lstStyle/>
          <a:p>
            <a:r>
              <a:rPr lang="en-US" altLang="en-US"/>
              <a:t>Example</a:t>
            </a:r>
          </a:p>
        </p:txBody>
      </p:sp>
      <p:sp>
        <p:nvSpPr>
          <p:cNvPr id="8195" name="Rectangle 29"/>
          <p:cNvSpPr>
            <a:spLocks noGrp="1" noChangeArrowheads="1"/>
          </p:cNvSpPr>
          <p:nvPr>
            <p:ph type="body" idx="4294967295"/>
          </p:nvPr>
        </p:nvSpPr>
        <p:spPr/>
        <p:txBody>
          <a:bodyPr/>
          <a:lstStyle/>
          <a:p>
            <a:r>
              <a:rPr lang="en-US" altLang="en-US"/>
              <a:t>For an airline</a:t>
            </a:r>
          </a:p>
        </p:txBody>
      </p:sp>
      <p:graphicFrame>
        <p:nvGraphicFramePr>
          <p:cNvPr id="140323" name="Group 35"/>
          <p:cNvGraphicFramePr>
            <a:graphicFrameLocks noGrp="1"/>
          </p:cNvGraphicFramePr>
          <p:nvPr>
            <p:ph sz="half" idx="4294967295"/>
          </p:nvPr>
        </p:nvGraphicFramePr>
        <p:xfrm>
          <a:off x="2219325" y="3841750"/>
          <a:ext cx="4703763" cy="1785939"/>
        </p:xfrm>
        <a:graphic>
          <a:graphicData uri="http://schemas.openxmlformats.org/drawingml/2006/table">
            <a:tbl>
              <a:tblPr/>
              <a:tblGrid>
                <a:gridCol w="1976438"/>
                <a:gridCol w="2727325"/>
              </a:tblGrid>
              <a:tr h="576263">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Flight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Weekdays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4838">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UA59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Mo We Fr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604838">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UA73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Mo Tu We Th Fr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p:txBody>
          <a:bodyPr/>
          <a:lstStyle/>
          <a:p>
            <a:r>
              <a:rPr lang="en-US" altLang="en-US"/>
              <a:t>1NF Solution</a:t>
            </a:r>
          </a:p>
        </p:txBody>
      </p:sp>
      <p:graphicFrame>
        <p:nvGraphicFramePr>
          <p:cNvPr id="135208" name="Group 40"/>
          <p:cNvGraphicFramePr>
            <a:graphicFrameLocks noGrp="1"/>
          </p:cNvGraphicFramePr>
          <p:nvPr>
            <p:ph sz="half" idx="4294967295"/>
          </p:nvPr>
        </p:nvGraphicFramePr>
        <p:xfrm>
          <a:off x="3511550" y="2157413"/>
          <a:ext cx="3216275" cy="4122741"/>
        </p:xfrm>
        <a:graphic>
          <a:graphicData uri="http://schemas.openxmlformats.org/drawingml/2006/table">
            <a:tbl>
              <a:tblPr/>
              <a:tblGrid>
                <a:gridCol w="1682750"/>
                <a:gridCol w="1533525"/>
              </a:tblGrid>
              <a:tr h="57626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Flight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Weekday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048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UA59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Mo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048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UA59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We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048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UA59</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Fr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048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UA73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Mo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6048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UA73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We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2228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1" i="0" u="none" strike="noStrike" cap="none" normalizeH="0" baseline="0" smtClean="0">
                          <a:ln>
                            <a:noFill/>
                          </a:ln>
                          <a:solidFill>
                            <a:schemeClr val="tx1"/>
                          </a:solidFill>
                          <a:effectLst/>
                          <a:latin typeface="Arial"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1" i="0" u="none" strike="noStrike" cap="none" normalizeH="0" baseline="0" smtClean="0">
                          <a:ln>
                            <a:noFill/>
                          </a:ln>
                          <a:solidFill>
                            <a:schemeClr val="tx1"/>
                          </a:solidFill>
                          <a:effectLst/>
                          <a:latin typeface="Arial" charset="0"/>
                          <a:cs typeface="Arial"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lstStyle/>
          <a:p>
            <a:r>
              <a:rPr lang="en-US" altLang="en-US"/>
              <a:t>Implication for the ER model</a:t>
            </a:r>
          </a:p>
        </p:txBody>
      </p:sp>
      <p:sp>
        <p:nvSpPr>
          <p:cNvPr id="10243" name="Rectangle 3"/>
          <p:cNvSpPr>
            <a:spLocks noGrp="1" noChangeArrowheads="1"/>
          </p:cNvSpPr>
          <p:nvPr>
            <p:ph type="body" idx="4294967295"/>
          </p:nvPr>
        </p:nvSpPr>
        <p:spPr/>
        <p:txBody>
          <a:bodyPr/>
          <a:lstStyle/>
          <a:p>
            <a:r>
              <a:rPr lang="en-US" altLang="en-US"/>
              <a:t>Watch for entities that can have multiple values for the same attribute</a:t>
            </a:r>
          </a:p>
          <a:p>
            <a:pPr lvl="1"/>
            <a:r>
              <a:rPr lang="en-US" altLang="en-US"/>
              <a:t> Phone numbers, …</a:t>
            </a:r>
          </a:p>
          <a:p>
            <a:r>
              <a:rPr lang="en-US" altLang="en-US"/>
              <a:t>What about course schedules?</a:t>
            </a:r>
          </a:p>
          <a:p>
            <a:pPr lvl="1"/>
            <a:r>
              <a:rPr lang="en-US" altLang="en-US"/>
              <a:t>MW 5:30-7:00pm</a:t>
            </a:r>
          </a:p>
          <a:p>
            <a:pPr lvl="2"/>
            <a:r>
              <a:rPr lang="en-US" altLang="en-US"/>
              <a:t>Can treat them as </a:t>
            </a:r>
            <a:r>
              <a:rPr lang="en-US" altLang="en-US" i="1"/>
              <a:t>atomic time slots</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a:lstStyle/>
          <a:p>
            <a:r>
              <a:rPr lang="en-US" altLang="en-US"/>
              <a:t>Functional dependency</a:t>
            </a:r>
          </a:p>
        </p:txBody>
      </p:sp>
      <p:sp>
        <p:nvSpPr>
          <p:cNvPr id="11267" name="Rectangle 3"/>
          <p:cNvSpPr>
            <a:spLocks noGrp="1" noChangeArrowheads="1"/>
          </p:cNvSpPr>
          <p:nvPr>
            <p:ph type="body" idx="4294967295"/>
          </p:nvPr>
        </p:nvSpPr>
        <p:spPr/>
        <p:txBody>
          <a:bodyPr/>
          <a:lstStyle/>
          <a:p>
            <a:pPr>
              <a:buFont typeface="Wingdings" pitchFamily="2" charset="2"/>
              <a:buNone/>
            </a:pPr>
            <a:r>
              <a:rPr lang="en-US" altLang="en-US"/>
              <a:t>Let X and Y be</a:t>
            </a:r>
            <a:r>
              <a:rPr lang="en-US" altLang="en-US" i="1"/>
              <a:t> sets</a:t>
            </a:r>
            <a:r>
              <a:rPr lang="en-US" altLang="en-US"/>
              <a:t> of attributes in a table </a:t>
            </a:r>
            <a:r>
              <a:rPr lang="en-US" altLang="en-US" i="1"/>
              <a:t>T</a:t>
            </a:r>
          </a:p>
          <a:p>
            <a:r>
              <a:rPr lang="en-US" altLang="en-US"/>
              <a:t>Y is </a:t>
            </a:r>
            <a:r>
              <a:rPr lang="en-US" altLang="en-US" b="1"/>
              <a:t>functionally dependent </a:t>
            </a:r>
            <a:r>
              <a:rPr lang="en-US" altLang="en-US"/>
              <a:t>on </a:t>
            </a:r>
            <a:r>
              <a:rPr lang="en-US" altLang="en-US" i="1"/>
              <a:t>X</a:t>
            </a:r>
            <a:r>
              <a:rPr lang="en-US" altLang="en-US"/>
              <a:t> in </a:t>
            </a:r>
            <a:r>
              <a:rPr lang="en-US" altLang="en-US" i="1"/>
              <a:t>T</a:t>
            </a:r>
            <a:r>
              <a:rPr lang="en-US" altLang="en-US"/>
              <a:t> </a:t>
            </a:r>
            <a:r>
              <a:rPr lang="en-US" altLang="en-US" b="1"/>
              <a:t>iff</a:t>
            </a:r>
            <a:r>
              <a:rPr lang="en-US" altLang="en-US"/>
              <a:t> for each set x </a:t>
            </a:r>
            <a:r>
              <a:rPr lang="en-US" altLang="en-US" b="1">
                <a:latin typeface="Symbol" pitchFamily="18" charset="2"/>
              </a:rPr>
              <a:t>Î</a:t>
            </a:r>
            <a:r>
              <a:rPr lang="en-US" altLang="en-US"/>
              <a:t> R.X there is precisely one corresponding  set y</a:t>
            </a:r>
            <a:r>
              <a:rPr lang="en-US" altLang="en-US" b="1">
                <a:latin typeface="Symbol" pitchFamily="18" charset="2"/>
              </a:rPr>
              <a:t>Î</a:t>
            </a:r>
            <a:r>
              <a:rPr lang="en-US" altLang="en-US"/>
              <a:t> R.Y</a:t>
            </a:r>
          </a:p>
          <a:p>
            <a:r>
              <a:rPr lang="en-US" altLang="en-US"/>
              <a:t>Y is </a:t>
            </a:r>
            <a:r>
              <a:rPr lang="en-US" altLang="en-US" b="1"/>
              <a:t>fully functional dependent </a:t>
            </a:r>
            <a:r>
              <a:rPr lang="en-US" altLang="en-US"/>
              <a:t>on </a:t>
            </a:r>
            <a:r>
              <a:rPr lang="en-US" altLang="en-US" i="1"/>
              <a:t>X</a:t>
            </a:r>
            <a:r>
              <a:rPr lang="en-US" altLang="en-US"/>
              <a:t> in </a:t>
            </a:r>
            <a:r>
              <a:rPr lang="en-US" altLang="en-US" i="1"/>
              <a:t>T</a:t>
            </a:r>
            <a:r>
              <a:rPr lang="en-US" altLang="en-US"/>
              <a:t> if </a:t>
            </a:r>
            <a:r>
              <a:rPr lang="en-US" altLang="en-US" i="1"/>
              <a:t>Y</a:t>
            </a:r>
            <a:r>
              <a:rPr lang="en-US" altLang="en-US"/>
              <a:t> is functional dependent on X and Y is not functional dependent on any proper subset of </a:t>
            </a:r>
            <a:r>
              <a:rPr lang="en-US" altLang="en-US" i="1"/>
              <a:t>X</a:t>
            </a:r>
          </a:p>
          <a:p>
            <a:endParaRPr lang="en-US"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p:txBody>
          <a:bodyPr/>
          <a:lstStyle/>
          <a:p>
            <a:r>
              <a:rPr lang="en-US" altLang="en-US"/>
              <a:t>Example</a:t>
            </a:r>
          </a:p>
        </p:txBody>
      </p:sp>
      <p:sp>
        <p:nvSpPr>
          <p:cNvPr id="12291" name="Rectangle 3"/>
          <p:cNvSpPr>
            <a:spLocks noGrp="1" noChangeArrowheads="1"/>
          </p:cNvSpPr>
          <p:nvPr>
            <p:ph type="body" idx="4294967295"/>
          </p:nvPr>
        </p:nvSpPr>
        <p:spPr/>
        <p:txBody>
          <a:bodyPr/>
          <a:lstStyle/>
          <a:p>
            <a:r>
              <a:rPr lang="en-US" altLang="en-US" sz="3200"/>
              <a:t>Book table</a:t>
            </a:r>
          </a:p>
        </p:txBody>
      </p:sp>
      <p:graphicFrame>
        <p:nvGraphicFramePr>
          <p:cNvPr id="142397" name="Group 61"/>
          <p:cNvGraphicFramePr>
            <a:graphicFrameLocks noGrp="1"/>
          </p:cNvGraphicFramePr>
          <p:nvPr>
            <p:ph sz="half" idx="4294967295"/>
          </p:nvPr>
        </p:nvGraphicFramePr>
        <p:xfrm>
          <a:off x="293688" y="2805113"/>
          <a:ext cx="8556625" cy="1684338"/>
        </p:xfrm>
        <a:graphic>
          <a:graphicData uri="http://schemas.openxmlformats.org/drawingml/2006/table">
            <a:tbl>
              <a:tblPr/>
              <a:tblGrid>
                <a:gridCol w="1698625"/>
                <a:gridCol w="3413125"/>
                <a:gridCol w="1958975"/>
                <a:gridCol w="1485900"/>
              </a:tblGrid>
              <a:tr h="581025">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BookNo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Title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Author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Year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B1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Moby Dick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H. Melville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1851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6575">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B2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Lincoln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G. Vidal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1984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314" name="Text Box 60"/>
          <p:cNvSpPr txBox="1">
            <a:spLocks noChangeArrowheads="1"/>
          </p:cNvSpPr>
          <p:nvPr/>
        </p:nvSpPr>
        <p:spPr bwMode="auto">
          <a:xfrm>
            <a:off x="679450" y="4751388"/>
            <a:ext cx="7227888" cy="1800225"/>
          </a:xfrm>
          <a:prstGeom prst="rect">
            <a:avLst/>
          </a:prstGeom>
          <a:noFill/>
          <a:ln w="9525" algn="ctr">
            <a:noFill/>
            <a:miter lim="800000"/>
            <a:headEnd/>
            <a:tailEnd/>
          </a:ln>
          <a:effectLst/>
        </p:spPr>
        <p:txBody>
          <a:bodyPr>
            <a:spAutoFit/>
          </a:bodyPr>
          <a:lstStyle/>
          <a:p>
            <a:pPr marL="342900" indent="-342900"/>
            <a:r>
              <a:rPr lang="en-US" altLang="en-US" sz="2800"/>
              <a:t>Author attribute is:</a:t>
            </a:r>
          </a:p>
          <a:p>
            <a:pPr marL="342900" indent="-342900">
              <a:buSzPct val="75000"/>
              <a:buFont typeface="Wingdings" pitchFamily="2" charset="2"/>
              <a:buChar char="q"/>
            </a:pPr>
            <a:r>
              <a:rPr lang="en-US" altLang="en-US" sz="2800" b="1" i="1"/>
              <a:t>functionally dependent</a:t>
            </a:r>
            <a:r>
              <a:rPr lang="en-US" altLang="en-US" sz="2800"/>
              <a:t> on the pair</a:t>
            </a:r>
            <a:br>
              <a:rPr lang="en-US" altLang="en-US" sz="2800"/>
            </a:br>
            <a:r>
              <a:rPr lang="en-US" altLang="en-US" sz="2800"/>
              <a:t>{ BookNo, Title}</a:t>
            </a:r>
          </a:p>
          <a:p>
            <a:pPr marL="342900" indent="-342900">
              <a:buSzPct val="75000"/>
              <a:buFont typeface="Wingdings" pitchFamily="2" charset="2"/>
              <a:buChar char="q"/>
            </a:pPr>
            <a:r>
              <a:rPr lang="en-US" altLang="en-US" sz="2800" b="1" i="1"/>
              <a:t>fully functionally dependent</a:t>
            </a:r>
            <a:r>
              <a:rPr lang="en-US" altLang="en-US" sz="2800"/>
              <a:t> on BookNo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a:lstStyle/>
          <a:p>
            <a:r>
              <a:rPr lang="en-US" altLang="en-US"/>
              <a:t>Why it matters</a:t>
            </a:r>
          </a:p>
        </p:txBody>
      </p:sp>
      <p:sp>
        <p:nvSpPr>
          <p:cNvPr id="13315" name="Rectangle 3"/>
          <p:cNvSpPr>
            <a:spLocks noGrp="1" noChangeArrowheads="1"/>
          </p:cNvSpPr>
          <p:nvPr>
            <p:ph type="body" sz="half" idx="4294967295"/>
          </p:nvPr>
        </p:nvSpPr>
        <p:spPr>
          <a:xfrm>
            <a:off x="457200" y="1981200"/>
            <a:ext cx="8424863" cy="3886200"/>
          </a:xfrm>
        </p:spPr>
        <p:txBody>
          <a:bodyPr/>
          <a:lstStyle/>
          <a:p>
            <a:r>
              <a:rPr lang="en-US" altLang="en-US"/>
              <a:t>table BorrowedBooks</a:t>
            </a:r>
          </a:p>
        </p:txBody>
      </p:sp>
      <p:graphicFrame>
        <p:nvGraphicFramePr>
          <p:cNvPr id="145441" name="Group 33"/>
          <p:cNvGraphicFramePr>
            <a:graphicFrameLocks noGrp="1"/>
          </p:cNvGraphicFramePr>
          <p:nvPr>
            <p:ph sz="half" idx="4294967295"/>
          </p:nvPr>
        </p:nvGraphicFramePr>
        <p:xfrm>
          <a:off x="457200" y="2789238"/>
          <a:ext cx="8424863" cy="1684338"/>
        </p:xfrm>
        <a:graphic>
          <a:graphicData uri="http://schemas.openxmlformats.org/drawingml/2006/table">
            <a:tbl>
              <a:tblPr/>
              <a:tblGrid>
                <a:gridCol w="1738313"/>
                <a:gridCol w="1971675"/>
                <a:gridCol w="3092450"/>
                <a:gridCol w="1622425"/>
              </a:tblGrid>
              <a:tr h="581025">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BookNo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Patron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Due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B1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J. Fisher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101 Main Street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3/2/15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6575">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B2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L. Perez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202 Market Street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2/28/15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3338" name="Text Box 26"/>
          <p:cNvSpPr txBox="1">
            <a:spLocks noChangeArrowheads="1"/>
          </p:cNvSpPr>
          <p:nvPr/>
        </p:nvSpPr>
        <p:spPr bwMode="auto">
          <a:xfrm>
            <a:off x="679450" y="4751388"/>
            <a:ext cx="7227888" cy="1800225"/>
          </a:xfrm>
          <a:prstGeom prst="rect">
            <a:avLst/>
          </a:prstGeom>
          <a:noFill/>
          <a:ln w="9525" algn="ctr">
            <a:noFill/>
            <a:miter lim="800000"/>
            <a:headEnd/>
            <a:tailEnd/>
          </a:ln>
          <a:effectLst/>
        </p:spPr>
        <p:txBody>
          <a:bodyPr>
            <a:spAutoFit/>
          </a:bodyPr>
          <a:lstStyle/>
          <a:p>
            <a:pPr marL="342900" indent="-342900"/>
            <a:r>
              <a:rPr lang="en-US" altLang="en-US" sz="2800"/>
              <a:t>Address attribute is</a:t>
            </a:r>
          </a:p>
          <a:p>
            <a:pPr marL="342900" indent="-342900">
              <a:buSzPct val="75000"/>
              <a:buFont typeface="Wingdings" pitchFamily="2" charset="2"/>
              <a:buChar char="q"/>
            </a:pPr>
            <a:r>
              <a:rPr lang="en-US" altLang="en-US" sz="2800" b="1" i="1"/>
              <a:t>functionally dependent</a:t>
            </a:r>
            <a:r>
              <a:rPr lang="en-US" altLang="en-US" sz="2800"/>
              <a:t> on the pair</a:t>
            </a:r>
            <a:br>
              <a:rPr lang="en-US" altLang="en-US" sz="2800"/>
            </a:br>
            <a:r>
              <a:rPr lang="en-US" altLang="en-US" sz="2800"/>
              <a:t>{ BookNo, Patron}</a:t>
            </a:r>
          </a:p>
          <a:p>
            <a:pPr marL="342900" indent="-342900">
              <a:buSzPct val="75000"/>
              <a:buFont typeface="Wingdings" pitchFamily="2" charset="2"/>
              <a:buChar char="q"/>
            </a:pPr>
            <a:r>
              <a:rPr lang="en-US" altLang="en-US" sz="2800" b="1" i="1"/>
              <a:t>fully functionally dependent</a:t>
            </a:r>
            <a:r>
              <a:rPr lang="en-US" altLang="en-US" sz="2800"/>
              <a:t> on Patron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idx="4294967295"/>
          </p:nvPr>
        </p:nvSpPr>
        <p:spPr/>
        <p:txBody>
          <a:bodyPr/>
          <a:lstStyle/>
          <a:p>
            <a:r>
              <a:rPr lang="en-US" altLang="en-US"/>
              <a:t>Objective</a:t>
            </a:r>
          </a:p>
        </p:txBody>
      </p:sp>
      <p:sp>
        <p:nvSpPr>
          <p:cNvPr id="4099" name="Rectangle 3"/>
          <p:cNvSpPr>
            <a:spLocks noGrp="1" noChangeArrowheads="1"/>
          </p:cNvSpPr>
          <p:nvPr>
            <p:ph type="body" idx="4294967295"/>
          </p:nvPr>
        </p:nvSpPr>
        <p:spPr/>
        <p:txBody>
          <a:bodyPr/>
          <a:lstStyle/>
          <a:p>
            <a:r>
              <a:rPr lang="en-US" altLang="en-US"/>
              <a:t>Normalization presents a set of rules that tables and databases must follow to be well structured.</a:t>
            </a:r>
          </a:p>
          <a:p>
            <a:r>
              <a:rPr lang="en-US" altLang="en-US"/>
              <a:t>Historically presented as a sequence of normal forms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p:txBody>
          <a:bodyPr/>
          <a:lstStyle/>
          <a:p>
            <a:r>
              <a:rPr lang="en-US" altLang="en-US"/>
              <a:t>Problems</a:t>
            </a:r>
          </a:p>
        </p:txBody>
      </p:sp>
      <p:sp>
        <p:nvSpPr>
          <p:cNvPr id="14339" name="Rectangle 3"/>
          <p:cNvSpPr>
            <a:spLocks noGrp="1" noChangeArrowheads="1"/>
          </p:cNvSpPr>
          <p:nvPr>
            <p:ph type="body" idx="4294967295"/>
          </p:nvPr>
        </p:nvSpPr>
        <p:spPr/>
        <p:txBody>
          <a:bodyPr/>
          <a:lstStyle/>
          <a:p>
            <a:r>
              <a:rPr lang="en-US" altLang="en-US"/>
              <a:t>Cannot insert new patrons in the system until they have borrowed books</a:t>
            </a:r>
          </a:p>
          <a:p>
            <a:pPr lvl="1"/>
            <a:r>
              <a:rPr lang="en-US" altLang="en-US"/>
              <a:t> </a:t>
            </a:r>
            <a:r>
              <a:rPr lang="en-US" altLang="en-US" b="1" i="1"/>
              <a:t>Insertion anomaly</a:t>
            </a:r>
          </a:p>
          <a:p>
            <a:r>
              <a:rPr lang="en-US" altLang="en-US"/>
              <a:t>Must update all rows involving a given patron if he or she moves.</a:t>
            </a:r>
          </a:p>
          <a:p>
            <a:pPr lvl="1"/>
            <a:r>
              <a:rPr lang="en-US" altLang="en-US" b="1" i="1"/>
              <a:t>Update anomaly</a:t>
            </a:r>
          </a:p>
          <a:p>
            <a:r>
              <a:rPr lang="en-US" altLang="en-US"/>
              <a:t>Will lose information about patrons that have returned all the books they have borrowed</a:t>
            </a:r>
          </a:p>
          <a:p>
            <a:pPr lvl="1"/>
            <a:r>
              <a:rPr lang="en-US" altLang="en-US" b="1" i="1"/>
              <a:t>Deletion anomaly</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p:txBody>
          <a:bodyPr/>
          <a:lstStyle/>
          <a:p>
            <a:r>
              <a:rPr lang="en-US" altLang="en-US"/>
              <a:t>Second Normal Form</a:t>
            </a:r>
          </a:p>
        </p:txBody>
      </p:sp>
      <p:sp>
        <p:nvSpPr>
          <p:cNvPr id="18435" name="Rectangle 3"/>
          <p:cNvSpPr>
            <a:spLocks noGrp="1" noChangeArrowheads="1"/>
          </p:cNvSpPr>
          <p:nvPr>
            <p:ph type="body" idx="4294967295"/>
          </p:nvPr>
        </p:nvSpPr>
        <p:spPr/>
        <p:txBody>
          <a:bodyPr/>
          <a:lstStyle/>
          <a:p>
            <a:r>
              <a:rPr lang="en-US" altLang="en-US"/>
              <a:t>A table is in 2NF iff </a:t>
            </a:r>
          </a:p>
          <a:p>
            <a:pPr lvl="1"/>
            <a:r>
              <a:rPr lang="en-US" altLang="en-US"/>
              <a:t>It is in 1NF and</a:t>
            </a:r>
          </a:p>
          <a:p>
            <a:pPr lvl="1"/>
            <a:r>
              <a:rPr lang="en-US" altLang="en-US"/>
              <a:t>no non-prime attribute is dependent on any proper subset of any candidate key of the table</a:t>
            </a:r>
          </a:p>
          <a:p>
            <a:r>
              <a:rPr lang="en-US" altLang="en-US"/>
              <a:t>A </a:t>
            </a:r>
            <a:r>
              <a:rPr lang="en-US" altLang="en-US" b="1" i="1"/>
              <a:t>non-prime attribute</a:t>
            </a:r>
            <a:r>
              <a:rPr lang="en-US" altLang="en-US"/>
              <a:t> of a table is an attribute that is not a part of any candidate key of the table</a:t>
            </a:r>
          </a:p>
          <a:p>
            <a:r>
              <a:rPr lang="en-US" altLang="en-US"/>
              <a:t>A </a:t>
            </a:r>
            <a:r>
              <a:rPr lang="en-US" altLang="en-US" b="1" i="1"/>
              <a:t>candidate key</a:t>
            </a:r>
            <a:r>
              <a:rPr lang="en-US" altLang="en-US"/>
              <a:t> is a minimal superkey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idx="4294967295"/>
          </p:nvPr>
        </p:nvSpPr>
        <p:spPr/>
        <p:txBody>
          <a:bodyPr/>
          <a:lstStyle/>
          <a:p>
            <a:r>
              <a:rPr lang="en-US" altLang="en-US"/>
              <a:t>Example</a:t>
            </a:r>
          </a:p>
        </p:txBody>
      </p:sp>
      <p:sp>
        <p:nvSpPr>
          <p:cNvPr id="19459" name="Rectangle 3"/>
          <p:cNvSpPr>
            <a:spLocks noGrp="1" noChangeArrowheads="1"/>
          </p:cNvSpPr>
          <p:nvPr>
            <p:ph type="body" idx="4294967295"/>
          </p:nvPr>
        </p:nvSpPr>
        <p:spPr/>
        <p:txBody>
          <a:bodyPr/>
          <a:lstStyle/>
          <a:p>
            <a:r>
              <a:rPr lang="en-US" altLang="en-US"/>
              <a:t>Library allows patrons to request books that are currently out</a:t>
            </a:r>
          </a:p>
        </p:txBody>
      </p:sp>
      <p:graphicFrame>
        <p:nvGraphicFramePr>
          <p:cNvPr id="151661" name="Group 109"/>
          <p:cNvGraphicFramePr>
            <a:graphicFrameLocks noGrp="1"/>
          </p:cNvGraphicFramePr>
          <p:nvPr>
            <p:ph sz="half" idx="4294967295"/>
          </p:nvPr>
        </p:nvGraphicFramePr>
        <p:xfrm>
          <a:off x="1182688" y="3424238"/>
          <a:ext cx="6777037" cy="2360613"/>
        </p:xfrm>
        <a:graphic>
          <a:graphicData uri="http://schemas.openxmlformats.org/drawingml/2006/table">
            <a:tbl>
              <a:tblPr/>
              <a:tblGrid>
                <a:gridCol w="1731962"/>
                <a:gridCol w="1963738"/>
                <a:gridCol w="3081337"/>
              </a:tblGrid>
              <a:tr h="690562">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BookNo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Patron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PhoneNo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B3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J. Fisher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555-1234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B2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J. Fisher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555-1234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6575">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B2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M. Amer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555-4321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1"/>
          <p:cNvSpPr>
            <a:spLocks noGrp="1" noChangeArrowheads="1"/>
          </p:cNvSpPr>
          <p:nvPr>
            <p:ph type="title" idx="4294967295"/>
          </p:nvPr>
        </p:nvSpPr>
        <p:spPr/>
        <p:txBody>
          <a:bodyPr/>
          <a:lstStyle/>
          <a:p>
            <a:r>
              <a:rPr lang="en-US" altLang="en-US"/>
              <a:t>Example</a:t>
            </a:r>
          </a:p>
        </p:txBody>
      </p:sp>
      <p:sp>
        <p:nvSpPr>
          <p:cNvPr id="20483" name="Rectangle 3"/>
          <p:cNvSpPr>
            <a:spLocks noGrp="1" noChangeArrowheads="1"/>
          </p:cNvSpPr>
          <p:nvPr>
            <p:ph type="body" idx="4294967295"/>
          </p:nvPr>
        </p:nvSpPr>
        <p:spPr/>
        <p:txBody>
          <a:bodyPr/>
          <a:lstStyle/>
          <a:p>
            <a:r>
              <a:rPr lang="en-US" altLang="en-US"/>
              <a:t>Candidate key is {BookNo, Patron}</a:t>
            </a:r>
          </a:p>
          <a:p>
            <a:r>
              <a:rPr lang="en-US" altLang="en-US"/>
              <a:t>We have</a:t>
            </a:r>
          </a:p>
          <a:p>
            <a:pPr lvl="1"/>
            <a:r>
              <a:rPr lang="en-US" altLang="en-US"/>
              <a:t>Patron → PhoneNo</a:t>
            </a:r>
          </a:p>
          <a:p>
            <a:r>
              <a:rPr lang="en-US" altLang="en-US"/>
              <a:t>Table is not 2NF</a:t>
            </a:r>
          </a:p>
          <a:p>
            <a:pPr lvl="1"/>
            <a:r>
              <a:rPr lang="en-US" altLang="en-US"/>
              <a:t>Potential for</a:t>
            </a:r>
          </a:p>
          <a:p>
            <a:pPr lvl="2"/>
            <a:r>
              <a:rPr lang="en-US" altLang="en-US"/>
              <a:t>Insertion anomalies</a:t>
            </a:r>
          </a:p>
          <a:p>
            <a:pPr lvl="2"/>
            <a:r>
              <a:rPr lang="en-US" altLang="en-US"/>
              <a:t>Update anomalies</a:t>
            </a:r>
          </a:p>
          <a:p>
            <a:pPr lvl="2"/>
            <a:r>
              <a:rPr lang="en-US" altLang="en-US"/>
              <a:t>Deletion anomalies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p:txBody>
          <a:bodyPr/>
          <a:lstStyle/>
          <a:p>
            <a:r>
              <a:rPr lang="en-US" altLang="en-US"/>
              <a:t>2NF Solution</a:t>
            </a:r>
          </a:p>
        </p:txBody>
      </p:sp>
      <p:sp>
        <p:nvSpPr>
          <p:cNvPr id="21507" name="Rectangle 3"/>
          <p:cNvSpPr>
            <a:spLocks noGrp="1" noChangeArrowheads="1"/>
          </p:cNvSpPr>
          <p:nvPr>
            <p:ph type="body" idx="4294967295"/>
          </p:nvPr>
        </p:nvSpPr>
        <p:spPr/>
        <p:txBody>
          <a:bodyPr/>
          <a:lstStyle/>
          <a:p>
            <a:r>
              <a:rPr lang="en-US" altLang="en-US"/>
              <a:t>Put telephone number in separate Patron table</a:t>
            </a:r>
          </a:p>
        </p:txBody>
      </p:sp>
      <p:graphicFrame>
        <p:nvGraphicFramePr>
          <p:cNvPr id="159802" name="Group 58"/>
          <p:cNvGraphicFramePr>
            <a:graphicFrameLocks noGrp="1"/>
          </p:cNvGraphicFramePr>
          <p:nvPr>
            <p:ph sz="half" idx="4294967295"/>
          </p:nvPr>
        </p:nvGraphicFramePr>
        <p:xfrm>
          <a:off x="457200" y="3424238"/>
          <a:ext cx="3695700" cy="2360613"/>
        </p:xfrm>
        <a:graphic>
          <a:graphicData uri="http://schemas.openxmlformats.org/drawingml/2006/table">
            <a:tbl>
              <a:tblPr/>
              <a:tblGrid>
                <a:gridCol w="1731963"/>
                <a:gridCol w="1963737"/>
              </a:tblGrid>
              <a:tr h="690562">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BookNo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Patron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B3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J. Fisher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B2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J. Fisher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6575">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B2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M. Amer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59803" name="Group 59"/>
          <p:cNvGraphicFramePr>
            <a:graphicFrameLocks noGrp="1"/>
          </p:cNvGraphicFramePr>
          <p:nvPr>
            <p:ph sz="half" idx="4294967295"/>
          </p:nvPr>
        </p:nvGraphicFramePr>
        <p:xfrm>
          <a:off x="4797425" y="3498850"/>
          <a:ext cx="4149725" cy="1749579"/>
        </p:xfrm>
        <a:graphic>
          <a:graphicData uri="http://schemas.openxmlformats.org/drawingml/2006/table">
            <a:tbl>
              <a:tblPr/>
              <a:tblGrid>
                <a:gridCol w="1614488"/>
                <a:gridCol w="2535237"/>
              </a:tblGrid>
              <a:tr h="679203">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Patron </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PhoneNo</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2250">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J. Fisher</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555-1234</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972">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M. Amer</a:t>
                      </a:r>
                    </a:p>
                  </a:txBody>
                  <a:tcPr marT="45703" marB="45703"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555-4321</a:t>
                      </a:r>
                    </a:p>
                  </a:txBody>
                  <a:tcPr marT="45703" marB="45703"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p:txBody>
          <a:bodyPr/>
          <a:lstStyle/>
          <a:p>
            <a:r>
              <a:rPr lang="en-US" altLang="en-US"/>
              <a:t>Third Normal Form</a:t>
            </a:r>
          </a:p>
        </p:txBody>
      </p:sp>
      <p:sp>
        <p:nvSpPr>
          <p:cNvPr id="22531" name="Rectangle 3"/>
          <p:cNvSpPr>
            <a:spLocks noGrp="1" noChangeArrowheads="1"/>
          </p:cNvSpPr>
          <p:nvPr>
            <p:ph type="body" idx="4294967295"/>
          </p:nvPr>
        </p:nvSpPr>
        <p:spPr/>
        <p:txBody>
          <a:bodyPr/>
          <a:lstStyle/>
          <a:p>
            <a:r>
              <a:rPr lang="en-US" altLang="en-US"/>
              <a:t>A table is in 3NF iff</a:t>
            </a:r>
          </a:p>
          <a:p>
            <a:pPr lvl="1"/>
            <a:r>
              <a:rPr lang="en-US" altLang="en-US"/>
              <a:t>it is in 2NF and </a:t>
            </a:r>
          </a:p>
          <a:p>
            <a:pPr lvl="1"/>
            <a:r>
              <a:rPr lang="en-US" altLang="en-US"/>
              <a:t>all its attributes are determined only by its candidate keys and not by any non-prime attributes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p:txBody>
          <a:bodyPr/>
          <a:lstStyle/>
          <a:p>
            <a:r>
              <a:rPr lang="en-US" altLang="en-US"/>
              <a:t>Example</a:t>
            </a:r>
          </a:p>
        </p:txBody>
      </p:sp>
      <p:sp>
        <p:nvSpPr>
          <p:cNvPr id="23555" name="Rectangle 3"/>
          <p:cNvSpPr>
            <a:spLocks noGrp="1" noChangeArrowheads="1"/>
          </p:cNvSpPr>
          <p:nvPr>
            <p:ph type="body" sz="half" idx="4294967295"/>
          </p:nvPr>
        </p:nvSpPr>
        <p:spPr>
          <a:xfrm>
            <a:off x="457200" y="1981200"/>
            <a:ext cx="8424863" cy="3886200"/>
          </a:xfrm>
        </p:spPr>
        <p:txBody>
          <a:bodyPr/>
          <a:lstStyle/>
          <a:p>
            <a:r>
              <a:rPr lang="en-US" altLang="en-US"/>
              <a:t>Table BorrowedBooks</a:t>
            </a:r>
          </a:p>
        </p:txBody>
      </p:sp>
      <p:graphicFrame>
        <p:nvGraphicFramePr>
          <p:cNvPr id="164891" name="Group 27"/>
          <p:cNvGraphicFramePr>
            <a:graphicFrameLocks noGrp="1"/>
          </p:cNvGraphicFramePr>
          <p:nvPr>
            <p:ph sz="half" idx="4294967295"/>
          </p:nvPr>
        </p:nvGraphicFramePr>
        <p:xfrm>
          <a:off x="457200" y="2789238"/>
          <a:ext cx="8424863" cy="1684338"/>
        </p:xfrm>
        <a:graphic>
          <a:graphicData uri="http://schemas.openxmlformats.org/drawingml/2006/table">
            <a:tbl>
              <a:tblPr/>
              <a:tblGrid>
                <a:gridCol w="1738313"/>
                <a:gridCol w="1971675"/>
                <a:gridCol w="3092450"/>
                <a:gridCol w="1622425"/>
              </a:tblGrid>
              <a:tr h="581025">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BookNo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Patron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Address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Due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B1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J. Fisher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101 Main Street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3/2/15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6575">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B2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L. Perez</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202 Market Street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2/28/15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23578" name="Text Box 26"/>
          <p:cNvSpPr txBox="1">
            <a:spLocks noChangeArrowheads="1"/>
          </p:cNvSpPr>
          <p:nvPr/>
        </p:nvSpPr>
        <p:spPr bwMode="auto">
          <a:xfrm>
            <a:off x="552450" y="4751388"/>
            <a:ext cx="7227888" cy="946150"/>
          </a:xfrm>
          <a:prstGeom prst="rect">
            <a:avLst/>
          </a:prstGeom>
          <a:noFill/>
          <a:ln w="9525" algn="ctr">
            <a:noFill/>
            <a:miter lim="800000"/>
            <a:headEnd/>
            <a:tailEnd/>
          </a:ln>
          <a:effectLst/>
        </p:spPr>
        <p:txBody>
          <a:bodyPr>
            <a:spAutoFit/>
          </a:bodyPr>
          <a:lstStyle/>
          <a:p>
            <a:pPr marL="342900" indent="-342900">
              <a:buSzPct val="75000"/>
              <a:buFont typeface="Wingdings" pitchFamily="2" charset="2"/>
              <a:buChar char="q"/>
            </a:pPr>
            <a:r>
              <a:rPr lang="en-US" altLang="en-US" sz="2800"/>
              <a:t>Candidate key is BookNo</a:t>
            </a:r>
          </a:p>
          <a:p>
            <a:pPr marL="342900" indent="-342900">
              <a:buSzPct val="75000"/>
              <a:buFont typeface="Wingdings" pitchFamily="2" charset="2"/>
              <a:buChar char="q"/>
            </a:pPr>
            <a:r>
              <a:rPr lang="en-US" altLang="en-US" sz="2800"/>
              <a:t>Patron  → Address</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p:txBody>
          <a:bodyPr/>
          <a:lstStyle/>
          <a:p>
            <a:r>
              <a:rPr lang="en-US" altLang="en-US"/>
              <a:t>3NF Solution</a:t>
            </a:r>
          </a:p>
        </p:txBody>
      </p:sp>
      <p:sp>
        <p:nvSpPr>
          <p:cNvPr id="24579" name="Rectangle 3"/>
          <p:cNvSpPr>
            <a:spLocks noGrp="1" noChangeArrowheads="1"/>
          </p:cNvSpPr>
          <p:nvPr>
            <p:ph type="body" idx="4294967295"/>
          </p:nvPr>
        </p:nvSpPr>
        <p:spPr/>
        <p:txBody>
          <a:bodyPr/>
          <a:lstStyle/>
          <a:p>
            <a:r>
              <a:rPr lang="en-US" altLang="en-US" sz="3200"/>
              <a:t>Put address in separate Patron table</a:t>
            </a:r>
          </a:p>
        </p:txBody>
      </p:sp>
      <p:graphicFrame>
        <p:nvGraphicFramePr>
          <p:cNvPr id="24625" name="Group 49"/>
          <p:cNvGraphicFramePr>
            <a:graphicFrameLocks noGrp="1"/>
          </p:cNvGraphicFramePr>
          <p:nvPr>
            <p:ph sz="quarter" idx="4294967295"/>
          </p:nvPr>
        </p:nvGraphicFramePr>
        <p:xfrm>
          <a:off x="850900" y="2790825"/>
          <a:ext cx="5126038" cy="1604681"/>
        </p:xfrm>
        <a:graphic>
          <a:graphicData uri="http://schemas.openxmlformats.org/drawingml/2006/table">
            <a:tbl>
              <a:tblPr/>
              <a:tblGrid>
                <a:gridCol w="1579563"/>
                <a:gridCol w="1903412"/>
                <a:gridCol w="1643063"/>
              </a:tblGrid>
              <a:tr h="5175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BookNo</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Patron</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Due</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B1</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J. Fisher</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3/2/15</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B2</a:t>
                      </a:r>
                    </a:p>
                  </a:txBody>
                  <a:tcPr marT="45729" marB="4572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L. Perez</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2/28/15</a:t>
                      </a:r>
                    </a:p>
                  </a:txBody>
                  <a:tcPr marT="45729" marB="4572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24623" name="Group 47"/>
          <p:cNvGraphicFramePr>
            <a:graphicFrameLocks noGrp="1"/>
          </p:cNvGraphicFramePr>
          <p:nvPr>
            <p:ph sz="quarter" idx="4294967295"/>
          </p:nvPr>
        </p:nvGraphicFramePr>
        <p:xfrm>
          <a:off x="850900" y="4702175"/>
          <a:ext cx="6199188" cy="1586512"/>
        </p:xfrm>
        <a:graphic>
          <a:graphicData uri="http://schemas.openxmlformats.org/drawingml/2006/table">
            <a:tbl>
              <a:tblPr/>
              <a:tblGrid>
                <a:gridCol w="2413000"/>
                <a:gridCol w="3786188"/>
              </a:tblGrid>
              <a:tr h="5175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Patron</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Address</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8638">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J. Fisher</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101 Main Street</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97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L. Perez</a:t>
                      </a:r>
                    </a:p>
                  </a:txBody>
                  <a:tcPr marT="45702" marB="4570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202 Market Street </a:t>
                      </a:r>
                    </a:p>
                  </a:txBody>
                  <a:tcPr marT="45702" marB="4570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p:txBody>
          <a:bodyPr/>
          <a:lstStyle/>
          <a:p>
            <a:r>
              <a:rPr lang="en-US" altLang="en-US"/>
              <a:t>Another example </a:t>
            </a:r>
          </a:p>
        </p:txBody>
      </p:sp>
      <p:sp>
        <p:nvSpPr>
          <p:cNvPr id="25603" name="Rectangle 3"/>
          <p:cNvSpPr>
            <a:spLocks noGrp="1" noChangeArrowheads="1"/>
          </p:cNvSpPr>
          <p:nvPr>
            <p:ph type="body" idx="4294967295"/>
          </p:nvPr>
        </p:nvSpPr>
        <p:spPr/>
        <p:txBody>
          <a:bodyPr/>
          <a:lstStyle/>
          <a:p>
            <a:r>
              <a:rPr lang="en-US" altLang="en-US"/>
              <a:t>Tournament winners</a:t>
            </a:r>
          </a:p>
          <a:p>
            <a:endParaRPr lang="en-US" altLang="en-US"/>
          </a:p>
          <a:p>
            <a:endParaRPr lang="en-US" altLang="en-US"/>
          </a:p>
          <a:p>
            <a:endParaRPr lang="en-US" altLang="en-US"/>
          </a:p>
          <a:p>
            <a:endParaRPr lang="en-US" altLang="en-US"/>
          </a:p>
          <a:p>
            <a:endParaRPr lang="en-US" altLang="en-US"/>
          </a:p>
          <a:p>
            <a:endParaRPr lang="en-US" altLang="en-US"/>
          </a:p>
          <a:p>
            <a:r>
              <a:rPr lang="en-US" altLang="en-US"/>
              <a:t>Candidate key is {Tournament, Year}</a:t>
            </a:r>
          </a:p>
          <a:p>
            <a:r>
              <a:rPr lang="en-US" altLang="en-US"/>
              <a:t>Winner →DOB</a:t>
            </a:r>
          </a:p>
        </p:txBody>
      </p:sp>
      <p:graphicFrame>
        <p:nvGraphicFramePr>
          <p:cNvPr id="169034" name="Group 74"/>
          <p:cNvGraphicFramePr>
            <a:graphicFrameLocks noGrp="1"/>
          </p:cNvGraphicFramePr>
          <p:nvPr>
            <p:ph sz="half" idx="4294967295"/>
          </p:nvPr>
        </p:nvGraphicFramePr>
        <p:xfrm>
          <a:off x="457200" y="2841625"/>
          <a:ext cx="8442325" cy="2351088"/>
        </p:xfrm>
        <a:graphic>
          <a:graphicData uri="http://schemas.openxmlformats.org/drawingml/2006/table">
            <a:tbl>
              <a:tblPr/>
              <a:tblGrid>
                <a:gridCol w="3086100"/>
                <a:gridCol w="1028700"/>
                <a:gridCol w="2138363"/>
                <a:gridCol w="2189162"/>
              </a:tblGrid>
              <a:tr h="571500">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Tournament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Year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Winner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DOB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36588">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rgbClr val="000000"/>
                          </a:solidFill>
                          <a:effectLst/>
                          <a:latin typeface="Arial" charset="0"/>
                          <a:cs typeface="Arial" charset="0"/>
                        </a:rPr>
                        <a:t>Indiana Invitational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rgbClr val="000000"/>
                          </a:solidFill>
                          <a:effectLst/>
                          <a:latin typeface="Arial" charset="0"/>
                          <a:cs typeface="Arial" charset="0"/>
                        </a:rPr>
                        <a:t>1998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rgbClr val="000000"/>
                          </a:solidFill>
                          <a:effectLst/>
                          <a:latin typeface="Arial" charset="0"/>
                          <a:cs typeface="Arial" charset="0"/>
                        </a:rPr>
                        <a:t>Al Fredrickson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rgbClr val="000000"/>
                          </a:solidFill>
                          <a:effectLst/>
                          <a:latin typeface="Arial" charset="0"/>
                          <a:cs typeface="Arial" charset="0"/>
                        </a:rPr>
                        <a:t>21 July 1975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rgbClr val="000000"/>
                          </a:solidFill>
                          <a:effectLst/>
                          <a:latin typeface="Arial" charset="0"/>
                          <a:cs typeface="Arial" charset="0"/>
                        </a:rPr>
                        <a:t>Cleveland Open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rgbClr val="000000"/>
                          </a:solidFill>
                          <a:effectLst/>
                          <a:latin typeface="Arial" charset="0"/>
                          <a:cs typeface="Arial" charset="0"/>
                        </a:rPr>
                        <a:t>1999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rgbClr val="000000"/>
                          </a:solidFill>
                          <a:effectLst/>
                          <a:latin typeface="Arial" charset="0"/>
                          <a:cs typeface="Arial" charset="0"/>
                        </a:rPr>
                        <a:t>Bob Albertson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rgbClr val="000000"/>
                          </a:solidFill>
                          <a:effectLst/>
                          <a:latin typeface="Arial" charset="0"/>
                          <a:cs typeface="Arial" charset="0"/>
                        </a:rPr>
                        <a:t>28 Sept. 1968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71500">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rgbClr val="000000"/>
                          </a:solidFill>
                          <a:effectLst/>
                          <a:latin typeface="Arial" charset="0"/>
                          <a:cs typeface="Arial" charset="0"/>
                        </a:rPr>
                        <a:t>Des Moines Masters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rgbClr val="000000"/>
                          </a:solidFill>
                          <a:effectLst/>
                          <a:latin typeface="Arial" charset="0"/>
                          <a:cs typeface="Arial" charset="0"/>
                        </a:rPr>
                        <a:t>1999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rgbClr val="000000"/>
                          </a:solidFill>
                          <a:effectLst/>
                          <a:latin typeface="Arial" charset="0"/>
                          <a:cs typeface="Arial" charset="0"/>
                        </a:rPr>
                        <a:t>Al Fredrickson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rgbClr val="000000"/>
                          </a:solidFill>
                          <a:effectLst/>
                          <a:latin typeface="Arial" charset="0"/>
                          <a:cs typeface="Arial" charset="0"/>
                        </a:rPr>
                        <a:t>21 July 1975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r>
              <a:rPr lang="en-US" altLang="en-US"/>
              <a:t>Boyce-Codd Normal Form</a:t>
            </a:r>
          </a:p>
        </p:txBody>
      </p:sp>
      <p:sp>
        <p:nvSpPr>
          <p:cNvPr id="26627" name="Rectangle 3"/>
          <p:cNvSpPr>
            <a:spLocks noGrp="1" noChangeArrowheads="1"/>
          </p:cNvSpPr>
          <p:nvPr>
            <p:ph type="body" idx="4294967295"/>
          </p:nvPr>
        </p:nvSpPr>
        <p:spPr/>
        <p:txBody>
          <a:bodyPr/>
          <a:lstStyle/>
          <a:p>
            <a:r>
              <a:rPr lang="en-US" altLang="en-US"/>
              <a:t>Stricter form of 3NF</a:t>
            </a:r>
          </a:p>
          <a:p>
            <a:r>
              <a:rPr lang="en-US" altLang="en-US"/>
              <a:t>A table  </a:t>
            </a:r>
            <a:r>
              <a:rPr lang="en-US" altLang="en-US" i="1"/>
              <a:t>T</a:t>
            </a:r>
            <a:r>
              <a:rPr lang="en-US" altLang="en-US"/>
              <a:t> is in BCNF iff </a:t>
            </a:r>
          </a:p>
          <a:p>
            <a:pPr lvl="1"/>
            <a:r>
              <a:rPr lang="en-US" altLang="en-US"/>
              <a:t>for every one of its non-trivial dependencies</a:t>
            </a:r>
            <a:br>
              <a:rPr lang="en-US" altLang="en-US"/>
            </a:br>
            <a:r>
              <a:rPr lang="en-US" altLang="en-US" i="1"/>
              <a:t>X → Y</a:t>
            </a:r>
            <a:r>
              <a:rPr lang="en-US" altLang="en-US"/>
              <a:t>, </a:t>
            </a:r>
            <a:r>
              <a:rPr lang="en-US" altLang="en-US" i="1"/>
              <a:t>X</a:t>
            </a:r>
            <a:r>
              <a:rPr lang="en-US" altLang="en-US"/>
              <a:t> is a super key for </a:t>
            </a:r>
            <a:r>
              <a:rPr lang="en-US" altLang="en-US" i="1"/>
              <a:t>T</a:t>
            </a:r>
          </a:p>
          <a:p>
            <a:pPr lvl="1"/>
            <a:endParaRPr lang="en-US" altLang="en-US" i="1"/>
          </a:p>
          <a:p>
            <a:r>
              <a:rPr lang="en-US" altLang="en-US"/>
              <a:t> Most tables that are in 3NF also are in BCNF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457200" y="457200"/>
            <a:ext cx="8229600" cy="381000"/>
          </a:xfrm>
        </p:spPr>
        <p:txBody>
          <a:bodyPr/>
          <a:lstStyle/>
          <a:p>
            <a:pPr eaLnBrk="1" hangingPunct="1"/>
            <a:r>
              <a:rPr lang="en-CA" b="1" dirty="0" smtClean="0">
                <a:latin typeface="Arial" charset="0"/>
              </a:rPr>
              <a:t>Functional Dependencies</a:t>
            </a:r>
            <a:endParaRPr lang="en-US" b="1" dirty="0" smtClean="0">
              <a:latin typeface="Arial" charset="0"/>
            </a:endParaRPr>
          </a:p>
        </p:txBody>
      </p:sp>
      <p:sp>
        <p:nvSpPr>
          <p:cNvPr id="6" name="Footer Placeholder 3"/>
          <p:cNvSpPr>
            <a:spLocks noGrp="1"/>
          </p:cNvSpPr>
          <p:nvPr>
            <p:ph type="ftr" sz="quarter" idx="11"/>
          </p:nvPr>
        </p:nvSpPr>
        <p:spPr>
          <a:xfrm>
            <a:off x="3124200" y="6356350"/>
            <a:ext cx="2895600" cy="365125"/>
          </a:xfrm>
        </p:spPr>
        <p:txBody>
          <a:bodyPr rtlCol="0"/>
          <a:lstStyle/>
          <a:p>
            <a:pPr>
              <a:defRPr/>
            </a:pPr>
            <a:r>
              <a:rPr lang="en-US">
                <a:solidFill>
                  <a:schemeClr val="tx1">
                    <a:tint val="75000"/>
                  </a:schemeClr>
                </a:solidFill>
                <a:latin typeface="Times New Roman" charset="0"/>
              </a:rPr>
              <a:t>91.2914</a:t>
            </a:r>
          </a:p>
        </p:txBody>
      </p:sp>
      <p:sp>
        <p:nvSpPr>
          <p:cNvPr id="7" name="Slide Number Placeholder 4"/>
          <p:cNvSpPr>
            <a:spLocks noGrp="1"/>
          </p:cNvSpPr>
          <p:nvPr>
            <p:ph type="sldNum" sz="quarter" idx="12"/>
          </p:nvPr>
        </p:nvSpPr>
        <p:spPr/>
        <p:txBody>
          <a:bodyPr/>
          <a:lstStyle/>
          <a:p>
            <a:pPr>
              <a:defRPr/>
            </a:pPr>
            <a:fld id="{F5D5252E-93D9-4ADE-A59D-624594B497CA}" type="slidenum">
              <a:rPr lang="en-US"/>
              <a:pPr>
                <a:defRPr/>
              </a:pPr>
              <a:t>3</a:t>
            </a:fld>
            <a:endParaRPr lang="en-US"/>
          </a:p>
        </p:txBody>
      </p:sp>
      <p:sp>
        <p:nvSpPr>
          <p:cNvPr id="6149" name="Text Box 3"/>
          <p:cNvSpPr txBox="1">
            <a:spLocks noChangeArrowheads="1"/>
          </p:cNvSpPr>
          <p:nvPr/>
        </p:nvSpPr>
        <p:spPr bwMode="auto">
          <a:xfrm>
            <a:off x="766763" y="1219200"/>
            <a:ext cx="8077200" cy="2435225"/>
          </a:xfrm>
          <a:prstGeom prst="rect">
            <a:avLst/>
          </a:prstGeom>
          <a:noFill/>
          <a:ln w="9525">
            <a:noFill/>
            <a:miter lim="800000"/>
            <a:headEnd/>
            <a:tailEnd/>
          </a:ln>
          <a:effectLst/>
        </p:spPr>
        <p:txBody>
          <a:bodyPr>
            <a:spAutoFit/>
          </a:bodyPr>
          <a:lstStyle/>
          <a:p>
            <a:pPr>
              <a:spcBef>
                <a:spcPts val="1200"/>
              </a:spcBef>
              <a:spcAft>
                <a:spcPts val="1200"/>
              </a:spcAft>
            </a:pPr>
            <a:r>
              <a:rPr lang="en-CA" b="1">
                <a:latin typeface="Arial" charset="0"/>
              </a:rPr>
              <a:t>Functional Dependencies</a:t>
            </a:r>
          </a:p>
          <a:p>
            <a:r>
              <a:rPr lang="en-CA">
                <a:latin typeface="Arial" charset="0"/>
              </a:rPr>
              <a:t>We say an attribute, B, has a </a:t>
            </a:r>
            <a:r>
              <a:rPr lang="en-CA" i="1">
                <a:latin typeface="Arial" charset="0"/>
              </a:rPr>
              <a:t>functional dependency</a:t>
            </a:r>
            <a:r>
              <a:rPr lang="en-CA">
                <a:latin typeface="Arial" charset="0"/>
              </a:rPr>
              <a:t> on another attribute, A, if for any two records, which have</a:t>
            </a:r>
          </a:p>
          <a:p>
            <a:r>
              <a:rPr lang="en-CA">
                <a:latin typeface="Arial" charset="0"/>
              </a:rPr>
              <a:t>the same value for A, then the values for B in these two records must be the same. We illustrate this as:</a:t>
            </a:r>
          </a:p>
          <a:p>
            <a:pPr marL="669925" lvl="1"/>
            <a:r>
              <a:rPr lang="en-CA">
                <a:latin typeface="Arial" charset="0"/>
              </a:rPr>
              <a:t>A </a:t>
            </a:r>
            <a:r>
              <a:rPr lang="en-CA" noProof="1">
                <a:latin typeface="Arial" charset="0"/>
                <a:sym typeface="Wingdings" pitchFamily="2" charset="2"/>
              </a:rPr>
              <a:t></a:t>
            </a:r>
            <a:r>
              <a:rPr lang="en-CA">
                <a:latin typeface="Arial" charset="0"/>
              </a:rPr>
              <a:t> B</a:t>
            </a:r>
          </a:p>
        </p:txBody>
      </p:sp>
      <p:sp>
        <p:nvSpPr>
          <p:cNvPr id="6150" name="Text Box 4"/>
          <p:cNvSpPr txBox="1">
            <a:spLocks noChangeArrowheads="1"/>
          </p:cNvSpPr>
          <p:nvPr/>
        </p:nvSpPr>
        <p:spPr bwMode="auto">
          <a:xfrm>
            <a:off x="842963" y="3733800"/>
            <a:ext cx="7696200" cy="2647950"/>
          </a:xfrm>
          <a:prstGeom prst="rect">
            <a:avLst/>
          </a:prstGeom>
          <a:noFill/>
          <a:ln w="9525">
            <a:noFill/>
            <a:miter lim="800000"/>
            <a:headEnd/>
            <a:tailEnd/>
          </a:ln>
          <a:effectLst/>
        </p:spPr>
        <p:txBody>
          <a:bodyPr>
            <a:spAutoFit/>
          </a:bodyPr>
          <a:lstStyle/>
          <a:p>
            <a:r>
              <a:rPr lang="en-CA" b="1"/>
              <a:t>Example</a:t>
            </a:r>
            <a:r>
              <a:rPr lang="en-CA"/>
              <a:t>: Suppose we keep track of employee email addresses, and we only track one email address for each employee. Suppose each employee is identified by their unique employee number. We say there is a functional dependency of email address on employee number:</a:t>
            </a:r>
          </a:p>
          <a:p>
            <a:endParaRPr lang="en-CA"/>
          </a:p>
          <a:p>
            <a:pPr lvl="2"/>
            <a:r>
              <a:rPr lang="en-CA"/>
              <a:t>employee number </a:t>
            </a:r>
            <a:r>
              <a:rPr lang="en-CA" noProof="1"/>
              <a:t> </a:t>
            </a:r>
            <a:r>
              <a:rPr lang="en-CA" noProof="1">
                <a:sym typeface="Wingdings" pitchFamily="2" charset="2"/>
              </a:rPr>
              <a:t></a:t>
            </a:r>
            <a:r>
              <a:rPr lang="en-CA" noProof="1"/>
              <a:t> </a:t>
            </a:r>
            <a:r>
              <a:rPr lang="en-CA"/>
              <a:t>email address </a:t>
            </a: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p:txBody>
          <a:bodyPr/>
          <a:lstStyle/>
          <a:p>
            <a:r>
              <a:rPr lang="en-US" altLang="en-US"/>
              <a:t>Example</a:t>
            </a:r>
          </a:p>
        </p:txBody>
      </p:sp>
      <p:sp>
        <p:nvSpPr>
          <p:cNvPr id="27651" name="Rectangle 3"/>
          <p:cNvSpPr>
            <a:spLocks noGrp="1" noChangeArrowheads="1"/>
          </p:cNvSpPr>
          <p:nvPr>
            <p:ph type="body" idx="4294967295"/>
          </p:nvPr>
        </p:nvSpPr>
        <p:spPr>
          <a:xfrm>
            <a:off x="473075" y="4457700"/>
            <a:ext cx="8229600" cy="2154238"/>
          </a:xfrm>
        </p:spPr>
        <p:txBody>
          <a:bodyPr/>
          <a:lstStyle/>
          <a:p>
            <a:r>
              <a:rPr lang="en-US" altLang="en-US"/>
              <a:t>We can assume</a:t>
            </a:r>
          </a:p>
          <a:p>
            <a:pPr lvl="1"/>
            <a:r>
              <a:rPr lang="en-US" altLang="en-US"/>
              <a:t>Manager → Branch</a:t>
            </a:r>
          </a:p>
          <a:p>
            <a:pPr lvl="1"/>
            <a:r>
              <a:rPr lang="en-US" altLang="en-US"/>
              <a:t>{Project, Branch} → Manager</a:t>
            </a:r>
          </a:p>
        </p:txBody>
      </p:sp>
      <p:graphicFrame>
        <p:nvGraphicFramePr>
          <p:cNvPr id="27680" name="Group 32"/>
          <p:cNvGraphicFramePr>
            <a:graphicFrameLocks noGrp="1"/>
          </p:cNvGraphicFramePr>
          <p:nvPr>
            <p:ph sz="quarter" idx="4294967295"/>
          </p:nvPr>
        </p:nvGraphicFramePr>
        <p:xfrm>
          <a:off x="2876550" y="1446213"/>
          <a:ext cx="5126038" cy="2691100"/>
        </p:xfrm>
        <a:graphic>
          <a:graphicData uri="http://schemas.openxmlformats.org/drawingml/2006/table">
            <a:tbl>
              <a:tblPr/>
              <a:tblGrid>
                <a:gridCol w="1762125"/>
                <a:gridCol w="1720850"/>
                <a:gridCol w="1643063"/>
              </a:tblGrid>
              <a:tr h="5175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Manager</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Project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Branch</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Alice</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Alpha</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Austin</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Alice</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Delta</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Austin</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Carol</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Alpha</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Houston</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Dean</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Delta</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Houston</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idx="4294967295"/>
          </p:nvPr>
        </p:nvSpPr>
        <p:spPr/>
        <p:txBody>
          <a:bodyPr/>
          <a:lstStyle/>
          <a:p>
            <a:r>
              <a:rPr lang="en-US" altLang="en-US"/>
              <a:t>Example</a:t>
            </a:r>
          </a:p>
        </p:txBody>
      </p:sp>
      <p:sp>
        <p:nvSpPr>
          <p:cNvPr id="28675" name="Rectangle 3"/>
          <p:cNvSpPr>
            <a:spLocks noGrp="1" noChangeArrowheads="1"/>
          </p:cNvSpPr>
          <p:nvPr>
            <p:ph type="body" idx="4294967295"/>
          </p:nvPr>
        </p:nvSpPr>
        <p:spPr>
          <a:xfrm>
            <a:off x="457200" y="4438650"/>
            <a:ext cx="8229600" cy="2233613"/>
          </a:xfrm>
        </p:spPr>
        <p:txBody>
          <a:bodyPr/>
          <a:lstStyle/>
          <a:p>
            <a:r>
              <a:rPr lang="en-US" altLang="en-US"/>
              <a:t>Not in BCNF because Manager → Branch and Manager is not a superkey</a:t>
            </a:r>
          </a:p>
          <a:p>
            <a:r>
              <a:rPr lang="en-US" altLang="en-US"/>
              <a:t>Will decomposition work?</a:t>
            </a:r>
          </a:p>
          <a:p>
            <a:pPr lvl="1"/>
            <a:endParaRPr lang="en-US" altLang="en-US"/>
          </a:p>
        </p:txBody>
      </p:sp>
      <p:graphicFrame>
        <p:nvGraphicFramePr>
          <p:cNvPr id="28703" name="Group 31"/>
          <p:cNvGraphicFramePr>
            <a:graphicFrameLocks noGrp="1"/>
          </p:cNvGraphicFramePr>
          <p:nvPr>
            <p:ph sz="quarter" idx="4294967295"/>
          </p:nvPr>
        </p:nvGraphicFramePr>
        <p:xfrm>
          <a:off x="2876550" y="1446213"/>
          <a:ext cx="5126038" cy="2691100"/>
        </p:xfrm>
        <a:graphic>
          <a:graphicData uri="http://schemas.openxmlformats.org/drawingml/2006/table">
            <a:tbl>
              <a:tblPr/>
              <a:tblGrid>
                <a:gridCol w="1762125"/>
                <a:gridCol w="1720850"/>
                <a:gridCol w="1643063"/>
              </a:tblGrid>
              <a:tr h="5175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sng" strike="noStrike" cap="none" normalizeH="0" baseline="0" smtClean="0">
                          <a:ln>
                            <a:noFill/>
                          </a:ln>
                          <a:solidFill>
                            <a:schemeClr val="tx1"/>
                          </a:solidFill>
                          <a:effectLst/>
                          <a:latin typeface="Arial" charset="0"/>
                          <a:cs typeface="Arial" charset="0"/>
                        </a:rPr>
                        <a:t>Manager</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sng" strike="noStrike" cap="none" normalizeH="0" baseline="0" smtClean="0">
                          <a:ln>
                            <a:noFill/>
                          </a:ln>
                          <a:solidFill>
                            <a:schemeClr val="tx1"/>
                          </a:solidFill>
                          <a:effectLst/>
                          <a:latin typeface="Arial" charset="0"/>
                          <a:cs typeface="Arial" charset="0"/>
                        </a:rPr>
                        <a:t>Project</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Branch</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Alice</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Alpha</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Austin</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Bob</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Delta</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Houston</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Carol</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Alpha</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Houston</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Alice</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Delta</a:t>
                      </a:r>
                    </a:p>
                  </a:txBody>
                  <a:tcPr marT="45715" marB="4571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Austin</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r>
              <a:rPr lang="en-US" altLang="en-US"/>
              <a:t>A decomposition (I)</a:t>
            </a:r>
          </a:p>
        </p:txBody>
      </p:sp>
      <p:sp>
        <p:nvSpPr>
          <p:cNvPr id="51334" name="Rectangle 134"/>
          <p:cNvSpPr>
            <a:spLocks noGrp="1" noChangeArrowheads="1"/>
          </p:cNvSpPr>
          <p:nvPr>
            <p:ph type="body" idx="1"/>
          </p:nvPr>
        </p:nvSpPr>
        <p:spPr>
          <a:xfrm>
            <a:off x="473075" y="4706938"/>
            <a:ext cx="8229600" cy="1335087"/>
          </a:xfrm>
        </p:spPr>
        <p:txBody>
          <a:bodyPr/>
          <a:lstStyle/>
          <a:p>
            <a:r>
              <a:rPr lang="en-US"/>
              <a:t>Two-table solution does not preserve the dependency </a:t>
            </a:r>
            <a:r>
              <a:rPr lang="en-US" altLang="en-US"/>
              <a:t>{Project, Branch} → Manager</a:t>
            </a:r>
          </a:p>
          <a:p>
            <a:endParaRPr lang="en-US"/>
          </a:p>
        </p:txBody>
      </p:sp>
      <p:graphicFrame>
        <p:nvGraphicFramePr>
          <p:cNvPr id="51336" name="Group 136"/>
          <p:cNvGraphicFramePr>
            <a:graphicFrameLocks noGrp="1"/>
          </p:cNvGraphicFramePr>
          <p:nvPr>
            <p:ph sz="quarter" idx="4294967295"/>
          </p:nvPr>
        </p:nvGraphicFramePr>
        <p:xfrm>
          <a:off x="4587875" y="1843088"/>
          <a:ext cx="3286125" cy="2172950"/>
        </p:xfrm>
        <a:graphic>
          <a:graphicData uri="http://schemas.openxmlformats.org/drawingml/2006/table">
            <a:tbl>
              <a:tblPr/>
              <a:tblGrid>
                <a:gridCol w="1643063"/>
                <a:gridCol w="1643062"/>
              </a:tblGrid>
              <a:tr h="5064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sng" strike="noStrike" cap="none" normalizeH="0" baseline="0" smtClean="0">
                          <a:ln>
                            <a:noFill/>
                          </a:ln>
                          <a:solidFill>
                            <a:schemeClr val="tx1"/>
                          </a:solidFill>
                          <a:effectLst/>
                          <a:latin typeface="Arial" charset="0"/>
                          <a:cs typeface="Arial" charset="0"/>
                        </a:rPr>
                        <a:t>Manager</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Branch</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Alice</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Austin</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Bob</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Houston</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Carol</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Houston</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1333" name="Group 133"/>
          <p:cNvGraphicFramePr>
            <a:graphicFrameLocks noGrp="1"/>
          </p:cNvGraphicFramePr>
          <p:nvPr/>
        </p:nvGraphicFramePr>
        <p:xfrm>
          <a:off x="847725" y="1843088"/>
          <a:ext cx="3482975" cy="2691130"/>
        </p:xfrm>
        <a:graphic>
          <a:graphicData uri="http://schemas.openxmlformats.org/drawingml/2006/table">
            <a:tbl>
              <a:tblPr/>
              <a:tblGrid>
                <a:gridCol w="1762125"/>
                <a:gridCol w="1720850"/>
              </a:tblGrid>
              <a:tr h="5175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sng" strike="noStrike" cap="none" normalizeH="0" baseline="0" smtClean="0">
                          <a:ln>
                            <a:noFill/>
                          </a:ln>
                          <a:solidFill>
                            <a:schemeClr val="tx1"/>
                          </a:solidFill>
                          <a:effectLst/>
                          <a:latin typeface="Arial" charset="0"/>
                          <a:cs typeface="Arial" charset="0"/>
                        </a:rPr>
                        <a:t>Manager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Project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Alice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Alpha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Bob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Delta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Carol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Alpha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Alice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Delta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en-US"/>
              <a:t>A decomposition (II)</a:t>
            </a:r>
          </a:p>
        </p:txBody>
      </p:sp>
      <p:sp>
        <p:nvSpPr>
          <p:cNvPr id="55299" name="Rectangle 3"/>
          <p:cNvSpPr>
            <a:spLocks noGrp="1" noChangeArrowheads="1"/>
          </p:cNvSpPr>
          <p:nvPr>
            <p:ph type="body" idx="1"/>
          </p:nvPr>
        </p:nvSpPr>
        <p:spPr>
          <a:xfrm>
            <a:off x="473075" y="5146675"/>
            <a:ext cx="8229600" cy="1335088"/>
          </a:xfrm>
        </p:spPr>
        <p:txBody>
          <a:bodyPr/>
          <a:lstStyle/>
          <a:p>
            <a:r>
              <a:rPr lang="en-US"/>
              <a:t>Cannot have two or more managers managing the same project at the same branch</a:t>
            </a:r>
            <a:endParaRPr lang="en-US" altLang="en-US"/>
          </a:p>
          <a:p>
            <a:endParaRPr lang="en-US"/>
          </a:p>
        </p:txBody>
      </p:sp>
      <p:graphicFrame>
        <p:nvGraphicFramePr>
          <p:cNvPr id="55360" name="Group 64"/>
          <p:cNvGraphicFramePr>
            <a:graphicFrameLocks noGrp="1"/>
          </p:cNvGraphicFramePr>
          <p:nvPr>
            <p:ph sz="quarter" idx="4294967295"/>
          </p:nvPr>
        </p:nvGraphicFramePr>
        <p:xfrm>
          <a:off x="4587875" y="1843088"/>
          <a:ext cx="3286125" cy="2741275"/>
        </p:xfrm>
        <a:graphic>
          <a:graphicData uri="http://schemas.openxmlformats.org/drawingml/2006/table">
            <a:tbl>
              <a:tblPr/>
              <a:tblGrid>
                <a:gridCol w="1643063"/>
                <a:gridCol w="1643062"/>
              </a:tblGrid>
              <a:tr h="506413">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sng" strike="noStrike" cap="none" normalizeH="0" baseline="0" smtClean="0">
                          <a:ln>
                            <a:noFill/>
                          </a:ln>
                          <a:solidFill>
                            <a:schemeClr val="tx1"/>
                          </a:solidFill>
                          <a:effectLst/>
                          <a:latin typeface="Arial" charset="0"/>
                          <a:cs typeface="Arial" charset="0"/>
                        </a:rPr>
                        <a:t>Manager</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Branch</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Alice</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Austin</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Bob</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Houston</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Carol</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Houston</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Dean</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Houston</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r>
            </a:tbl>
          </a:graphicData>
        </a:graphic>
      </p:graphicFrame>
      <p:graphicFrame>
        <p:nvGraphicFramePr>
          <p:cNvPr id="55359" name="Group 63"/>
          <p:cNvGraphicFramePr>
            <a:graphicFrameLocks noGrp="1"/>
          </p:cNvGraphicFramePr>
          <p:nvPr/>
        </p:nvGraphicFramePr>
        <p:xfrm>
          <a:off x="847725" y="1843088"/>
          <a:ext cx="3482975" cy="3209290"/>
        </p:xfrm>
        <a:graphic>
          <a:graphicData uri="http://schemas.openxmlformats.org/drawingml/2006/table">
            <a:tbl>
              <a:tblPr/>
              <a:tblGrid>
                <a:gridCol w="1762125"/>
                <a:gridCol w="1720850"/>
              </a:tblGrid>
              <a:tr h="5175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sng" strike="noStrike" cap="none" normalizeH="0" baseline="0" smtClean="0">
                          <a:ln>
                            <a:noFill/>
                          </a:ln>
                          <a:solidFill>
                            <a:schemeClr val="tx1"/>
                          </a:solidFill>
                          <a:effectLst/>
                          <a:latin typeface="Arial" charset="0"/>
                          <a:cs typeface="Arial" charset="0"/>
                        </a:rPr>
                        <a:t>Manager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Project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Alice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Alpha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Bob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Delta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83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Carol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Alpha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Alice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Delta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17525">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Dean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800" b="0" i="0" u="none" strike="noStrike" cap="none" normalizeH="0" baseline="0" smtClean="0">
                          <a:ln>
                            <a:noFill/>
                          </a:ln>
                          <a:solidFill>
                            <a:schemeClr val="tx1"/>
                          </a:solidFill>
                          <a:effectLst/>
                          <a:latin typeface="Arial" charset="0"/>
                          <a:cs typeface="Arial" charset="0"/>
                        </a:rPr>
                        <a:t>Delta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p:txBody>
          <a:bodyPr/>
          <a:lstStyle/>
          <a:p>
            <a:r>
              <a:rPr lang="en-US" altLang="en-US"/>
              <a:t>Multivalued dependencies</a:t>
            </a:r>
          </a:p>
        </p:txBody>
      </p:sp>
      <p:sp>
        <p:nvSpPr>
          <p:cNvPr id="29699" name="Rectangle 3"/>
          <p:cNvSpPr>
            <a:spLocks noGrp="1" noChangeArrowheads="1"/>
          </p:cNvSpPr>
          <p:nvPr>
            <p:ph type="body" idx="4294967295"/>
          </p:nvPr>
        </p:nvSpPr>
        <p:spPr/>
        <p:txBody>
          <a:bodyPr/>
          <a:lstStyle/>
          <a:p>
            <a:r>
              <a:rPr lang="en-US" altLang="en-US" sz="3200"/>
              <a:t>Assume the column headings in a  table are divided into three disjoint groupings </a:t>
            </a:r>
            <a:r>
              <a:rPr lang="en-US" altLang="en-US" sz="3200" i="1"/>
              <a:t>X</a:t>
            </a:r>
            <a:r>
              <a:rPr lang="en-US" altLang="en-US" sz="3200"/>
              <a:t>, </a:t>
            </a:r>
            <a:r>
              <a:rPr lang="en-US" altLang="en-US" sz="3200" i="1"/>
              <a:t>Y</a:t>
            </a:r>
            <a:r>
              <a:rPr lang="en-US" altLang="en-US" sz="3200"/>
              <a:t>, and </a:t>
            </a:r>
            <a:r>
              <a:rPr lang="en-US" altLang="en-US" sz="3200" i="1"/>
              <a:t>Z</a:t>
            </a:r>
          </a:p>
          <a:p>
            <a:r>
              <a:rPr lang="en-US" altLang="en-US" sz="3200"/>
              <a:t>For a particular row, we can refer to the data beneath each group of headings as </a:t>
            </a:r>
            <a:r>
              <a:rPr lang="en-US" altLang="en-US" sz="3200" i="1"/>
              <a:t>x</a:t>
            </a:r>
            <a:r>
              <a:rPr lang="en-US" altLang="en-US" sz="3200"/>
              <a:t>, </a:t>
            </a:r>
            <a:r>
              <a:rPr lang="en-US" altLang="en-US" sz="3200" i="1"/>
              <a:t>y</a:t>
            </a:r>
            <a:r>
              <a:rPr lang="en-US" altLang="en-US" sz="3200"/>
              <a:t>, and </a:t>
            </a:r>
            <a:r>
              <a:rPr lang="en-US" altLang="en-US" sz="3200" i="1"/>
              <a:t>z</a:t>
            </a:r>
            <a:r>
              <a:rPr lang="en-US" altLang="en-US" sz="3200"/>
              <a:t> respectively</a:t>
            </a:r>
          </a:p>
          <a:p>
            <a:endParaRPr lang="en-US"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idx="4294967295"/>
          </p:nvPr>
        </p:nvSpPr>
        <p:spPr/>
        <p:txBody>
          <a:bodyPr/>
          <a:lstStyle/>
          <a:p>
            <a:r>
              <a:rPr lang="en-US" altLang="en-US"/>
              <a:t>Multivalued dependencies</a:t>
            </a:r>
          </a:p>
        </p:txBody>
      </p:sp>
      <p:sp>
        <p:nvSpPr>
          <p:cNvPr id="30723" name="Rectangle 3"/>
          <p:cNvSpPr>
            <a:spLocks noGrp="1" noChangeArrowheads="1"/>
          </p:cNvSpPr>
          <p:nvPr>
            <p:ph type="body" idx="4294967295"/>
          </p:nvPr>
        </p:nvSpPr>
        <p:spPr>
          <a:xfrm>
            <a:off x="457200" y="1981200"/>
            <a:ext cx="8491538" cy="3886200"/>
          </a:xfrm>
        </p:spPr>
        <p:txBody>
          <a:bodyPr/>
          <a:lstStyle/>
          <a:p>
            <a:r>
              <a:rPr lang="en-US" altLang="en-US"/>
              <a:t>A </a:t>
            </a:r>
            <a:r>
              <a:rPr lang="en-US" altLang="en-US" b="1" i="1"/>
              <a:t>multivalued dependency</a:t>
            </a:r>
            <a:r>
              <a:rPr lang="en-US" altLang="en-US"/>
              <a:t> X =&gt;Y occurs if</a:t>
            </a:r>
          </a:p>
          <a:p>
            <a:pPr lvl="1"/>
            <a:r>
              <a:rPr lang="en-US" altLang="en-US"/>
              <a:t>For any x</a:t>
            </a:r>
            <a:r>
              <a:rPr lang="en-US" altLang="en-US" baseline="-25000"/>
              <a:t>c</a:t>
            </a:r>
            <a:r>
              <a:rPr lang="en-US" altLang="en-US"/>
              <a:t> actually occurring in the table and  the list of all the x</a:t>
            </a:r>
            <a:r>
              <a:rPr lang="en-US" altLang="en-US" baseline="-25000"/>
              <a:t>c</a:t>
            </a:r>
            <a:r>
              <a:rPr lang="en-US" altLang="en-US"/>
              <a:t>yz combinations that occur</a:t>
            </a:r>
            <a:br>
              <a:rPr lang="en-US" altLang="en-US"/>
            </a:br>
            <a:r>
              <a:rPr lang="en-US" altLang="en-US"/>
              <a:t>in the table, we will find that x</a:t>
            </a:r>
            <a:r>
              <a:rPr lang="en-US" altLang="en-US" baseline="-25000"/>
              <a:t>c</a:t>
            </a:r>
            <a:r>
              <a:rPr lang="en-US" altLang="en-US"/>
              <a:t> is associated with the same y entries regardless of z.</a:t>
            </a:r>
          </a:p>
          <a:p>
            <a:r>
              <a:rPr lang="en-US" altLang="en-US"/>
              <a:t>A </a:t>
            </a:r>
            <a:r>
              <a:rPr lang="en-US" altLang="en-US" b="1"/>
              <a:t>t</a:t>
            </a:r>
            <a:r>
              <a:rPr lang="en-US" altLang="en-US" b="1" i="1"/>
              <a:t>rivial multivalued dependency</a:t>
            </a:r>
            <a:r>
              <a:rPr lang="en-US" altLang="en-US"/>
              <a:t> </a:t>
            </a:r>
            <a:r>
              <a:rPr lang="en-US" altLang="en-US" i="1"/>
              <a:t>X</a:t>
            </a:r>
            <a:r>
              <a:rPr lang="en-US" altLang="en-US"/>
              <a:t> =&gt;</a:t>
            </a:r>
            <a:r>
              <a:rPr lang="en-US" altLang="en-US" i="1"/>
              <a:t>Y</a:t>
            </a:r>
            <a:r>
              <a:rPr lang="en-US" altLang="en-US"/>
              <a:t> is one where either</a:t>
            </a:r>
          </a:p>
          <a:p>
            <a:pPr lvl="2"/>
            <a:r>
              <a:rPr lang="en-US" altLang="en-US" i="1"/>
              <a:t>Y</a:t>
            </a:r>
            <a:r>
              <a:rPr lang="en-US" altLang="en-US"/>
              <a:t> is a subset of </a:t>
            </a:r>
            <a:r>
              <a:rPr lang="en-US" altLang="en-US" i="1"/>
              <a:t>X</a:t>
            </a:r>
            <a:r>
              <a:rPr lang="en-US" altLang="en-US"/>
              <a:t>, or </a:t>
            </a:r>
          </a:p>
          <a:p>
            <a:pPr lvl="2"/>
            <a:r>
              <a:rPr lang="en-US" altLang="en-US" i="1"/>
              <a:t> Z</a:t>
            </a:r>
            <a:r>
              <a:rPr lang="en-US" altLang="en-US"/>
              <a:t> is empty (</a:t>
            </a:r>
            <a:r>
              <a:rPr lang="en-US" altLang="en-US" i="1"/>
              <a:t>X</a:t>
            </a:r>
            <a:r>
              <a:rPr lang="en-US" altLang="en-US"/>
              <a:t> </a:t>
            </a:r>
            <a:r>
              <a:rPr lang="en-US" altLang="en-US">
                <a:sym typeface="Symbol" pitchFamily="18" charset="2"/>
              </a:rPr>
              <a:t></a:t>
            </a:r>
            <a:r>
              <a:rPr lang="en-US" altLang="en-US"/>
              <a:t> </a:t>
            </a:r>
            <a:r>
              <a:rPr lang="en-US" altLang="en-US" i="1"/>
              <a:t>Y</a:t>
            </a:r>
            <a:r>
              <a:rPr lang="en-US" altLang="en-US"/>
              <a:t> has all column headings)</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p:txBody>
          <a:bodyPr/>
          <a:lstStyle/>
          <a:p>
            <a:r>
              <a:rPr lang="en-US" altLang="en-US"/>
              <a:t>Fourth Normal Form</a:t>
            </a:r>
          </a:p>
        </p:txBody>
      </p:sp>
      <p:sp>
        <p:nvSpPr>
          <p:cNvPr id="31747" name="Rectangle 3"/>
          <p:cNvSpPr>
            <a:spLocks noGrp="1" noChangeArrowheads="1"/>
          </p:cNvSpPr>
          <p:nvPr>
            <p:ph type="body" idx="4294967295"/>
          </p:nvPr>
        </p:nvSpPr>
        <p:spPr/>
        <p:txBody>
          <a:bodyPr/>
          <a:lstStyle/>
          <a:p>
            <a:r>
              <a:rPr lang="en-US" altLang="en-US"/>
              <a:t>A table is in 4NF iff</a:t>
            </a:r>
          </a:p>
          <a:p>
            <a:pPr lvl="1"/>
            <a:r>
              <a:rPr lang="en-US" altLang="en-US"/>
              <a:t> For every one of its non-trivial multivalued dependencies </a:t>
            </a:r>
            <a:r>
              <a:rPr lang="en-US" altLang="en-US" i="1"/>
              <a:t>X =&gt; Y</a:t>
            </a:r>
            <a:r>
              <a:rPr lang="en-US" altLang="en-US"/>
              <a:t>,  </a:t>
            </a:r>
            <a:r>
              <a:rPr lang="en-US" altLang="en-US" i="1"/>
              <a:t>X</a:t>
            </a:r>
            <a:r>
              <a:rPr lang="en-US" altLang="en-US"/>
              <a:t> is either:</a:t>
            </a:r>
          </a:p>
          <a:p>
            <a:pPr lvl="2"/>
            <a:r>
              <a:rPr lang="en-US" altLang="en-US"/>
              <a:t>A candidate key or</a:t>
            </a:r>
          </a:p>
          <a:p>
            <a:pPr lvl="2"/>
            <a:r>
              <a:rPr lang="en-US" altLang="en-US"/>
              <a:t>A superset of a candidate key</a:t>
            </a:r>
          </a:p>
          <a:p>
            <a:endParaRPr lang="en-US"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p:txBody>
          <a:bodyPr/>
          <a:lstStyle/>
          <a:p>
            <a:r>
              <a:rPr lang="en-US" altLang="en-US"/>
              <a:t>Example from Wikipedia</a:t>
            </a:r>
          </a:p>
        </p:txBody>
      </p:sp>
      <p:graphicFrame>
        <p:nvGraphicFramePr>
          <p:cNvPr id="182346" name="Group 74"/>
          <p:cNvGraphicFramePr>
            <a:graphicFrameLocks noGrp="1"/>
          </p:cNvGraphicFramePr>
          <p:nvPr>
            <p:ph idx="4294967295"/>
          </p:nvPr>
        </p:nvGraphicFramePr>
        <p:xfrm>
          <a:off x="457200" y="1981200"/>
          <a:ext cx="8229600" cy="3524253"/>
        </p:xfrm>
        <a:graphic>
          <a:graphicData uri="http://schemas.openxmlformats.org/drawingml/2006/table">
            <a:tbl>
              <a:tblPr/>
              <a:tblGrid>
                <a:gridCol w="2743200"/>
                <a:gridCol w="1943100"/>
                <a:gridCol w="3543300"/>
              </a:tblGrid>
              <a:tr h="503238">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Restaurant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Pizza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DeliveryArea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Pizza Milano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Thin crust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SW Houston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Pizza Milano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Thick crust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SW Houston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Pizza Firenze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Thin crust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NW Houston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4825">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Pizza Firenze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Thick crust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NW Houston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Pizza Milano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Thin crust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NW Houston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Pizza Milano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Thick crust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NW Houston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idx="4294967295"/>
          </p:nvPr>
        </p:nvSpPr>
        <p:spPr/>
        <p:txBody>
          <a:bodyPr/>
          <a:lstStyle/>
          <a:p>
            <a:r>
              <a:rPr lang="en-US" altLang="en-US"/>
              <a:t>Discussion</a:t>
            </a:r>
          </a:p>
        </p:txBody>
      </p:sp>
      <p:sp>
        <p:nvSpPr>
          <p:cNvPr id="33795" name="Rectangle 3"/>
          <p:cNvSpPr>
            <a:spLocks noGrp="1" noChangeArrowheads="1"/>
          </p:cNvSpPr>
          <p:nvPr>
            <p:ph type="body" idx="4294967295"/>
          </p:nvPr>
        </p:nvSpPr>
        <p:spPr/>
        <p:txBody>
          <a:bodyPr/>
          <a:lstStyle/>
          <a:p>
            <a:r>
              <a:rPr lang="en-US" altLang="en-US"/>
              <a:t>The table has no non-key attributes </a:t>
            </a:r>
          </a:p>
          <a:p>
            <a:pPr lvl="1"/>
            <a:r>
              <a:rPr lang="en-US" altLang="en-US"/>
              <a:t>Key is { Restaurant, Pizza, DeliveryArea}</a:t>
            </a:r>
          </a:p>
          <a:p>
            <a:r>
              <a:rPr lang="en-US" altLang="en-US"/>
              <a:t>Two non-trivial multivalued dependencies </a:t>
            </a:r>
          </a:p>
          <a:p>
            <a:pPr lvl="1"/>
            <a:r>
              <a:rPr lang="en-US" altLang="en-US"/>
              <a:t>Restaurant =&gt; Pizza</a:t>
            </a:r>
          </a:p>
          <a:p>
            <a:pPr lvl="1"/>
            <a:r>
              <a:rPr lang="en-US" altLang="en-US"/>
              <a:t>Restaurant =&gt; DeliveryArea</a:t>
            </a:r>
          </a:p>
          <a:p>
            <a:pPr>
              <a:buFont typeface="Wingdings" pitchFamily="2" charset="2"/>
              <a:buNone/>
            </a:pPr>
            <a:r>
              <a:rPr lang="en-US" altLang="en-US"/>
              <a:t>	since each restaurant delivers the same pizzas to all its delivery areas</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p:txBody>
          <a:bodyPr/>
          <a:lstStyle/>
          <a:p>
            <a:r>
              <a:rPr lang="en-US" altLang="en-US"/>
              <a:t>4NF Solution</a:t>
            </a:r>
          </a:p>
        </p:txBody>
      </p:sp>
      <p:sp>
        <p:nvSpPr>
          <p:cNvPr id="34819" name="Rectangle 99"/>
          <p:cNvSpPr>
            <a:spLocks noGrp="1" noChangeArrowheads="1"/>
          </p:cNvSpPr>
          <p:nvPr>
            <p:ph type="body" idx="4294967295"/>
          </p:nvPr>
        </p:nvSpPr>
        <p:spPr>
          <a:xfrm>
            <a:off x="457200" y="2824163"/>
            <a:ext cx="8229600" cy="604837"/>
          </a:xfrm>
        </p:spPr>
        <p:txBody>
          <a:bodyPr/>
          <a:lstStyle/>
          <a:p>
            <a:r>
              <a:rPr lang="en-US" altLang="en-US"/>
              <a:t>Two separate tables</a:t>
            </a:r>
          </a:p>
        </p:txBody>
      </p:sp>
      <p:graphicFrame>
        <p:nvGraphicFramePr>
          <p:cNvPr id="185437" name="Group 93"/>
          <p:cNvGraphicFramePr>
            <a:graphicFrameLocks noGrp="1"/>
          </p:cNvGraphicFramePr>
          <p:nvPr>
            <p:ph sz="half" idx="4294967295"/>
          </p:nvPr>
        </p:nvGraphicFramePr>
        <p:xfrm>
          <a:off x="4359275" y="3641725"/>
          <a:ext cx="4146550" cy="2760664"/>
        </p:xfrm>
        <a:graphic>
          <a:graphicData uri="http://schemas.openxmlformats.org/drawingml/2006/table">
            <a:tbl>
              <a:tblPr/>
              <a:tblGrid>
                <a:gridCol w="2106613"/>
                <a:gridCol w="2039937"/>
              </a:tblGrid>
              <a:tr h="544513">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Restaurant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Pizza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9275">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Pizza Milano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Thin crust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5625">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Pizza Milano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Thick crust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4038">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Pizza Firenze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Thin crust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7213">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Pizza Firenze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Thick crust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85444" name="Group 100"/>
          <p:cNvGraphicFramePr>
            <a:graphicFrameLocks noGrp="1"/>
          </p:cNvGraphicFramePr>
          <p:nvPr>
            <p:ph sz="half" idx="4294967295"/>
          </p:nvPr>
        </p:nvGraphicFramePr>
        <p:xfrm>
          <a:off x="4359275" y="808038"/>
          <a:ext cx="4327525" cy="2016126"/>
        </p:xfrm>
        <a:graphic>
          <a:graphicData uri="http://schemas.openxmlformats.org/drawingml/2006/table">
            <a:tbl>
              <a:tblPr/>
              <a:tblGrid>
                <a:gridCol w="2041525"/>
                <a:gridCol w="2286000"/>
              </a:tblGrid>
              <a:tr h="503238">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Restaurant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DeliveryArea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Pizza Milano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SW Houston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3238">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Pizza Firenze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NW Houston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6412">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Pizza Milano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itchFamily="2" charset="2"/>
                        <a:defRPr sz="2400">
                          <a:solidFill>
                            <a:schemeClr val="tx1"/>
                          </a:solidFill>
                          <a:latin typeface="Arial" charset="0"/>
                          <a:cs typeface="Arial" charset="0"/>
                        </a:defRPr>
                      </a:lvl1pPr>
                      <a:lvl2pPr>
                        <a:spcBef>
                          <a:spcPct val="20000"/>
                        </a:spcBef>
                        <a:buClr>
                          <a:schemeClr val="accent2"/>
                        </a:buClr>
                        <a:buSzPct val="80000"/>
                        <a:buFont typeface="Wingdings" pitchFamily="2" charset="2"/>
                        <a:defRPr sz="2400">
                          <a:solidFill>
                            <a:schemeClr val="tx1"/>
                          </a:solidFill>
                          <a:latin typeface="Arial" charset="0"/>
                          <a:cs typeface="Arial" charset="0"/>
                        </a:defRPr>
                      </a:lvl2pPr>
                      <a:lvl3pPr>
                        <a:spcBef>
                          <a:spcPct val="20000"/>
                        </a:spcBef>
                        <a:buClr>
                          <a:schemeClr val="bg2"/>
                        </a:buClr>
                        <a:buSzPct val="65000"/>
                        <a:buFont typeface="Wingdings" pitchFamily="2" charset="2"/>
                        <a:defRPr sz="2400">
                          <a:solidFill>
                            <a:schemeClr val="tx1"/>
                          </a:solidFill>
                          <a:latin typeface="Arial" charset="0"/>
                          <a:cs typeface="Arial" charset="0"/>
                        </a:defRPr>
                      </a:lvl3pPr>
                      <a:lvl4pPr>
                        <a:spcBef>
                          <a:spcPct val="20000"/>
                        </a:spcBef>
                        <a:buClr>
                          <a:schemeClr val="accent2"/>
                        </a:buClr>
                        <a:buSzPct val="70000"/>
                        <a:buFont typeface="Wingdings" pitchFamily="2" charset="2"/>
                        <a:defRPr sz="2400">
                          <a:solidFill>
                            <a:schemeClr val="tx1"/>
                          </a:solidFill>
                          <a:latin typeface="Arial" charset="0"/>
                          <a:cs typeface="Arial" charset="0"/>
                        </a:defRPr>
                      </a:lvl4pPr>
                      <a:lvl5pPr>
                        <a:spcBef>
                          <a:spcPct val="20000"/>
                        </a:spcBef>
                        <a:buClr>
                          <a:schemeClr val="bg2"/>
                        </a:buClr>
                        <a:buFont typeface="Wingdings" pitchFamily="2" charset="2"/>
                        <a:defRPr sz="2400">
                          <a:solidFill>
                            <a:schemeClr val="tx1"/>
                          </a:solidFill>
                          <a:latin typeface="Arial" charset="0"/>
                          <a:cs typeface="Arial" charset="0"/>
                        </a:defRPr>
                      </a:lvl5pPr>
                      <a:lvl6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6pPr>
                      <a:lvl7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7pPr>
                      <a:lvl8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8pPr>
                      <a:lvl9pPr fontAlgn="base">
                        <a:spcBef>
                          <a:spcPct val="20000"/>
                        </a:spcBef>
                        <a:spcAft>
                          <a:spcPct val="0"/>
                        </a:spcAft>
                        <a:buClr>
                          <a:schemeClr val="bg2"/>
                        </a:buClr>
                        <a:buFont typeface="Wingdings" pitchFamily="2" charset="2"/>
                        <a:defRPr sz="2400">
                          <a:solidFill>
                            <a:schemeClr val="tx1"/>
                          </a:solidFill>
                          <a:latin typeface="Arial" charset="0"/>
                          <a:cs typeface="Arial" charset="0"/>
                        </a:defRPr>
                      </a:lvl9p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en-US" sz="2400" b="0" i="0" u="none" strike="noStrike" cap="none" normalizeH="0" baseline="0" smtClean="0">
                          <a:ln>
                            <a:noFill/>
                          </a:ln>
                          <a:solidFill>
                            <a:schemeClr val="tx1"/>
                          </a:solidFill>
                          <a:effectLst/>
                          <a:latin typeface="Arial" charset="0"/>
                          <a:cs typeface="Arial" charset="0"/>
                        </a:rPr>
                        <a:t>NW Houston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457200"/>
            <a:ext cx="8229600" cy="520700"/>
          </a:xfrm>
        </p:spPr>
        <p:txBody>
          <a:bodyPr/>
          <a:lstStyle/>
          <a:p>
            <a:pPr eaLnBrk="1" hangingPunct="1"/>
            <a:r>
              <a:rPr lang="en-CA" b="1" dirty="0" smtClean="0">
                <a:latin typeface="Arial" charset="0"/>
              </a:rPr>
              <a:t>Functional Dependencies</a:t>
            </a:r>
            <a:endParaRPr lang="en-US" b="1" dirty="0" smtClean="0">
              <a:latin typeface="Arial" charset="0"/>
            </a:endParaRPr>
          </a:p>
        </p:txBody>
      </p:sp>
      <p:sp>
        <p:nvSpPr>
          <p:cNvPr id="229" name="Footer Placeholder 3"/>
          <p:cNvSpPr>
            <a:spLocks noGrp="1"/>
          </p:cNvSpPr>
          <p:nvPr>
            <p:ph type="ftr" sz="quarter" idx="11"/>
          </p:nvPr>
        </p:nvSpPr>
        <p:spPr>
          <a:xfrm>
            <a:off x="3124200" y="6356350"/>
            <a:ext cx="2895600" cy="365125"/>
          </a:xfrm>
        </p:spPr>
        <p:txBody>
          <a:bodyPr rtlCol="0"/>
          <a:lstStyle/>
          <a:p>
            <a:pPr>
              <a:defRPr/>
            </a:pPr>
            <a:r>
              <a:rPr lang="en-US">
                <a:solidFill>
                  <a:schemeClr val="tx1">
                    <a:tint val="75000"/>
                  </a:schemeClr>
                </a:solidFill>
                <a:latin typeface="Times New Roman" charset="0"/>
              </a:rPr>
              <a:t>91.2914</a:t>
            </a:r>
          </a:p>
        </p:txBody>
      </p:sp>
      <p:sp>
        <p:nvSpPr>
          <p:cNvPr id="230" name="Slide Number Placeholder 4"/>
          <p:cNvSpPr>
            <a:spLocks noGrp="1"/>
          </p:cNvSpPr>
          <p:nvPr>
            <p:ph type="sldNum" sz="quarter" idx="12"/>
          </p:nvPr>
        </p:nvSpPr>
        <p:spPr/>
        <p:txBody>
          <a:bodyPr/>
          <a:lstStyle/>
          <a:p>
            <a:pPr>
              <a:defRPr/>
            </a:pPr>
            <a:fld id="{1E3FBCB9-3176-4E40-9961-DDC556990E40}" type="slidenum">
              <a:rPr lang="en-US"/>
              <a:pPr>
                <a:defRPr/>
              </a:pPr>
              <a:t>4</a:t>
            </a:fld>
            <a:endParaRPr lang="en-US"/>
          </a:p>
        </p:txBody>
      </p:sp>
      <p:sp>
        <p:nvSpPr>
          <p:cNvPr id="7173" name="Rectangle 296"/>
          <p:cNvSpPr>
            <a:spLocks noChangeArrowheads="1"/>
          </p:cNvSpPr>
          <p:nvPr/>
        </p:nvSpPr>
        <p:spPr bwMode="auto">
          <a:xfrm>
            <a:off x="6621463" y="1371600"/>
            <a:ext cx="11112" cy="11113"/>
          </a:xfrm>
          <a:prstGeom prst="rect">
            <a:avLst/>
          </a:prstGeom>
          <a:solidFill>
            <a:srgbClr val="000000"/>
          </a:solidFill>
          <a:ln w="9525">
            <a:noFill/>
            <a:miter lim="800000"/>
            <a:headEnd/>
            <a:tailEnd/>
          </a:ln>
        </p:spPr>
        <p:txBody>
          <a:bodyPr/>
          <a:lstStyle/>
          <a:p>
            <a:endParaRPr lang="en-US"/>
          </a:p>
        </p:txBody>
      </p:sp>
      <p:sp>
        <p:nvSpPr>
          <p:cNvPr id="7174" name="Rectangle 313"/>
          <p:cNvSpPr>
            <a:spLocks noChangeArrowheads="1"/>
          </p:cNvSpPr>
          <p:nvPr/>
        </p:nvSpPr>
        <p:spPr bwMode="auto">
          <a:xfrm>
            <a:off x="6621463" y="1382713"/>
            <a:ext cx="11112" cy="312737"/>
          </a:xfrm>
          <a:prstGeom prst="rect">
            <a:avLst/>
          </a:prstGeom>
          <a:solidFill>
            <a:srgbClr val="000000"/>
          </a:solidFill>
          <a:ln w="9525">
            <a:noFill/>
            <a:miter lim="800000"/>
            <a:headEnd/>
            <a:tailEnd/>
          </a:ln>
        </p:spPr>
        <p:txBody>
          <a:bodyPr/>
          <a:lstStyle/>
          <a:p>
            <a:endParaRPr lang="en-US"/>
          </a:p>
        </p:txBody>
      </p:sp>
      <p:sp>
        <p:nvSpPr>
          <p:cNvPr id="7175" name="Rectangle 350"/>
          <p:cNvSpPr>
            <a:spLocks noChangeArrowheads="1"/>
          </p:cNvSpPr>
          <p:nvPr/>
        </p:nvSpPr>
        <p:spPr bwMode="auto">
          <a:xfrm>
            <a:off x="6479911" y="1862931"/>
            <a:ext cx="11112" cy="312737"/>
          </a:xfrm>
          <a:prstGeom prst="rect">
            <a:avLst/>
          </a:prstGeom>
          <a:solidFill>
            <a:srgbClr val="000000"/>
          </a:solidFill>
          <a:ln w="9525">
            <a:noFill/>
            <a:miter lim="800000"/>
            <a:headEnd/>
            <a:tailEnd/>
          </a:ln>
        </p:spPr>
        <p:txBody>
          <a:bodyPr/>
          <a:lstStyle/>
          <a:p>
            <a:endParaRPr lang="en-US"/>
          </a:p>
        </p:txBody>
      </p:sp>
      <p:sp>
        <p:nvSpPr>
          <p:cNvPr id="7176" name="Rectangle 373"/>
          <p:cNvSpPr>
            <a:spLocks noChangeArrowheads="1"/>
          </p:cNvSpPr>
          <p:nvPr/>
        </p:nvSpPr>
        <p:spPr bwMode="auto">
          <a:xfrm>
            <a:off x="6621463" y="2995613"/>
            <a:ext cx="11112" cy="11112"/>
          </a:xfrm>
          <a:prstGeom prst="rect">
            <a:avLst/>
          </a:prstGeom>
          <a:solidFill>
            <a:srgbClr val="000000"/>
          </a:solidFill>
          <a:ln w="9525">
            <a:noFill/>
            <a:miter lim="800000"/>
            <a:headEnd/>
            <a:tailEnd/>
          </a:ln>
        </p:spPr>
        <p:txBody>
          <a:bodyPr/>
          <a:lstStyle/>
          <a:p>
            <a:endParaRPr lang="en-US"/>
          </a:p>
        </p:txBody>
      </p:sp>
      <p:sp>
        <p:nvSpPr>
          <p:cNvPr id="7177" name="Rectangle 387"/>
          <p:cNvSpPr>
            <a:spLocks noChangeArrowheads="1"/>
          </p:cNvSpPr>
          <p:nvPr/>
        </p:nvSpPr>
        <p:spPr bwMode="auto">
          <a:xfrm>
            <a:off x="6479911" y="2030413"/>
            <a:ext cx="152664" cy="312737"/>
          </a:xfrm>
          <a:prstGeom prst="rect">
            <a:avLst/>
          </a:prstGeom>
          <a:solidFill>
            <a:srgbClr val="000000"/>
          </a:solidFill>
          <a:ln w="9525">
            <a:noFill/>
            <a:miter lim="800000"/>
            <a:headEnd/>
            <a:tailEnd/>
          </a:ln>
        </p:spPr>
        <p:txBody>
          <a:bodyPr/>
          <a:lstStyle/>
          <a:p>
            <a:endParaRPr lang="en-US"/>
          </a:p>
        </p:txBody>
      </p:sp>
      <p:sp>
        <p:nvSpPr>
          <p:cNvPr id="7178" name="Rectangle 424"/>
          <p:cNvSpPr>
            <a:spLocks noChangeArrowheads="1"/>
          </p:cNvSpPr>
          <p:nvPr/>
        </p:nvSpPr>
        <p:spPr bwMode="auto">
          <a:xfrm>
            <a:off x="6491023" y="2197894"/>
            <a:ext cx="11112" cy="312737"/>
          </a:xfrm>
          <a:prstGeom prst="rect">
            <a:avLst/>
          </a:prstGeom>
          <a:solidFill>
            <a:srgbClr val="000000"/>
          </a:solidFill>
          <a:ln w="9525">
            <a:noFill/>
            <a:miter lim="800000"/>
            <a:headEnd/>
            <a:tailEnd/>
          </a:ln>
        </p:spPr>
        <p:txBody>
          <a:bodyPr/>
          <a:lstStyle/>
          <a:p>
            <a:endParaRPr lang="en-US"/>
          </a:p>
        </p:txBody>
      </p:sp>
      <p:sp>
        <p:nvSpPr>
          <p:cNvPr id="7179" name="Rectangle 447"/>
          <p:cNvSpPr>
            <a:spLocks noChangeArrowheads="1"/>
          </p:cNvSpPr>
          <p:nvPr/>
        </p:nvSpPr>
        <p:spPr bwMode="auto">
          <a:xfrm>
            <a:off x="6621463" y="2660650"/>
            <a:ext cx="11112" cy="11113"/>
          </a:xfrm>
          <a:prstGeom prst="rect">
            <a:avLst/>
          </a:prstGeom>
          <a:solidFill>
            <a:srgbClr val="000000"/>
          </a:solidFill>
          <a:ln w="9525">
            <a:noFill/>
            <a:miter lim="800000"/>
            <a:headEnd/>
            <a:tailEnd/>
          </a:ln>
        </p:spPr>
        <p:txBody>
          <a:bodyPr/>
          <a:lstStyle/>
          <a:p>
            <a:endParaRPr lang="en-US"/>
          </a:p>
        </p:txBody>
      </p:sp>
      <p:sp>
        <p:nvSpPr>
          <p:cNvPr id="7180" name="Rectangle 461"/>
          <p:cNvSpPr>
            <a:spLocks noChangeArrowheads="1"/>
          </p:cNvSpPr>
          <p:nvPr/>
        </p:nvSpPr>
        <p:spPr bwMode="auto">
          <a:xfrm>
            <a:off x="6502135" y="2839244"/>
            <a:ext cx="11112" cy="312737"/>
          </a:xfrm>
          <a:prstGeom prst="rect">
            <a:avLst/>
          </a:prstGeom>
          <a:solidFill>
            <a:srgbClr val="000000"/>
          </a:solidFill>
          <a:ln w="9525">
            <a:noFill/>
            <a:miter lim="800000"/>
            <a:headEnd/>
            <a:tailEnd/>
          </a:ln>
        </p:spPr>
        <p:txBody>
          <a:bodyPr/>
          <a:lstStyle/>
          <a:p>
            <a:endParaRPr lang="en-US"/>
          </a:p>
        </p:txBody>
      </p:sp>
      <p:sp>
        <p:nvSpPr>
          <p:cNvPr id="7181" name="Rectangle 485"/>
          <p:cNvSpPr>
            <a:spLocks noChangeArrowheads="1"/>
          </p:cNvSpPr>
          <p:nvPr/>
        </p:nvSpPr>
        <p:spPr bwMode="auto">
          <a:xfrm>
            <a:off x="6621463" y="2979738"/>
            <a:ext cx="11112" cy="11112"/>
          </a:xfrm>
          <a:prstGeom prst="rect">
            <a:avLst/>
          </a:prstGeom>
          <a:solidFill>
            <a:srgbClr val="000000"/>
          </a:solidFill>
          <a:ln w="9525">
            <a:noFill/>
            <a:miter lim="800000"/>
            <a:headEnd/>
            <a:tailEnd/>
          </a:ln>
        </p:spPr>
        <p:txBody>
          <a:bodyPr/>
          <a:lstStyle/>
          <a:p>
            <a:endParaRPr lang="en-US"/>
          </a:p>
        </p:txBody>
      </p:sp>
      <p:sp>
        <p:nvSpPr>
          <p:cNvPr id="7182" name="Rectangle 517"/>
          <p:cNvSpPr>
            <a:spLocks noChangeArrowheads="1"/>
          </p:cNvSpPr>
          <p:nvPr/>
        </p:nvSpPr>
        <p:spPr bwMode="auto">
          <a:xfrm>
            <a:off x="6502135" y="3147219"/>
            <a:ext cx="11112" cy="312738"/>
          </a:xfrm>
          <a:prstGeom prst="rect">
            <a:avLst/>
          </a:prstGeom>
          <a:solidFill>
            <a:srgbClr val="000000"/>
          </a:solidFill>
          <a:ln w="9525">
            <a:noFill/>
            <a:miter lim="800000"/>
            <a:headEnd/>
            <a:tailEnd/>
          </a:ln>
        </p:spPr>
        <p:txBody>
          <a:bodyPr/>
          <a:lstStyle/>
          <a:p>
            <a:endParaRPr lang="en-US"/>
          </a:p>
        </p:txBody>
      </p:sp>
      <p:grpSp>
        <p:nvGrpSpPr>
          <p:cNvPr id="2" name="Group 534"/>
          <p:cNvGrpSpPr>
            <a:grpSpLocks/>
          </p:cNvGrpSpPr>
          <p:nvPr/>
        </p:nvGrpSpPr>
        <p:grpSpPr bwMode="auto">
          <a:xfrm>
            <a:off x="762000" y="1371600"/>
            <a:ext cx="7620000" cy="1944688"/>
            <a:chOff x="249" y="864"/>
            <a:chExt cx="5236" cy="1225"/>
          </a:xfrm>
        </p:grpSpPr>
        <p:sp>
          <p:nvSpPr>
            <p:cNvPr id="7186" name="Rectangle 269"/>
            <p:cNvSpPr>
              <a:spLocks noChangeArrowheads="1"/>
            </p:cNvSpPr>
            <p:nvPr/>
          </p:nvSpPr>
          <p:spPr bwMode="auto">
            <a:xfrm>
              <a:off x="256" y="871"/>
              <a:ext cx="1201" cy="197"/>
            </a:xfrm>
            <a:prstGeom prst="rect">
              <a:avLst/>
            </a:prstGeom>
            <a:solidFill>
              <a:srgbClr val="D9D9D9"/>
            </a:solidFill>
            <a:ln w="9525">
              <a:noFill/>
              <a:miter lim="800000"/>
              <a:headEnd/>
              <a:tailEnd/>
            </a:ln>
          </p:spPr>
          <p:txBody>
            <a:bodyPr/>
            <a:lstStyle/>
            <a:p>
              <a:endParaRPr lang="en-US"/>
            </a:p>
          </p:txBody>
        </p:sp>
        <p:sp>
          <p:nvSpPr>
            <p:cNvPr id="7187" name="Rectangle 270"/>
            <p:cNvSpPr>
              <a:spLocks noChangeArrowheads="1"/>
            </p:cNvSpPr>
            <p:nvPr/>
          </p:nvSpPr>
          <p:spPr bwMode="auto">
            <a:xfrm>
              <a:off x="552" y="874"/>
              <a:ext cx="763" cy="202"/>
            </a:xfrm>
            <a:prstGeom prst="rect">
              <a:avLst/>
            </a:prstGeom>
            <a:noFill/>
            <a:ln w="9525">
              <a:noFill/>
              <a:miter lim="800000"/>
              <a:headEnd/>
              <a:tailEnd/>
            </a:ln>
          </p:spPr>
          <p:txBody>
            <a:bodyPr wrap="none" lIns="0" tIns="0" rIns="0" bIns="0">
              <a:spAutoFit/>
            </a:bodyPr>
            <a:lstStyle/>
            <a:p>
              <a:r>
                <a:rPr lang="en-US" sz="2100" b="1" u="sng">
                  <a:solidFill>
                    <a:srgbClr val="010000"/>
                  </a:solidFill>
                </a:rPr>
                <a:t>EmpNum</a:t>
              </a:r>
              <a:endParaRPr lang="en-US" u="sng"/>
            </a:p>
          </p:txBody>
        </p:sp>
        <p:sp>
          <p:nvSpPr>
            <p:cNvPr id="7188" name="Rectangle 272"/>
            <p:cNvSpPr>
              <a:spLocks noChangeArrowheads="1"/>
            </p:cNvSpPr>
            <p:nvPr/>
          </p:nvSpPr>
          <p:spPr bwMode="auto">
            <a:xfrm>
              <a:off x="1464" y="871"/>
              <a:ext cx="1301" cy="197"/>
            </a:xfrm>
            <a:prstGeom prst="rect">
              <a:avLst/>
            </a:prstGeom>
            <a:solidFill>
              <a:srgbClr val="D9D9D9"/>
            </a:solidFill>
            <a:ln w="9525">
              <a:noFill/>
              <a:miter lim="800000"/>
              <a:headEnd/>
              <a:tailEnd/>
            </a:ln>
          </p:spPr>
          <p:txBody>
            <a:bodyPr/>
            <a:lstStyle/>
            <a:p>
              <a:endParaRPr lang="en-US"/>
            </a:p>
          </p:txBody>
        </p:sp>
        <p:sp>
          <p:nvSpPr>
            <p:cNvPr id="7189" name="Rectangle 273"/>
            <p:cNvSpPr>
              <a:spLocks noChangeArrowheads="1"/>
            </p:cNvSpPr>
            <p:nvPr/>
          </p:nvSpPr>
          <p:spPr bwMode="auto">
            <a:xfrm>
              <a:off x="1760" y="874"/>
              <a:ext cx="845" cy="202"/>
            </a:xfrm>
            <a:prstGeom prst="rect">
              <a:avLst/>
            </a:prstGeom>
            <a:noFill/>
            <a:ln w="9525">
              <a:noFill/>
              <a:miter lim="800000"/>
              <a:headEnd/>
              <a:tailEnd/>
            </a:ln>
          </p:spPr>
          <p:txBody>
            <a:bodyPr wrap="none" lIns="0" tIns="0" rIns="0" bIns="0">
              <a:spAutoFit/>
            </a:bodyPr>
            <a:lstStyle/>
            <a:p>
              <a:r>
                <a:rPr lang="en-US" sz="2100" b="1">
                  <a:solidFill>
                    <a:srgbClr val="010000"/>
                  </a:solidFill>
                </a:rPr>
                <a:t>EmpEmail</a:t>
              </a:r>
              <a:endParaRPr lang="en-US"/>
            </a:p>
          </p:txBody>
        </p:sp>
        <p:sp>
          <p:nvSpPr>
            <p:cNvPr id="7190" name="Rectangle 274"/>
            <p:cNvSpPr>
              <a:spLocks noChangeArrowheads="1"/>
            </p:cNvSpPr>
            <p:nvPr/>
          </p:nvSpPr>
          <p:spPr bwMode="auto">
            <a:xfrm>
              <a:off x="2772" y="871"/>
              <a:ext cx="1399" cy="197"/>
            </a:xfrm>
            <a:prstGeom prst="rect">
              <a:avLst/>
            </a:prstGeom>
            <a:solidFill>
              <a:srgbClr val="D9D9D9"/>
            </a:solidFill>
            <a:ln w="9525">
              <a:noFill/>
              <a:miter lim="800000"/>
              <a:headEnd/>
              <a:tailEnd/>
            </a:ln>
          </p:spPr>
          <p:txBody>
            <a:bodyPr/>
            <a:lstStyle/>
            <a:p>
              <a:endParaRPr lang="en-US"/>
            </a:p>
          </p:txBody>
        </p:sp>
        <p:sp>
          <p:nvSpPr>
            <p:cNvPr id="7191" name="Rectangle 275"/>
            <p:cNvSpPr>
              <a:spLocks noChangeArrowheads="1"/>
            </p:cNvSpPr>
            <p:nvPr/>
          </p:nvSpPr>
          <p:spPr bwMode="auto">
            <a:xfrm>
              <a:off x="3095" y="874"/>
              <a:ext cx="916" cy="202"/>
            </a:xfrm>
            <a:prstGeom prst="rect">
              <a:avLst/>
            </a:prstGeom>
            <a:noFill/>
            <a:ln w="9525">
              <a:noFill/>
              <a:miter lim="800000"/>
              <a:headEnd/>
              <a:tailEnd/>
            </a:ln>
          </p:spPr>
          <p:txBody>
            <a:bodyPr wrap="none" lIns="0" tIns="0" rIns="0" bIns="0">
              <a:spAutoFit/>
            </a:bodyPr>
            <a:lstStyle/>
            <a:p>
              <a:r>
                <a:rPr lang="en-US" sz="2100" b="1">
                  <a:solidFill>
                    <a:srgbClr val="010000"/>
                  </a:solidFill>
                </a:rPr>
                <a:t>EmpFname</a:t>
              </a:r>
              <a:endParaRPr lang="en-US"/>
            </a:p>
          </p:txBody>
        </p:sp>
        <p:sp>
          <p:nvSpPr>
            <p:cNvPr id="7192" name="Rectangle 276"/>
            <p:cNvSpPr>
              <a:spLocks noChangeArrowheads="1"/>
            </p:cNvSpPr>
            <p:nvPr/>
          </p:nvSpPr>
          <p:spPr bwMode="auto">
            <a:xfrm>
              <a:off x="4178" y="871"/>
              <a:ext cx="1300" cy="197"/>
            </a:xfrm>
            <a:prstGeom prst="rect">
              <a:avLst/>
            </a:prstGeom>
            <a:solidFill>
              <a:srgbClr val="D9D9D9"/>
            </a:solidFill>
            <a:ln w="9525">
              <a:noFill/>
              <a:miter lim="800000"/>
              <a:headEnd/>
              <a:tailEnd/>
            </a:ln>
          </p:spPr>
          <p:txBody>
            <a:bodyPr/>
            <a:lstStyle/>
            <a:p>
              <a:endParaRPr lang="en-US"/>
            </a:p>
          </p:txBody>
        </p:sp>
        <p:sp>
          <p:nvSpPr>
            <p:cNvPr id="7193" name="Rectangle 277"/>
            <p:cNvSpPr>
              <a:spLocks noChangeArrowheads="1"/>
            </p:cNvSpPr>
            <p:nvPr/>
          </p:nvSpPr>
          <p:spPr bwMode="auto">
            <a:xfrm>
              <a:off x="4447" y="874"/>
              <a:ext cx="926" cy="202"/>
            </a:xfrm>
            <a:prstGeom prst="rect">
              <a:avLst/>
            </a:prstGeom>
            <a:noFill/>
            <a:ln w="9525">
              <a:noFill/>
              <a:miter lim="800000"/>
              <a:headEnd/>
              <a:tailEnd/>
            </a:ln>
          </p:spPr>
          <p:txBody>
            <a:bodyPr wrap="none" lIns="0" tIns="0" rIns="0" bIns="0">
              <a:spAutoFit/>
            </a:bodyPr>
            <a:lstStyle/>
            <a:p>
              <a:r>
                <a:rPr lang="en-US" sz="2100" b="1">
                  <a:solidFill>
                    <a:srgbClr val="010000"/>
                  </a:solidFill>
                </a:rPr>
                <a:t>EmpLname</a:t>
              </a:r>
              <a:endParaRPr lang="en-US"/>
            </a:p>
          </p:txBody>
        </p:sp>
        <p:sp>
          <p:nvSpPr>
            <p:cNvPr id="7194" name="Rectangle 278"/>
            <p:cNvSpPr>
              <a:spLocks noChangeArrowheads="1"/>
            </p:cNvSpPr>
            <p:nvPr/>
          </p:nvSpPr>
          <p:spPr bwMode="auto">
            <a:xfrm>
              <a:off x="249" y="864"/>
              <a:ext cx="7" cy="7"/>
            </a:xfrm>
            <a:prstGeom prst="rect">
              <a:avLst/>
            </a:prstGeom>
            <a:solidFill>
              <a:srgbClr val="000000"/>
            </a:solidFill>
            <a:ln w="9525">
              <a:noFill/>
              <a:miter lim="800000"/>
              <a:headEnd/>
              <a:tailEnd/>
            </a:ln>
          </p:spPr>
          <p:txBody>
            <a:bodyPr/>
            <a:lstStyle/>
            <a:p>
              <a:endParaRPr lang="en-US"/>
            </a:p>
          </p:txBody>
        </p:sp>
        <p:sp>
          <p:nvSpPr>
            <p:cNvPr id="7195" name="Line 279"/>
            <p:cNvSpPr>
              <a:spLocks noChangeShapeType="1"/>
            </p:cNvSpPr>
            <p:nvPr/>
          </p:nvSpPr>
          <p:spPr bwMode="auto">
            <a:xfrm>
              <a:off x="249" y="864"/>
              <a:ext cx="7" cy="1"/>
            </a:xfrm>
            <a:prstGeom prst="line">
              <a:avLst/>
            </a:prstGeom>
            <a:noFill/>
            <a:ln w="0">
              <a:solidFill>
                <a:srgbClr val="000000"/>
              </a:solidFill>
              <a:round/>
              <a:headEnd/>
              <a:tailEnd/>
            </a:ln>
          </p:spPr>
          <p:txBody>
            <a:bodyPr/>
            <a:lstStyle/>
            <a:p>
              <a:endParaRPr lang="en-US"/>
            </a:p>
          </p:txBody>
        </p:sp>
        <p:sp>
          <p:nvSpPr>
            <p:cNvPr id="7196" name="Line 280"/>
            <p:cNvSpPr>
              <a:spLocks noChangeShapeType="1"/>
            </p:cNvSpPr>
            <p:nvPr/>
          </p:nvSpPr>
          <p:spPr bwMode="auto">
            <a:xfrm>
              <a:off x="249" y="864"/>
              <a:ext cx="1" cy="7"/>
            </a:xfrm>
            <a:prstGeom prst="line">
              <a:avLst/>
            </a:prstGeom>
            <a:noFill/>
            <a:ln w="0">
              <a:solidFill>
                <a:srgbClr val="000000"/>
              </a:solidFill>
              <a:round/>
              <a:headEnd/>
              <a:tailEnd/>
            </a:ln>
          </p:spPr>
          <p:txBody>
            <a:bodyPr/>
            <a:lstStyle/>
            <a:p>
              <a:endParaRPr lang="en-US"/>
            </a:p>
          </p:txBody>
        </p:sp>
        <p:sp>
          <p:nvSpPr>
            <p:cNvPr id="7197" name="Rectangle 281"/>
            <p:cNvSpPr>
              <a:spLocks noChangeArrowheads="1"/>
            </p:cNvSpPr>
            <p:nvPr/>
          </p:nvSpPr>
          <p:spPr bwMode="auto">
            <a:xfrm>
              <a:off x="249" y="864"/>
              <a:ext cx="7" cy="7"/>
            </a:xfrm>
            <a:prstGeom prst="rect">
              <a:avLst/>
            </a:prstGeom>
            <a:solidFill>
              <a:srgbClr val="000000"/>
            </a:solidFill>
            <a:ln w="9525">
              <a:noFill/>
              <a:miter lim="800000"/>
              <a:headEnd/>
              <a:tailEnd/>
            </a:ln>
          </p:spPr>
          <p:txBody>
            <a:bodyPr/>
            <a:lstStyle/>
            <a:p>
              <a:endParaRPr lang="en-US"/>
            </a:p>
          </p:txBody>
        </p:sp>
        <p:sp>
          <p:nvSpPr>
            <p:cNvPr id="7198" name="Line 282"/>
            <p:cNvSpPr>
              <a:spLocks noChangeShapeType="1"/>
            </p:cNvSpPr>
            <p:nvPr/>
          </p:nvSpPr>
          <p:spPr bwMode="auto">
            <a:xfrm>
              <a:off x="249" y="864"/>
              <a:ext cx="7" cy="1"/>
            </a:xfrm>
            <a:prstGeom prst="line">
              <a:avLst/>
            </a:prstGeom>
            <a:noFill/>
            <a:ln w="0">
              <a:solidFill>
                <a:srgbClr val="000000"/>
              </a:solidFill>
              <a:round/>
              <a:headEnd/>
              <a:tailEnd/>
            </a:ln>
          </p:spPr>
          <p:txBody>
            <a:bodyPr/>
            <a:lstStyle/>
            <a:p>
              <a:endParaRPr lang="en-US"/>
            </a:p>
          </p:txBody>
        </p:sp>
        <p:sp>
          <p:nvSpPr>
            <p:cNvPr id="7199" name="Line 283"/>
            <p:cNvSpPr>
              <a:spLocks noChangeShapeType="1"/>
            </p:cNvSpPr>
            <p:nvPr/>
          </p:nvSpPr>
          <p:spPr bwMode="auto">
            <a:xfrm>
              <a:off x="249" y="864"/>
              <a:ext cx="1" cy="7"/>
            </a:xfrm>
            <a:prstGeom prst="line">
              <a:avLst/>
            </a:prstGeom>
            <a:noFill/>
            <a:ln w="0">
              <a:solidFill>
                <a:srgbClr val="000000"/>
              </a:solidFill>
              <a:round/>
              <a:headEnd/>
              <a:tailEnd/>
            </a:ln>
          </p:spPr>
          <p:txBody>
            <a:bodyPr/>
            <a:lstStyle/>
            <a:p>
              <a:endParaRPr lang="en-US"/>
            </a:p>
          </p:txBody>
        </p:sp>
        <p:sp>
          <p:nvSpPr>
            <p:cNvPr id="7200" name="Rectangle 284"/>
            <p:cNvSpPr>
              <a:spLocks noChangeArrowheads="1"/>
            </p:cNvSpPr>
            <p:nvPr/>
          </p:nvSpPr>
          <p:spPr bwMode="auto">
            <a:xfrm>
              <a:off x="256" y="864"/>
              <a:ext cx="1201" cy="7"/>
            </a:xfrm>
            <a:prstGeom prst="rect">
              <a:avLst/>
            </a:prstGeom>
            <a:solidFill>
              <a:srgbClr val="000000"/>
            </a:solidFill>
            <a:ln w="9525">
              <a:noFill/>
              <a:miter lim="800000"/>
              <a:headEnd/>
              <a:tailEnd/>
            </a:ln>
          </p:spPr>
          <p:txBody>
            <a:bodyPr/>
            <a:lstStyle/>
            <a:p>
              <a:endParaRPr lang="en-US"/>
            </a:p>
          </p:txBody>
        </p:sp>
        <p:sp>
          <p:nvSpPr>
            <p:cNvPr id="7201" name="Line 285"/>
            <p:cNvSpPr>
              <a:spLocks noChangeShapeType="1"/>
            </p:cNvSpPr>
            <p:nvPr/>
          </p:nvSpPr>
          <p:spPr bwMode="auto">
            <a:xfrm>
              <a:off x="256" y="864"/>
              <a:ext cx="1201" cy="1"/>
            </a:xfrm>
            <a:prstGeom prst="line">
              <a:avLst/>
            </a:prstGeom>
            <a:noFill/>
            <a:ln w="0">
              <a:solidFill>
                <a:srgbClr val="000000"/>
              </a:solidFill>
              <a:round/>
              <a:headEnd/>
              <a:tailEnd/>
            </a:ln>
          </p:spPr>
          <p:txBody>
            <a:bodyPr/>
            <a:lstStyle/>
            <a:p>
              <a:endParaRPr lang="en-US"/>
            </a:p>
          </p:txBody>
        </p:sp>
        <p:sp>
          <p:nvSpPr>
            <p:cNvPr id="7202" name="Rectangle 286"/>
            <p:cNvSpPr>
              <a:spLocks noChangeArrowheads="1"/>
            </p:cNvSpPr>
            <p:nvPr/>
          </p:nvSpPr>
          <p:spPr bwMode="auto">
            <a:xfrm>
              <a:off x="1457" y="864"/>
              <a:ext cx="7" cy="7"/>
            </a:xfrm>
            <a:prstGeom prst="rect">
              <a:avLst/>
            </a:prstGeom>
            <a:solidFill>
              <a:srgbClr val="000000"/>
            </a:solidFill>
            <a:ln w="9525">
              <a:noFill/>
              <a:miter lim="800000"/>
              <a:headEnd/>
              <a:tailEnd/>
            </a:ln>
          </p:spPr>
          <p:txBody>
            <a:bodyPr/>
            <a:lstStyle/>
            <a:p>
              <a:endParaRPr lang="en-US"/>
            </a:p>
          </p:txBody>
        </p:sp>
        <p:sp>
          <p:nvSpPr>
            <p:cNvPr id="7203" name="Line 287"/>
            <p:cNvSpPr>
              <a:spLocks noChangeShapeType="1"/>
            </p:cNvSpPr>
            <p:nvPr/>
          </p:nvSpPr>
          <p:spPr bwMode="auto">
            <a:xfrm>
              <a:off x="1457" y="864"/>
              <a:ext cx="7" cy="1"/>
            </a:xfrm>
            <a:prstGeom prst="line">
              <a:avLst/>
            </a:prstGeom>
            <a:noFill/>
            <a:ln w="0">
              <a:solidFill>
                <a:srgbClr val="000000"/>
              </a:solidFill>
              <a:round/>
              <a:headEnd/>
              <a:tailEnd/>
            </a:ln>
          </p:spPr>
          <p:txBody>
            <a:bodyPr/>
            <a:lstStyle/>
            <a:p>
              <a:endParaRPr lang="en-US"/>
            </a:p>
          </p:txBody>
        </p:sp>
        <p:sp>
          <p:nvSpPr>
            <p:cNvPr id="7204" name="Line 288"/>
            <p:cNvSpPr>
              <a:spLocks noChangeShapeType="1"/>
            </p:cNvSpPr>
            <p:nvPr/>
          </p:nvSpPr>
          <p:spPr bwMode="auto">
            <a:xfrm>
              <a:off x="1457" y="864"/>
              <a:ext cx="1" cy="7"/>
            </a:xfrm>
            <a:prstGeom prst="line">
              <a:avLst/>
            </a:prstGeom>
            <a:noFill/>
            <a:ln w="0">
              <a:solidFill>
                <a:srgbClr val="000000"/>
              </a:solidFill>
              <a:round/>
              <a:headEnd/>
              <a:tailEnd/>
            </a:ln>
          </p:spPr>
          <p:txBody>
            <a:bodyPr/>
            <a:lstStyle/>
            <a:p>
              <a:endParaRPr lang="en-US"/>
            </a:p>
          </p:txBody>
        </p:sp>
        <p:sp>
          <p:nvSpPr>
            <p:cNvPr id="7205" name="Rectangle 289"/>
            <p:cNvSpPr>
              <a:spLocks noChangeArrowheads="1"/>
            </p:cNvSpPr>
            <p:nvPr/>
          </p:nvSpPr>
          <p:spPr bwMode="auto">
            <a:xfrm>
              <a:off x="1464" y="864"/>
              <a:ext cx="1301" cy="7"/>
            </a:xfrm>
            <a:prstGeom prst="rect">
              <a:avLst/>
            </a:prstGeom>
            <a:solidFill>
              <a:srgbClr val="000000"/>
            </a:solidFill>
            <a:ln w="9525">
              <a:noFill/>
              <a:miter lim="800000"/>
              <a:headEnd/>
              <a:tailEnd/>
            </a:ln>
          </p:spPr>
          <p:txBody>
            <a:bodyPr/>
            <a:lstStyle/>
            <a:p>
              <a:endParaRPr lang="en-US"/>
            </a:p>
          </p:txBody>
        </p:sp>
        <p:sp>
          <p:nvSpPr>
            <p:cNvPr id="7206" name="Line 290"/>
            <p:cNvSpPr>
              <a:spLocks noChangeShapeType="1"/>
            </p:cNvSpPr>
            <p:nvPr/>
          </p:nvSpPr>
          <p:spPr bwMode="auto">
            <a:xfrm>
              <a:off x="1464" y="864"/>
              <a:ext cx="1301" cy="1"/>
            </a:xfrm>
            <a:prstGeom prst="line">
              <a:avLst/>
            </a:prstGeom>
            <a:noFill/>
            <a:ln w="0">
              <a:solidFill>
                <a:srgbClr val="000000"/>
              </a:solidFill>
              <a:round/>
              <a:headEnd/>
              <a:tailEnd/>
            </a:ln>
          </p:spPr>
          <p:txBody>
            <a:bodyPr/>
            <a:lstStyle/>
            <a:p>
              <a:endParaRPr lang="en-US"/>
            </a:p>
          </p:txBody>
        </p:sp>
        <p:sp>
          <p:nvSpPr>
            <p:cNvPr id="7207" name="Line 292"/>
            <p:cNvSpPr>
              <a:spLocks noChangeShapeType="1"/>
            </p:cNvSpPr>
            <p:nvPr/>
          </p:nvSpPr>
          <p:spPr bwMode="auto">
            <a:xfrm>
              <a:off x="2765" y="864"/>
              <a:ext cx="7" cy="1"/>
            </a:xfrm>
            <a:prstGeom prst="line">
              <a:avLst/>
            </a:prstGeom>
            <a:noFill/>
            <a:ln w="0">
              <a:solidFill>
                <a:srgbClr val="000000"/>
              </a:solidFill>
              <a:round/>
              <a:headEnd/>
              <a:tailEnd/>
            </a:ln>
          </p:spPr>
          <p:txBody>
            <a:bodyPr/>
            <a:lstStyle/>
            <a:p>
              <a:endParaRPr lang="en-US"/>
            </a:p>
          </p:txBody>
        </p:sp>
        <p:sp>
          <p:nvSpPr>
            <p:cNvPr id="7208" name="Line 293"/>
            <p:cNvSpPr>
              <a:spLocks noChangeShapeType="1"/>
            </p:cNvSpPr>
            <p:nvPr/>
          </p:nvSpPr>
          <p:spPr bwMode="auto">
            <a:xfrm>
              <a:off x="2765" y="864"/>
              <a:ext cx="1" cy="7"/>
            </a:xfrm>
            <a:prstGeom prst="line">
              <a:avLst/>
            </a:prstGeom>
            <a:noFill/>
            <a:ln w="0">
              <a:solidFill>
                <a:srgbClr val="000000"/>
              </a:solidFill>
              <a:round/>
              <a:headEnd/>
              <a:tailEnd/>
            </a:ln>
          </p:spPr>
          <p:txBody>
            <a:bodyPr/>
            <a:lstStyle/>
            <a:p>
              <a:endParaRPr lang="en-US"/>
            </a:p>
          </p:txBody>
        </p:sp>
        <p:sp>
          <p:nvSpPr>
            <p:cNvPr id="7209" name="Rectangle 294"/>
            <p:cNvSpPr>
              <a:spLocks noChangeArrowheads="1"/>
            </p:cNvSpPr>
            <p:nvPr/>
          </p:nvSpPr>
          <p:spPr bwMode="auto">
            <a:xfrm>
              <a:off x="2772" y="864"/>
              <a:ext cx="1399" cy="7"/>
            </a:xfrm>
            <a:prstGeom prst="rect">
              <a:avLst/>
            </a:prstGeom>
            <a:solidFill>
              <a:srgbClr val="000000"/>
            </a:solidFill>
            <a:ln w="9525">
              <a:noFill/>
              <a:miter lim="800000"/>
              <a:headEnd/>
              <a:tailEnd/>
            </a:ln>
          </p:spPr>
          <p:txBody>
            <a:bodyPr/>
            <a:lstStyle/>
            <a:p>
              <a:endParaRPr lang="en-US"/>
            </a:p>
          </p:txBody>
        </p:sp>
        <p:sp>
          <p:nvSpPr>
            <p:cNvPr id="7210" name="Line 295"/>
            <p:cNvSpPr>
              <a:spLocks noChangeShapeType="1"/>
            </p:cNvSpPr>
            <p:nvPr/>
          </p:nvSpPr>
          <p:spPr bwMode="auto">
            <a:xfrm>
              <a:off x="2772" y="864"/>
              <a:ext cx="1399" cy="1"/>
            </a:xfrm>
            <a:prstGeom prst="line">
              <a:avLst/>
            </a:prstGeom>
            <a:noFill/>
            <a:ln w="0">
              <a:solidFill>
                <a:srgbClr val="000000"/>
              </a:solidFill>
              <a:round/>
              <a:headEnd/>
              <a:tailEnd/>
            </a:ln>
          </p:spPr>
          <p:txBody>
            <a:bodyPr/>
            <a:lstStyle/>
            <a:p>
              <a:endParaRPr lang="en-US"/>
            </a:p>
          </p:txBody>
        </p:sp>
        <p:sp>
          <p:nvSpPr>
            <p:cNvPr id="7211" name="Line 297"/>
            <p:cNvSpPr>
              <a:spLocks noChangeShapeType="1"/>
            </p:cNvSpPr>
            <p:nvPr/>
          </p:nvSpPr>
          <p:spPr bwMode="auto">
            <a:xfrm>
              <a:off x="4171" y="864"/>
              <a:ext cx="7" cy="1"/>
            </a:xfrm>
            <a:prstGeom prst="line">
              <a:avLst/>
            </a:prstGeom>
            <a:noFill/>
            <a:ln w="0">
              <a:solidFill>
                <a:srgbClr val="000000"/>
              </a:solidFill>
              <a:round/>
              <a:headEnd/>
              <a:tailEnd/>
            </a:ln>
          </p:spPr>
          <p:txBody>
            <a:bodyPr/>
            <a:lstStyle/>
            <a:p>
              <a:endParaRPr lang="en-US"/>
            </a:p>
          </p:txBody>
        </p:sp>
        <p:sp>
          <p:nvSpPr>
            <p:cNvPr id="7212" name="Line 298"/>
            <p:cNvSpPr>
              <a:spLocks noChangeShapeType="1"/>
            </p:cNvSpPr>
            <p:nvPr/>
          </p:nvSpPr>
          <p:spPr bwMode="auto">
            <a:xfrm>
              <a:off x="4171" y="864"/>
              <a:ext cx="1" cy="7"/>
            </a:xfrm>
            <a:prstGeom prst="line">
              <a:avLst/>
            </a:prstGeom>
            <a:noFill/>
            <a:ln w="0">
              <a:solidFill>
                <a:srgbClr val="000000"/>
              </a:solidFill>
              <a:round/>
              <a:headEnd/>
              <a:tailEnd/>
            </a:ln>
          </p:spPr>
          <p:txBody>
            <a:bodyPr/>
            <a:lstStyle/>
            <a:p>
              <a:endParaRPr lang="en-US"/>
            </a:p>
          </p:txBody>
        </p:sp>
        <p:sp>
          <p:nvSpPr>
            <p:cNvPr id="7213" name="Rectangle 299"/>
            <p:cNvSpPr>
              <a:spLocks noChangeArrowheads="1"/>
            </p:cNvSpPr>
            <p:nvPr/>
          </p:nvSpPr>
          <p:spPr bwMode="auto">
            <a:xfrm>
              <a:off x="4178" y="864"/>
              <a:ext cx="1300" cy="7"/>
            </a:xfrm>
            <a:prstGeom prst="rect">
              <a:avLst/>
            </a:prstGeom>
            <a:solidFill>
              <a:srgbClr val="000000"/>
            </a:solidFill>
            <a:ln w="9525">
              <a:noFill/>
              <a:miter lim="800000"/>
              <a:headEnd/>
              <a:tailEnd/>
            </a:ln>
          </p:spPr>
          <p:txBody>
            <a:bodyPr/>
            <a:lstStyle/>
            <a:p>
              <a:endParaRPr lang="en-US"/>
            </a:p>
          </p:txBody>
        </p:sp>
        <p:sp>
          <p:nvSpPr>
            <p:cNvPr id="7214" name="Line 300"/>
            <p:cNvSpPr>
              <a:spLocks noChangeShapeType="1"/>
            </p:cNvSpPr>
            <p:nvPr/>
          </p:nvSpPr>
          <p:spPr bwMode="auto">
            <a:xfrm>
              <a:off x="4178" y="864"/>
              <a:ext cx="1300" cy="1"/>
            </a:xfrm>
            <a:prstGeom prst="line">
              <a:avLst/>
            </a:prstGeom>
            <a:noFill/>
            <a:ln w="0">
              <a:solidFill>
                <a:srgbClr val="000000"/>
              </a:solidFill>
              <a:round/>
              <a:headEnd/>
              <a:tailEnd/>
            </a:ln>
          </p:spPr>
          <p:txBody>
            <a:bodyPr/>
            <a:lstStyle/>
            <a:p>
              <a:endParaRPr lang="en-US"/>
            </a:p>
          </p:txBody>
        </p:sp>
        <p:sp>
          <p:nvSpPr>
            <p:cNvPr id="7215" name="Rectangle 301"/>
            <p:cNvSpPr>
              <a:spLocks noChangeArrowheads="1"/>
            </p:cNvSpPr>
            <p:nvPr/>
          </p:nvSpPr>
          <p:spPr bwMode="auto">
            <a:xfrm>
              <a:off x="5478" y="864"/>
              <a:ext cx="7" cy="7"/>
            </a:xfrm>
            <a:prstGeom prst="rect">
              <a:avLst/>
            </a:prstGeom>
            <a:solidFill>
              <a:srgbClr val="000000"/>
            </a:solidFill>
            <a:ln w="9525">
              <a:noFill/>
              <a:miter lim="800000"/>
              <a:headEnd/>
              <a:tailEnd/>
            </a:ln>
          </p:spPr>
          <p:txBody>
            <a:bodyPr/>
            <a:lstStyle/>
            <a:p>
              <a:endParaRPr lang="en-US"/>
            </a:p>
          </p:txBody>
        </p:sp>
        <p:sp>
          <p:nvSpPr>
            <p:cNvPr id="7216" name="Line 302"/>
            <p:cNvSpPr>
              <a:spLocks noChangeShapeType="1"/>
            </p:cNvSpPr>
            <p:nvPr/>
          </p:nvSpPr>
          <p:spPr bwMode="auto">
            <a:xfrm>
              <a:off x="5478" y="864"/>
              <a:ext cx="7" cy="1"/>
            </a:xfrm>
            <a:prstGeom prst="line">
              <a:avLst/>
            </a:prstGeom>
            <a:noFill/>
            <a:ln w="0">
              <a:solidFill>
                <a:srgbClr val="000000"/>
              </a:solidFill>
              <a:round/>
              <a:headEnd/>
              <a:tailEnd/>
            </a:ln>
          </p:spPr>
          <p:txBody>
            <a:bodyPr/>
            <a:lstStyle/>
            <a:p>
              <a:endParaRPr lang="en-US"/>
            </a:p>
          </p:txBody>
        </p:sp>
        <p:sp>
          <p:nvSpPr>
            <p:cNvPr id="7217" name="Line 303"/>
            <p:cNvSpPr>
              <a:spLocks noChangeShapeType="1"/>
            </p:cNvSpPr>
            <p:nvPr/>
          </p:nvSpPr>
          <p:spPr bwMode="auto">
            <a:xfrm>
              <a:off x="5478" y="864"/>
              <a:ext cx="1" cy="7"/>
            </a:xfrm>
            <a:prstGeom prst="line">
              <a:avLst/>
            </a:prstGeom>
            <a:noFill/>
            <a:ln w="0">
              <a:solidFill>
                <a:srgbClr val="000000"/>
              </a:solidFill>
              <a:round/>
              <a:headEnd/>
              <a:tailEnd/>
            </a:ln>
          </p:spPr>
          <p:txBody>
            <a:bodyPr/>
            <a:lstStyle/>
            <a:p>
              <a:endParaRPr lang="en-US"/>
            </a:p>
          </p:txBody>
        </p:sp>
        <p:sp>
          <p:nvSpPr>
            <p:cNvPr id="7218" name="Rectangle 304"/>
            <p:cNvSpPr>
              <a:spLocks noChangeArrowheads="1"/>
            </p:cNvSpPr>
            <p:nvPr/>
          </p:nvSpPr>
          <p:spPr bwMode="auto">
            <a:xfrm>
              <a:off x="5478" y="864"/>
              <a:ext cx="7" cy="7"/>
            </a:xfrm>
            <a:prstGeom prst="rect">
              <a:avLst/>
            </a:prstGeom>
            <a:solidFill>
              <a:srgbClr val="000000"/>
            </a:solidFill>
            <a:ln w="9525">
              <a:noFill/>
              <a:miter lim="800000"/>
              <a:headEnd/>
              <a:tailEnd/>
            </a:ln>
          </p:spPr>
          <p:txBody>
            <a:bodyPr/>
            <a:lstStyle/>
            <a:p>
              <a:endParaRPr lang="en-US"/>
            </a:p>
          </p:txBody>
        </p:sp>
        <p:sp>
          <p:nvSpPr>
            <p:cNvPr id="7219" name="Line 305"/>
            <p:cNvSpPr>
              <a:spLocks noChangeShapeType="1"/>
            </p:cNvSpPr>
            <p:nvPr/>
          </p:nvSpPr>
          <p:spPr bwMode="auto">
            <a:xfrm>
              <a:off x="5478" y="864"/>
              <a:ext cx="7" cy="1"/>
            </a:xfrm>
            <a:prstGeom prst="line">
              <a:avLst/>
            </a:prstGeom>
            <a:noFill/>
            <a:ln w="0">
              <a:solidFill>
                <a:srgbClr val="000000"/>
              </a:solidFill>
              <a:round/>
              <a:headEnd/>
              <a:tailEnd/>
            </a:ln>
          </p:spPr>
          <p:txBody>
            <a:bodyPr/>
            <a:lstStyle/>
            <a:p>
              <a:endParaRPr lang="en-US"/>
            </a:p>
          </p:txBody>
        </p:sp>
        <p:sp>
          <p:nvSpPr>
            <p:cNvPr id="7220" name="Line 306"/>
            <p:cNvSpPr>
              <a:spLocks noChangeShapeType="1"/>
            </p:cNvSpPr>
            <p:nvPr/>
          </p:nvSpPr>
          <p:spPr bwMode="auto">
            <a:xfrm>
              <a:off x="5478" y="864"/>
              <a:ext cx="1" cy="7"/>
            </a:xfrm>
            <a:prstGeom prst="line">
              <a:avLst/>
            </a:prstGeom>
            <a:noFill/>
            <a:ln w="0">
              <a:solidFill>
                <a:srgbClr val="000000"/>
              </a:solidFill>
              <a:round/>
              <a:headEnd/>
              <a:tailEnd/>
            </a:ln>
          </p:spPr>
          <p:txBody>
            <a:bodyPr/>
            <a:lstStyle/>
            <a:p>
              <a:endParaRPr lang="en-US"/>
            </a:p>
          </p:txBody>
        </p:sp>
        <p:sp>
          <p:nvSpPr>
            <p:cNvPr id="7221" name="Rectangle 307"/>
            <p:cNvSpPr>
              <a:spLocks noChangeArrowheads="1"/>
            </p:cNvSpPr>
            <p:nvPr/>
          </p:nvSpPr>
          <p:spPr bwMode="auto">
            <a:xfrm>
              <a:off x="249" y="871"/>
              <a:ext cx="7" cy="197"/>
            </a:xfrm>
            <a:prstGeom prst="rect">
              <a:avLst/>
            </a:prstGeom>
            <a:solidFill>
              <a:srgbClr val="000000"/>
            </a:solidFill>
            <a:ln w="9525">
              <a:noFill/>
              <a:miter lim="800000"/>
              <a:headEnd/>
              <a:tailEnd/>
            </a:ln>
          </p:spPr>
          <p:txBody>
            <a:bodyPr/>
            <a:lstStyle/>
            <a:p>
              <a:endParaRPr lang="en-US"/>
            </a:p>
          </p:txBody>
        </p:sp>
        <p:sp>
          <p:nvSpPr>
            <p:cNvPr id="7222" name="Line 308"/>
            <p:cNvSpPr>
              <a:spLocks noChangeShapeType="1"/>
            </p:cNvSpPr>
            <p:nvPr/>
          </p:nvSpPr>
          <p:spPr bwMode="auto">
            <a:xfrm>
              <a:off x="249" y="871"/>
              <a:ext cx="1" cy="197"/>
            </a:xfrm>
            <a:prstGeom prst="line">
              <a:avLst/>
            </a:prstGeom>
            <a:noFill/>
            <a:ln w="0">
              <a:solidFill>
                <a:srgbClr val="000000"/>
              </a:solidFill>
              <a:round/>
              <a:headEnd/>
              <a:tailEnd/>
            </a:ln>
          </p:spPr>
          <p:txBody>
            <a:bodyPr/>
            <a:lstStyle/>
            <a:p>
              <a:endParaRPr lang="en-US"/>
            </a:p>
          </p:txBody>
        </p:sp>
        <p:sp>
          <p:nvSpPr>
            <p:cNvPr id="7223" name="Rectangle 309"/>
            <p:cNvSpPr>
              <a:spLocks noChangeArrowheads="1"/>
            </p:cNvSpPr>
            <p:nvPr/>
          </p:nvSpPr>
          <p:spPr bwMode="auto">
            <a:xfrm>
              <a:off x="1457" y="871"/>
              <a:ext cx="7" cy="197"/>
            </a:xfrm>
            <a:prstGeom prst="rect">
              <a:avLst/>
            </a:prstGeom>
            <a:solidFill>
              <a:srgbClr val="000000"/>
            </a:solidFill>
            <a:ln w="9525">
              <a:noFill/>
              <a:miter lim="800000"/>
              <a:headEnd/>
              <a:tailEnd/>
            </a:ln>
          </p:spPr>
          <p:txBody>
            <a:bodyPr/>
            <a:lstStyle/>
            <a:p>
              <a:endParaRPr lang="en-US"/>
            </a:p>
          </p:txBody>
        </p:sp>
        <p:sp>
          <p:nvSpPr>
            <p:cNvPr id="7224" name="Line 310"/>
            <p:cNvSpPr>
              <a:spLocks noChangeShapeType="1"/>
            </p:cNvSpPr>
            <p:nvPr/>
          </p:nvSpPr>
          <p:spPr bwMode="auto">
            <a:xfrm>
              <a:off x="1457" y="871"/>
              <a:ext cx="1" cy="197"/>
            </a:xfrm>
            <a:prstGeom prst="line">
              <a:avLst/>
            </a:prstGeom>
            <a:noFill/>
            <a:ln w="0">
              <a:solidFill>
                <a:srgbClr val="000000"/>
              </a:solidFill>
              <a:round/>
              <a:headEnd/>
              <a:tailEnd/>
            </a:ln>
          </p:spPr>
          <p:txBody>
            <a:bodyPr/>
            <a:lstStyle/>
            <a:p>
              <a:endParaRPr lang="en-US"/>
            </a:p>
          </p:txBody>
        </p:sp>
        <p:sp>
          <p:nvSpPr>
            <p:cNvPr id="7225" name="Line 312"/>
            <p:cNvSpPr>
              <a:spLocks noChangeShapeType="1"/>
            </p:cNvSpPr>
            <p:nvPr/>
          </p:nvSpPr>
          <p:spPr bwMode="auto">
            <a:xfrm>
              <a:off x="2765" y="871"/>
              <a:ext cx="1" cy="197"/>
            </a:xfrm>
            <a:prstGeom prst="line">
              <a:avLst/>
            </a:prstGeom>
            <a:noFill/>
            <a:ln w="0">
              <a:solidFill>
                <a:srgbClr val="000000"/>
              </a:solidFill>
              <a:round/>
              <a:headEnd/>
              <a:tailEnd/>
            </a:ln>
          </p:spPr>
          <p:txBody>
            <a:bodyPr/>
            <a:lstStyle/>
            <a:p>
              <a:endParaRPr lang="en-US"/>
            </a:p>
          </p:txBody>
        </p:sp>
        <p:sp>
          <p:nvSpPr>
            <p:cNvPr id="7226" name="Line 314"/>
            <p:cNvSpPr>
              <a:spLocks noChangeShapeType="1"/>
            </p:cNvSpPr>
            <p:nvPr/>
          </p:nvSpPr>
          <p:spPr bwMode="auto">
            <a:xfrm>
              <a:off x="4171" y="871"/>
              <a:ext cx="1" cy="197"/>
            </a:xfrm>
            <a:prstGeom prst="line">
              <a:avLst/>
            </a:prstGeom>
            <a:noFill/>
            <a:ln w="0">
              <a:solidFill>
                <a:srgbClr val="000000"/>
              </a:solidFill>
              <a:round/>
              <a:headEnd/>
              <a:tailEnd/>
            </a:ln>
          </p:spPr>
          <p:txBody>
            <a:bodyPr/>
            <a:lstStyle/>
            <a:p>
              <a:endParaRPr lang="en-US"/>
            </a:p>
          </p:txBody>
        </p:sp>
        <p:sp>
          <p:nvSpPr>
            <p:cNvPr id="7227" name="Rectangle 315"/>
            <p:cNvSpPr>
              <a:spLocks noChangeArrowheads="1"/>
            </p:cNvSpPr>
            <p:nvPr/>
          </p:nvSpPr>
          <p:spPr bwMode="auto">
            <a:xfrm>
              <a:off x="5478" y="871"/>
              <a:ext cx="7" cy="197"/>
            </a:xfrm>
            <a:prstGeom prst="rect">
              <a:avLst/>
            </a:prstGeom>
            <a:solidFill>
              <a:srgbClr val="000000"/>
            </a:solidFill>
            <a:ln w="9525">
              <a:noFill/>
              <a:miter lim="800000"/>
              <a:headEnd/>
              <a:tailEnd/>
            </a:ln>
          </p:spPr>
          <p:txBody>
            <a:bodyPr/>
            <a:lstStyle/>
            <a:p>
              <a:endParaRPr lang="en-US"/>
            </a:p>
          </p:txBody>
        </p:sp>
        <p:sp>
          <p:nvSpPr>
            <p:cNvPr id="7228" name="Line 316"/>
            <p:cNvSpPr>
              <a:spLocks noChangeShapeType="1"/>
            </p:cNvSpPr>
            <p:nvPr/>
          </p:nvSpPr>
          <p:spPr bwMode="auto">
            <a:xfrm>
              <a:off x="5478" y="871"/>
              <a:ext cx="1" cy="197"/>
            </a:xfrm>
            <a:prstGeom prst="line">
              <a:avLst/>
            </a:prstGeom>
            <a:noFill/>
            <a:ln w="0">
              <a:solidFill>
                <a:srgbClr val="000000"/>
              </a:solidFill>
              <a:round/>
              <a:headEnd/>
              <a:tailEnd/>
            </a:ln>
          </p:spPr>
          <p:txBody>
            <a:bodyPr/>
            <a:lstStyle/>
            <a:p>
              <a:endParaRPr lang="en-US"/>
            </a:p>
          </p:txBody>
        </p:sp>
        <p:sp>
          <p:nvSpPr>
            <p:cNvPr id="7229" name="Rectangle 317"/>
            <p:cNvSpPr>
              <a:spLocks noChangeArrowheads="1"/>
            </p:cNvSpPr>
            <p:nvPr/>
          </p:nvSpPr>
          <p:spPr bwMode="auto">
            <a:xfrm>
              <a:off x="729" y="1078"/>
              <a:ext cx="275" cy="202"/>
            </a:xfrm>
            <a:prstGeom prst="rect">
              <a:avLst/>
            </a:prstGeom>
            <a:noFill/>
            <a:ln w="9525">
              <a:noFill/>
              <a:miter lim="800000"/>
              <a:headEnd/>
              <a:tailEnd/>
            </a:ln>
          </p:spPr>
          <p:txBody>
            <a:bodyPr wrap="none" lIns="0" tIns="0" rIns="0" bIns="0">
              <a:spAutoFit/>
            </a:bodyPr>
            <a:lstStyle/>
            <a:p>
              <a:r>
                <a:rPr lang="en-US" sz="2100">
                  <a:solidFill>
                    <a:srgbClr val="010000"/>
                  </a:solidFill>
                </a:rPr>
                <a:t>123</a:t>
              </a:r>
              <a:endParaRPr lang="en-US"/>
            </a:p>
          </p:txBody>
        </p:sp>
        <p:sp>
          <p:nvSpPr>
            <p:cNvPr id="7230" name="Rectangle 318"/>
            <p:cNvSpPr>
              <a:spLocks noChangeArrowheads="1"/>
            </p:cNvSpPr>
            <p:nvPr/>
          </p:nvSpPr>
          <p:spPr bwMode="auto">
            <a:xfrm>
              <a:off x="1536" y="1078"/>
              <a:ext cx="1103" cy="202"/>
            </a:xfrm>
            <a:prstGeom prst="rect">
              <a:avLst/>
            </a:prstGeom>
            <a:noFill/>
            <a:ln w="9525">
              <a:noFill/>
              <a:miter lim="800000"/>
              <a:headEnd/>
              <a:tailEnd/>
            </a:ln>
          </p:spPr>
          <p:txBody>
            <a:bodyPr wrap="none" lIns="0" tIns="0" rIns="0" bIns="0">
              <a:spAutoFit/>
            </a:bodyPr>
            <a:lstStyle/>
            <a:p>
              <a:r>
                <a:rPr lang="en-US" sz="2100">
                  <a:solidFill>
                    <a:srgbClr val="010000"/>
                  </a:solidFill>
                </a:rPr>
                <a:t>jdoe@abc.com</a:t>
              </a:r>
              <a:endParaRPr lang="en-US"/>
            </a:p>
          </p:txBody>
        </p:sp>
        <p:sp>
          <p:nvSpPr>
            <p:cNvPr id="7231" name="Rectangle 319"/>
            <p:cNvSpPr>
              <a:spLocks noChangeArrowheads="1"/>
            </p:cNvSpPr>
            <p:nvPr/>
          </p:nvSpPr>
          <p:spPr bwMode="auto">
            <a:xfrm>
              <a:off x="3309" y="1078"/>
              <a:ext cx="346" cy="202"/>
            </a:xfrm>
            <a:prstGeom prst="rect">
              <a:avLst/>
            </a:prstGeom>
            <a:noFill/>
            <a:ln w="9525">
              <a:noFill/>
              <a:miter lim="800000"/>
              <a:headEnd/>
              <a:tailEnd/>
            </a:ln>
          </p:spPr>
          <p:txBody>
            <a:bodyPr wrap="none" lIns="0" tIns="0" rIns="0" bIns="0">
              <a:spAutoFit/>
            </a:bodyPr>
            <a:lstStyle/>
            <a:p>
              <a:r>
                <a:rPr lang="en-US" sz="2100">
                  <a:solidFill>
                    <a:srgbClr val="010000"/>
                  </a:solidFill>
                </a:rPr>
                <a:t>John</a:t>
              </a:r>
              <a:endParaRPr lang="en-US"/>
            </a:p>
          </p:txBody>
        </p:sp>
        <p:sp>
          <p:nvSpPr>
            <p:cNvPr id="7232" name="Rectangle 320"/>
            <p:cNvSpPr>
              <a:spLocks noChangeArrowheads="1"/>
            </p:cNvSpPr>
            <p:nvPr/>
          </p:nvSpPr>
          <p:spPr bwMode="auto">
            <a:xfrm>
              <a:off x="4681" y="1078"/>
              <a:ext cx="305" cy="202"/>
            </a:xfrm>
            <a:prstGeom prst="rect">
              <a:avLst/>
            </a:prstGeom>
            <a:noFill/>
            <a:ln w="9525">
              <a:noFill/>
              <a:miter lim="800000"/>
              <a:headEnd/>
              <a:tailEnd/>
            </a:ln>
          </p:spPr>
          <p:txBody>
            <a:bodyPr wrap="none" lIns="0" tIns="0" rIns="0" bIns="0">
              <a:spAutoFit/>
            </a:bodyPr>
            <a:lstStyle/>
            <a:p>
              <a:r>
                <a:rPr lang="en-US" sz="2100">
                  <a:solidFill>
                    <a:srgbClr val="010000"/>
                  </a:solidFill>
                </a:rPr>
                <a:t>Doe</a:t>
              </a:r>
              <a:endParaRPr lang="en-US"/>
            </a:p>
          </p:txBody>
        </p:sp>
        <p:sp>
          <p:nvSpPr>
            <p:cNvPr id="7233" name="Line 322"/>
            <p:cNvSpPr>
              <a:spLocks noChangeShapeType="1"/>
            </p:cNvSpPr>
            <p:nvPr/>
          </p:nvSpPr>
          <p:spPr bwMode="auto">
            <a:xfrm>
              <a:off x="249" y="1068"/>
              <a:ext cx="7" cy="1"/>
            </a:xfrm>
            <a:prstGeom prst="line">
              <a:avLst/>
            </a:prstGeom>
            <a:noFill/>
            <a:ln w="0">
              <a:solidFill>
                <a:srgbClr val="000000"/>
              </a:solidFill>
              <a:round/>
              <a:headEnd/>
              <a:tailEnd/>
            </a:ln>
          </p:spPr>
          <p:txBody>
            <a:bodyPr/>
            <a:lstStyle/>
            <a:p>
              <a:endParaRPr lang="en-US"/>
            </a:p>
          </p:txBody>
        </p:sp>
        <p:sp>
          <p:nvSpPr>
            <p:cNvPr id="7234" name="Line 323"/>
            <p:cNvSpPr>
              <a:spLocks noChangeShapeType="1"/>
            </p:cNvSpPr>
            <p:nvPr/>
          </p:nvSpPr>
          <p:spPr bwMode="auto">
            <a:xfrm>
              <a:off x="249" y="1068"/>
              <a:ext cx="1" cy="7"/>
            </a:xfrm>
            <a:prstGeom prst="line">
              <a:avLst/>
            </a:prstGeom>
            <a:noFill/>
            <a:ln w="0">
              <a:solidFill>
                <a:srgbClr val="000000"/>
              </a:solidFill>
              <a:round/>
              <a:headEnd/>
              <a:tailEnd/>
            </a:ln>
          </p:spPr>
          <p:txBody>
            <a:bodyPr/>
            <a:lstStyle/>
            <a:p>
              <a:endParaRPr lang="en-US"/>
            </a:p>
          </p:txBody>
        </p:sp>
        <p:sp>
          <p:nvSpPr>
            <p:cNvPr id="7235" name="Line 325"/>
            <p:cNvSpPr>
              <a:spLocks noChangeShapeType="1"/>
            </p:cNvSpPr>
            <p:nvPr/>
          </p:nvSpPr>
          <p:spPr bwMode="auto">
            <a:xfrm>
              <a:off x="256" y="1068"/>
              <a:ext cx="1201" cy="1"/>
            </a:xfrm>
            <a:prstGeom prst="line">
              <a:avLst/>
            </a:prstGeom>
            <a:noFill/>
            <a:ln w="0">
              <a:solidFill>
                <a:srgbClr val="000000"/>
              </a:solidFill>
              <a:round/>
              <a:headEnd/>
              <a:tailEnd/>
            </a:ln>
          </p:spPr>
          <p:txBody>
            <a:bodyPr/>
            <a:lstStyle/>
            <a:p>
              <a:endParaRPr lang="en-US"/>
            </a:p>
          </p:txBody>
        </p:sp>
        <p:sp>
          <p:nvSpPr>
            <p:cNvPr id="7236" name="Line 327"/>
            <p:cNvSpPr>
              <a:spLocks noChangeShapeType="1"/>
            </p:cNvSpPr>
            <p:nvPr/>
          </p:nvSpPr>
          <p:spPr bwMode="auto">
            <a:xfrm>
              <a:off x="1457" y="1068"/>
              <a:ext cx="7" cy="1"/>
            </a:xfrm>
            <a:prstGeom prst="line">
              <a:avLst/>
            </a:prstGeom>
            <a:noFill/>
            <a:ln w="0">
              <a:solidFill>
                <a:srgbClr val="000000"/>
              </a:solidFill>
              <a:round/>
              <a:headEnd/>
              <a:tailEnd/>
            </a:ln>
          </p:spPr>
          <p:txBody>
            <a:bodyPr/>
            <a:lstStyle/>
            <a:p>
              <a:endParaRPr lang="en-US"/>
            </a:p>
          </p:txBody>
        </p:sp>
        <p:sp>
          <p:nvSpPr>
            <p:cNvPr id="7237" name="Line 328"/>
            <p:cNvSpPr>
              <a:spLocks noChangeShapeType="1"/>
            </p:cNvSpPr>
            <p:nvPr/>
          </p:nvSpPr>
          <p:spPr bwMode="auto">
            <a:xfrm>
              <a:off x="1457" y="1068"/>
              <a:ext cx="1" cy="7"/>
            </a:xfrm>
            <a:prstGeom prst="line">
              <a:avLst/>
            </a:prstGeom>
            <a:noFill/>
            <a:ln w="0">
              <a:solidFill>
                <a:srgbClr val="000000"/>
              </a:solidFill>
              <a:round/>
              <a:headEnd/>
              <a:tailEnd/>
            </a:ln>
          </p:spPr>
          <p:txBody>
            <a:bodyPr/>
            <a:lstStyle/>
            <a:p>
              <a:endParaRPr lang="en-US"/>
            </a:p>
          </p:txBody>
        </p:sp>
        <p:sp>
          <p:nvSpPr>
            <p:cNvPr id="7238" name="Line 330"/>
            <p:cNvSpPr>
              <a:spLocks noChangeShapeType="1"/>
            </p:cNvSpPr>
            <p:nvPr/>
          </p:nvSpPr>
          <p:spPr bwMode="auto">
            <a:xfrm>
              <a:off x="1464" y="1068"/>
              <a:ext cx="1301" cy="1"/>
            </a:xfrm>
            <a:prstGeom prst="line">
              <a:avLst/>
            </a:prstGeom>
            <a:noFill/>
            <a:ln w="0">
              <a:solidFill>
                <a:srgbClr val="000000"/>
              </a:solidFill>
              <a:round/>
              <a:headEnd/>
              <a:tailEnd/>
            </a:ln>
          </p:spPr>
          <p:txBody>
            <a:bodyPr/>
            <a:lstStyle/>
            <a:p>
              <a:endParaRPr lang="en-US"/>
            </a:p>
          </p:txBody>
        </p:sp>
        <p:sp>
          <p:nvSpPr>
            <p:cNvPr id="7239" name="Line 332"/>
            <p:cNvSpPr>
              <a:spLocks noChangeShapeType="1"/>
            </p:cNvSpPr>
            <p:nvPr/>
          </p:nvSpPr>
          <p:spPr bwMode="auto">
            <a:xfrm>
              <a:off x="2765" y="1068"/>
              <a:ext cx="7" cy="1"/>
            </a:xfrm>
            <a:prstGeom prst="line">
              <a:avLst/>
            </a:prstGeom>
            <a:noFill/>
            <a:ln w="0">
              <a:solidFill>
                <a:srgbClr val="000000"/>
              </a:solidFill>
              <a:round/>
              <a:headEnd/>
              <a:tailEnd/>
            </a:ln>
          </p:spPr>
          <p:txBody>
            <a:bodyPr/>
            <a:lstStyle/>
            <a:p>
              <a:endParaRPr lang="en-US"/>
            </a:p>
          </p:txBody>
        </p:sp>
        <p:sp>
          <p:nvSpPr>
            <p:cNvPr id="7240" name="Line 333"/>
            <p:cNvSpPr>
              <a:spLocks noChangeShapeType="1"/>
            </p:cNvSpPr>
            <p:nvPr/>
          </p:nvSpPr>
          <p:spPr bwMode="auto">
            <a:xfrm>
              <a:off x="2765" y="1068"/>
              <a:ext cx="1" cy="7"/>
            </a:xfrm>
            <a:prstGeom prst="line">
              <a:avLst/>
            </a:prstGeom>
            <a:noFill/>
            <a:ln w="0">
              <a:solidFill>
                <a:srgbClr val="000000"/>
              </a:solidFill>
              <a:round/>
              <a:headEnd/>
              <a:tailEnd/>
            </a:ln>
          </p:spPr>
          <p:txBody>
            <a:bodyPr/>
            <a:lstStyle/>
            <a:p>
              <a:endParaRPr lang="en-US"/>
            </a:p>
          </p:txBody>
        </p:sp>
        <p:sp>
          <p:nvSpPr>
            <p:cNvPr id="7241" name="Line 335"/>
            <p:cNvSpPr>
              <a:spLocks noChangeShapeType="1"/>
            </p:cNvSpPr>
            <p:nvPr/>
          </p:nvSpPr>
          <p:spPr bwMode="auto">
            <a:xfrm>
              <a:off x="2772" y="1068"/>
              <a:ext cx="1399" cy="1"/>
            </a:xfrm>
            <a:prstGeom prst="line">
              <a:avLst/>
            </a:prstGeom>
            <a:noFill/>
            <a:ln w="0">
              <a:solidFill>
                <a:srgbClr val="000000"/>
              </a:solidFill>
              <a:round/>
              <a:headEnd/>
              <a:tailEnd/>
            </a:ln>
          </p:spPr>
          <p:txBody>
            <a:bodyPr/>
            <a:lstStyle/>
            <a:p>
              <a:endParaRPr lang="en-US"/>
            </a:p>
          </p:txBody>
        </p:sp>
        <p:sp>
          <p:nvSpPr>
            <p:cNvPr id="7242" name="Line 337"/>
            <p:cNvSpPr>
              <a:spLocks noChangeShapeType="1"/>
            </p:cNvSpPr>
            <p:nvPr/>
          </p:nvSpPr>
          <p:spPr bwMode="auto">
            <a:xfrm>
              <a:off x="4171" y="1068"/>
              <a:ext cx="7" cy="1"/>
            </a:xfrm>
            <a:prstGeom prst="line">
              <a:avLst/>
            </a:prstGeom>
            <a:noFill/>
            <a:ln w="0">
              <a:solidFill>
                <a:srgbClr val="000000"/>
              </a:solidFill>
              <a:round/>
              <a:headEnd/>
              <a:tailEnd/>
            </a:ln>
          </p:spPr>
          <p:txBody>
            <a:bodyPr/>
            <a:lstStyle/>
            <a:p>
              <a:endParaRPr lang="en-US"/>
            </a:p>
          </p:txBody>
        </p:sp>
        <p:sp>
          <p:nvSpPr>
            <p:cNvPr id="7243" name="Line 338"/>
            <p:cNvSpPr>
              <a:spLocks noChangeShapeType="1"/>
            </p:cNvSpPr>
            <p:nvPr/>
          </p:nvSpPr>
          <p:spPr bwMode="auto">
            <a:xfrm>
              <a:off x="4171" y="1068"/>
              <a:ext cx="1" cy="7"/>
            </a:xfrm>
            <a:prstGeom prst="line">
              <a:avLst/>
            </a:prstGeom>
            <a:noFill/>
            <a:ln w="0">
              <a:solidFill>
                <a:srgbClr val="000000"/>
              </a:solidFill>
              <a:round/>
              <a:headEnd/>
              <a:tailEnd/>
            </a:ln>
          </p:spPr>
          <p:txBody>
            <a:bodyPr/>
            <a:lstStyle/>
            <a:p>
              <a:endParaRPr lang="en-US"/>
            </a:p>
          </p:txBody>
        </p:sp>
        <p:sp>
          <p:nvSpPr>
            <p:cNvPr id="7244" name="Line 340"/>
            <p:cNvSpPr>
              <a:spLocks noChangeShapeType="1"/>
            </p:cNvSpPr>
            <p:nvPr/>
          </p:nvSpPr>
          <p:spPr bwMode="auto">
            <a:xfrm>
              <a:off x="4178" y="1068"/>
              <a:ext cx="1300" cy="1"/>
            </a:xfrm>
            <a:prstGeom prst="line">
              <a:avLst/>
            </a:prstGeom>
            <a:noFill/>
            <a:ln w="0">
              <a:solidFill>
                <a:srgbClr val="000000"/>
              </a:solidFill>
              <a:round/>
              <a:headEnd/>
              <a:tailEnd/>
            </a:ln>
          </p:spPr>
          <p:txBody>
            <a:bodyPr/>
            <a:lstStyle/>
            <a:p>
              <a:endParaRPr lang="en-US"/>
            </a:p>
          </p:txBody>
        </p:sp>
        <p:sp>
          <p:nvSpPr>
            <p:cNvPr id="7245" name="Line 342"/>
            <p:cNvSpPr>
              <a:spLocks noChangeShapeType="1"/>
            </p:cNvSpPr>
            <p:nvPr/>
          </p:nvSpPr>
          <p:spPr bwMode="auto">
            <a:xfrm>
              <a:off x="5478" y="1068"/>
              <a:ext cx="7" cy="1"/>
            </a:xfrm>
            <a:prstGeom prst="line">
              <a:avLst/>
            </a:prstGeom>
            <a:noFill/>
            <a:ln w="0">
              <a:solidFill>
                <a:srgbClr val="000000"/>
              </a:solidFill>
              <a:round/>
              <a:headEnd/>
              <a:tailEnd/>
            </a:ln>
          </p:spPr>
          <p:txBody>
            <a:bodyPr/>
            <a:lstStyle/>
            <a:p>
              <a:endParaRPr lang="en-US"/>
            </a:p>
          </p:txBody>
        </p:sp>
        <p:sp>
          <p:nvSpPr>
            <p:cNvPr id="7246" name="Line 343"/>
            <p:cNvSpPr>
              <a:spLocks noChangeShapeType="1"/>
            </p:cNvSpPr>
            <p:nvPr/>
          </p:nvSpPr>
          <p:spPr bwMode="auto">
            <a:xfrm>
              <a:off x="5478" y="1068"/>
              <a:ext cx="1" cy="7"/>
            </a:xfrm>
            <a:prstGeom prst="line">
              <a:avLst/>
            </a:prstGeom>
            <a:noFill/>
            <a:ln w="0">
              <a:solidFill>
                <a:srgbClr val="000000"/>
              </a:solidFill>
              <a:round/>
              <a:headEnd/>
              <a:tailEnd/>
            </a:ln>
          </p:spPr>
          <p:txBody>
            <a:bodyPr/>
            <a:lstStyle/>
            <a:p>
              <a:endParaRPr lang="en-US"/>
            </a:p>
          </p:txBody>
        </p:sp>
        <p:sp>
          <p:nvSpPr>
            <p:cNvPr id="7247" name="Rectangle 344"/>
            <p:cNvSpPr>
              <a:spLocks noChangeArrowheads="1"/>
            </p:cNvSpPr>
            <p:nvPr/>
          </p:nvSpPr>
          <p:spPr bwMode="auto">
            <a:xfrm>
              <a:off x="249" y="1075"/>
              <a:ext cx="7" cy="197"/>
            </a:xfrm>
            <a:prstGeom prst="rect">
              <a:avLst/>
            </a:prstGeom>
            <a:solidFill>
              <a:srgbClr val="000000"/>
            </a:solidFill>
            <a:ln w="9525">
              <a:noFill/>
              <a:miter lim="800000"/>
              <a:headEnd/>
              <a:tailEnd/>
            </a:ln>
          </p:spPr>
          <p:txBody>
            <a:bodyPr/>
            <a:lstStyle/>
            <a:p>
              <a:endParaRPr lang="en-US"/>
            </a:p>
          </p:txBody>
        </p:sp>
        <p:sp>
          <p:nvSpPr>
            <p:cNvPr id="7248" name="Line 345"/>
            <p:cNvSpPr>
              <a:spLocks noChangeShapeType="1"/>
            </p:cNvSpPr>
            <p:nvPr/>
          </p:nvSpPr>
          <p:spPr bwMode="auto">
            <a:xfrm>
              <a:off x="249" y="1075"/>
              <a:ext cx="1" cy="197"/>
            </a:xfrm>
            <a:prstGeom prst="line">
              <a:avLst/>
            </a:prstGeom>
            <a:noFill/>
            <a:ln w="0">
              <a:solidFill>
                <a:srgbClr val="000000"/>
              </a:solidFill>
              <a:round/>
              <a:headEnd/>
              <a:tailEnd/>
            </a:ln>
          </p:spPr>
          <p:txBody>
            <a:bodyPr/>
            <a:lstStyle/>
            <a:p>
              <a:endParaRPr lang="en-US"/>
            </a:p>
          </p:txBody>
        </p:sp>
        <p:sp>
          <p:nvSpPr>
            <p:cNvPr id="7249" name="Rectangle 346"/>
            <p:cNvSpPr>
              <a:spLocks noChangeArrowheads="1"/>
            </p:cNvSpPr>
            <p:nvPr/>
          </p:nvSpPr>
          <p:spPr bwMode="auto">
            <a:xfrm>
              <a:off x="1457" y="1075"/>
              <a:ext cx="7" cy="197"/>
            </a:xfrm>
            <a:prstGeom prst="rect">
              <a:avLst/>
            </a:prstGeom>
            <a:solidFill>
              <a:srgbClr val="000000"/>
            </a:solidFill>
            <a:ln w="9525">
              <a:noFill/>
              <a:miter lim="800000"/>
              <a:headEnd/>
              <a:tailEnd/>
            </a:ln>
          </p:spPr>
          <p:txBody>
            <a:bodyPr/>
            <a:lstStyle/>
            <a:p>
              <a:endParaRPr lang="en-US"/>
            </a:p>
          </p:txBody>
        </p:sp>
        <p:sp>
          <p:nvSpPr>
            <p:cNvPr id="7250" name="Line 347"/>
            <p:cNvSpPr>
              <a:spLocks noChangeShapeType="1"/>
            </p:cNvSpPr>
            <p:nvPr/>
          </p:nvSpPr>
          <p:spPr bwMode="auto">
            <a:xfrm>
              <a:off x="1457" y="1075"/>
              <a:ext cx="1" cy="197"/>
            </a:xfrm>
            <a:prstGeom prst="line">
              <a:avLst/>
            </a:prstGeom>
            <a:noFill/>
            <a:ln w="0">
              <a:solidFill>
                <a:srgbClr val="000000"/>
              </a:solidFill>
              <a:round/>
              <a:headEnd/>
              <a:tailEnd/>
            </a:ln>
          </p:spPr>
          <p:txBody>
            <a:bodyPr/>
            <a:lstStyle/>
            <a:p>
              <a:endParaRPr lang="en-US"/>
            </a:p>
          </p:txBody>
        </p:sp>
        <p:sp>
          <p:nvSpPr>
            <p:cNvPr id="7251" name="Line 349"/>
            <p:cNvSpPr>
              <a:spLocks noChangeShapeType="1"/>
            </p:cNvSpPr>
            <p:nvPr/>
          </p:nvSpPr>
          <p:spPr bwMode="auto">
            <a:xfrm>
              <a:off x="2765" y="1075"/>
              <a:ext cx="1" cy="197"/>
            </a:xfrm>
            <a:prstGeom prst="line">
              <a:avLst/>
            </a:prstGeom>
            <a:noFill/>
            <a:ln w="0">
              <a:solidFill>
                <a:srgbClr val="000000"/>
              </a:solidFill>
              <a:round/>
              <a:headEnd/>
              <a:tailEnd/>
            </a:ln>
          </p:spPr>
          <p:txBody>
            <a:bodyPr/>
            <a:lstStyle/>
            <a:p>
              <a:endParaRPr lang="en-US"/>
            </a:p>
          </p:txBody>
        </p:sp>
        <p:sp>
          <p:nvSpPr>
            <p:cNvPr id="7252" name="Line 351"/>
            <p:cNvSpPr>
              <a:spLocks noChangeShapeType="1"/>
            </p:cNvSpPr>
            <p:nvPr/>
          </p:nvSpPr>
          <p:spPr bwMode="auto">
            <a:xfrm>
              <a:off x="4171" y="1075"/>
              <a:ext cx="1" cy="197"/>
            </a:xfrm>
            <a:prstGeom prst="line">
              <a:avLst/>
            </a:prstGeom>
            <a:noFill/>
            <a:ln w="0">
              <a:solidFill>
                <a:srgbClr val="000000"/>
              </a:solidFill>
              <a:round/>
              <a:headEnd/>
              <a:tailEnd/>
            </a:ln>
          </p:spPr>
          <p:txBody>
            <a:bodyPr/>
            <a:lstStyle/>
            <a:p>
              <a:endParaRPr lang="en-US"/>
            </a:p>
          </p:txBody>
        </p:sp>
        <p:sp>
          <p:nvSpPr>
            <p:cNvPr id="7253" name="Rectangle 352"/>
            <p:cNvSpPr>
              <a:spLocks noChangeArrowheads="1"/>
            </p:cNvSpPr>
            <p:nvPr/>
          </p:nvSpPr>
          <p:spPr bwMode="auto">
            <a:xfrm>
              <a:off x="5478" y="1075"/>
              <a:ext cx="7" cy="197"/>
            </a:xfrm>
            <a:prstGeom prst="rect">
              <a:avLst/>
            </a:prstGeom>
            <a:solidFill>
              <a:srgbClr val="000000"/>
            </a:solidFill>
            <a:ln w="9525">
              <a:noFill/>
              <a:miter lim="800000"/>
              <a:headEnd/>
              <a:tailEnd/>
            </a:ln>
          </p:spPr>
          <p:txBody>
            <a:bodyPr/>
            <a:lstStyle/>
            <a:p>
              <a:endParaRPr lang="en-US"/>
            </a:p>
          </p:txBody>
        </p:sp>
        <p:sp>
          <p:nvSpPr>
            <p:cNvPr id="7254" name="Line 353"/>
            <p:cNvSpPr>
              <a:spLocks noChangeShapeType="1"/>
            </p:cNvSpPr>
            <p:nvPr/>
          </p:nvSpPr>
          <p:spPr bwMode="auto">
            <a:xfrm>
              <a:off x="5478" y="1075"/>
              <a:ext cx="1" cy="197"/>
            </a:xfrm>
            <a:prstGeom prst="line">
              <a:avLst/>
            </a:prstGeom>
            <a:noFill/>
            <a:ln w="0">
              <a:solidFill>
                <a:srgbClr val="000000"/>
              </a:solidFill>
              <a:round/>
              <a:headEnd/>
              <a:tailEnd/>
            </a:ln>
          </p:spPr>
          <p:txBody>
            <a:bodyPr/>
            <a:lstStyle/>
            <a:p>
              <a:endParaRPr lang="en-US"/>
            </a:p>
          </p:txBody>
        </p:sp>
        <p:sp>
          <p:nvSpPr>
            <p:cNvPr id="7255" name="Rectangle 354"/>
            <p:cNvSpPr>
              <a:spLocks noChangeArrowheads="1"/>
            </p:cNvSpPr>
            <p:nvPr/>
          </p:nvSpPr>
          <p:spPr bwMode="auto">
            <a:xfrm>
              <a:off x="729" y="1279"/>
              <a:ext cx="275" cy="202"/>
            </a:xfrm>
            <a:prstGeom prst="rect">
              <a:avLst/>
            </a:prstGeom>
            <a:noFill/>
            <a:ln w="9525">
              <a:noFill/>
              <a:miter lim="800000"/>
              <a:headEnd/>
              <a:tailEnd/>
            </a:ln>
          </p:spPr>
          <p:txBody>
            <a:bodyPr wrap="none" lIns="0" tIns="0" rIns="0" bIns="0">
              <a:spAutoFit/>
            </a:bodyPr>
            <a:lstStyle/>
            <a:p>
              <a:r>
                <a:rPr lang="en-US" sz="2100">
                  <a:solidFill>
                    <a:srgbClr val="010000"/>
                  </a:solidFill>
                </a:rPr>
                <a:t>456</a:t>
              </a:r>
              <a:endParaRPr lang="en-US"/>
            </a:p>
          </p:txBody>
        </p:sp>
        <p:sp>
          <p:nvSpPr>
            <p:cNvPr id="7256" name="Rectangle 355"/>
            <p:cNvSpPr>
              <a:spLocks noChangeArrowheads="1"/>
            </p:cNvSpPr>
            <p:nvPr/>
          </p:nvSpPr>
          <p:spPr bwMode="auto">
            <a:xfrm>
              <a:off x="1536" y="1279"/>
              <a:ext cx="1286" cy="202"/>
            </a:xfrm>
            <a:prstGeom prst="rect">
              <a:avLst/>
            </a:prstGeom>
            <a:noFill/>
            <a:ln w="9525">
              <a:noFill/>
              <a:miter lim="800000"/>
              <a:headEnd/>
              <a:tailEnd/>
            </a:ln>
          </p:spPr>
          <p:txBody>
            <a:bodyPr wrap="none" lIns="0" tIns="0" rIns="0" bIns="0">
              <a:spAutoFit/>
            </a:bodyPr>
            <a:lstStyle/>
            <a:p>
              <a:r>
                <a:rPr lang="en-US" sz="2100">
                  <a:solidFill>
                    <a:srgbClr val="010000"/>
                  </a:solidFill>
                </a:rPr>
                <a:t>psmith@abc.com</a:t>
              </a:r>
            </a:p>
          </p:txBody>
        </p:sp>
        <p:sp>
          <p:nvSpPr>
            <p:cNvPr id="7257" name="Rectangle 356"/>
            <p:cNvSpPr>
              <a:spLocks noChangeArrowheads="1"/>
            </p:cNvSpPr>
            <p:nvPr/>
          </p:nvSpPr>
          <p:spPr bwMode="auto">
            <a:xfrm>
              <a:off x="3292" y="1279"/>
              <a:ext cx="378" cy="202"/>
            </a:xfrm>
            <a:prstGeom prst="rect">
              <a:avLst/>
            </a:prstGeom>
            <a:noFill/>
            <a:ln w="9525">
              <a:noFill/>
              <a:miter lim="800000"/>
              <a:headEnd/>
              <a:tailEnd/>
            </a:ln>
          </p:spPr>
          <p:txBody>
            <a:bodyPr wrap="none" lIns="0" tIns="0" rIns="0" bIns="0">
              <a:spAutoFit/>
            </a:bodyPr>
            <a:lstStyle/>
            <a:p>
              <a:r>
                <a:rPr lang="en-US" sz="2100">
                  <a:solidFill>
                    <a:srgbClr val="010000"/>
                  </a:solidFill>
                </a:rPr>
                <a:t>Peter</a:t>
              </a:r>
              <a:endParaRPr lang="en-US"/>
            </a:p>
          </p:txBody>
        </p:sp>
        <p:sp>
          <p:nvSpPr>
            <p:cNvPr id="7258" name="Rectangle 357"/>
            <p:cNvSpPr>
              <a:spLocks noChangeArrowheads="1"/>
            </p:cNvSpPr>
            <p:nvPr/>
          </p:nvSpPr>
          <p:spPr bwMode="auto">
            <a:xfrm>
              <a:off x="4624" y="1279"/>
              <a:ext cx="439" cy="202"/>
            </a:xfrm>
            <a:prstGeom prst="rect">
              <a:avLst/>
            </a:prstGeom>
            <a:noFill/>
            <a:ln w="9525">
              <a:noFill/>
              <a:miter lim="800000"/>
              <a:headEnd/>
              <a:tailEnd/>
            </a:ln>
          </p:spPr>
          <p:txBody>
            <a:bodyPr wrap="none" lIns="0" tIns="0" rIns="0" bIns="0">
              <a:spAutoFit/>
            </a:bodyPr>
            <a:lstStyle/>
            <a:p>
              <a:r>
                <a:rPr lang="en-US" sz="2100">
                  <a:solidFill>
                    <a:srgbClr val="010000"/>
                  </a:solidFill>
                </a:rPr>
                <a:t>Smith</a:t>
              </a:r>
              <a:endParaRPr lang="en-US"/>
            </a:p>
          </p:txBody>
        </p:sp>
        <p:sp>
          <p:nvSpPr>
            <p:cNvPr id="7259" name="Rectangle 358"/>
            <p:cNvSpPr>
              <a:spLocks noChangeArrowheads="1"/>
            </p:cNvSpPr>
            <p:nvPr/>
          </p:nvSpPr>
          <p:spPr bwMode="auto">
            <a:xfrm>
              <a:off x="249" y="1887"/>
              <a:ext cx="7" cy="7"/>
            </a:xfrm>
            <a:prstGeom prst="rect">
              <a:avLst/>
            </a:prstGeom>
            <a:solidFill>
              <a:srgbClr val="000000"/>
            </a:solidFill>
            <a:ln w="9525">
              <a:noFill/>
              <a:miter lim="800000"/>
              <a:headEnd/>
              <a:tailEnd/>
            </a:ln>
          </p:spPr>
          <p:txBody>
            <a:bodyPr/>
            <a:lstStyle/>
            <a:p>
              <a:endParaRPr lang="en-US"/>
            </a:p>
          </p:txBody>
        </p:sp>
        <p:sp>
          <p:nvSpPr>
            <p:cNvPr id="7260" name="Line 359"/>
            <p:cNvSpPr>
              <a:spLocks noChangeShapeType="1"/>
            </p:cNvSpPr>
            <p:nvPr/>
          </p:nvSpPr>
          <p:spPr bwMode="auto">
            <a:xfrm>
              <a:off x="249" y="1272"/>
              <a:ext cx="7" cy="1"/>
            </a:xfrm>
            <a:prstGeom prst="line">
              <a:avLst/>
            </a:prstGeom>
            <a:noFill/>
            <a:ln w="0">
              <a:solidFill>
                <a:srgbClr val="000000"/>
              </a:solidFill>
              <a:round/>
              <a:headEnd/>
              <a:tailEnd/>
            </a:ln>
          </p:spPr>
          <p:txBody>
            <a:bodyPr/>
            <a:lstStyle/>
            <a:p>
              <a:endParaRPr lang="en-US"/>
            </a:p>
          </p:txBody>
        </p:sp>
        <p:sp>
          <p:nvSpPr>
            <p:cNvPr id="7261" name="Line 360"/>
            <p:cNvSpPr>
              <a:spLocks noChangeShapeType="1"/>
            </p:cNvSpPr>
            <p:nvPr/>
          </p:nvSpPr>
          <p:spPr bwMode="auto">
            <a:xfrm>
              <a:off x="249" y="1272"/>
              <a:ext cx="1" cy="7"/>
            </a:xfrm>
            <a:prstGeom prst="line">
              <a:avLst/>
            </a:prstGeom>
            <a:noFill/>
            <a:ln w="0">
              <a:solidFill>
                <a:srgbClr val="000000"/>
              </a:solidFill>
              <a:round/>
              <a:headEnd/>
              <a:tailEnd/>
            </a:ln>
          </p:spPr>
          <p:txBody>
            <a:bodyPr/>
            <a:lstStyle/>
            <a:p>
              <a:endParaRPr lang="en-US"/>
            </a:p>
          </p:txBody>
        </p:sp>
        <p:sp>
          <p:nvSpPr>
            <p:cNvPr id="7262" name="Rectangle 361"/>
            <p:cNvSpPr>
              <a:spLocks noChangeArrowheads="1"/>
            </p:cNvSpPr>
            <p:nvPr/>
          </p:nvSpPr>
          <p:spPr bwMode="auto">
            <a:xfrm>
              <a:off x="256" y="1887"/>
              <a:ext cx="1201" cy="7"/>
            </a:xfrm>
            <a:prstGeom prst="rect">
              <a:avLst/>
            </a:prstGeom>
            <a:solidFill>
              <a:srgbClr val="000000"/>
            </a:solidFill>
            <a:ln w="9525">
              <a:noFill/>
              <a:miter lim="800000"/>
              <a:headEnd/>
              <a:tailEnd/>
            </a:ln>
          </p:spPr>
          <p:txBody>
            <a:bodyPr/>
            <a:lstStyle/>
            <a:p>
              <a:endParaRPr lang="en-US"/>
            </a:p>
          </p:txBody>
        </p:sp>
        <p:sp>
          <p:nvSpPr>
            <p:cNvPr id="7263" name="Line 362"/>
            <p:cNvSpPr>
              <a:spLocks noChangeShapeType="1"/>
            </p:cNvSpPr>
            <p:nvPr/>
          </p:nvSpPr>
          <p:spPr bwMode="auto">
            <a:xfrm>
              <a:off x="256" y="1272"/>
              <a:ext cx="1201" cy="1"/>
            </a:xfrm>
            <a:prstGeom prst="line">
              <a:avLst/>
            </a:prstGeom>
            <a:noFill/>
            <a:ln w="0">
              <a:solidFill>
                <a:srgbClr val="000000"/>
              </a:solidFill>
              <a:round/>
              <a:headEnd/>
              <a:tailEnd/>
            </a:ln>
          </p:spPr>
          <p:txBody>
            <a:bodyPr/>
            <a:lstStyle/>
            <a:p>
              <a:endParaRPr lang="en-US"/>
            </a:p>
          </p:txBody>
        </p:sp>
        <p:sp>
          <p:nvSpPr>
            <p:cNvPr id="7264" name="Rectangle 363"/>
            <p:cNvSpPr>
              <a:spLocks noChangeArrowheads="1"/>
            </p:cNvSpPr>
            <p:nvPr/>
          </p:nvSpPr>
          <p:spPr bwMode="auto">
            <a:xfrm>
              <a:off x="1457" y="1887"/>
              <a:ext cx="7" cy="7"/>
            </a:xfrm>
            <a:prstGeom prst="rect">
              <a:avLst/>
            </a:prstGeom>
            <a:solidFill>
              <a:srgbClr val="000000"/>
            </a:solidFill>
            <a:ln w="9525">
              <a:noFill/>
              <a:miter lim="800000"/>
              <a:headEnd/>
              <a:tailEnd/>
            </a:ln>
          </p:spPr>
          <p:txBody>
            <a:bodyPr/>
            <a:lstStyle/>
            <a:p>
              <a:endParaRPr lang="en-US"/>
            </a:p>
          </p:txBody>
        </p:sp>
        <p:sp>
          <p:nvSpPr>
            <p:cNvPr id="7265" name="Line 364"/>
            <p:cNvSpPr>
              <a:spLocks noChangeShapeType="1"/>
            </p:cNvSpPr>
            <p:nvPr/>
          </p:nvSpPr>
          <p:spPr bwMode="auto">
            <a:xfrm>
              <a:off x="1457" y="1272"/>
              <a:ext cx="7" cy="1"/>
            </a:xfrm>
            <a:prstGeom prst="line">
              <a:avLst/>
            </a:prstGeom>
            <a:noFill/>
            <a:ln w="0">
              <a:solidFill>
                <a:srgbClr val="000000"/>
              </a:solidFill>
              <a:round/>
              <a:headEnd/>
              <a:tailEnd/>
            </a:ln>
          </p:spPr>
          <p:txBody>
            <a:bodyPr/>
            <a:lstStyle/>
            <a:p>
              <a:endParaRPr lang="en-US"/>
            </a:p>
          </p:txBody>
        </p:sp>
        <p:sp>
          <p:nvSpPr>
            <p:cNvPr id="7266" name="Line 365"/>
            <p:cNvSpPr>
              <a:spLocks noChangeShapeType="1"/>
            </p:cNvSpPr>
            <p:nvPr/>
          </p:nvSpPr>
          <p:spPr bwMode="auto">
            <a:xfrm>
              <a:off x="1457" y="1272"/>
              <a:ext cx="1" cy="7"/>
            </a:xfrm>
            <a:prstGeom prst="line">
              <a:avLst/>
            </a:prstGeom>
            <a:noFill/>
            <a:ln w="0">
              <a:solidFill>
                <a:srgbClr val="000000"/>
              </a:solidFill>
              <a:round/>
              <a:headEnd/>
              <a:tailEnd/>
            </a:ln>
          </p:spPr>
          <p:txBody>
            <a:bodyPr/>
            <a:lstStyle/>
            <a:p>
              <a:endParaRPr lang="en-US"/>
            </a:p>
          </p:txBody>
        </p:sp>
        <p:sp>
          <p:nvSpPr>
            <p:cNvPr id="7267" name="Rectangle 366"/>
            <p:cNvSpPr>
              <a:spLocks noChangeArrowheads="1"/>
            </p:cNvSpPr>
            <p:nvPr/>
          </p:nvSpPr>
          <p:spPr bwMode="auto">
            <a:xfrm>
              <a:off x="1464" y="1887"/>
              <a:ext cx="1301" cy="7"/>
            </a:xfrm>
            <a:prstGeom prst="rect">
              <a:avLst/>
            </a:prstGeom>
            <a:solidFill>
              <a:srgbClr val="000000"/>
            </a:solidFill>
            <a:ln w="9525">
              <a:noFill/>
              <a:miter lim="800000"/>
              <a:headEnd/>
              <a:tailEnd/>
            </a:ln>
          </p:spPr>
          <p:txBody>
            <a:bodyPr/>
            <a:lstStyle/>
            <a:p>
              <a:endParaRPr lang="en-US"/>
            </a:p>
          </p:txBody>
        </p:sp>
        <p:sp>
          <p:nvSpPr>
            <p:cNvPr id="7268" name="Line 367"/>
            <p:cNvSpPr>
              <a:spLocks noChangeShapeType="1"/>
            </p:cNvSpPr>
            <p:nvPr/>
          </p:nvSpPr>
          <p:spPr bwMode="auto">
            <a:xfrm>
              <a:off x="1464" y="1272"/>
              <a:ext cx="1301" cy="1"/>
            </a:xfrm>
            <a:prstGeom prst="line">
              <a:avLst/>
            </a:prstGeom>
            <a:noFill/>
            <a:ln w="0">
              <a:solidFill>
                <a:srgbClr val="000000"/>
              </a:solidFill>
              <a:round/>
              <a:headEnd/>
              <a:tailEnd/>
            </a:ln>
          </p:spPr>
          <p:txBody>
            <a:bodyPr/>
            <a:lstStyle/>
            <a:p>
              <a:endParaRPr lang="en-US"/>
            </a:p>
          </p:txBody>
        </p:sp>
        <p:sp>
          <p:nvSpPr>
            <p:cNvPr id="7269" name="Line 369"/>
            <p:cNvSpPr>
              <a:spLocks noChangeShapeType="1"/>
            </p:cNvSpPr>
            <p:nvPr/>
          </p:nvSpPr>
          <p:spPr bwMode="auto">
            <a:xfrm>
              <a:off x="2765" y="1272"/>
              <a:ext cx="7" cy="1"/>
            </a:xfrm>
            <a:prstGeom prst="line">
              <a:avLst/>
            </a:prstGeom>
            <a:noFill/>
            <a:ln w="0">
              <a:solidFill>
                <a:srgbClr val="000000"/>
              </a:solidFill>
              <a:round/>
              <a:headEnd/>
              <a:tailEnd/>
            </a:ln>
          </p:spPr>
          <p:txBody>
            <a:bodyPr/>
            <a:lstStyle/>
            <a:p>
              <a:endParaRPr lang="en-US"/>
            </a:p>
          </p:txBody>
        </p:sp>
        <p:sp>
          <p:nvSpPr>
            <p:cNvPr id="7270" name="Line 370"/>
            <p:cNvSpPr>
              <a:spLocks noChangeShapeType="1"/>
            </p:cNvSpPr>
            <p:nvPr/>
          </p:nvSpPr>
          <p:spPr bwMode="auto">
            <a:xfrm>
              <a:off x="2765" y="1272"/>
              <a:ext cx="1" cy="7"/>
            </a:xfrm>
            <a:prstGeom prst="line">
              <a:avLst/>
            </a:prstGeom>
            <a:noFill/>
            <a:ln w="0">
              <a:solidFill>
                <a:srgbClr val="000000"/>
              </a:solidFill>
              <a:round/>
              <a:headEnd/>
              <a:tailEnd/>
            </a:ln>
          </p:spPr>
          <p:txBody>
            <a:bodyPr/>
            <a:lstStyle/>
            <a:p>
              <a:endParaRPr lang="en-US"/>
            </a:p>
          </p:txBody>
        </p:sp>
        <p:sp>
          <p:nvSpPr>
            <p:cNvPr id="7271" name="Rectangle 371"/>
            <p:cNvSpPr>
              <a:spLocks noChangeArrowheads="1"/>
            </p:cNvSpPr>
            <p:nvPr/>
          </p:nvSpPr>
          <p:spPr bwMode="auto">
            <a:xfrm>
              <a:off x="2772" y="1887"/>
              <a:ext cx="1399" cy="7"/>
            </a:xfrm>
            <a:prstGeom prst="rect">
              <a:avLst/>
            </a:prstGeom>
            <a:solidFill>
              <a:srgbClr val="000000"/>
            </a:solidFill>
            <a:ln w="9525">
              <a:noFill/>
              <a:miter lim="800000"/>
              <a:headEnd/>
              <a:tailEnd/>
            </a:ln>
          </p:spPr>
          <p:txBody>
            <a:bodyPr/>
            <a:lstStyle/>
            <a:p>
              <a:endParaRPr lang="en-US"/>
            </a:p>
          </p:txBody>
        </p:sp>
        <p:sp>
          <p:nvSpPr>
            <p:cNvPr id="7272" name="Line 372"/>
            <p:cNvSpPr>
              <a:spLocks noChangeShapeType="1"/>
            </p:cNvSpPr>
            <p:nvPr/>
          </p:nvSpPr>
          <p:spPr bwMode="auto">
            <a:xfrm>
              <a:off x="2772" y="1272"/>
              <a:ext cx="1399" cy="1"/>
            </a:xfrm>
            <a:prstGeom prst="line">
              <a:avLst/>
            </a:prstGeom>
            <a:noFill/>
            <a:ln w="0">
              <a:solidFill>
                <a:srgbClr val="000000"/>
              </a:solidFill>
              <a:round/>
              <a:headEnd/>
              <a:tailEnd/>
            </a:ln>
          </p:spPr>
          <p:txBody>
            <a:bodyPr/>
            <a:lstStyle/>
            <a:p>
              <a:endParaRPr lang="en-US"/>
            </a:p>
          </p:txBody>
        </p:sp>
        <p:sp>
          <p:nvSpPr>
            <p:cNvPr id="7273" name="Line 374"/>
            <p:cNvSpPr>
              <a:spLocks noChangeShapeType="1"/>
            </p:cNvSpPr>
            <p:nvPr/>
          </p:nvSpPr>
          <p:spPr bwMode="auto">
            <a:xfrm>
              <a:off x="4171" y="1272"/>
              <a:ext cx="7" cy="1"/>
            </a:xfrm>
            <a:prstGeom prst="line">
              <a:avLst/>
            </a:prstGeom>
            <a:noFill/>
            <a:ln w="0">
              <a:solidFill>
                <a:srgbClr val="000000"/>
              </a:solidFill>
              <a:round/>
              <a:headEnd/>
              <a:tailEnd/>
            </a:ln>
          </p:spPr>
          <p:txBody>
            <a:bodyPr/>
            <a:lstStyle/>
            <a:p>
              <a:endParaRPr lang="en-US"/>
            </a:p>
          </p:txBody>
        </p:sp>
        <p:sp>
          <p:nvSpPr>
            <p:cNvPr id="7274" name="Line 375"/>
            <p:cNvSpPr>
              <a:spLocks noChangeShapeType="1"/>
            </p:cNvSpPr>
            <p:nvPr/>
          </p:nvSpPr>
          <p:spPr bwMode="auto">
            <a:xfrm>
              <a:off x="4171" y="1272"/>
              <a:ext cx="1" cy="7"/>
            </a:xfrm>
            <a:prstGeom prst="line">
              <a:avLst/>
            </a:prstGeom>
            <a:noFill/>
            <a:ln w="0">
              <a:solidFill>
                <a:srgbClr val="000000"/>
              </a:solidFill>
              <a:round/>
              <a:headEnd/>
              <a:tailEnd/>
            </a:ln>
          </p:spPr>
          <p:txBody>
            <a:bodyPr/>
            <a:lstStyle/>
            <a:p>
              <a:endParaRPr lang="en-US"/>
            </a:p>
          </p:txBody>
        </p:sp>
        <p:sp>
          <p:nvSpPr>
            <p:cNvPr id="7275" name="Rectangle 376"/>
            <p:cNvSpPr>
              <a:spLocks noChangeArrowheads="1"/>
            </p:cNvSpPr>
            <p:nvPr/>
          </p:nvSpPr>
          <p:spPr bwMode="auto">
            <a:xfrm>
              <a:off x="4178" y="1887"/>
              <a:ext cx="1300" cy="7"/>
            </a:xfrm>
            <a:prstGeom prst="rect">
              <a:avLst/>
            </a:prstGeom>
            <a:solidFill>
              <a:srgbClr val="000000"/>
            </a:solidFill>
            <a:ln w="9525">
              <a:noFill/>
              <a:miter lim="800000"/>
              <a:headEnd/>
              <a:tailEnd/>
            </a:ln>
          </p:spPr>
          <p:txBody>
            <a:bodyPr/>
            <a:lstStyle/>
            <a:p>
              <a:endParaRPr lang="en-US"/>
            </a:p>
          </p:txBody>
        </p:sp>
        <p:sp>
          <p:nvSpPr>
            <p:cNvPr id="7276" name="Line 377"/>
            <p:cNvSpPr>
              <a:spLocks noChangeShapeType="1"/>
            </p:cNvSpPr>
            <p:nvPr/>
          </p:nvSpPr>
          <p:spPr bwMode="auto">
            <a:xfrm>
              <a:off x="4178" y="1272"/>
              <a:ext cx="1300" cy="1"/>
            </a:xfrm>
            <a:prstGeom prst="line">
              <a:avLst/>
            </a:prstGeom>
            <a:noFill/>
            <a:ln w="0">
              <a:solidFill>
                <a:srgbClr val="000000"/>
              </a:solidFill>
              <a:round/>
              <a:headEnd/>
              <a:tailEnd/>
            </a:ln>
          </p:spPr>
          <p:txBody>
            <a:bodyPr/>
            <a:lstStyle/>
            <a:p>
              <a:endParaRPr lang="en-US"/>
            </a:p>
          </p:txBody>
        </p:sp>
        <p:sp>
          <p:nvSpPr>
            <p:cNvPr id="7277" name="Rectangle 378"/>
            <p:cNvSpPr>
              <a:spLocks noChangeArrowheads="1"/>
            </p:cNvSpPr>
            <p:nvPr/>
          </p:nvSpPr>
          <p:spPr bwMode="auto">
            <a:xfrm>
              <a:off x="5478" y="1887"/>
              <a:ext cx="7" cy="7"/>
            </a:xfrm>
            <a:prstGeom prst="rect">
              <a:avLst/>
            </a:prstGeom>
            <a:solidFill>
              <a:srgbClr val="000000"/>
            </a:solidFill>
            <a:ln w="9525">
              <a:noFill/>
              <a:miter lim="800000"/>
              <a:headEnd/>
              <a:tailEnd/>
            </a:ln>
          </p:spPr>
          <p:txBody>
            <a:bodyPr/>
            <a:lstStyle/>
            <a:p>
              <a:endParaRPr lang="en-US"/>
            </a:p>
          </p:txBody>
        </p:sp>
        <p:sp>
          <p:nvSpPr>
            <p:cNvPr id="7278" name="Line 379"/>
            <p:cNvSpPr>
              <a:spLocks noChangeShapeType="1"/>
            </p:cNvSpPr>
            <p:nvPr/>
          </p:nvSpPr>
          <p:spPr bwMode="auto">
            <a:xfrm>
              <a:off x="5478" y="1272"/>
              <a:ext cx="7" cy="1"/>
            </a:xfrm>
            <a:prstGeom prst="line">
              <a:avLst/>
            </a:prstGeom>
            <a:noFill/>
            <a:ln w="0">
              <a:solidFill>
                <a:srgbClr val="000000"/>
              </a:solidFill>
              <a:round/>
              <a:headEnd/>
              <a:tailEnd/>
            </a:ln>
          </p:spPr>
          <p:txBody>
            <a:bodyPr/>
            <a:lstStyle/>
            <a:p>
              <a:endParaRPr lang="en-US"/>
            </a:p>
          </p:txBody>
        </p:sp>
        <p:sp>
          <p:nvSpPr>
            <p:cNvPr id="7279" name="Line 380"/>
            <p:cNvSpPr>
              <a:spLocks noChangeShapeType="1"/>
            </p:cNvSpPr>
            <p:nvPr/>
          </p:nvSpPr>
          <p:spPr bwMode="auto">
            <a:xfrm>
              <a:off x="5478" y="1272"/>
              <a:ext cx="1" cy="7"/>
            </a:xfrm>
            <a:prstGeom prst="line">
              <a:avLst/>
            </a:prstGeom>
            <a:noFill/>
            <a:ln w="0">
              <a:solidFill>
                <a:srgbClr val="000000"/>
              </a:solidFill>
              <a:round/>
              <a:headEnd/>
              <a:tailEnd/>
            </a:ln>
          </p:spPr>
          <p:txBody>
            <a:bodyPr/>
            <a:lstStyle/>
            <a:p>
              <a:endParaRPr lang="en-US"/>
            </a:p>
          </p:txBody>
        </p:sp>
        <p:sp>
          <p:nvSpPr>
            <p:cNvPr id="7280" name="Rectangle 381"/>
            <p:cNvSpPr>
              <a:spLocks noChangeArrowheads="1"/>
            </p:cNvSpPr>
            <p:nvPr/>
          </p:nvSpPr>
          <p:spPr bwMode="auto">
            <a:xfrm>
              <a:off x="249" y="1279"/>
              <a:ext cx="7" cy="197"/>
            </a:xfrm>
            <a:prstGeom prst="rect">
              <a:avLst/>
            </a:prstGeom>
            <a:solidFill>
              <a:srgbClr val="000000"/>
            </a:solidFill>
            <a:ln w="9525">
              <a:noFill/>
              <a:miter lim="800000"/>
              <a:headEnd/>
              <a:tailEnd/>
            </a:ln>
          </p:spPr>
          <p:txBody>
            <a:bodyPr/>
            <a:lstStyle/>
            <a:p>
              <a:endParaRPr lang="en-US"/>
            </a:p>
          </p:txBody>
        </p:sp>
        <p:sp>
          <p:nvSpPr>
            <p:cNvPr id="7281" name="Line 382"/>
            <p:cNvSpPr>
              <a:spLocks noChangeShapeType="1"/>
            </p:cNvSpPr>
            <p:nvPr/>
          </p:nvSpPr>
          <p:spPr bwMode="auto">
            <a:xfrm>
              <a:off x="249" y="1279"/>
              <a:ext cx="1" cy="197"/>
            </a:xfrm>
            <a:prstGeom prst="line">
              <a:avLst/>
            </a:prstGeom>
            <a:noFill/>
            <a:ln w="0">
              <a:solidFill>
                <a:srgbClr val="000000"/>
              </a:solidFill>
              <a:round/>
              <a:headEnd/>
              <a:tailEnd/>
            </a:ln>
          </p:spPr>
          <p:txBody>
            <a:bodyPr/>
            <a:lstStyle/>
            <a:p>
              <a:endParaRPr lang="en-US"/>
            </a:p>
          </p:txBody>
        </p:sp>
        <p:sp>
          <p:nvSpPr>
            <p:cNvPr id="7282" name="Rectangle 383"/>
            <p:cNvSpPr>
              <a:spLocks noChangeArrowheads="1"/>
            </p:cNvSpPr>
            <p:nvPr/>
          </p:nvSpPr>
          <p:spPr bwMode="auto">
            <a:xfrm>
              <a:off x="1457" y="1279"/>
              <a:ext cx="7" cy="197"/>
            </a:xfrm>
            <a:prstGeom prst="rect">
              <a:avLst/>
            </a:prstGeom>
            <a:solidFill>
              <a:srgbClr val="000000"/>
            </a:solidFill>
            <a:ln w="9525">
              <a:noFill/>
              <a:miter lim="800000"/>
              <a:headEnd/>
              <a:tailEnd/>
            </a:ln>
          </p:spPr>
          <p:txBody>
            <a:bodyPr/>
            <a:lstStyle/>
            <a:p>
              <a:endParaRPr lang="en-US"/>
            </a:p>
          </p:txBody>
        </p:sp>
        <p:sp>
          <p:nvSpPr>
            <p:cNvPr id="7283" name="Line 384"/>
            <p:cNvSpPr>
              <a:spLocks noChangeShapeType="1"/>
            </p:cNvSpPr>
            <p:nvPr/>
          </p:nvSpPr>
          <p:spPr bwMode="auto">
            <a:xfrm>
              <a:off x="1457" y="1279"/>
              <a:ext cx="1" cy="197"/>
            </a:xfrm>
            <a:prstGeom prst="line">
              <a:avLst/>
            </a:prstGeom>
            <a:noFill/>
            <a:ln w="0">
              <a:solidFill>
                <a:srgbClr val="000000"/>
              </a:solidFill>
              <a:round/>
              <a:headEnd/>
              <a:tailEnd/>
            </a:ln>
          </p:spPr>
          <p:txBody>
            <a:bodyPr/>
            <a:lstStyle/>
            <a:p>
              <a:endParaRPr lang="en-US"/>
            </a:p>
          </p:txBody>
        </p:sp>
        <p:sp>
          <p:nvSpPr>
            <p:cNvPr id="7284" name="Line 386"/>
            <p:cNvSpPr>
              <a:spLocks noChangeShapeType="1"/>
            </p:cNvSpPr>
            <p:nvPr/>
          </p:nvSpPr>
          <p:spPr bwMode="auto">
            <a:xfrm>
              <a:off x="2765" y="1279"/>
              <a:ext cx="1" cy="197"/>
            </a:xfrm>
            <a:prstGeom prst="line">
              <a:avLst/>
            </a:prstGeom>
            <a:noFill/>
            <a:ln w="0">
              <a:solidFill>
                <a:srgbClr val="000000"/>
              </a:solidFill>
              <a:round/>
              <a:headEnd/>
              <a:tailEnd/>
            </a:ln>
          </p:spPr>
          <p:txBody>
            <a:bodyPr/>
            <a:lstStyle/>
            <a:p>
              <a:endParaRPr lang="en-US"/>
            </a:p>
          </p:txBody>
        </p:sp>
        <p:sp>
          <p:nvSpPr>
            <p:cNvPr id="7285" name="Line 388"/>
            <p:cNvSpPr>
              <a:spLocks noChangeShapeType="1"/>
            </p:cNvSpPr>
            <p:nvPr/>
          </p:nvSpPr>
          <p:spPr bwMode="auto">
            <a:xfrm>
              <a:off x="4171" y="1279"/>
              <a:ext cx="1" cy="197"/>
            </a:xfrm>
            <a:prstGeom prst="line">
              <a:avLst/>
            </a:prstGeom>
            <a:noFill/>
            <a:ln w="0">
              <a:solidFill>
                <a:srgbClr val="000000"/>
              </a:solidFill>
              <a:round/>
              <a:headEnd/>
              <a:tailEnd/>
            </a:ln>
          </p:spPr>
          <p:txBody>
            <a:bodyPr/>
            <a:lstStyle/>
            <a:p>
              <a:endParaRPr lang="en-US"/>
            </a:p>
          </p:txBody>
        </p:sp>
        <p:sp>
          <p:nvSpPr>
            <p:cNvPr id="7286" name="Rectangle 389"/>
            <p:cNvSpPr>
              <a:spLocks noChangeArrowheads="1"/>
            </p:cNvSpPr>
            <p:nvPr/>
          </p:nvSpPr>
          <p:spPr bwMode="auto">
            <a:xfrm>
              <a:off x="5478" y="1279"/>
              <a:ext cx="7" cy="197"/>
            </a:xfrm>
            <a:prstGeom prst="rect">
              <a:avLst/>
            </a:prstGeom>
            <a:solidFill>
              <a:srgbClr val="000000"/>
            </a:solidFill>
            <a:ln w="9525">
              <a:noFill/>
              <a:miter lim="800000"/>
              <a:headEnd/>
              <a:tailEnd/>
            </a:ln>
          </p:spPr>
          <p:txBody>
            <a:bodyPr/>
            <a:lstStyle/>
            <a:p>
              <a:endParaRPr lang="en-US"/>
            </a:p>
          </p:txBody>
        </p:sp>
        <p:sp>
          <p:nvSpPr>
            <p:cNvPr id="7287" name="Line 390"/>
            <p:cNvSpPr>
              <a:spLocks noChangeShapeType="1"/>
            </p:cNvSpPr>
            <p:nvPr/>
          </p:nvSpPr>
          <p:spPr bwMode="auto">
            <a:xfrm>
              <a:off x="5478" y="1279"/>
              <a:ext cx="1" cy="197"/>
            </a:xfrm>
            <a:prstGeom prst="line">
              <a:avLst/>
            </a:prstGeom>
            <a:noFill/>
            <a:ln w="0">
              <a:solidFill>
                <a:srgbClr val="000000"/>
              </a:solidFill>
              <a:round/>
              <a:headEnd/>
              <a:tailEnd/>
            </a:ln>
          </p:spPr>
          <p:txBody>
            <a:bodyPr/>
            <a:lstStyle/>
            <a:p>
              <a:endParaRPr lang="en-US"/>
            </a:p>
          </p:txBody>
        </p:sp>
        <p:sp>
          <p:nvSpPr>
            <p:cNvPr id="7288" name="Rectangle 391"/>
            <p:cNvSpPr>
              <a:spLocks noChangeArrowheads="1"/>
            </p:cNvSpPr>
            <p:nvPr/>
          </p:nvSpPr>
          <p:spPr bwMode="auto">
            <a:xfrm>
              <a:off x="729" y="1483"/>
              <a:ext cx="275" cy="202"/>
            </a:xfrm>
            <a:prstGeom prst="rect">
              <a:avLst/>
            </a:prstGeom>
            <a:noFill/>
            <a:ln w="9525">
              <a:noFill/>
              <a:miter lim="800000"/>
              <a:headEnd/>
              <a:tailEnd/>
            </a:ln>
          </p:spPr>
          <p:txBody>
            <a:bodyPr wrap="none" lIns="0" tIns="0" rIns="0" bIns="0">
              <a:spAutoFit/>
            </a:bodyPr>
            <a:lstStyle/>
            <a:p>
              <a:r>
                <a:rPr lang="en-US" sz="2100">
                  <a:solidFill>
                    <a:srgbClr val="010000"/>
                  </a:solidFill>
                </a:rPr>
                <a:t>555</a:t>
              </a:r>
              <a:endParaRPr lang="en-US"/>
            </a:p>
          </p:txBody>
        </p:sp>
        <p:sp>
          <p:nvSpPr>
            <p:cNvPr id="7289" name="Rectangle 392"/>
            <p:cNvSpPr>
              <a:spLocks noChangeArrowheads="1"/>
            </p:cNvSpPr>
            <p:nvPr/>
          </p:nvSpPr>
          <p:spPr bwMode="auto">
            <a:xfrm>
              <a:off x="1536" y="1483"/>
              <a:ext cx="1175" cy="202"/>
            </a:xfrm>
            <a:prstGeom prst="rect">
              <a:avLst/>
            </a:prstGeom>
            <a:noFill/>
            <a:ln w="9525">
              <a:noFill/>
              <a:miter lim="800000"/>
              <a:headEnd/>
              <a:tailEnd/>
            </a:ln>
          </p:spPr>
          <p:txBody>
            <a:bodyPr wrap="none" lIns="0" tIns="0" rIns="0" bIns="0">
              <a:spAutoFit/>
            </a:bodyPr>
            <a:lstStyle/>
            <a:p>
              <a:r>
                <a:rPr lang="en-US" sz="2100">
                  <a:solidFill>
                    <a:srgbClr val="010000"/>
                  </a:solidFill>
                </a:rPr>
                <a:t>alee1@abc.com</a:t>
              </a:r>
            </a:p>
          </p:txBody>
        </p:sp>
        <p:sp>
          <p:nvSpPr>
            <p:cNvPr id="7290" name="Rectangle 393"/>
            <p:cNvSpPr>
              <a:spLocks noChangeArrowheads="1"/>
            </p:cNvSpPr>
            <p:nvPr/>
          </p:nvSpPr>
          <p:spPr bwMode="auto">
            <a:xfrm>
              <a:off x="3306" y="1483"/>
              <a:ext cx="356" cy="202"/>
            </a:xfrm>
            <a:prstGeom prst="rect">
              <a:avLst/>
            </a:prstGeom>
            <a:noFill/>
            <a:ln w="9525">
              <a:noFill/>
              <a:miter lim="800000"/>
              <a:headEnd/>
              <a:tailEnd/>
            </a:ln>
          </p:spPr>
          <p:txBody>
            <a:bodyPr wrap="none" lIns="0" tIns="0" rIns="0" bIns="0">
              <a:spAutoFit/>
            </a:bodyPr>
            <a:lstStyle/>
            <a:p>
              <a:r>
                <a:rPr lang="en-US" sz="2100">
                  <a:solidFill>
                    <a:srgbClr val="010000"/>
                  </a:solidFill>
                </a:rPr>
                <a:t>Alan</a:t>
              </a:r>
              <a:endParaRPr lang="en-US"/>
            </a:p>
          </p:txBody>
        </p:sp>
        <p:sp>
          <p:nvSpPr>
            <p:cNvPr id="7291" name="Rectangle 394"/>
            <p:cNvSpPr>
              <a:spLocks noChangeArrowheads="1"/>
            </p:cNvSpPr>
            <p:nvPr/>
          </p:nvSpPr>
          <p:spPr bwMode="auto">
            <a:xfrm>
              <a:off x="4699" y="1483"/>
              <a:ext cx="275" cy="202"/>
            </a:xfrm>
            <a:prstGeom prst="rect">
              <a:avLst/>
            </a:prstGeom>
            <a:noFill/>
            <a:ln w="9525">
              <a:noFill/>
              <a:miter lim="800000"/>
              <a:headEnd/>
              <a:tailEnd/>
            </a:ln>
          </p:spPr>
          <p:txBody>
            <a:bodyPr wrap="none" lIns="0" tIns="0" rIns="0" bIns="0">
              <a:spAutoFit/>
            </a:bodyPr>
            <a:lstStyle/>
            <a:p>
              <a:r>
                <a:rPr lang="en-US" sz="2100">
                  <a:solidFill>
                    <a:srgbClr val="010000"/>
                  </a:solidFill>
                </a:rPr>
                <a:t>Lee</a:t>
              </a:r>
              <a:endParaRPr lang="en-US"/>
            </a:p>
          </p:txBody>
        </p:sp>
        <p:sp>
          <p:nvSpPr>
            <p:cNvPr id="7292" name="Line 396"/>
            <p:cNvSpPr>
              <a:spLocks noChangeShapeType="1"/>
            </p:cNvSpPr>
            <p:nvPr/>
          </p:nvSpPr>
          <p:spPr bwMode="auto">
            <a:xfrm>
              <a:off x="249" y="1472"/>
              <a:ext cx="7" cy="1"/>
            </a:xfrm>
            <a:prstGeom prst="line">
              <a:avLst/>
            </a:prstGeom>
            <a:noFill/>
            <a:ln w="0">
              <a:solidFill>
                <a:srgbClr val="000000"/>
              </a:solidFill>
              <a:round/>
              <a:headEnd/>
              <a:tailEnd/>
            </a:ln>
          </p:spPr>
          <p:txBody>
            <a:bodyPr/>
            <a:lstStyle/>
            <a:p>
              <a:endParaRPr lang="en-US"/>
            </a:p>
          </p:txBody>
        </p:sp>
        <p:sp>
          <p:nvSpPr>
            <p:cNvPr id="7293" name="Line 397"/>
            <p:cNvSpPr>
              <a:spLocks noChangeShapeType="1"/>
            </p:cNvSpPr>
            <p:nvPr/>
          </p:nvSpPr>
          <p:spPr bwMode="auto">
            <a:xfrm>
              <a:off x="249" y="1472"/>
              <a:ext cx="1" cy="7"/>
            </a:xfrm>
            <a:prstGeom prst="line">
              <a:avLst/>
            </a:prstGeom>
            <a:noFill/>
            <a:ln w="0">
              <a:solidFill>
                <a:srgbClr val="000000"/>
              </a:solidFill>
              <a:round/>
              <a:headEnd/>
              <a:tailEnd/>
            </a:ln>
          </p:spPr>
          <p:txBody>
            <a:bodyPr/>
            <a:lstStyle/>
            <a:p>
              <a:endParaRPr lang="en-US"/>
            </a:p>
          </p:txBody>
        </p:sp>
        <p:sp>
          <p:nvSpPr>
            <p:cNvPr id="7294" name="Line 399"/>
            <p:cNvSpPr>
              <a:spLocks noChangeShapeType="1"/>
            </p:cNvSpPr>
            <p:nvPr/>
          </p:nvSpPr>
          <p:spPr bwMode="auto">
            <a:xfrm>
              <a:off x="256" y="1472"/>
              <a:ext cx="1201" cy="1"/>
            </a:xfrm>
            <a:prstGeom prst="line">
              <a:avLst/>
            </a:prstGeom>
            <a:noFill/>
            <a:ln w="0">
              <a:solidFill>
                <a:srgbClr val="000000"/>
              </a:solidFill>
              <a:round/>
              <a:headEnd/>
              <a:tailEnd/>
            </a:ln>
          </p:spPr>
          <p:txBody>
            <a:bodyPr/>
            <a:lstStyle/>
            <a:p>
              <a:endParaRPr lang="en-US"/>
            </a:p>
          </p:txBody>
        </p:sp>
        <p:sp>
          <p:nvSpPr>
            <p:cNvPr id="7295" name="Line 401"/>
            <p:cNvSpPr>
              <a:spLocks noChangeShapeType="1"/>
            </p:cNvSpPr>
            <p:nvPr/>
          </p:nvSpPr>
          <p:spPr bwMode="auto">
            <a:xfrm>
              <a:off x="1457" y="1472"/>
              <a:ext cx="7" cy="1"/>
            </a:xfrm>
            <a:prstGeom prst="line">
              <a:avLst/>
            </a:prstGeom>
            <a:noFill/>
            <a:ln w="0">
              <a:solidFill>
                <a:srgbClr val="000000"/>
              </a:solidFill>
              <a:round/>
              <a:headEnd/>
              <a:tailEnd/>
            </a:ln>
          </p:spPr>
          <p:txBody>
            <a:bodyPr/>
            <a:lstStyle/>
            <a:p>
              <a:endParaRPr lang="en-US"/>
            </a:p>
          </p:txBody>
        </p:sp>
        <p:sp>
          <p:nvSpPr>
            <p:cNvPr id="7296" name="Line 402"/>
            <p:cNvSpPr>
              <a:spLocks noChangeShapeType="1"/>
            </p:cNvSpPr>
            <p:nvPr/>
          </p:nvSpPr>
          <p:spPr bwMode="auto">
            <a:xfrm>
              <a:off x="1457" y="1472"/>
              <a:ext cx="1" cy="7"/>
            </a:xfrm>
            <a:prstGeom prst="line">
              <a:avLst/>
            </a:prstGeom>
            <a:noFill/>
            <a:ln w="0">
              <a:solidFill>
                <a:srgbClr val="000000"/>
              </a:solidFill>
              <a:round/>
              <a:headEnd/>
              <a:tailEnd/>
            </a:ln>
          </p:spPr>
          <p:txBody>
            <a:bodyPr/>
            <a:lstStyle/>
            <a:p>
              <a:endParaRPr lang="en-US"/>
            </a:p>
          </p:txBody>
        </p:sp>
        <p:sp>
          <p:nvSpPr>
            <p:cNvPr id="7297" name="Line 404"/>
            <p:cNvSpPr>
              <a:spLocks noChangeShapeType="1"/>
            </p:cNvSpPr>
            <p:nvPr/>
          </p:nvSpPr>
          <p:spPr bwMode="auto">
            <a:xfrm>
              <a:off x="1464" y="1472"/>
              <a:ext cx="1301" cy="1"/>
            </a:xfrm>
            <a:prstGeom prst="line">
              <a:avLst/>
            </a:prstGeom>
            <a:noFill/>
            <a:ln w="0">
              <a:solidFill>
                <a:srgbClr val="000000"/>
              </a:solidFill>
              <a:round/>
              <a:headEnd/>
              <a:tailEnd/>
            </a:ln>
          </p:spPr>
          <p:txBody>
            <a:bodyPr/>
            <a:lstStyle/>
            <a:p>
              <a:endParaRPr lang="en-US"/>
            </a:p>
          </p:txBody>
        </p:sp>
        <p:sp>
          <p:nvSpPr>
            <p:cNvPr id="7298" name="Line 406"/>
            <p:cNvSpPr>
              <a:spLocks noChangeShapeType="1"/>
            </p:cNvSpPr>
            <p:nvPr/>
          </p:nvSpPr>
          <p:spPr bwMode="auto">
            <a:xfrm>
              <a:off x="2765" y="1472"/>
              <a:ext cx="7" cy="1"/>
            </a:xfrm>
            <a:prstGeom prst="line">
              <a:avLst/>
            </a:prstGeom>
            <a:noFill/>
            <a:ln w="0">
              <a:solidFill>
                <a:srgbClr val="000000"/>
              </a:solidFill>
              <a:round/>
              <a:headEnd/>
              <a:tailEnd/>
            </a:ln>
          </p:spPr>
          <p:txBody>
            <a:bodyPr/>
            <a:lstStyle/>
            <a:p>
              <a:endParaRPr lang="en-US"/>
            </a:p>
          </p:txBody>
        </p:sp>
        <p:sp>
          <p:nvSpPr>
            <p:cNvPr id="7299" name="Line 407"/>
            <p:cNvSpPr>
              <a:spLocks noChangeShapeType="1"/>
            </p:cNvSpPr>
            <p:nvPr/>
          </p:nvSpPr>
          <p:spPr bwMode="auto">
            <a:xfrm>
              <a:off x="2765" y="1472"/>
              <a:ext cx="1" cy="7"/>
            </a:xfrm>
            <a:prstGeom prst="line">
              <a:avLst/>
            </a:prstGeom>
            <a:noFill/>
            <a:ln w="0">
              <a:solidFill>
                <a:srgbClr val="000000"/>
              </a:solidFill>
              <a:round/>
              <a:headEnd/>
              <a:tailEnd/>
            </a:ln>
          </p:spPr>
          <p:txBody>
            <a:bodyPr/>
            <a:lstStyle/>
            <a:p>
              <a:endParaRPr lang="en-US"/>
            </a:p>
          </p:txBody>
        </p:sp>
        <p:sp>
          <p:nvSpPr>
            <p:cNvPr id="7300" name="Line 409"/>
            <p:cNvSpPr>
              <a:spLocks noChangeShapeType="1"/>
            </p:cNvSpPr>
            <p:nvPr/>
          </p:nvSpPr>
          <p:spPr bwMode="auto">
            <a:xfrm>
              <a:off x="2772" y="1472"/>
              <a:ext cx="1399" cy="1"/>
            </a:xfrm>
            <a:prstGeom prst="line">
              <a:avLst/>
            </a:prstGeom>
            <a:noFill/>
            <a:ln w="0">
              <a:solidFill>
                <a:srgbClr val="000000"/>
              </a:solidFill>
              <a:round/>
              <a:headEnd/>
              <a:tailEnd/>
            </a:ln>
          </p:spPr>
          <p:txBody>
            <a:bodyPr/>
            <a:lstStyle/>
            <a:p>
              <a:endParaRPr lang="en-US"/>
            </a:p>
          </p:txBody>
        </p:sp>
        <p:sp>
          <p:nvSpPr>
            <p:cNvPr id="7301" name="Line 411"/>
            <p:cNvSpPr>
              <a:spLocks noChangeShapeType="1"/>
            </p:cNvSpPr>
            <p:nvPr/>
          </p:nvSpPr>
          <p:spPr bwMode="auto">
            <a:xfrm>
              <a:off x="4171" y="1472"/>
              <a:ext cx="7" cy="1"/>
            </a:xfrm>
            <a:prstGeom prst="line">
              <a:avLst/>
            </a:prstGeom>
            <a:noFill/>
            <a:ln w="0">
              <a:solidFill>
                <a:srgbClr val="000000"/>
              </a:solidFill>
              <a:round/>
              <a:headEnd/>
              <a:tailEnd/>
            </a:ln>
          </p:spPr>
          <p:txBody>
            <a:bodyPr/>
            <a:lstStyle/>
            <a:p>
              <a:endParaRPr lang="en-US"/>
            </a:p>
          </p:txBody>
        </p:sp>
        <p:sp>
          <p:nvSpPr>
            <p:cNvPr id="7302" name="Line 412"/>
            <p:cNvSpPr>
              <a:spLocks noChangeShapeType="1"/>
            </p:cNvSpPr>
            <p:nvPr/>
          </p:nvSpPr>
          <p:spPr bwMode="auto">
            <a:xfrm>
              <a:off x="4171" y="1472"/>
              <a:ext cx="1" cy="7"/>
            </a:xfrm>
            <a:prstGeom prst="line">
              <a:avLst/>
            </a:prstGeom>
            <a:noFill/>
            <a:ln w="0">
              <a:solidFill>
                <a:srgbClr val="000000"/>
              </a:solidFill>
              <a:round/>
              <a:headEnd/>
              <a:tailEnd/>
            </a:ln>
          </p:spPr>
          <p:txBody>
            <a:bodyPr/>
            <a:lstStyle/>
            <a:p>
              <a:endParaRPr lang="en-US"/>
            </a:p>
          </p:txBody>
        </p:sp>
        <p:sp>
          <p:nvSpPr>
            <p:cNvPr id="7303" name="Line 414"/>
            <p:cNvSpPr>
              <a:spLocks noChangeShapeType="1"/>
            </p:cNvSpPr>
            <p:nvPr/>
          </p:nvSpPr>
          <p:spPr bwMode="auto">
            <a:xfrm>
              <a:off x="4178" y="1472"/>
              <a:ext cx="1300" cy="1"/>
            </a:xfrm>
            <a:prstGeom prst="line">
              <a:avLst/>
            </a:prstGeom>
            <a:noFill/>
            <a:ln w="0">
              <a:solidFill>
                <a:srgbClr val="000000"/>
              </a:solidFill>
              <a:round/>
              <a:headEnd/>
              <a:tailEnd/>
            </a:ln>
          </p:spPr>
          <p:txBody>
            <a:bodyPr/>
            <a:lstStyle/>
            <a:p>
              <a:endParaRPr lang="en-US"/>
            </a:p>
          </p:txBody>
        </p:sp>
        <p:sp>
          <p:nvSpPr>
            <p:cNvPr id="7304" name="Line 416"/>
            <p:cNvSpPr>
              <a:spLocks noChangeShapeType="1"/>
            </p:cNvSpPr>
            <p:nvPr/>
          </p:nvSpPr>
          <p:spPr bwMode="auto">
            <a:xfrm>
              <a:off x="5478" y="1472"/>
              <a:ext cx="7" cy="1"/>
            </a:xfrm>
            <a:prstGeom prst="line">
              <a:avLst/>
            </a:prstGeom>
            <a:noFill/>
            <a:ln w="0">
              <a:solidFill>
                <a:srgbClr val="000000"/>
              </a:solidFill>
              <a:round/>
              <a:headEnd/>
              <a:tailEnd/>
            </a:ln>
          </p:spPr>
          <p:txBody>
            <a:bodyPr/>
            <a:lstStyle/>
            <a:p>
              <a:endParaRPr lang="en-US"/>
            </a:p>
          </p:txBody>
        </p:sp>
        <p:sp>
          <p:nvSpPr>
            <p:cNvPr id="7305" name="Line 417"/>
            <p:cNvSpPr>
              <a:spLocks noChangeShapeType="1"/>
            </p:cNvSpPr>
            <p:nvPr/>
          </p:nvSpPr>
          <p:spPr bwMode="auto">
            <a:xfrm>
              <a:off x="5478" y="1472"/>
              <a:ext cx="1" cy="7"/>
            </a:xfrm>
            <a:prstGeom prst="line">
              <a:avLst/>
            </a:prstGeom>
            <a:noFill/>
            <a:ln w="0">
              <a:solidFill>
                <a:srgbClr val="000000"/>
              </a:solidFill>
              <a:round/>
              <a:headEnd/>
              <a:tailEnd/>
            </a:ln>
          </p:spPr>
          <p:txBody>
            <a:bodyPr/>
            <a:lstStyle/>
            <a:p>
              <a:endParaRPr lang="en-US"/>
            </a:p>
          </p:txBody>
        </p:sp>
        <p:sp>
          <p:nvSpPr>
            <p:cNvPr id="7306" name="Rectangle 418"/>
            <p:cNvSpPr>
              <a:spLocks noChangeArrowheads="1"/>
            </p:cNvSpPr>
            <p:nvPr/>
          </p:nvSpPr>
          <p:spPr bwMode="auto">
            <a:xfrm>
              <a:off x="249" y="1479"/>
              <a:ext cx="7" cy="197"/>
            </a:xfrm>
            <a:prstGeom prst="rect">
              <a:avLst/>
            </a:prstGeom>
            <a:solidFill>
              <a:srgbClr val="000000"/>
            </a:solidFill>
            <a:ln w="9525">
              <a:noFill/>
              <a:miter lim="800000"/>
              <a:headEnd/>
              <a:tailEnd/>
            </a:ln>
          </p:spPr>
          <p:txBody>
            <a:bodyPr/>
            <a:lstStyle/>
            <a:p>
              <a:endParaRPr lang="en-US"/>
            </a:p>
          </p:txBody>
        </p:sp>
        <p:sp>
          <p:nvSpPr>
            <p:cNvPr id="7307" name="Line 419"/>
            <p:cNvSpPr>
              <a:spLocks noChangeShapeType="1"/>
            </p:cNvSpPr>
            <p:nvPr/>
          </p:nvSpPr>
          <p:spPr bwMode="auto">
            <a:xfrm>
              <a:off x="249" y="1479"/>
              <a:ext cx="1" cy="197"/>
            </a:xfrm>
            <a:prstGeom prst="line">
              <a:avLst/>
            </a:prstGeom>
            <a:noFill/>
            <a:ln w="0">
              <a:solidFill>
                <a:srgbClr val="000000"/>
              </a:solidFill>
              <a:round/>
              <a:headEnd/>
              <a:tailEnd/>
            </a:ln>
          </p:spPr>
          <p:txBody>
            <a:bodyPr/>
            <a:lstStyle/>
            <a:p>
              <a:endParaRPr lang="en-US"/>
            </a:p>
          </p:txBody>
        </p:sp>
        <p:sp>
          <p:nvSpPr>
            <p:cNvPr id="7308" name="Rectangle 420"/>
            <p:cNvSpPr>
              <a:spLocks noChangeArrowheads="1"/>
            </p:cNvSpPr>
            <p:nvPr/>
          </p:nvSpPr>
          <p:spPr bwMode="auto">
            <a:xfrm>
              <a:off x="1457" y="1479"/>
              <a:ext cx="7" cy="197"/>
            </a:xfrm>
            <a:prstGeom prst="rect">
              <a:avLst/>
            </a:prstGeom>
            <a:solidFill>
              <a:srgbClr val="000000"/>
            </a:solidFill>
            <a:ln w="9525">
              <a:noFill/>
              <a:miter lim="800000"/>
              <a:headEnd/>
              <a:tailEnd/>
            </a:ln>
          </p:spPr>
          <p:txBody>
            <a:bodyPr/>
            <a:lstStyle/>
            <a:p>
              <a:endParaRPr lang="en-US"/>
            </a:p>
          </p:txBody>
        </p:sp>
        <p:sp>
          <p:nvSpPr>
            <p:cNvPr id="7309" name="Line 421"/>
            <p:cNvSpPr>
              <a:spLocks noChangeShapeType="1"/>
            </p:cNvSpPr>
            <p:nvPr/>
          </p:nvSpPr>
          <p:spPr bwMode="auto">
            <a:xfrm>
              <a:off x="1457" y="1479"/>
              <a:ext cx="1" cy="197"/>
            </a:xfrm>
            <a:prstGeom prst="line">
              <a:avLst/>
            </a:prstGeom>
            <a:noFill/>
            <a:ln w="0">
              <a:solidFill>
                <a:srgbClr val="000000"/>
              </a:solidFill>
              <a:round/>
              <a:headEnd/>
              <a:tailEnd/>
            </a:ln>
          </p:spPr>
          <p:txBody>
            <a:bodyPr/>
            <a:lstStyle/>
            <a:p>
              <a:endParaRPr lang="en-US"/>
            </a:p>
          </p:txBody>
        </p:sp>
        <p:sp>
          <p:nvSpPr>
            <p:cNvPr id="7310" name="Line 423"/>
            <p:cNvSpPr>
              <a:spLocks noChangeShapeType="1"/>
            </p:cNvSpPr>
            <p:nvPr/>
          </p:nvSpPr>
          <p:spPr bwMode="auto">
            <a:xfrm>
              <a:off x="2765" y="1479"/>
              <a:ext cx="1" cy="197"/>
            </a:xfrm>
            <a:prstGeom prst="line">
              <a:avLst/>
            </a:prstGeom>
            <a:noFill/>
            <a:ln w="0">
              <a:solidFill>
                <a:srgbClr val="000000"/>
              </a:solidFill>
              <a:round/>
              <a:headEnd/>
              <a:tailEnd/>
            </a:ln>
          </p:spPr>
          <p:txBody>
            <a:bodyPr/>
            <a:lstStyle/>
            <a:p>
              <a:endParaRPr lang="en-US"/>
            </a:p>
          </p:txBody>
        </p:sp>
        <p:sp>
          <p:nvSpPr>
            <p:cNvPr id="7311" name="Line 425"/>
            <p:cNvSpPr>
              <a:spLocks noChangeShapeType="1"/>
            </p:cNvSpPr>
            <p:nvPr/>
          </p:nvSpPr>
          <p:spPr bwMode="auto">
            <a:xfrm>
              <a:off x="4171" y="1479"/>
              <a:ext cx="1" cy="197"/>
            </a:xfrm>
            <a:prstGeom prst="line">
              <a:avLst/>
            </a:prstGeom>
            <a:noFill/>
            <a:ln w="0">
              <a:solidFill>
                <a:srgbClr val="000000"/>
              </a:solidFill>
              <a:round/>
              <a:headEnd/>
              <a:tailEnd/>
            </a:ln>
          </p:spPr>
          <p:txBody>
            <a:bodyPr/>
            <a:lstStyle/>
            <a:p>
              <a:endParaRPr lang="en-US"/>
            </a:p>
          </p:txBody>
        </p:sp>
        <p:sp>
          <p:nvSpPr>
            <p:cNvPr id="7312" name="Rectangle 426"/>
            <p:cNvSpPr>
              <a:spLocks noChangeArrowheads="1"/>
            </p:cNvSpPr>
            <p:nvPr/>
          </p:nvSpPr>
          <p:spPr bwMode="auto">
            <a:xfrm>
              <a:off x="5478" y="1479"/>
              <a:ext cx="7" cy="197"/>
            </a:xfrm>
            <a:prstGeom prst="rect">
              <a:avLst/>
            </a:prstGeom>
            <a:solidFill>
              <a:srgbClr val="000000"/>
            </a:solidFill>
            <a:ln w="9525">
              <a:noFill/>
              <a:miter lim="800000"/>
              <a:headEnd/>
              <a:tailEnd/>
            </a:ln>
          </p:spPr>
          <p:txBody>
            <a:bodyPr/>
            <a:lstStyle/>
            <a:p>
              <a:endParaRPr lang="en-US"/>
            </a:p>
          </p:txBody>
        </p:sp>
        <p:sp>
          <p:nvSpPr>
            <p:cNvPr id="7313" name="Line 427"/>
            <p:cNvSpPr>
              <a:spLocks noChangeShapeType="1"/>
            </p:cNvSpPr>
            <p:nvPr/>
          </p:nvSpPr>
          <p:spPr bwMode="auto">
            <a:xfrm>
              <a:off x="5478" y="1479"/>
              <a:ext cx="1" cy="197"/>
            </a:xfrm>
            <a:prstGeom prst="line">
              <a:avLst/>
            </a:prstGeom>
            <a:noFill/>
            <a:ln w="0">
              <a:solidFill>
                <a:srgbClr val="000000"/>
              </a:solidFill>
              <a:round/>
              <a:headEnd/>
              <a:tailEnd/>
            </a:ln>
          </p:spPr>
          <p:txBody>
            <a:bodyPr/>
            <a:lstStyle/>
            <a:p>
              <a:endParaRPr lang="en-US"/>
            </a:p>
          </p:txBody>
        </p:sp>
        <p:sp>
          <p:nvSpPr>
            <p:cNvPr id="7314" name="Rectangle 428"/>
            <p:cNvSpPr>
              <a:spLocks noChangeArrowheads="1"/>
            </p:cNvSpPr>
            <p:nvPr/>
          </p:nvSpPr>
          <p:spPr bwMode="auto">
            <a:xfrm>
              <a:off x="729" y="1683"/>
              <a:ext cx="275" cy="202"/>
            </a:xfrm>
            <a:prstGeom prst="rect">
              <a:avLst/>
            </a:prstGeom>
            <a:noFill/>
            <a:ln w="9525">
              <a:noFill/>
              <a:miter lim="800000"/>
              <a:headEnd/>
              <a:tailEnd/>
            </a:ln>
          </p:spPr>
          <p:txBody>
            <a:bodyPr wrap="none" lIns="0" tIns="0" rIns="0" bIns="0">
              <a:spAutoFit/>
            </a:bodyPr>
            <a:lstStyle/>
            <a:p>
              <a:r>
                <a:rPr lang="en-US" sz="2100">
                  <a:solidFill>
                    <a:srgbClr val="010000"/>
                  </a:solidFill>
                </a:rPr>
                <a:t>633</a:t>
              </a:r>
              <a:endParaRPr lang="en-US"/>
            </a:p>
          </p:txBody>
        </p:sp>
        <p:sp>
          <p:nvSpPr>
            <p:cNvPr id="7315" name="Rectangle 429"/>
            <p:cNvSpPr>
              <a:spLocks noChangeArrowheads="1"/>
            </p:cNvSpPr>
            <p:nvPr/>
          </p:nvSpPr>
          <p:spPr bwMode="auto">
            <a:xfrm>
              <a:off x="1536" y="1683"/>
              <a:ext cx="1143" cy="202"/>
            </a:xfrm>
            <a:prstGeom prst="rect">
              <a:avLst/>
            </a:prstGeom>
            <a:noFill/>
            <a:ln w="9525">
              <a:noFill/>
              <a:miter lim="800000"/>
              <a:headEnd/>
              <a:tailEnd/>
            </a:ln>
          </p:spPr>
          <p:txBody>
            <a:bodyPr wrap="none" lIns="0" tIns="0" rIns="0" bIns="0">
              <a:spAutoFit/>
            </a:bodyPr>
            <a:lstStyle/>
            <a:p>
              <a:r>
                <a:rPr lang="en-US" sz="2100">
                  <a:solidFill>
                    <a:srgbClr val="010000"/>
                  </a:solidFill>
                </a:rPr>
                <a:t>pdoe@abc.com</a:t>
              </a:r>
            </a:p>
          </p:txBody>
        </p:sp>
        <p:sp>
          <p:nvSpPr>
            <p:cNvPr id="7316" name="Rectangle 430"/>
            <p:cNvSpPr>
              <a:spLocks noChangeArrowheads="1"/>
            </p:cNvSpPr>
            <p:nvPr/>
          </p:nvSpPr>
          <p:spPr bwMode="auto">
            <a:xfrm>
              <a:off x="3292" y="1683"/>
              <a:ext cx="378" cy="202"/>
            </a:xfrm>
            <a:prstGeom prst="rect">
              <a:avLst/>
            </a:prstGeom>
            <a:noFill/>
            <a:ln w="9525">
              <a:noFill/>
              <a:miter lim="800000"/>
              <a:headEnd/>
              <a:tailEnd/>
            </a:ln>
          </p:spPr>
          <p:txBody>
            <a:bodyPr wrap="none" lIns="0" tIns="0" rIns="0" bIns="0">
              <a:spAutoFit/>
            </a:bodyPr>
            <a:lstStyle/>
            <a:p>
              <a:r>
                <a:rPr lang="en-US" sz="2100">
                  <a:solidFill>
                    <a:srgbClr val="010000"/>
                  </a:solidFill>
                </a:rPr>
                <a:t>Peter</a:t>
              </a:r>
              <a:endParaRPr lang="en-US"/>
            </a:p>
          </p:txBody>
        </p:sp>
        <p:sp>
          <p:nvSpPr>
            <p:cNvPr id="7317" name="Rectangle 431"/>
            <p:cNvSpPr>
              <a:spLocks noChangeArrowheads="1"/>
            </p:cNvSpPr>
            <p:nvPr/>
          </p:nvSpPr>
          <p:spPr bwMode="auto">
            <a:xfrm>
              <a:off x="4681" y="1683"/>
              <a:ext cx="305" cy="202"/>
            </a:xfrm>
            <a:prstGeom prst="rect">
              <a:avLst/>
            </a:prstGeom>
            <a:noFill/>
            <a:ln w="9525">
              <a:noFill/>
              <a:miter lim="800000"/>
              <a:headEnd/>
              <a:tailEnd/>
            </a:ln>
          </p:spPr>
          <p:txBody>
            <a:bodyPr wrap="none" lIns="0" tIns="0" rIns="0" bIns="0">
              <a:spAutoFit/>
            </a:bodyPr>
            <a:lstStyle/>
            <a:p>
              <a:r>
                <a:rPr lang="en-US" sz="2100">
                  <a:solidFill>
                    <a:srgbClr val="010000"/>
                  </a:solidFill>
                </a:rPr>
                <a:t>Doe</a:t>
              </a:r>
              <a:endParaRPr lang="en-US"/>
            </a:p>
          </p:txBody>
        </p:sp>
        <p:sp>
          <p:nvSpPr>
            <p:cNvPr id="7318" name="Rectangle 432"/>
            <p:cNvSpPr>
              <a:spLocks noChangeArrowheads="1"/>
            </p:cNvSpPr>
            <p:nvPr/>
          </p:nvSpPr>
          <p:spPr bwMode="auto">
            <a:xfrm>
              <a:off x="249" y="1676"/>
              <a:ext cx="7" cy="7"/>
            </a:xfrm>
            <a:prstGeom prst="rect">
              <a:avLst/>
            </a:prstGeom>
            <a:solidFill>
              <a:srgbClr val="000000"/>
            </a:solidFill>
            <a:ln w="9525">
              <a:noFill/>
              <a:miter lim="800000"/>
              <a:headEnd/>
              <a:tailEnd/>
            </a:ln>
          </p:spPr>
          <p:txBody>
            <a:bodyPr/>
            <a:lstStyle/>
            <a:p>
              <a:endParaRPr lang="en-US"/>
            </a:p>
          </p:txBody>
        </p:sp>
        <p:sp>
          <p:nvSpPr>
            <p:cNvPr id="7319" name="Line 433"/>
            <p:cNvSpPr>
              <a:spLocks noChangeShapeType="1"/>
            </p:cNvSpPr>
            <p:nvPr/>
          </p:nvSpPr>
          <p:spPr bwMode="auto">
            <a:xfrm>
              <a:off x="249" y="1676"/>
              <a:ext cx="7" cy="1"/>
            </a:xfrm>
            <a:prstGeom prst="line">
              <a:avLst/>
            </a:prstGeom>
            <a:noFill/>
            <a:ln w="0">
              <a:solidFill>
                <a:srgbClr val="000000"/>
              </a:solidFill>
              <a:round/>
              <a:headEnd/>
              <a:tailEnd/>
            </a:ln>
          </p:spPr>
          <p:txBody>
            <a:bodyPr/>
            <a:lstStyle/>
            <a:p>
              <a:endParaRPr lang="en-US"/>
            </a:p>
          </p:txBody>
        </p:sp>
        <p:sp>
          <p:nvSpPr>
            <p:cNvPr id="7320" name="Line 434"/>
            <p:cNvSpPr>
              <a:spLocks noChangeShapeType="1"/>
            </p:cNvSpPr>
            <p:nvPr/>
          </p:nvSpPr>
          <p:spPr bwMode="auto">
            <a:xfrm>
              <a:off x="249" y="1676"/>
              <a:ext cx="1" cy="7"/>
            </a:xfrm>
            <a:prstGeom prst="line">
              <a:avLst/>
            </a:prstGeom>
            <a:noFill/>
            <a:ln w="0">
              <a:solidFill>
                <a:srgbClr val="000000"/>
              </a:solidFill>
              <a:round/>
              <a:headEnd/>
              <a:tailEnd/>
            </a:ln>
          </p:spPr>
          <p:txBody>
            <a:bodyPr/>
            <a:lstStyle/>
            <a:p>
              <a:endParaRPr lang="en-US"/>
            </a:p>
          </p:txBody>
        </p:sp>
        <p:sp>
          <p:nvSpPr>
            <p:cNvPr id="7321" name="Rectangle 435"/>
            <p:cNvSpPr>
              <a:spLocks noChangeArrowheads="1"/>
            </p:cNvSpPr>
            <p:nvPr/>
          </p:nvSpPr>
          <p:spPr bwMode="auto">
            <a:xfrm>
              <a:off x="256" y="1676"/>
              <a:ext cx="1201" cy="7"/>
            </a:xfrm>
            <a:prstGeom prst="rect">
              <a:avLst/>
            </a:prstGeom>
            <a:solidFill>
              <a:srgbClr val="000000"/>
            </a:solidFill>
            <a:ln w="9525">
              <a:noFill/>
              <a:miter lim="800000"/>
              <a:headEnd/>
              <a:tailEnd/>
            </a:ln>
          </p:spPr>
          <p:txBody>
            <a:bodyPr/>
            <a:lstStyle/>
            <a:p>
              <a:endParaRPr lang="en-US"/>
            </a:p>
          </p:txBody>
        </p:sp>
        <p:sp>
          <p:nvSpPr>
            <p:cNvPr id="7322" name="Line 436"/>
            <p:cNvSpPr>
              <a:spLocks noChangeShapeType="1"/>
            </p:cNvSpPr>
            <p:nvPr/>
          </p:nvSpPr>
          <p:spPr bwMode="auto">
            <a:xfrm>
              <a:off x="256" y="1676"/>
              <a:ext cx="1201" cy="1"/>
            </a:xfrm>
            <a:prstGeom prst="line">
              <a:avLst/>
            </a:prstGeom>
            <a:noFill/>
            <a:ln w="0">
              <a:solidFill>
                <a:srgbClr val="000000"/>
              </a:solidFill>
              <a:round/>
              <a:headEnd/>
              <a:tailEnd/>
            </a:ln>
          </p:spPr>
          <p:txBody>
            <a:bodyPr/>
            <a:lstStyle/>
            <a:p>
              <a:endParaRPr lang="en-US"/>
            </a:p>
          </p:txBody>
        </p:sp>
        <p:sp>
          <p:nvSpPr>
            <p:cNvPr id="7323" name="Rectangle 437"/>
            <p:cNvSpPr>
              <a:spLocks noChangeArrowheads="1"/>
            </p:cNvSpPr>
            <p:nvPr/>
          </p:nvSpPr>
          <p:spPr bwMode="auto">
            <a:xfrm>
              <a:off x="1457" y="1676"/>
              <a:ext cx="7" cy="7"/>
            </a:xfrm>
            <a:prstGeom prst="rect">
              <a:avLst/>
            </a:prstGeom>
            <a:solidFill>
              <a:srgbClr val="000000"/>
            </a:solidFill>
            <a:ln w="9525">
              <a:noFill/>
              <a:miter lim="800000"/>
              <a:headEnd/>
              <a:tailEnd/>
            </a:ln>
          </p:spPr>
          <p:txBody>
            <a:bodyPr/>
            <a:lstStyle/>
            <a:p>
              <a:endParaRPr lang="en-US"/>
            </a:p>
          </p:txBody>
        </p:sp>
        <p:sp>
          <p:nvSpPr>
            <p:cNvPr id="7324" name="Line 438"/>
            <p:cNvSpPr>
              <a:spLocks noChangeShapeType="1"/>
            </p:cNvSpPr>
            <p:nvPr/>
          </p:nvSpPr>
          <p:spPr bwMode="auto">
            <a:xfrm>
              <a:off x="1457" y="1676"/>
              <a:ext cx="7" cy="1"/>
            </a:xfrm>
            <a:prstGeom prst="line">
              <a:avLst/>
            </a:prstGeom>
            <a:noFill/>
            <a:ln w="0">
              <a:solidFill>
                <a:srgbClr val="000000"/>
              </a:solidFill>
              <a:round/>
              <a:headEnd/>
              <a:tailEnd/>
            </a:ln>
          </p:spPr>
          <p:txBody>
            <a:bodyPr/>
            <a:lstStyle/>
            <a:p>
              <a:endParaRPr lang="en-US"/>
            </a:p>
          </p:txBody>
        </p:sp>
        <p:sp>
          <p:nvSpPr>
            <p:cNvPr id="7325" name="Line 439"/>
            <p:cNvSpPr>
              <a:spLocks noChangeShapeType="1"/>
            </p:cNvSpPr>
            <p:nvPr/>
          </p:nvSpPr>
          <p:spPr bwMode="auto">
            <a:xfrm>
              <a:off x="1457" y="1676"/>
              <a:ext cx="1" cy="7"/>
            </a:xfrm>
            <a:prstGeom prst="line">
              <a:avLst/>
            </a:prstGeom>
            <a:noFill/>
            <a:ln w="0">
              <a:solidFill>
                <a:srgbClr val="000000"/>
              </a:solidFill>
              <a:round/>
              <a:headEnd/>
              <a:tailEnd/>
            </a:ln>
          </p:spPr>
          <p:txBody>
            <a:bodyPr/>
            <a:lstStyle/>
            <a:p>
              <a:endParaRPr lang="en-US"/>
            </a:p>
          </p:txBody>
        </p:sp>
        <p:sp>
          <p:nvSpPr>
            <p:cNvPr id="7326" name="Rectangle 440"/>
            <p:cNvSpPr>
              <a:spLocks noChangeArrowheads="1"/>
            </p:cNvSpPr>
            <p:nvPr/>
          </p:nvSpPr>
          <p:spPr bwMode="auto">
            <a:xfrm>
              <a:off x="1464" y="1676"/>
              <a:ext cx="1301" cy="7"/>
            </a:xfrm>
            <a:prstGeom prst="rect">
              <a:avLst/>
            </a:prstGeom>
            <a:solidFill>
              <a:srgbClr val="000000"/>
            </a:solidFill>
            <a:ln w="9525">
              <a:noFill/>
              <a:miter lim="800000"/>
              <a:headEnd/>
              <a:tailEnd/>
            </a:ln>
          </p:spPr>
          <p:txBody>
            <a:bodyPr/>
            <a:lstStyle/>
            <a:p>
              <a:endParaRPr lang="en-US"/>
            </a:p>
          </p:txBody>
        </p:sp>
        <p:sp>
          <p:nvSpPr>
            <p:cNvPr id="7327" name="Line 441"/>
            <p:cNvSpPr>
              <a:spLocks noChangeShapeType="1"/>
            </p:cNvSpPr>
            <p:nvPr/>
          </p:nvSpPr>
          <p:spPr bwMode="auto">
            <a:xfrm>
              <a:off x="1464" y="1676"/>
              <a:ext cx="1301" cy="1"/>
            </a:xfrm>
            <a:prstGeom prst="line">
              <a:avLst/>
            </a:prstGeom>
            <a:noFill/>
            <a:ln w="0">
              <a:solidFill>
                <a:srgbClr val="000000"/>
              </a:solidFill>
              <a:round/>
              <a:headEnd/>
              <a:tailEnd/>
            </a:ln>
          </p:spPr>
          <p:txBody>
            <a:bodyPr/>
            <a:lstStyle/>
            <a:p>
              <a:endParaRPr lang="en-US"/>
            </a:p>
          </p:txBody>
        </p:sp>
        <p:sp>
          <p:nvSpPr>
            <p:cNvPr id="7328" name="Line 443"/>
            <p:cNvSpPr>
              <a:spLocks noChangeShapeType="1"/>
            </p:cNvSpPr>
            <p:nvPr/>
          </p:nvSpPr>
          <p:spPr bwMode="auto">
            <a:xfrm>
              <a:off x="2765" y="1676"/>
              <a:ext cx="7" cy="1"/>
            </a:xfrm>
            <a:prstGeom prst="line">
              <a:avLst/>
            </a:prstGeom>
            <a:noFill/>
            <a:ln w="0">
              <a:solidFill>
                <a:srgbClr val="000000"/>
              </a:solidFill>
              <a:round/>
              <a:headEnd/>
              <a:tailEnd/>
            </a:ln>
          </p:spPr>
          <p:txBody>
            <a:bodyPr/>
            <a:lstStyle/>
            <a:p>
              <a:endParaRPr lang="en-US"/>
            </a:p>
          </p:txBody>
        </p:sp>
        <p:sp>
          <p:nvSpPr>
            <p:cNvPr id="7329" name="Line 444"/>
            <p:cNvSpPr>
              <a:spLocks noChangeShapeType="1"/>
            </p:cNvSpPr>
            <p:nvPr/>
          </p:nvSpPr>
          <p:spPr bwMode="auto">
            <a:xfrm>
              <a:off x="2765" y="1676"/>
              <a:ext cx="1" cy="7"/>
            </a:xfrm>
            <a:prstGeom prst="line">
              <a:avLst/>
            </a:prstGeom>
            <a:noFill/>
            <a:ln w="0">
              <a:solidFill>
                <a:srgbClr val="000000"/>
              </a:solidFill>
              <a:round/>
              <a:headEnd/>
              <a:tailEnd/>
            </a:ln>
          </p:spPr>
          <p:txBody>
            <a:bodyPr/>
            <a:lstStyle/>
            <a:p>
              <a:endParaRPr lang="en-US"/>
            </a:p>
          </p:txBody>
        </p:sp>
        <p:sp>
          <p:nvSpPr>
            <p:cNvPr id="7330" name="Rectangle 445"/>
            <p:cNvSpPr>
              <a:spLocks noChangeArrowheads="1"/>
            </p:cNvSpPr>
            <p:nvPr/>
          </p:nvSpPr>
          <p:spPr bwMode="auto">
            <a:xfrm>
              <a:off x="2772" y="1676"/>
              <a:ext cx="1399" cy="7"/>
            </a:xfrm>
            <a:prstGeom prst="rect">
              <a:avLst/>
            </a:prstGeom>
            <a:solidFill>
              <a:srgbClr val="000000"/>
            </a:solidFill>
            <a:ln w="9525">
              <a:noFill/>
              <a:miter lim="800000"/>
              <a:headEnd/>
              <a:tailEnd/>
            </a:ln>
          </p:spPr>
          <p:txBody>
            <a:bodyPr/>
            <a:lstStyle/>
            <a:p>
              <a:endParaRPr lang="en-US"/>
            </a:p>
          </p:txBody>
        </p:sp>
        <p:sp>
          <p:nvSpPr>
            <p:cNvPr id="7331" name="Line 446"/>
            <p:cNvSpPr>
              <a:spLocks noChangeShapeType="1"/>
            </p:cNvSpPr>
            <p:nvPr/>
          </p:nvSpPr>
          <p:spPr bwMode="auto">
            <a:xfrm>
              <a:off x="2772" y="1676"/>
              <a:ext cx="1399" cy="1"/>
            </a:xfrm>
            <a:prstGeom prst="line">
              <a:avLst/>
            </a:prstGeom>
            <a:noFill/>
            <a:ln w="0">
              <a:solidFill>
                <a:srgbClr val="000000"/>
              </a:solidFill>
              <a:round/>
              <a:headEnd/>
              <a:tailEnd/>
            </a:ln>
          </p:spPr>
          <p:txBody>
            <a:bodyPr/>
            <a:lstStyle/>
            <a:p>
              <a:endParaRPr lang="en-US"/>
            </a:p>
          </p:txBody>
        </p:sp>
        <p:sp>
          <p:nvSpPr>
            <p:cNvPr id="7332" name="Line 448"/>
            <p:cNvSpPr>
              <a:spLocks noChangeShapeType="1"/>
            </p:cNvSpPr>
            <p:nvPr/>
          </p:nvSpPr>
          <p:spPr bwMode="auto">
            <a:xfrm>
              <a:off x="4171" y="1676"/>
              <a:ext cx="7" cy="1"/>
            </a:xfrm>
            <a:prstGeom prst="line">
              <a:avLst/>
            </a:prstGeom>
            <a:noFill/>
            <a:ln w="0">
              <a:solidFill>
                <a:srgbClr val="000000"/>
              </a:solidFill>
              <a:round/>
              <a:headEnd/>
              <a:tailEnd/>
            </a:ln>
          </p:spPr>
          <p:txBody>
            <a:bodyPr/>
            <a:lstStyle/>
            <a:p>
              <a:endParaRPr lang="en-US"/>
            </a:p>
          </p:txBody>
        </p:sp>
        <p:sp>
          <p:nvSpPr>
            <p:cNvPr id="7333" name="Line 449"/>
            <p:cNvSpPr>
              <a:spLocks noChangeShapeType="1"/>
            </p:cNvSpPr>
            <p:nvPr/>
          </p:nvSpPr>
          <p:spPr bwMode="auto">
            <a:xfrm>
              <a:off x="4171" y="1676"/>
              <a:ext cx="1" cy="7"/>
            </a:xfrm>
            <a:prstGeom prst="line">
              <a:avLst/>
            </a:prstGeom>
            <a:noFill/>
            <a:ln w="0">
              <a:solidFill>
                <a:srgbClr val="000000"/>
              </a:solidFill>
              <a:round/>
              <a:headEnd/>
              <a:tailEnd/>
            </a:ln>
          </p:spPr>
          <p:txBody>
            <a:bodyPr/>
            <a:lstStyle/>
            <a:p>
              <a:endParaRPr lang="en-US"/>
            </a:p>
          </p:txBody>
        </p:sp>
        <p:sp>
          <p:nvSpPr>
            <p:cNvPr id="7334" name="Rectangle 450"/>
            <p:cNvSpPr>
              <a:spLocks noChangeArrowheads="1"/>
            </p:cNvSpPr>
            <p:nvPr/>
          </p:nvSpPr>
          <p:spPr bwMode="auto">
            <a:xfrm>
              <a:off x="4178" y="1676"/>
              <a:ext cx="1300" cy="7"/>
            </a:xfrm>
            <a:prstGeom prst="rect">
              <a:avLst/>
            </a:prstGeom>
            <a:solidFill>
              <a:srgbClr val="000000"/>
            </a:solidFill>
            <a:ln w="9525">
              <a:noFill/>
              <a:miter lim="800000"/>
              <a:headEnd/>
              <a:tailEnd/>
            </a:ln>
          </p:spPr>
          <p:txBody>
            <a:bodyPr/>
            <a:lstStyle/>
            <a:p>
              <a:endParaRPr lang="en-US"/>
            </a:p>
          </p:txBody>
        </p:sp>
        <p:sp>
          <p:nvSpPr>
            <p:cNvPr id="7335" name="Line 451"/>
            <p:cNvSpPr>
              <a:spLocks noChangeShapeType="1"/>
            </p:cNvSpPr>
            <p:nvPr/>
          </p:nvSpPr>
          <p:spPr bwMode="auto">
            <a:xfrm>
              <a:off x="4178" y="1676"/>
              <a:ext cx="1300" cy="1"/>
            </a:xfrm>
            <a:prstGeom prst="line">
              <a:avLst/>
            </a:prstGeom>
            <a:noFill/>
            <a:ln w="0">
              <a:solidFill>
                <a:srgbClr val="000000"/>
              </a:solidFill>
              <a:round/>
              <a:headEnd/>
              <a:tailEnd/>
            </a:ln>
          </p:spPr>
          <p:txBody>
            <a:bodyPr/>
            <a:lstStyle/>
            <a:p>
              <a:endParaRPr lang="en-US"/>
            </a:p>
          </p:txBody>
        </p:sp>
        <p:sp>
          <p:nvSpPr>
            <p:cNvPr id="7336" name="Rectangle 452"/>
            <p:cNvSpPr>
              <a:spLocks noChangeArrowheads="1"/>
            </p:cNvSpPr>
            <p:nvPr/>
          </p:nvSpPr>
          <p:spPr bwMode="auto">
            <a:xfrm>
              <a:off x="5478" y="1676"/>
              <a:ext cx="7" cy="7"/>
            </a:xfrm>
            <a:prstGeom prst="rect">
              <a:avLst/>
            </a:prstGeom>
            <a:solidFill>
              <a:srgbClr val="000000"/>
            </a:solidFill>
            <a:ln w="9525">
              <a:noFill/>
              <a:miter lim="800000"/>
              <a:headEnd/>
              <a:tailEnd/>
            </a:ln>
          </p:spPr>
          <p:txBody>
            <a:bodyPr/>
            <a:lstStyle/>
            <a:p>
              <a:endParaRPr lang="en-US"/>
            </a:p>
          </p:txBody>
        </p:sp>
        <p:sp>
          <p:nvSpPr>
            <p:cNvPr id="7337" name="Line 453"/>
            <p:cNvSpPr>
              <a:spLocks noChangeShapeType="1"/>
            </p:cNvSpPr>
            <p:nvPr/>
          </p:nvSpPr>
          <p:spPr bwMode="auto">
            <a:xfrm>
              <a:off x="5478" y="1676"/>
              <a:ext cx="7" cy="1"/>
            </a:xfrm>
            <a:prstGeom prst="line">
              <a:avLst/>
            </a:prstGeom>
            <a:noFill/>
            <a:ln w="0">
              <a:solidFill>
                <a:srgbClr val="000000"/>
              </a:solidFill>
              <a:round/>
              <a:headEnd/>
              <a:tailEnd/>
            </a:ln>
          </p:spPr>
          <p:txBody>
            <a:bodyPr/>
            <a:lstStyle/>
            <a:p>
              <a:endParaRPr lang="en-US"/>
            </a:p>
          </p:txBody>
        </p:sp>
        <p:sp>
          <p:nvSpPr>
            <p:cNvPr id="7338" name="Line 454"/>
            <p:cNvSpPr>
              <a:spLocks noChangeShapeType="1"/>
            </p:cNvSpPr>
            <p:nvPr/>
          </p:nvSpPr>
          <p:spPr bwMode="auto">
            <a:xfrm>
              <a:off x="5478" y="1676"/>
              <a:ext cx="1" cy="7"/>
            </a:xfrm>
            <a:prstGeom prst="line">
              <a:avLst/>
            </a:prstGeom>
            <a:noFill/>
            <a:ln w="0">
              <a:solidFill>
                <a:srgbClr val="000000"/>
              </a:solidFill>
              <a:round/>
              <a:headEnd/>
              <a:tailEnd/>
            </a:ln>
          </p:spPr>
          <p:txBody>
            <a:bodyPr/>
            <a:lstStyle/>
            <a:p>
              <a:endParaRPr lang="en-US"/>
            </a:p>
          </p:txBody>
        </p:sp>
        <p:sp>
          <p:nvSpPr>
            <p:cNvPr id="7339" name="Rectangle 455"/>
            <p:cNvSpPr>
              <a:spLocks noChangeArrowheads="1"/>
            </p:cNvSpPr>
            <p:nvPr/>
          </p:nvSpPr>
          <p:spPr bwMode="auto">
            <a:xfrm>
              <a:off x="249" y="1683"/>
              <a:ext cx="7" cy="197"/>
            </a:xfrm>
            <a:prstGeom prst="rect">
              <a:avLst/>
            </a:prstGeom>
            <a:solidFill>
              <a:srgbClr val="000000"/>
            </a:solidFill>
            <a:ln w="9525">
              <a:noFill/>
              <a:miter lim="800000"/>
              <a:headEnd/>
              <a:tailEnd/>
            </a:ln>
          </p:spPr>
          <p:txBody>
            <a:bodyPr/>
            <a:lstStyle/>
            <a:p>
              <a:endParaRPr lang="en-US"/>
            </a:p>
          </p:txBody>
        </p:sp>
        <p:sp>
          <p:nvSpPr>
            <p:cNvPr id="7340" name="Line 456"/>
            <p:cNvSpPr>
              <a:spLocks noChangeShapeType="1"/>
            </p:cNvSpPr>
            <p:nvPr/>
          </p:nvSpPr>
          <p:spPr bwMode="auto">
            <a:xfrm>
              <a:off x="249" y="1683"/>
              <a:ext cx="1" cy="197"/>
            </a:xfrm>
            <a:prstGeom prst="line">
              <a:avLst/>
            </a:prstGeom>
            <a:noFill/>
            <a:ln w="0">
              <a:solidFill>
                <a:srgbClr val="000000"/>
              </a:solidFill>
              <a:round/>
              <a:headEnd/>
              <a:tailEnd/>
            </a:ln>
          </p:spPr>
          <p:txBody>
            <a:bodyPr/>
            <a:lstStyle/>
            <a:p>
              <a:endParaRPr lang="en-US"/>
            </a:p>
          </p:txBody>
        </p:sp>
        <p:sp>
          <p:nvSpPr>
            <p:cNvPr id="7341" name="Rectangle 457"/>
            <p:cNvSpPr>
              <a:spLocks noChangeArrowheads="1"/>
            </p:cNvSpPr>
            <p:nvPr/>
          </p:nvSpPr>
          <p:spPr bwMode="auto">
            <a:xfrm>
              <a:off x="1457" y="1683"/>
              <a:ext cx="7" cy="197"/>
            </a:xfrm>
            <a:prstGeom prst="rect">
              <a:avLst/>
            </a:prstGeom>
            <a:solidFill>
              <a:srgbClr val="000000"/>
            </a:solidFill>
            <a:ln w="9525">
              <a:noFill/>
              <a:miter lim="800000"/>
              <a:headEnd/>
              <a:tailEnd/>
            </a:ln>
          </p:spPr>
          <p:txBody>
            <a:bodyPr/>
            <a:lstStyle/>
            <a:p>
              <a:endParaRPr lang="en-US"/>
            </a:p>
          </p:txBody>
        </p:sp>
        <p:sp>
          <p:nvSpPr>
            <p:cNvPr id="7342" name="Line 458"/>
            <p:cNvSpPr>
              <a:spLocks noChangeShapeType="1"/>
            </p:cNvSpPr>
            <p:nvPr/>
          </p:nvSpPr>
          <p:spPr bwMode="auto">
            <a:xfrm>
              <a:off x="1457" y="1683"/>
              <a:ext cx="1" cy="197"/>
            </a:xfrm>
            <a:prstGeom prst="line">
              <a:avLst/>
            </a:prstGeom>
            <a:noFill/>
            <a:ln w="0">
              <a:solidFill>
                <a:srgbClr val="000000"/>
              </a:solidFill>
              <a:round/>
              <a:headEnd/>
              <a:tailEnd/>
            </a:ln>
          </p:spPr>
          <p:txBody>
            <a:bodyPr/>
            <a:lstStyle/>
            <a:p>
              <a:endParaRPr lang="en-US"/>
            </a:p>
          </p:txBody>
        </p:sp>
        <p:sp>
          <p:nvSpPr>
            <p:cNvPr id="7343" name="Line 460"/>
            <p:cNvSpPr>
              <a:spLocks noChangeShapeType="1"/>
            </p:cNvSpPr>
            <p:nvPr/>
          </p:nvSpPr>
          <p:spPr bwMode="auto">
            <a:xfrm>
              <a:off x="2765" y="1683"/>
              <a:ext cx="1" cy="197"/>
            </a:xfrm>
            <a:prstGeom prst="line">
              <a:avLst/>
            </a:prstGeom>
            <a:noFill/>
            <a:ln w="0">
              <a:solidFill>
                <a:srgbClr val="000000"/>
              </a:solidFill>
              <a:round/>
              <a:headEnd/>
              <a:tailEnd/>
            </a:ln>
          </p:spPr>
          <p:txBody>
            <a:bodyPr/>
            <a:lstStyle/>
            <a:p>
              <a:endParaRPr lang="en-US"/>
            </a:p>
          </p:txBody>
        </p:sp>
        <p:sp>
          <p:nvSpPr>
            <p:cNvPr id="7344" name="Line 462"/>
            <p:cNvSpPr>
              <a:spLocks noChangeShapeType="1"/>
            </p:cNvSpPr>
            <p:nvPr/>
          </p:nvSpPr>
          <p:spPr bwMode="auto">
            <a:xfrm>
              <a:off x="4171" y="1683"/>
              <a:ext cx="1" cy="197"/>
            </a:xfrm>
            <a:prstGeom prst="line">
              <a:avLst/>
            </a:prstGeom>
            <a:noFill/>
            <a:ln w="0">
              <a:solidFill>
                <a:srgbClr val="000000"/>
              </a:solidFill>
              <a:round/>
              <a:headEnd/>
              <a:tailEnd/>
            </a:ln>
          </p:spPr>
          <p:txBody>
            <a:bodyPr/>
            <a:lstStyle/>
            <a:p>
              <a:endParaRPr lang="en-US"/>
            </a:p>
          </p:txBody>
        </p:sp>
        <p:sp>
          <p:nvSpPr>
            <p:cNvPr id="7345" name="Rectangle 463"/>
            <p:cNvSpPr>
              <a:spLocks noChangeArrowheads="1"/>
            </p:cNvSpPr>
            <p:nvPr/>
          </p:nvSpPr>
          <p:spPr bwMode="auto">
            <a:xfrm>
              <a:off x="5478" y="1683"/>
              <a:ext cx="7" cy="197"/>
            </a:xfrm>
            <a:prstGeom prst="rect">
              <a:avLst/>
            </a:prstGeom>
            <a:solidFill>
              <a:srgbClr val="000000"/>
            </a:solidFill>
            <a:ln w="9525">
              <a:noFill/>
              <a:miter lim="800000"/>
              <a:headEnd/>
              <a:tailEnd/>
            </a:ln>
          </p:spPr>
          <p:txBody>
            <a:bodyPr/>
            <a:lstStyle/>
            <a:p>
              <a:endParaRPr lang="en-US"/>
            </a:p>
          </p:txBody>
        </p:sp>
        <p:sp>
          <p:nvSpPr>
            <p:cNvPr id="7346" name="Line 464"/>
            <p:cNvSpPr>
              <a:spLocks noChangeShapeType="1"/>
            </p:cNvSpPr>
            <p:nvPr/>
          </p:nvSpPr>
          <p:spPr bwMode="auto">
            <a:xfrm>
              <a:off x="5478" y="1683"/>
              <a:ext cx="1" cy="197"/>
            </a:xfrm>
            <a:prstGeom prst="line">
              <a:avLst/>
            </a:prstGeom>
            <a:noFill/>
            <a:ln w="0">
              <a:solidFill>
                <a:srgbClr val="000000"/>
              </a:solidFill>
              <a:round/>
              <a:headEnd/>
              <a:tailEnd/>
            </a:ln>
          </p:spPr>
          <p:txBody>
            <a:bodyPr/>
            <a:lstStyle/>
            <a:p>
              <a:endParaRPr lang="en-US"/>
            </a:p>
          </p:txBody>
        </p:sp>
        <p:sp>
          <p:nvSpPr>
            <p:cNvPr id="7347" name="Rectangle 465"/>
            <p:cNvSpPr>
              <a:spLocks noChangeArrowheads="1"/>
            </p:cNvSpPr>
            <p:nvPr/>
          </p:nvSpPr>
          <p:spPr bwMode="auto">
            <a:xfrm>
              <a:off x="729" y="1887"/>
              <a:ext cx="275" cy="202"/>
            </a:xfrm>
            <a:prstGeom prst="rect">
              <a:avLst/>
            </a:prstGeom>
            <a:noFill/>
            <a:ln w="9525">
              <a:noFill/>
              <a:miter lim="800000"/>
              <a:headEnd/>
              <a:tailEnd/>
            </a:ln>
          </p:spPr>
          <p:txBody>
            <a:bodyPr wrap="none" lIns="0" tIns="0" rIns="0" bIns="0">
              <a:spAutoFit/>
            </a:bodyPr>
            <a:lstStyle/>
            <a:p>
              <a:r>
                <a:rPr lang="en-US" sz="2100">
                  <a:solidFill>
                    <a:srgbClr val="010000"/>
                  </a:solidFill>
                </a:rPr>
                <a:t>787</a:t>
              </a:r>
              <a:endParaRPr lang="en-US"/>
            </a:p>
          </p:txBody>
        </p:sp>
        <p:sp>
          <p:nvSpPr>
            <p:cNvPr id="7348" name="Rectangle 466"/>
            <p:cNvSpPr>
              <a:spLocks noChangeArrowheads="1"/>
            </p:cNvSpPr>
            <p:nvPr/>
          </p:nvSpPr>
          <p:spPr bwMode="auto">
            <a:xfrm>
              <a:off x="1536" y="1887"/>
              <a:ext cx="1175" cy="202"/>
            </a:xfrm>
            <a:prstGeom prst="rect">
              <a:avLst/>
            </a:prstGeom>
            <a:noFill/>
            <a:ln w="9525">
              <a:noFill/>
              <a:miter lim="800000"/>
              <a:headEnd/>
              <a:tailEnd/>
            </a:ln>
          </p:spPr>
          <p:txBody>
            <a:bodyPr wrap="none" lIns="0" tIns="0" rIns="0" bIns="0">
              <a:spAutoFit/>
            </a:bodyPr>
            <a:lstStyle/>
            <a:p>
              <a:r>
                <a:rPr lang="en-US" sz="2100">
                  <a:solidFill>
                    <a:srgbClr val="010000"/>
                  </a:solidFill>
                </a:rPr>
                <a:t>alee2@abc.com</a:t>
              </a:r>
            </a:p>
          </p:txBody>
        </p:sp>
        <p:sp>
          <p:nvSpPr>
            <p:cNvPr id="7349" name="Rectangle 467"/>
            <p:cNvSpPr>
              <a:spLocks noChangeArrowheads="1"/>
            </p:cNvSpPr>
            <p:nvPr/>
          </p:nvSpPr>
          <p:spPr bwMode="auto">
            <a:xfrm>
              <a:off x="3306" y="1887"/>
              <a:ext cx="356" cy="202"/>
            </a:xfrm>
            <a:prstGeom prst="rect">
              <a:avLst/>
            </a:prstGeom>
            <a:noFill/>
            <a:ln w="9525">
              <a:noFill/>
              <a:miter lim="800000"/>
              <a:headEnd/>
              <a:tailEnd/>
            </a:ln>
          </p:spPr>
          <p:txBody>
            <a:bodyPr wrap="none" lIns="0" tIns="0" rIns="0" bIns="0">
              <a:spAutoFit/>
            </a:bodyPr>
            <a:lstStyle/>
            <a:p>
              <a:r>
                <a:rPr lang="en-US" sz="2100">
                  <a:solidFill>
                    <a:srgbClr val="010000"/>
                  </a:solidFill>
                </a:rPr>
                <a:t>Alan</a:t>
              </a:r>
              <a:endParaRPr lang="en-US"/>
            </a:p>
          </p:txBody>
        </p:sp>
        <p:sp>
          <p:nvSpPr>
            <p:cNvPr id="7350" name="Rectangle 468"/>
            <p:cNvSpPr>
              <a:spLocks noChangeArrowheads="1"/>
            </p:cNvSpPr>
            <p:nvPr/>
          </p:nvSpPr>
          <p:spPr bwMode="auto">
            <a:xfrm>
              <a:off x="4699" y="1887"/>
              <a:ext cx="275" cy="202"/>
            </a:xfrm>
            <a:prstGeom prst="rect">
              <a:avLst/>
            </a:prstGeom>
            <a:noFill/>
            <a:ln w="9525">
              <a:noFill/>
              <a:miter lim="800000"/>
              <a:headEnd/>
              <a:tailEnd/>
            </a:ln>
          </p:spPr>
          <p:txBody>
            <a:bodyPr wrap="none" lIns="0" tIns="0" rIns="0" bIns="0">
              <a:spAutoFit/>
            </a:bodyPr>
            <a:lstStyle/>
            <a:p>
              <a:r>
                <a:rPr lang="en-US" sz="2100">
                  <a:solidFill>
                    <a:srgbClr val="010000"/>
                  </a:solidFill>
                </a:rPr>
                <a:t>Lee</a:t>
              </a:r>
              <a:endParaRPr lang="en-US"/>
            </a:p>
          </p:txBody>
        </p:sp>
        <p:sp>
          <p:nvSpPr>
            <p:cNvPr id="7351" name="Rectangle 470"/>
            <p:cNvSpPr>
              <a:spLocks noChangeArrowheads="1"/>
            </p:cNvSpPr>
            <p:nvPr/>
          </p:nvSpPr>
          <p:spPr bwMode="auto">
            <a:xfrm>
              <a:off x="249" y="1877"/>
              <a:ext cx="7" cy="7"/>
            </a:xfrm>
            <a:prstGeom prst="rect">
              <a:avLst/>
            </a:prstGeom>
            <a:solidFill>
              <a:srgbClr val="000000"/>
            </a:solidFill>
            <a:ln w="9525">
              <a:noFill/>
              <a:miter lim="800000"/>
              <a:headEnd/>
              <a:tailEnd/>
            </a:ln>
          </p:spPr>
          <p:txBody>
            <a:bodyPr/>
            <a:lstStyle/>
            <a:p>
              <a:endParaRPr lang="en-US"/>
            </a:p>
          </p:txBody>
        </p:sp>
        <p:sp>
          <p:nvSpPr>
            <p:cNvPr id="7352" name="Line 471"/>
            <p:cNvSpPr>
              <a:spLocks noChangeShapeType="1"/>
            </p:cNvSpPr>
            <p:nvPr/>
          </p:nvSpPr>
          <p:spPr bwMode="auto">
            <a:xfrm>
              <a:off x="249" y="1877"/>
              <a:ext cx="7" cy="1"/>
            </a:xfrm>
            <a:prstGeom prst="line">
              <a:avLst/>
            </a:prstGeom>
            <a:noFill/>
            <a:ln w="0">
              <a:solidFill>
                <a:srgbClr val="000000"/>
              </a:solidFill>
              <a:round/>
              <a:headEnd/>
              <a:tailEnd/>
            </a:ln>
          </p:spPr>
          <p:txBody>
            <a:bodyPr/>
            <a:lstStyle/>
            <a:p>
              <a:endParaRPr lang="en-US"/>
            </a:p>
          </p:txBody>
        </p:sp>
        <p:sp>
          <p:nvSpPr>
            <p:cNvPr id="7353" name="Line 472"/>
            <p:cNvSpPr>
              <a:spLocks noChangeShapeType="1"/>
            </p:cNvSpPr>
            <p:nvPr/>
          </p:nvSpPr>
          <p:spPr bwMode="auto">
            <a:xfrm>
              <a:off x="249" y="1877"/>
              <a:ext cx="1" cy="7"/>
            </a:xfrm>
            <a:prstGeom prst="line">
              <a:avLst/>
            </a:prstGeom>
            <a:noFill/>
            <a:ln w="0">
              <a:solidFill>
                <a:srgbClr val="000000"/>
              </a:solidFill>
              <a:round/>
              <a:headEnd/>
              <a:tailEnd/>
            </a:ln>
          </p:spPr>
          <p:txBody>
            <a:bodyPr/>
            <a:lstStyle/>
            <a:p>
              <a:endParaRPr lang="en-US"/>
            </a:p>
          </p:txBody>
        </p:sp>
        <p:sp>
          <p:nvSpPr>
            <p:cNvPr id="7354" name="Rectangle 473"/>
            <p:cNvSpPr>
              <a:spLocks noChangeArrowheads="1"/>
            </p:cNvSpPr>
            <p:nvPr/>
          </p:nvSpPr>
          <p:spPr bwMode="auto">
            <a:xfrm>
              <a:off x="256" y="1877"/>
              <a:ext cx="1201" cy="7"/>
            </a:xfrm>
            <a:prstGeom prst="rect">
              <a:avLst/>
            </a:prstGeom>
            <a:solidFill>
              <a:srgbClr val="000000"/>
            </a:solidFill>
            <a:ln w="9525">
              <a:noFill/>
              <a:miter lim="800000"/>
              <a:headEnd/>
              <a:tailEnd/>
            </a:ln>
          </p:spPr>
          <p:txBody>
            <a:bodyPr/>
            <a:lstStyle/>
            <a:p>
              <a:endParaRPr lang="en-US"/>
            </a:p>
          </p:txBody>
        </p:sp>
        <p:sp>
          <p:nvSpPr>
            <p:cNvPr id="7355" name="Line 474"/>
            <p:cNvSpPr>
              <a:spLocks noChangeShapeType="1"/>
            </p:cNvSpPr>
            <p:nvPr/>
          </p:nvSpPr>
          <p:spPr bwMode="auto">
            <a:xfrm>
              <a:off x="256" y="1877"/>
              <a:ext cx="1201" cy="1"/>
            </a:xfrm>
            <a:prstGeom prst="line">
              <a:avLst/>
            </a:prstGeom>
            <a:noFill/>
            <a:ln w="0">
              <a:solidFill>
                <a:srgbClr val="000000"/>
              </a:solidFill>
              <a:round/>
              <a:headEnd/>
              <a:tailEnd/>
            </a:ln>
          </p:spPr>
          <p:txBody>
            <a:bodyPr/>
            <a:lstStyle/>
            <a:p>
              <a:endParaRPr lang="en-US"/>
            </a:p>
          </p:txBody>
        </p:sp>
        <p:sp>
          <p:nvSpPr>
            <p:cNvPr id="7356" name="Rectangle 475"/>
            <p:cNvSpPr>
              <a:spLocks noChangeArrowheads="1"/>
            </p:cNvSpPr>
            <p:nvPr/>
          </p:nvSpPr>
          <p:spPr bwMode="auto">
            <a:xfrm>
              <a:off x="1457" y="1877"/>
              <a:ext cx="7" cy="7"/>
            </a:xfrm>
            <a:prstGeom prst="rect">
              <a:avLst/>
            </a:prstGeom>
            <a:solidFill>
              <a:srgbClr val="000000"/>
            </a:solidFill>
            <a:ln w="9525">
              <a:noFill/>
              <a:miter lim="800000"/>
              <a:headEnd/>
              <a:tailEnd/>
            </a:ln>
          </p:spPr>
          <p:txBody>
            <a:bodyPr/>
            <a:lstStyle/>
            <a:p>
              <a:endParaRPr lang="en-US"/>
            </a:p>
          </p:txBody>
        </p:sp>
        <p:sp>
          <p:nvSpPr>
            <p:cNvPr id="7357" name="Line 476"/>
            <p:cNvSpPr>
              <a:spLocks noChangeShapeType="1"/>
            </p:cNvSpPr>
            <p:nvPr/>
          </p:nvSpPr>
          <p:spPr bwMode="auto">
            <a:xfrm>
              <a:off x="1457" y="1877"/>
              <a:ext cx="7" cy="1"/>
            </a:xfrm>
            <a:prstGeom prst="line">
              <a:avLst/>
            </a:prstGeom>
            <a:noFill/>
            <a:ln w="0">
              <a:solidFill>
                <a:srgbClr val="000000"/>
              </a:solidFill>
              <a:round/>
              <a:headEnd/>
              <a:tailEnd/>
            </a:ln>
          </p:spPr>
          <p:txBody>
            <a:bodyPr/>
            <a:lstStyle/>
            <a:p>
              <a:endParaRPr lang="en-US"/>
            </a:p>
          </p:txBody>
        </p:sp>
        <p:sp>
          <p:nvSpPr>
            <p:cNvPr id="7358" name="Line 477"/>
            <p:cNvSpPr>
              <a:spLocks noChangeShapeType="1"/>
            </p:cNvSpPr>
            <p:nvPr/>
          </p:nvSpPr>
          <p:spPr bwMode="auto">
            <a:xfrm>
              <a:off x="1457" y="1877"/>
              <a:ext cx="1" cy="7"/>
            </a:xfrm>
            <a:prstGeom prst="line">
              <a:avLst/>
            </a:prstGeom>
            <a:noFill/>
            <a:ln w="0">
              <a:solidFill>
                <a:srgbClr val="000000"/>
              </a:solidFill>
              <a:round/>
              <a:headEnd/>
              <a:tailEnd/>
            </a:ln>
          </p:spPr>
          <p:txBody>
            <a:bodyPr/>
            <a:lstStyle/>
            <a:p>
              <a:endParaRPr lang="en-US"/>
            </a:p>
          </p:txBody>
        </p:sp>
        <p:sp>
          <p:nvSpPr>
            <p:cNvPr id="7359" name="Rectangle 478"/>
            <p:cNvSpPr>
              <a:spLocks noChangeArrowheads="1"/>
            </p:cNvSpPr>
            <p:nvPr/>
          </p:nvSpPr>
          <p:spPr bwMode="auto">
            <a:xfrm>
              <a:off x="1464" y="1877"/>
              <a:ext cx="1301" cy="7"/>
            </a:xfrm>
            <a:prstGeom prst="rect">
              <a:avLst/>
            </a:prstGeom>
            <a:solidFill>
              <a:srgbClr val="000000"/>
            </a:solidFill>
            <a:ln w="9525">
              <a:noFill/>
              <a:miter lim="800000"/>
              <a:headEnd/>
              <a:tailEnd/>
            </a:ln>
          </p:spPr>
          <p:txBody>
            <a:bodyPr/>
            <a:lstStyle/>
            <a:p>
              <a:endParaRPr lang="en-US"/>
            </a:p>
          </p:txBody>
        </p:sp>
        <p:sp>
          <p:nvSpPr>
            <p:cNvPr id="7360" name="Line 479"/>
            <p:cNvSpPr>
              <a:spLocks noChangeShapeType="1"/>
            </p:cNvSpPr>
            <p:nvPr/>
          </p:nvSpPr>
          <p:spPr bwMode="auto">
            <a:xfrm>
              <a:off x="1464" y="1877"/>
              <a:ext cx="1301" cy="1"/>
            </a:xfrm>
            <a:prstGeom prst="line">
              <a:avLst/>
            </a:prstGeom>
            <a:noFill/>
            <a:ln w="0">
              <a:solidFill>
                <a:srgbClr val="000000"/>
              </a:solidFill>
              <a:round/>
              <a:headEnd/>
              <a:tailEnd/>
            </a:ln>
          </p:spPr>
          <p:txBody>
            <a:bodyPr/>
            <a:lstStyle/>
            <a:p>
              <a:endParaRPr lang="en-US"/>
            </a:p>
          </p:txBody>
        </p:sp>
        <p:sp>
          <p:nvSpPr>
            <p:cNvPr id="7361" name="Line 481"/>
            <p:cNvSpPr>
              <a:spLocks noChangeShapeType="1"/>
            </p:cNvSpPr>
            <p:nvPr/>
          </p:nvSpPr>
          <p:spPr bwMode="auto">
            <a:xfrm>
              <a:off x="2765" y="1877"/>
              <a:ext cx="7" cy="1"/>
            </a:xfrm>
            <a:prstGeom prst="line">
              <a:avLst/>
            </a:prstGeom>
            <a:noFill/>
            <a:ln w="0">
              <a:solidFill>
                <a:srgbClr val="000000"/>
              </a:solidFill>
              <a:round/>
              <a:headEnd/>
              <a:tailEnd/>
            </a:ln>
          </p:spPr>
          <p:txBody>
            <a:bodyPr/>
            <a:lstStyle/>
            <a:p>
              <a:endParaRPr lang="en-US"/>
            </a:p>
          </p:txBody>
        </p:sp>
        <p:sp>
          <p:nvSpPr>
            <p:cNvPr id="7362" name="Line 482"/>
            <p:cNvSpPr>
              <a:spLocks noChangeShapeType="1"/>
            </p:cNvSpPr>
            <p:nvPr/>
          </p:nvSpPr>
          <p:spPr bwMode="auto">
            <a:xfrm>
              <a:off x="2765" y="1877"/>
              <a:ext cx="1" cy="7"/>
            </a:xfrm>
            <a:prstGeom prst="line">
              <a:avLst/>
            </a:prstGeom>
            <a:noFill/>
            <a:ln w="0">
              <a:solidFill>
                <a:srgbClr val="000000"/>
              </a:solidFill>
              <a:round/>
              <a:headEnd/>
              <a:tailEnd/>
            </a:ln>
          </p:spPr>
          <p:txBody>
            <a:bodyPr/>
            <a:lstStyle/>
            <a:p>
              <a:endParaRPr lang="en-US"/>
            </a:p>
          </p:txBody>
        </p:sp>
        <p:sp>
          <p:nvSpPr>
            <p:cNvPr id="7363" name="Rectangle 483"/>
            <p:cNvSpPr>
              <a:spLocks noChangeArrowheads="1"/>
            </p:cNvSpPr>
            <p:nvPr/>
          </p:nvSpPr>
          <p:spPr bwMode="auto">
            <a:xfrm>
              <a:off x="2772" y="1877"/>
              <a:ext cx="1399" cy="7"/>
            </a:xfrm>
            <a:prstGeom prst="rect">
              <a:avLst/>
            </a:prstGeom>
            <a:solidFill>
              <a:srgbClr val="000000"/>
            </a:solidFill>
            <a:ln w="9525">
              <a:noFill/>
              <a:miter lim="800000"/>
              <a:headEnd/>
              <a:tailEnd/>
            </a:ln>
          </p:spPr>
          <p:txBody>
            <a:bodyPr/>
            <a:lstStyle/>
            <a:p>
              <a:endParaRPr lang="en-US"/>
            </a:p>
          </p:txBody>
        </p:sp>
        <p:sp>
          <p:nvSpPr>
            <p:cNvPr id="7364" name="Line 484"/>
            <p:cNvSpPr>
              <a:spLocks noChangeShapeType="1"/>
            </p:cNvSpPr>
            <p:nvPr/>
          </p:nvSpPr>
          <p:spPr bwMode="auto">
            <a:xfrm>
              <a:off x="2772" y="1877"/>
              <a:ext cx="1399" cy="1"/>
            </a:xfrm>
            <a:prstGeom prst="line">
              <a:avLst/>
            </a:prstGeom>
            <a:noFill/>
            <a:ln w="0">
              <a:solidFill>
                <a:srgbClr val="000000"/>
              </a:solidFill>
              <a:round/>
              <a:headEnd/>
              <a:tailEnd/>
            </a:ln>
          </p:spPr>
          <p:txBody>
            <a:bodyPr/>
            <a:lstStyle/>
            <a:p>
              <a:endParaRPr lang="en-US"/>
            </a:p>
          </p:txBody>
        </p:sp>
        <p:sp>
          <p:nvSpPr>
            <p:cNvPr id="7365" name="Line 486"/>
            <p:cNvSpPr>
              <a:spLocks noChangeShapeType="1"/>
            </p:cNvSpPr>
            <p:nvPr/>
          </p:nvSpPr>
          <p:spPr bwMode="auto">
            <a:xfrm>
              <a:off x="4171" y="1877"/>
              <a:ext cx="7" cy="1"/>
            </a:xfrm>
            <a:prstGeom prst="line">
              <a:avLst/>
            </a:prstGeom>
            <a:noFill/>
            <a:ln w="0">
              <a:solidFill>
                <a:srgbClr val="000000"/>
              </a:solidFill>
              <a:round/>
              <a:headEnd/>
              <a:tailEnd/>
            </a:ln>
          </p:spPr>
          <p:txBody>
            <a:bodyPr/>
            <a:lstStyle/>
            <a:p>
              <a:endParaRPr lang="en-US"/>
            </a:p>
          </p:txBody>
        </p:sp>
        <p:sp>
          <p:nvSpPr>
            <p:cNvPr id="7366" name="Line 487"/>
            <p:cNvSpPr>
              <a:spLocks noChangeShapeType="1"/>
            </p:cNvSpPr>
            <p:nvPr/>
          </p:nvSpPr>
          <p:spPr bwMode="auto">
            <a:xfrm>
              <a:off x="4171" y="1877"/>
              <a:ext cx="1" cy="7"/>
            </a:xfrm>
            <a:prstGeom prst="line">
              <a:avLst/>
            </a:prstGeom>
            <a:noFill/>
            <a:ln w="0">
              <a:solidFill>
                <a:srgbClr val="000000"/>
              </a:solidFill>
              <a:round/>
              <a:headEnd/>
              <a:tailEnd/>
            </a:ln>
          </p:spPr>
          <p:txBody>
            <a:bodyPr/>
            <a:lstStyle/>
            <a:p>
              <a:endParaRPr lang="en-US"/>
            </a:p>
          </p:txBody>
        </p:sp>
        <p:sp>
          <p:nvSpPr>
            <p:cNvPr id="7367" name="Rectangle 488"/>
            <p:cNvSpPr>
              <a:spLocks noChangeArrowheads="1"/>
            </p:cNvSpPr>
            <p:nvPr/>
          </p:nvSpPr>
          <p:spPr bwMode="auto">
            <a:xfrm>
              <a:off x="4178" y="1877"/>
              <a:ext cx="1300" cy="7"/>
            </a:xfrm>
            <a:prstGeom prst="rect">
              <a:avLst/>
            </a:prstGeom>
            <a:solidFill>
              <a:srgbClr val="000000"/>
            </a:solidFill>
            <a:ln w="9525">
              <a:noFill/>
              <a:miter lim="800000"/>
              <a:headEnd/>
              <a:tailEnd/>
            </a:ln>
          </p:spPr>
          <p:txBody>
            <a:bodyPr/>
            <a:lstStyle/>
            <a:p>
              <a:endParaRPr lang="en-US"/>
            </a:p>
          </p:txBody>
        </p:sp>
        <p:sp>
          <p:nvSpPr>
            <p:cNvPr id="7368" name="Line 489"/>
            <p:cNvSpPr>
              <a:spLocks noChangeShapeType="1"/>
            </p:cNvSpPr>
            <p:nvPr/>
          </p:nvSpPr>
          <p:spPr bwMode="auto">
            <a:xfrm>
              <a:off x="4178" y="1877"/>
              <a:ext cx="1300" cy="1"/>
            </a:xfrm>
            <a:prstGeom prst="line">
              <a:avLst/>
            </a:prstGeom>
            <a:noFill/>
            <a:ln w="0">
              <a:solidFill>
                <a:srgbClr val="000000"/>
              </a:solidFill>
              <a:round/>
              <a:headEnd/>
              <a:tailEnd/>
            </a:ln>
          </p:spPr>
          <p:txBody>
            <a:bodyPr/>
            <a:lstStyle/>
            <a:p>
              <a:endParaRPr lang="en-US"/>
            </a:p>
          </p:txBody>
        </p:sp>
        <p:sp>
          <p:nvSpPr>
            <p:cNvPr id="7369" name="Rectangle 490"/>
            <p:cNvSpPr>
              <a:spLocks noChangeArrowheads="1"/>
            </p:cNvSpPr>
            <p:nvPr/>
          </p:nvSpPr>
          <p:spPr bwMode="auto">
            <a:xfrm>
              <a:off x="5478" y="1877"/>
              <a:ext cx="7" cy="7"/>
            </a:xfrm>
            <a:prstGeom prst="rect">
              <a:avLst/>
            </a:prstGeom>
            <a:solidFill>
              <a:srgbClr val="000000"/>
            </a:solidFill>
            <a:ln w="9525">
              <a:noFill/>
              <a:miter lim="800000"/>
              <a:headEnd/>
              <a:tailEnd/>
            </a:ln>
          </p:spPr>
          <p:txBody>
            <a:bodyPr/>
            <a:lstStyle/>
            <a:p>
              <a:endParaRPr lang="en-US"/>
            </a:p>
          </p:txBody>
        </p:sp>
        <p:sp>
          <p:nvSpPr>
            <p:cNvPr id="7370" name="Line 491"/>
            <p:cNvSpPr>
              <a:spLocks noChangeShapeType="1"/>
            </p:cNvSpPr>
            <p:nvPr/>
          </p:nvSpPr>
          <p:spPr bwMode="auto">
            <a:xfrm>
              <a:off x="5478" y="1877"/>
              <a:ext cx="7" cy="1"/>
            </a:xfrm>
            <a:prstGeom prst="line">
              <a:avLst/>
            </a:prstGeom>
            <a:noFill/>
            <a:ln w="0">
              <a:solidFill>
                <a:srgbClr val="000000"/>
              </a:solidFill>
              <a:round/>
              <a:headEnd/>
              <a:tailEnd/>
            </a:ln>
          </p:spPr>
          <p:txBody>
            <a:bodyPr/>
            <a:lstStyle/>
            <a:p>
              <a:endParaRPr lang="en-US"/>
            </a:p>
          </p:txBody>
        </p:sp>
        <p:sp>
          <p:nvSpPr>
            <p:cNvPr id="7371" name="Line 492"/>
            <p:cNvSpPr>
              <a:spLocks noChangeShapeType="1"/>
            </p:cNvSpPr>
            <p:nvPr/>
          </p:nvSpPr>
          <p:spPr bwMode="auto">
            <a:xfrm>
              <a:off x="5478" y="1877"/>
              <a:ext cx="1" cy="7"/>
            </a:xfrm>
            <a:prstGeom prst="line">
              <a:avLst/>
            </a:prstGeom>
            <a:noFill/>
            <a:ln w="0">
              <a:solidFill>
                <a:srgbClr val="000000"/>
              </a:solidFill>
              <a:round/>
              <a:headEnd/>
              <a:tailEnd/>
            </a:ln>
          </p:spPr>
          <p:txBody>
            <a:bodyPr/>
            <a:lstStyle/>
            <a:p>
              <a:endParaRPr lang="en-US"/>
            </a:p>
          </p:txBody>
        </p:sp>
        <p:sp>
          <p:nvSpPr>
            <p:cNvPr id="7372" name="Rectangle 493"/>
            <p:cNvSpPr>
              <a:spLocks noChangeArrowheads="1"/>
            </p:cNvSpPr>
            <p:nvPr/>
          </p:nvSpPr>
          <p:spPr bwMode="auto">
            <a:xfrm>
              <a:off x="249" y="1884"/>
              <a:ext cx="7" cy="197"/>
            </a:xfrm>
            <a:prstGeom prst="rect">
              <a:avLst/>
            </a:prstGeom>
            <a:solidFill>
              <a:srgbClr val="000000"/>
            </a:solidFill>
            <a:ln w="9525">
              <a:noFill/>
              <a:miter lim="800000"/>
              <a:headEnd/>
              <a:tailEnd/>
            </a:ln>
          </p:spPr>
          <p:txBody>
            <a:bodyPr/>
            <a:lstStyle/>
            <a:p>
              <a:endParaRPr lang="en-US"/>
            </a:p>
          </p:txBody>
        </p:sp>
        <p:sp>
          <p:nvSpPr>
            <p:cNvPr id="7373" name="Line 494"/>
            <p:cNvSpPr>
              <a:spLocks noChangeShapeType="1"/>
            </p:cNvSpPr>
            <p:nvPr/>
          </p:nvSpPr>
          <p:spPr bwMode="auto">
            <a:xfrm>
              <a:off x="249" y="1884"/>
              <a:ext cx="1" cy="197"/>
            </a:xfrm>
            <a:prstGeom prst="line">
              <a:avLst/>
            </a:prstGeom>
            <a:noFill/>
            <a:ln w="0">
              <a:solidFill>
                <a:srgbClr val="000000"/>
              </a:solidFill>
              <a:round/>
              <a:headEnd/>
              <a:tailEnd/>
            </a:ln>
          </p:spPr>
          <p:txBody>
            <a:bodyPr/>
            <a:lstStyle/>
            <a:p>
              <a:endParaRPr lang="en-US"/>
            </a:p>
          </p:txBody>
        </p:sp>
        <p:sp>
          <p:nvSpPr>
            <p:cNvPr id="7374" name="Line 496"/>
            <p:cNvSpPr>
              <a:spLocks noChangeShapeType="1"/>
            </p:cNvSpPr>
            <p:nvPr/>
          </p:nvSpPr>
          <p:spPr bwMode="auto">
            <a:xfrm>
              <a:off x="249" y="2081"/>
              <a:ext cx="7" cy="1"/>
            </a:xfrm>
            <a:prstGeom prst="line">
              <a:avLst/>
            </a:prstGeom>
            <a:noFill/>
            <a:ln w="0">
              <a:solidFill>
                <a:srgbClr val="000000"/>
              </a:solidFill>
              <a:round/>
              <a:headEnd/>
              <a:tailEnd/>
            </a:ln>
          </p:spPr>
          <p:txBody>
            <a:bodyPr/>
            <a:lstStyle/>
            <a:p>
              <a:endParaRPr lang="en-US"/>
            </a:p>
          </p:txBody>
        </p:sp>
        <p:sp>
          <p:nvSpPr>
            <p:cNvPr id="7375" name="Line 497"/>
            <p:cNvSpPr>
              <a:spLocks noChangeShapeType="1"/>
            </p:cNvSpPr>
            <p:nvPr/>
          </p:nvSpPr>
          <p:spPr bwMode="auto">
            <a:xfrm>
              <a:off x="249" y="2081"/>
              <a:ext cx="1" cy="7"/>
            </a:xfrm>
            <a:prstGeom prst="line">
              <a:avLst/>
            </a:prstGeom>
            <a:noFill/>
            <a:ln w="0">
              <a:solidFill>
                <a:srgbClr val="000000"/>
              </a:solidFill>
              <a:round/>
              <a:headEnd/>
              <a:tailEnd/>
            </a:ln>
          </p:spPr>
          <p:txBody>
            <a:bodyPr/>
            <a:lstStyle/>
            <a:p>
              <a:endParaRPr lang="en-US"/>
            </a:p>
          </p:txBody>
        </p:sp>
        <p:sp>
          <p:nvSpPr>
            <p:cNvPr id="7376" name="Line 499"/>
            <p:cNvSpPr>
              <a:spLocks noChangeShapeType="1"/>
            </p:cNvSpPr>
            <p:nvPr/>
          </p:nvSpPr>
          <p:spPr bwMode="auto">
            <a:xfrm>
              <a:off x="249" y="2081"/>
              <a:ext cx="7" cy="1"/>
            </a:xfrm>
            <a:prstGeom prst="line">
              <a:avLst/>
            </a:prstGeom>
            <a:noFill/>
            <a:ln w="0">
              <a:solidFill>
                <a:srgbClr val="000000"/>
              </a:solidFill>
              <a:round/>
              <a:headEnd/>
              <a:tailEnd/>
            </a:ln>
          </p:spPr>
          <p:txBody>
            <a:bodyPr/>
            <a:lstStyle/>
            <a:p>
              <a:endParaRPr lang="en-US"/>
            </a:p>
          </p:txBody>
        </p:sp>
        <p:sp>
          <p:nvSpPr>
            <p:cNvPr id="7377" name="Line 500"/>
            <p:cNvSpPr>
              <a:spLocks noChangeShapeType="1"/>
            </p:cNvSpPr>
            <p:nvPr/>
          </p:nvSpPr>
          <p:spPr bwMode="auto">
            <a:xfrm>
              <a:off x="249" y="2081"/>
              <a:ext cx="1" cy="7"/>
            </a:xfrm>
            <a:prstGeom prst="line">
              <a:avLst/>
            </a:prstGeom>
            <a:noFill/>
            <a:ln w="0">
              <a:solidFill>
                <a:srgbClr val="000000"/>
              </a:solidFill>
              <a:round/>
              <a:headEnd/>
              <a:tailEnd/>
            </a:ln>
          </p:spPr>
          <p:txBody>
            <a:bodyPr/>
            <a:lstStyle/>
            <a:p>
              <a:endParaRPr lang="en-US"/>
            </a:p>
          </p:txBody>
        </p:sp>
        <p:sp>
          <p:nvSpPr>
            <p:cNvPr id="7378" name="Line 502"/>
            <p:cNvSpPr>
              <a:spLocks noChangeShapeType="1"/>
            </p:cNvSpPr>
            <p:nvPr/>
          </p:nvSpPr>
          <p:spPr bwMode="auto">
            <a:xfrm>
              <a:off x="256" y="2081"/>
              <a:ext cx="1201" cy="1"/>
            </a:xfrm>
            <a:prstGeom prst="line">
              <a:avLst/>
            </a:prstGeom>
            <a:noFill/>
            <a:ln w="0">
              <a:solidFill>
                <a:srgbClr val="000000"/>
              </a:solidFill>
              <a:round/>
              <a:headEnd/>
              <a:tailEnd/>
            </a:ln>
          </p:spPr>
          <p:txBody>
            <a:bodyPr/>
            <a:lstStyle/>
            <a:p>
              <a:endParaRPr lang="en-US"/>
            </a:p>
          </p:txBody>
        </p:sp>
        <p:sp>
          <p:nvSpPr>
            <p:cNvPr id="7379" name="Rectangle 503"/>
            <p:cNvSpPr>
              <a:spLocks noChangeArrowheads="1"/>
            </p:cNvSpPr>
            <p:nvPr/>
          </p:nvSpPr>
          <p:spPr bwMode="auto">
            <a:xfrm>
              <a:off x="1457" y="1884"/>
              <a:ext cx="7" cy="197"/>
            </a:xfrm>
            <a:prstGeom prst="rect">
              <a:avLst/>
            </a:prstGeom>
            <a:solidFill>
              <a:srgbClr val="000000"/>
            </a:solidFill>
            <a:ln w="9525">
              <a:noFill/>
              <a:miter lim="800000"/>
              <a:headEnd/>
              <a:tailEnd/>
            </a:ln>
          </p:spPr>
          <p:txBody>
            <a:bodyPr/>
            <a:lstStyle/>
            <a:p>
              <a:endParaRPr lang="en-US"/>
            </a:p>
          </p:txBody>
        </p:sp>
        <p:sp>
          <p:nvSpPr>
            <p:cNvPr id="7380" name="Line 504"/>
            <p:cNvSpPr>
              <a:spLocks noChangeShapeType="1"/>
            </p:cNvSpPr>
            <p:nvPr/>
          </p:nvSpPr>
          <p:spPr bwMode="auto">
            <a:xfrm>
              <a:off x="1457" y="1884"/>
              <a:ext cx="1" cy="197"/>
            </a:xfrm>
            <a:prstGeom prst="line">
              <a:avLst/>
            </a:prstGeom>
            <a:noFill/>
            <a:ln w="0">
              <a:solidFill>
                <a:srgbClr val="000000"/>
              </a:solidFill>
              <a:round/>
              <a:headEnd/>
              <a:tailEnd/>
            </a:ln>
          </p:spPr>
          <p:txBody>
            <a:bodyPr/>
            <a:lstStyle/>
            <a:p>
              <a:endParaRPr lang="en-US"/>
            </a:p>
          </p:txBody>
        </p:sp>
        <p:sp>
          <p:nvSpPr>
            <p:cNvPr id="7381" name="Line 506"/>
            <p:cNvSpPr>
              <a:spLocks noChangeShapeType="1"/>
            </p:cNvSpPr>
            <p:nvPr/>
          </p:nvSpPr>
          <p:spPr bwMode="auto">
            <a:xfrm>
              <a:off x="1457" y="2081"/>
              <a:ext cx="7" cy="1"/>
            </a:xfrm>
            <a:prstGeom prst="line">
              <a:avLst/>
            </a:prstGeom>
            <a:noFill/>
            <a:ln w="0">
              <a:solidFill>
                <a:srgbClr val="000000"/>
              </a:solidFill>
              <a:round/>
              <a:headEnd/>
              <a:tailEnd/>
            </a:ln>
          </p:spPr>
          <p:txBody>
            <a:bodyPr/>
            <a:lstStyle/>
            <a:p>
              <a:endParaRPr lang="en-US"/>
            </a:p>
          </p:txBody>
        </p:sp>
        <p:sp>
          <p:nvSpPr>
            <p:cNvPr id="7382" name="Line 507"/>
            <p:cNvSpPr>
              <a:spLocks noChangeShapeType="1"/>
            </p:cNvSpPr>
            <p:nvPr/>
          </p:nvSpPr>
          <p:spPr bwMode="auto">
            <a:xfrm>
              <a:off x="1457" y="2081"/>
              <a:ext cx="1" cy="7"/>
            </a:xfrm>
            <a:prstGeom prst="line">
              <a:avLst/>
            </a:prstGeom>
            <a:noFill/>
            <a:ln w="0">
              <a:solidFill>
                <a:srgbClr val="000000"/>
              </a:solidFill>
              <a:round/>
              <a:headEnd/>
              <a:tailEnd/>
            </a:ln>
          </p:spPr>
          <p:txBody>
            <a:bodyPr/>
            <a:lstStyle/>
            <a:p>
              <a:endParaRPr lang="en-US"/>
            </a:p>
          </p:txBody>
        </p:sp>
        <p:sp>
          <p:nvSpPr>
            <p:cNvPr id="7383" name="Line 509"/>
            <p:cNvSpPr>
              <a:spLocks noChangeShapeType="1"/>
            </p:cNvSpPr>
            <p:nvPr/>
          </p:nvSpPr>
          <p:spPr bwMode="auto">
            <a:xfrm>
              <a:off x="1464" y="2081"/>
              <a:ext cx="1301" cy="1"/>
            </a:xfrm>
            <a:prstGeom prst="line">
              <a:avLst/>
            </a:prstGeom>
            <a:noFill/>
            <a:ln w="0">
              <a:solidFill>
                <a:srgbClr val="000000"/>
              </a:solidFill>
              <a:round/>
              <a:headEnd/>
              <a:tailEnd/>
            </a:ln>
          </p:spPr>
          <p:txBody>
            <a:bodyPr/>
            <a:lstStyle/>
            <a:p>
              <a:endParaRPr lang="en-US"/>
            </a:p>
          </p:txBody>
        </p:sp>
        <p:sp>
          <p:nvSpPr>
            <p:cNvPr id="7384" name="Line 511"/>
            <p:cNvSpPr>
              <a:spLocks noChangeShapeType="1"/>
            </p:cNvSpPr>
            <p:nvPr/>
          </p:nvSpPr>
          <p:spPr bwMode="auto">
            <a:xfrm>
              <a:off x="2765" y="1884"/>
              <a:ext cx="1" cy="197"/>
            </a:xfrm>
            <a:prstGeom prst="line">
              <a:avLst/>
            </a:prstGeom>
            <a:noFill/>
            <a:ln w="0">
              <a:solidFill>
                <a:srgbClr val="000000"/>
              </a:solidFill>
              <a:round/>
              <a:headEnd/>
              <a:tailEnd/>
            </a:ln>
          </p:spPr>
          <p:txBody>
            <a:bodyPr/>
            <a:lstStyle/>
            <a:p>
              <a:endParaRPr lang="en-US"/>
            </a:p>
          </p:txBody>
        </p:sp>
        <p:sp>
          <p:nvSpPr>
            <p:cNvPr id="7385" name="Line 513"/>
            <p:cNvSpPr>
              <a:spLocks noChangeShapeType="1"/>
            </p:cNvSpPr>
            <p:nvPr/>
          </p:nvSpPr>
          <p:spPr bwMode="auto">
            <a:xfrm>
              <a:off x="2765" y="2081"/>
              <a:ext cx="7" cy="1"/>
            </a:xfrm>
            <a:prstGeom prst="line">
              <a:avLst/>
            </a:prstGeom>
            <a:noFill/>
            <a:ln w="0">
              <a:solidFill>
                <a:srgbClr val="000000"/>
              </a:solidFill>
              <a:round/>
              <a:headEnd/>
              <a:tailEnd/>
            </a:ln>
          </p:spPr>
          <p:txBody>
            <a:bodyPr/>
            <a:lstStyle/>
            <a:p>
              <a:endParaRPr lang="en-US"/>
            </a:p>
          </p:txBody>
        </p:sp>
        <p:sp>
          <p:nvSpPr>
            <p:cNvPr id="7386" name="Line 514"/>
            <p:cNvSpPr>
              <a:spLocks noChangeShapeType="1"/>
            </p:cNvSpPr>
            <p:nvPr/>
          </p:nvSpPr>
          <p:spPr bwMode="auto">
            <a:xfrm>
              <a:off x="2765" y="2081"/>
              <a:ext cx="1" cy="7"/>
            </a:xfrm>
            <a:prstGeom prst="line">
              <a:avLst/>
            </a:prstGeom>
            <a:noFill/>
            <a:ln w="0">
              <a:solidFill>
                <a:srgbClr val="000000"/>
              </a:solidFill>
              <a:round/>
              <a:headEnd/>
              <a:tailEnd/>
            </a:ln>
          </p:spPr>
          <p:txBody>
            <a:bodyPr/>
            <a:lstStyle/>
            <a:p>
              <a:endParaRPr lang="en-US"/>
            </a:p>
          </p:txBody>
        </p:sp>
        <p:sp>
          <p:nvSpPr>
            <p:cNvPr id="7387" name="Line 516"/>
            <p:cNvSpPr>
              <a:spLocks noChangeShapeType="1"/>
            </p:cNvSpPr>
            <p:nvPr/>
          </p:nvSpPr>
          <p:spPr bwMode="auto">
            <a:xfrm>
              <a:off x="2772" y="2081"/>
              <a:ext cx="1399" cy="1"/>
            </a:xfrm>
            <a:prstGeom prst="line">
              <a:avLst/>
            </a:prstGeom>
            <a:noFill/>
            <a:ln w="0">
              <a:solidFill>
                <a:srgbClr val="000000"/>
              </a:solidFill>
              <a:round/>
              <a:headEnd/>
              <a:tailEnd/>
            </a:ln>
          </p:spPr>
          <p:txBody>
            <a:bodyPr/>
            <a:lstStyle/>
            <a:p>
              <a:endParaRPr lang="en-US"/>
            </a:p>
          </p:txBody>
        </p:sp>
        <p:sp>
          <p:nvSpPr>
            <p:cNvPr id="7388" name="Line 518"/>
            <p:cNvSpPr>
              <a:spLocks noChangeShapeType="1"/>
            </p:cNvSpPr>
            <p:nvPr/>
          </p:nvSpPr>
          <p:spPr bwMode="auto">
            <a:xfrm>
              <a:off x="4171" y="1884"/>
              <a:ext cx="1" cy="197"/>
            </a:xfrm>
            <a:prstGeom prst="line">
              <a:avLst/>
            </a:prstGeom>
            <a:noFill/>
            <a:ln w="0">
              <a:solidFill>
                <a:srgbClr val="000000"/>
              </a:solidFill>
              <a:round/>
              <a:headEnd/>
              <a:tailEnd/>
            </a:ln>
          </p:spPr>
          <p:txBody>
            <a:bodyPr/>
            <a:lstStyle/>
            <a:p>
              <a:endParaRPr lang="en-US"/>
            </a:p>
          </p:txBody>
        </p:sp>
        <p:sp>
          <p:nvSpPr>
            <p:cNvPr id="7389" name="Line 520"/>
            <p:cNvSpPr>
              <a:spLocks noChangeShapeType="1"/>
            </p:cNvSpPr>
            <p:nvPr/>
          </p:nvSpPr>
          <p:spPr bwMode="auto">
            <a:xfrm>
              <a:off x="4171" y="2081"/>
              <a:ext cx="7" cy="1"/>
            </a:xfrm>
            <a:prstGeom prst="line">
              <a:avLst/>
            </a:prstGeom>
            <a:noFill/>
            <a:ln w="0">
              <a:solidFill>
                <a:srgbClr val="000000"/>
              </a:solidFill>
              <a:round/>
              <a:headEnd/>
              <a:tailEnd/>
            </a:ln>
          </p:spPr>
          <p:txBody>
            <a:bodyPr/>
            <a:lstStyle/>
            <a:p>
              <a:endParaRPr lang="en-US"/>
            </a:p>
          </p:txBody>
        </p:sp>
        <p:sp>
          <p:nvSpPr>
            <p:cNvPr id="7390" name="Line 521"/>
            <p:cNvSpPr>
              <a:spLocks noChangeShapeType="1"/>
            </p:cNvSpPr>
            <p:nvPr/>
          </p:nvSpPr>
          <p:spPr bwMode="auto">
            <a:xfrm>
              <a:off x="4171" y="2081"/>
              <a:ext cx="1" cy="7"/>
            </a:xfrm>
            <a:prstGeom prst="line">
              <a:avLst/>
            </a:prstGeom>
            <a:noFill/>
            <a:ln w="0">
              <a:solidFill>
                <a:srgbClr val="000000"/>
              </a:solidFill>
              <a:round/>
              <a:headEnd/>
              <a:tailEnd/>
            </a:ln>
          </p:spPr>
          <p:txBody>
            <a:bodyPr/>
            <a:lstStyle/>
            <a:p>
              <a:endParaRPr lang="en-US"/>
            </a:p>
          </p:txBody>
        </p:sp>
        <p:sp>
          <p:nvSpPr>
            <p:cNvPr id="7391" name="Line 523"/>
            <p:cNvSpPr>
              <a:spLocks noChangeShapeType="1"/>
            </p:cNvSpPr>
            <p:nvPr/>
          </p:nvSpPr>
          <p:spPr bwMode="auto">
            <a:xfrm>
              <a:off x="4178" y="2081"/>
              <a:ext cx="1300" cy="1"/>
            </a:xfrm>
            <a:prstGeom prst="line">
              <a:avLst/>
            </a:prstGeom>
            <a:noFill/>
            <a:ln w="0">
              <a:solidFill>
                <a:srgbClr val="000000"/>
              </a:solidFill>
              <a:round/>
              <a:headEnd/>
              <a:tailEnd/>
            </a:ln>
          </p:spPr>
          <p:txBody>
            <a:bodyPr/>
            <a:lstStyle/>
            <a:p>
              <a:endParaRPr lang="en-US"/>
            </a:p>
          </p:txBody>
        </p:sp>
        <p:sp>
          <p:nvSpPr>
            <p:cNvPr id="7392" name="Rectangle 524"/>
            <p:cNvSpPr>
              <a:spLocks noChangeArrowheads="1"/>
            </p:cNvSpPr>
            <p:nvPr/>
          </p:nvSpPr>
          <p:spPr bwMode="auto">
            <a:xfrm>
              <a:off x="5478" y="1884"/>
              <a:ext cx="7" cy="197"/>
            </a:xfrm>
            <a:prstGeom prst="rect">
              <a:avLst/>
            </a:prstGeom>
            <a:solidFill>
              <a:srgbClr val="000000"/>
            </a:solidFill>
            <a:ln w="9525">
              <a:noFill/>
              <a:miter lim="800000"/>
              <a:headEnd/>
              <a:tailEnd/>
            </a:ln>
          </p:spPr>
          <p:txBody>
            <a:bodyPr/>
            <a:lstStyle/>
            <a:p>
              <a:endParaRPr lang="en-US"/>
            </a:p>
          </p:txBody>
        </p:sp>
        <p:sp>
          <p:nvSpPr>
            <p:cNvPr id="7393" name="Line 525"/>
            <p:cNvSpPr>
              <a:spLocks noChangeShapeType="1"/>
            </p:cNvSpPr>
            <p:nvPr/>
          </p:nvSpPr>
          <p:spPr bwMode="auto">
            <a:xfrm>
              <a:off x="5478" y="1884"/>
              <a:ext cx="1" cy="197"/>
            </a:xfrm>
            <a:prstGeom prst="line">
              <a:avLst/>
            </a:prstGeom>
            <a:noFill/>
            <a:ln w="0">
              <a:solidFill>
                <a:srgbClr val="000000"/>
              </a:solidFill>
              <a:round/>
              <a:headEnd/>
              <a:tailEnd/>
            </a:ln>
          </p:spPr>
          <p:txBody>
            <a:bodyPr/>
            <a:lstStyle/>
            <a:p>
              <a:endParaRPr lang="en-US"/>
            </a:p>
          </p:txBody>
        </p:sp>
        <p:sp>
          <p:nvSpPr>
            <p:cNvPr id="7394" name="Line 527"/>
            <p:cNvSpPr>
              <a:spLocks noChangeShapeType="1"/>
            </p:cNvSpPr>
            <p:nvPr/>
          </p:nvSpPr>
          <p:spPr bwMode="auto">
            <a:xfrm>
              <a:off x="5478" y="2081"/>
              <a:ext cx="7" cy="1"/>
            </a:xfrm>
            <a:prstGeom prst="line">
              <a:avLst/>
            </a:prstGeom>
            <a:noFill/>
            <a:ln w="0">
              <a:solidFill>
                <a:srgbClr val="000000"/>
              </a:solidFill>
              <a:round/>
              <a:headEnd/>
              <a:tailEnd/>
            </a:ln>
          </p:spPr>
          <p:txBody>
            <a:bodyPr/>
            <a:lstStyle/>
            <a:p>
              <a:endParaRPr lang="en-US"/>
            </a:p>
          </p:txBody>
        </p:sp>
        <p:sp>
          <p:nvSpPr>
            <p:cNvPr id="7395" name="Line 528"/>
            <p:cNvSpPr>
              <a:spLocks noChangeShapeType="1"/>
            </p:cNvSpPr>
            <p:nvPr/>
          </p:nvSpPr>
          <p:spPr bwMode="auto">
            <a:xfrm>
              <a:off x="5478" y="2081"/>
              <a:ext cx="1" cy="7"/>
            </a:xfrm>
            <a:prstGeom prst="line">
              <a:avLst/>
            </a:prstGeom>
            <a:noFill/>
            <a:ln w="0">
              <a:solidFill>
                <a:srgbClr val="000000"/>
              </a:solidFill>
              <a:round/>
              <a:headEnd/>
              <a:tailEnd/>
            </a:ln>
          </p:spPr>
          <p:txBody>
            <a:bodyPr/>
            <a:lstStyle/>
            <a:p>
              <a:endParaRPr lang="en-US"/>
            </a:p>
          </p:txBody>
        </p:sp>
        <p:sp>
          <p:nvSpPr>
            <p:cNvPr id="7396" name="Line 530"/>
            <p:cNvSpPr>
              <a:spLocks noChangeShapeType="1"/>
            </p:cNvSpPr>
            <p:nvPr/>
          </p:nvSpPr>
          <p:spPr bwMode="auto">
            <a:xfrm>
              <a:off x="5478" y="2081"/>
              <a:ext cx="7" cy="1"/>
            </a:xfrm>
            <a:prstGeom prst="line">
              <a:avLst/>
            </a:prstGeom>
            <a:noFill/>
            <a:ln w="0">
              <a:solidFill>
                <a:srgbClr val="000000"/>
              </a:solidFill>
              <a:round/>
              <a:headEnd/>
              <a:tailEnd/>
            </a:ln>
          </p:spPr>
          <p:txBody>
            <a:bodyPr/>
            <a:lstStyle/>
            <a:p>
              <a:endParaRPr lang="en-US"/>
            </a:p>
          </p:txBody>
        </p:sp>
        <p:sp>
          <p:nvSpPr>
            <p:cNvPr id="7397" name="Line 531"/>
            <p:cNvSpPr>
              <a:spLocks noChangeShapeType="1"/>
            </p:cNvSpPr>
            <p:nvPr/>
          </p:nvSpPr>
          <p:spPr bwMode="auto">
            <a:xfrm>
              <a:off x="5478" y="2081"/>
              <a:ext cx="1" cy="7"/>
            </a:xfrm>
            <a:prstGeom prst="line">
              <a:avLst/>
            </a:prstGeom>
            <a:noFill/>
            <a:ln w="0">
              <a:solidFill>
                <a:srgbClr val="000000"/>
              </a:solidFill>
              <a:round/>
              <a:headEnd/>
              <a:tailEnd/>
            </a:ln>
          </p:spPr>
          <p:txBody>
            <a:bodyPr/>
            <a:lstStyle/>
            <a:p>
              <a:endParaRPr lang="en-US"/>
            </a:p>
          </p:txBody>
        </p:sp>
      </p:grpSp>
      <p:sp>
        <p:nvSpPr>
          <p:cNvPr id="7184" name="Rectangle 532"/>
          <p:cNvSpPr>
            <a:spLocks noChangeArrowheads="1"/>
          </p:cNvSpPr>
          <p:nvPr/>
        </p:nvSpPr>
        <p:spPr bwMode="auto">
          <a:xfrm>
            <a:off x="609600" y="3581400"/>
            <a:ext cx="4559300" cy="1552575"/>
          </a:xfrm>
          <a:prstGeom prst="rect">
            <a:avLst/>
          </a:prstGeom>
          <a:noFill/>
          <a:ln w="9525">
            <a:noFill/>
            <a:miter lim="800000"/>
            <a:headEnd/>
            <a:tailEnd/>
          </a:ln>
          <a:effectLst/>
        </p:spPr>
        <p:txBody>
          <a:bodyPr wrap="none">
            <a:spAutoFit/>
          </a:bodyPr>
          <a:lstStyle/>
          <a:p>
            <a:r>
              <a:rPr lang="en-CA"/>
              <a:t>If EmpNum is the PK then the FDs:</a:t>
            </a:r>
          </a:p>
          <a:p>
            <a:r>
              <a:rPr lang="en-CA"/>
              <a:t>	 EmpNum </a:t>
            </a:r>
            <a:r>
              <a:rPr lang="en-CA" noProof="1"/>
              <a:t> </a:t>
            </a:r>
            <a:r>
              <a:rPr lang="en-CA" noProof="1">
                <a:sym typeface="Wingdings" pitchFamily="2" charset="2"/>
              </a:rPr>
              <a:t></a:t>
            </a:r>
            <a:r>
              <a:rPr lang="en-CA" noProof="1"/>
              <a:t> </a:t>
            </a:r>
            <a:r>
              <a:rPr lang="en-CA"/>
              <a:t>EmpEmail</a:t>
            </a:r>
          </a:p>
          <a:p>
            <a:r>
              <a:rPr lang="en-CA"/>
              <a:t>	 EmpNum </a:t>
            </a:r>
            <a:r>
              <a:rPr lang="en-CA" noProof="1">
                <a:sym typeface="Wingdings" pitchFamily="2" charset="2"/>
              </a:rPr>
              <a:t></a:t>
            </a:r>
            <a:r>
              <a:rPr lang="en-CA" noProof="1"/>
              <a:t> </a:t>
            </a:r>
            <a:r>
              <a:rPr lang="en-CA"/>
              <a:t>EmpFname</a:t>
            </a:r>
          </a:p>
          <a:p>
            <a:r>
              <a:rPr lang="en-CA"/>
              <a:t>	 EmpNum </a:t>
            </a:r>
            <a:r>
              <a:rPr lang="en-CA" noProof="1">
                <a:sym typeface="Wingdings" pitchFamily="2" charset="2"/>
              </a:rPr>
              <a:t></a:t>
            </a:r>
            <a:r>
              <a:rPr lang="en-CA" noProof="1"/>
              <a:t> </a:t>
            </a:r>
            <a:r>
              <a:rPr lang="en-CA"/>
              <a:t>EmpLname </a:t>
            </a:r>
            <a:endParaRPr lang="en-US"/>
          </a:p>
        </p:txBody>
      </p:sp>
      <p:sp>
        <p:nvSpPr>
          <p:cNvPr id="7185" name="Rectangle 533"/>
          <p:cNvSpPr>
            <a:spLocks noChangeArrowheads="1"/>
          </p:cNvSpPr>
          <p:nvPr/>
        </p:nvSpPr>
        <p:spPr bwMode="auto">
          <a:xfrm>
            <a:off x="685800" y="5105400"/>
            <a:ext cx="1503363" cy="457200"/>
          </a:xfrm>
          <a:prstGeom prst="rect">
            <a:avLst/>
          </a:prstGeom>
          <a:noFill/>
          <a:ln w="9525">
            <a:noFill/>
            <a:miter lim="800000"/>
            <a:headEnd/>
            <a:tailEnd/>
          </a:ln>
          <a:effectLst/>
        </p:spPr>
        <p:txBody>
          <a:bodyPr wrap="none">
            <a:spAutoFit/>
          </a:bodyPr>
          <a:lstStyle/>
          <a:p>
            <a:r>
              <a:rPr lang="en-CA"/>
              <a:t>must exist.</a:t>
            </a:r>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idx="4294967295"/>
          </p:nvPr>
        </p:nvSpPr>
        <p:spPr/>
        <p:txBody>
          <a:bodyPr/>
          <a:lstStyle/>
          <a:p>
            <a:r>
              <a:rPr lang="en-US" altLang="en-US"/>
              <a:t>Join dependency</a:t>
            </a:r>
          </a:p>
        </p:txBody>
      </p:sp>
      <p:sp>
        <p:nvSpPr>
          <p:cNvPr id="35843" name="Content Placeholder 2"/>
          <p:cNvSpPr>
            <a:spLocks noGrp="1"/>
          </p:cNvSpPr>
          <p:nvPr>
            <p:ph idx="4294967295"/>
          </p:nvPr>
        </p:nvSpPr>
        <p:spPr>
          <a:xfrm>
            <a:off x="561975" y="1981200"/>
            <a:ext cx="8229600" cy="3886200"/>
          </a:xfrm>
        </p:spPr>
        <p:txBody>
          <a:bodyPr/>
          <a:lstStyle/>
          <a:p>
            <a:r>
              <a:rPr lang="en-US" altLang="en-US"/>
              <a:t>A table </a:t>
            </a:r>
            <a:r>
              <a:rPr lang="en-US" altLang="en-US" i="1"/>
              <a:t>T</a:t>
            </a:r>
            <a:r>
              <a:rPr lang="en-US" altLang="en-US"/>
              <a:t> is subject to a</a:t>
            </a:r>
            <a:r>
              <a:rPr lang="en-US" altLang="en-US" b="1" i="1"/>
              <a:t> join dependency</a:t>
            </a:r>
            <a:r>
              <a:rPr lang="en-US" altLang="en-US"/>
              <a:t> if it can always be recreated by </a:t>
            </a:r>
            <a:r>
              <a:rPr lang="en-US" altLang="en-US" b="1" i="1"/>
              <a:t>joining</a:t>
            </a:r>
            <a:r>
              <a:rPr lang="en-US" altLang="en-US"/>
              <a:t> multiple tables each having a subset of the attributes of T</a:t>
            </a:r>
          </a:p>
          <a:p>
            <a:endParaRPr lang="en-US" altLang="en-US"/>
          </a:p>
          <a:p>
            <a:r>
              <a:rPr lang="en-US" altLang="en-US"/>
              <a:t>The join dependency is said to be </a:t>
            </a:r>
            <a:r>
              <a:rPr lang="en-US" altLang="en-US" b="1" i="1"/>
              <a:t>trivial</a:t>
            </a:r>
            <a:r>
              <a:rPr lang="en-US" altLang="en-US"/>
              <a:t> if one of the tables in the join has all the attributes of the table </a:t>
            </a:r>
            <a:r>
              <a:rPr lang="en-US" altLang="en-US" i="1"/>
              <a:t>T</a:t>
            </a:r>
          </a:p>
          <a:p>
            <a:r>
              <a:rPr lang="en-US" altLang="en-US" i="1"/>
              <a:t>Notation: *</a:t>
            </a:r>
            <a:r>
              <a:rPr lang="en-US" altLang="en-US"/>
              <a:t>{</a:t>
            </a:r>
            <a:r>
              <a:rPr lang="en-US" altLang="en-US" i="1"/>
              <a:t> A, B, …</a:t>
            </a:r>
            <a:r>
              <a:rPr lang="en-US" altLang="en-US"/>
              <a:t>} on </a:t>
            </a:r>
            <a:r>
              <a:rPr lang="en-US" altLang="en-US" i="1"/>
              <a:t>T</a:t>
            </a:r>
            <a:r>
              <a:rPr lang="en-US" altLang="en-US"/>
              <a:t>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idx="4294967295"/>
          </p:nvPr>
        </p:nvSpPr>
        <p:spPr/>
        <p:txBody>
          <a:bodyPr/>
          <a:lstStyle/>
          <a:p>
            <a:r>
              <a:rPr lang="en-US" altLang="en-US"/>
              <a:t>Fifth normal form</a:t>
            </a:r>
          </a:p>
        </p:txBody>
      </p:sp>
      <p:sp>
        <p:nvSpPr>
          <p:cNvPr id="36867" name="Content Placeholder 2"/>
          <p:cNvSpPr>
            <a:spLocks noGrp="1"/>
          </p:cNvSpPr>
          <p:nvPr>
            <p:ph idx="4294967295"/>
          </p:nvPr>
        </p:nvSpPr>
        <p:spPr/>
        <p:txBody>
          <a:bodyPr/>
          <a:lstStyle/>
          <a:p>
            <a:r>
              <a:rPr lang="en-US" altLang="en-US"/>
              <a:t>A table </a:t>
            </a:r>
            <a:r>
              <a:rPr lang="en-US" altLang="en-US" i="1"/>
              <a:t>T </a:t>
            </a:r>
            <a:r>
              <a:rPr lang="en-US" altLang="en-US"/>
              <a:t>is said to be 5NF iff </a:t>
            </a:r>
          </a:p>
          <a:p>
            <a:pPr lvl="1"/>
            <a:r>
              <a:rPr lang="en-US" altLang="en-US"/>
              <a:t>Every non-trivial join dependency in it is implied by its candidate keys</a:t>
            </a:r>
          </a:p>
          <a:p>
            <a:pPr lvl="1"/>
            <a:endParaRPr lang="en-US" altLang="en-US"/>
          </a:p>
          <a:p>
            <a:r>
              <a:rPr lang="en-US" altLang="en-US"/>
              <a:t>A join dependency *{A, B, … Z} on T is implied by the candidate key(s) of T if and only if each of A, B, …, Z is a superkey for 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53" name="Rectangle 33"/>
          <p:cNvSpPr>
            <a:spLocks noGrp="1" noChangeArrowheads="1"/>
          </p:cNvSpPr>
          <p:nvPr>
            <p:ph type="title"/>
          </p:nvPr>
        </p:nvSpPr>
        <p:spPr/>
        <p:txBody>
          <a:bodyPr/>
          <a:lstStyle/>
          <a:p>
            <a:r>
              <a:rPr lang="en-US"/>
              <a:t>An example</a:t>
            </a:r>
          </a:p>
        </p:txBody>
      </p:sp>
      <p:sp>
        <p:nvSpPr>
          <p:cNvPr id="56374" name="Rectangle 54"/>
          <p:cNvSpPr>
            <a:spLocks noGrp="1" noChangeArrowheads="1"/>
          </p:cNvSpPr>
          <p:nvPr>
            <p:ph type="body" idx="1"/>
          </p:nvPr>
        </p:nvSpPr>
        <p:spPr>
          <a:xfrm>
            <a:off x="457200" y="4930775"/>
            <a:ext cx="8229600" cy="936625"/>
          </a:xfrm>
        </p:spPr>
        <p:txBody>
          <a:bodyPr/>
          <a:lstStyle/>
          <a:p>
            <a:r>
              <a:rPr lang="en-US"/>
              <a:t>Note that Circuit City sells Apple tablets and phones but only Toshiba laptops</a:t>
            </a:r>
          </a:p>
        </p:txBody>
      </p:sp>
      <p:graphicFrame>
        <p:nvGraphicFramePr>
          <p:cNvPr id="56375" name="Group 55"/>
          <p:cNvGraphicFramePr>
            <a:graphicFrameLocks noGrp="1"/>
          </p:cNvGraphicFramePr>
          <p:nvPr>
            <p:ph idx="4294967295"/>
          </p:nvPr>
        </p:nvGraphicFramePr>
        <p:xfrm>
          <a:off x="1470025" y="1981200"/>
          <a:ext cx="5364163" cy="2606993"/>
        </p:xfrm>
        <a:graphic>
          <a:graphicData uri="http://schemas.openxmlformats.org/drawingml/2006/table">
            <a:tbl>
              <a:tblPr/>
              <a:tblGrid>
                <a:gridCol w="2181225"/>
                <a:gridCol w="1655763"/>
                <a:gridCol w="1527175"/>
              </a:tblGrid>
              <a:tr h="42386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1" u="none" strike="noStrike" cap="none" normalizeH="0" baseline="0" smtClean="0">
                          <a:ln>
                            <a:noFill/>
                          </a:ln>
                          <a:solidFill>
                            <a:schemeClr val="tx1"/>
                          </a:solidFill>
                          <a:effectLst/>
                          <a:latin typeface="Arial" charset="0"/>
                          <a:cs typeface="Arial" charset="0"/>
                        </a:rPr>
                        <a:t>Store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1" u="none" strike="noStrike" cap="none" normalizeH="0" baseline="0" smtClean="0">
                          <a:ln>
                            <a:noFill/>
                          </a:ln>
                          <a:solidFill>
                            <a:schemeClr val="tx1"/>
                          </a:solidFill>
                          <a:effectLst/>
                          <a:latin typeface="Arial" charset="0"/>
                          <a:cs typeface="Arial" charset="0"/>
                        </a:rPr>
                        <a:t>Brand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1" u="none" strike="noStrike" cap="none" normalizeH="0" baseline="0" smtClean="0">
                          <a:ln>
                            <a:noFill/>
                          </a:ln>
                          <a:solidFill>
                            <a:schemeClr val="tx1"/>
                          </a:solidFill>
                          <a:effectLst/>
                          <a:latin typeface="Arial" charset="0"/>
                          <a:cs typeface="Arial" charset="0"/>
                        </a:rPr>
                        <a:t>Product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21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Circuit City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Apple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Tablets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22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Circuit City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Apple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Phones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02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Circuit City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Toshiba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Laptops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7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CompUSA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Apple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Laptops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A very bad decomposition</a:t>
            </a:r>
          </a:p>
        </p:txBody>
      </p:sp>
      <p:sp>
        <p:nvSpPr>
          <p:cNvPr id="59559" name="Rectangle 167"/>
          <p:cNvSpPr>
            <a:spLocks noGrp="1" noChangeArrowheads="1"/>
          </p:cNvSpPr>
          <p:nvPr>
            <p:ph type="body" idx="1"/>
          </p:nvPr>
        </p:nvSpPr>
        <p:spPr>
          <a:xfrm>
            <a:off x="260350" y="4940300"/>
            <a:ext cx="8229600" cy="950913"/>
          </a:xfrm>
        </p:spPr>
        <p:txBody>
          <a:bodyPr/>
          <a:lstStyle/>
          <a:p>
            <a:r>
              <a:rPr lang="en-US"/>
              <a:t>Let see what happens when we do a natural join</a:t>
            </a:r>
          </a:p>
        </p:txBody>
      </p:sp>
      <p:graphicFrame>
        <p:nvGraphicFramePr>
          <p:cNvPr id="59567" name="Group 175"/>
          <p:cNvGraphicFramePr>
            <a:graphicFrameLocks noGrp="1"/>
          </p:cNvGraphicFramePr>
          <p:nvPr>
            <p:ph idx="4294967295"/>
          </p:nvPr>
        </p:nvGraphicFramePr>
        <p:xfrm>
          <a:off x="5197475" y="1874838"/>
          <a:ext cx="3489325" cy="2606993"/>
        </p:xfrm>
        <a:graphic>
          <a:graphicData uri="http://schemas.openxmlformats.org/drawingml/2006/table">
            <a:tbl>
              <a:tblPr/>
              <a:tblGrid>
                <a:gridCol w="1611313"/>
                <a:gridCol w="1878012"/>
              </a:tblGrid>
              <a:tr h="42386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1" u="none" strike="noStrike" cap="none" normalizeH="0" baseline="0" smtClean="0">
                          <a:ln>
                            <a:noFill/>
                          </a:ln>
                          <a:solidFill>
                            <a:schemeClr val="tx1"/>
                          </a:solidFill>
                          <a:effectLst/>
                          <a:latin typeface="Arial" charset="0"/>
                          <a:cs typeface="Arial" charset="0"/>
                        </a:rPr>
                        <a:t>Brand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1" u="none" strike="noStrike" cap="none" normalizeH="0" baseline="0" smtClean="0">
                          <a:ln>
                            <a:noFill/>
                          </a:ln>
                          <a:solidFill>
                            <a:schemeClr val="tx1"/>
                          </a:solidFill>
                          <a:effectLst/>
                          <a:latin typeface="Arial" charset="0"/>
                          <a:cs typeface="Arial" charset="0"/>
                        </a:rPr>
                        <a:t>Product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21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Apple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Tablets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22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Apple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Phones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02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Apple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Laptops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Toshiba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Laptops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59568" name="Group 176"/>
          <p:cNvGraphicFramePr>
            <a:graphicFrameLocks noGrp="1"/>
          </p:cNvGraphicFramePr>
          <p:nvPr>
            <p:ph idx="4294967295"/>
          </p:nvPr>
        </p:nvGraphicFramePr>
        <p:xfrm>
          <a:off x="457200" y="1828800"/>
          <a:ext cx="4130675" cy="2639378"/>
        </p:xfrm>
        <a:graphic>
          <a:graphicData uri="http://schemas.openxmlformats.org/drawingml/2006/table">
            <a:tbl>
              <a:tblPr/>
              <a:tblGrid>
                <a:gridCol w="2305050"/>
                <a:gridCol w="1825625"/>
              </a:tblGrid>
              <a:tr h="4714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1" u="none" strike="noStrike" cap="none" normalizeH="0" baseline="0" smtClean="0">
                          <a:ln>
                            <a:noFill/>
                          </a:ln>
                          <a:solidFill>
                            <a:schemeClr val="tx1"/>
                          </a:solidFill>
                          <a:effectLst/>
                          <a:latin typeface="Arial" charset="0"/>
                          <a:cs typeface="Arial" charset="0"/>
                        </a:rPr>
                        <a:t>Store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1" u="none" strike="noStrike" cap="none" normalizeH="0" baseline="0" smtClean="0">
                          <a:ln>
                            <a:noFill/>
                          </a:ln>
                          <a:solidFill>
                            <a:schemeClr val="tx1"/>
                          </a:solidFill>
                          <a:effectLst/>
                          <a:latin typeface="Arial" charset="0"/>
                          <a:cs typeface="Arial" charset="0"/>
                        </a:rPr>
                        <a:t>Product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7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Circuit City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Tablets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5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Circuit City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Phones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5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Circuit City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Laptops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CompUSA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Laptops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t>The result of the join</a:t>
            </a:r>
          </a:p>
        </p:txBody>
      </p:sp>
      <p:sp>
        <p:nvSpPr>
          <p:cNvPr id="62467" name="Rectangle 3"/>
          <p:cNvSpPr>
            <a:spLocks noGrp="1" noChangeArrowheads="1"/>
          </p:cNvSpPr>
          <p:nvPr>
            <p:ph type="body" idx="1"/>
          </p:nvPr>
        </p:nvSpPr>
        <p:spPr>
          <a:xfrm>
            <a:off x="457200" y="6007100"/>
            <a:ext cx="8229600" cy="508000"/>
          </a:xfrm>
        </p:spPr>
        <p:txBody>
          <a:bodyPr/>
          <a:lstStyle/>
          <a:p>
            <a:r>
              <a:rPr lang="en-US"/>
              <a:t>Introduces two spurious tuples</a:t>
            </a:r>
          </a:p>
          <a:p>
            <a:pPr>
              <a:buFont typeface="Wingdings" pitchFamily="2" charset="2"/>
              <a:buNone/>
            </a:pPr>
            <a:endParaRPr lang="en-US"/>
          </a:p>
        </p:txBody>
      </p:sp>
      <p:graphicFrame>
        <p:nvGraphicFramePr>
          <p:cNvPr id="62510" name="Group 46"/>
          <p:cNvGraphicFramePr>
            <a:graphicFrameLocks noGrp="1"/>
          </p:cNvGraphicFramePr>
          <p:nvPr>
            <p:ph idx="4294967295"/>
          </p:nvPr>
        </p:nvGraphicFramePr>
        <p:xfrm>
          <a:off x="1470025" y="1981200"/>
          <a:ext cx="5364163" cy="3655378"/>
        </p:xfrm>
        <a:graphic>
          <a:graphicData uri="http://schemas.openxmlformats.org/drawingml/2006/table">
            <a:tbl>
              <a:tblPr/>
              <a:tblGrid>
                <a:gridCol w="2181225"/>
                <a:gridCol w="1655763"/>
                <a:gridCol w="1527175"/>
              </a:tblGrid>
              <a:tr h="42386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1" u="none" strike="noStrike" cap="none" normalizeH="0" baseline="0" smtClean="0">
                          <a:ln>
                            <a:noFill/>
                          </a:ln>
                          <a:solidFill>
                            <a:schemeClr val="tx1"/>
                          </a:solidFill>
                          <a:effectLst/>
                          <a:latin typeface="Arial" charset="0"/>
                          <a:cs typeface="Arial" charset="0"/>
                        </a:rPr>
                        <a:t>Store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1" u="none" strike="noStrike" cap="none" normalizeH="0" baseline="0" smtClean="0">
                          <a:ln>
                            <a:noFill/>
                          </a:ln>
                          <a:solidFill>
                            <a:schemeClr val="tx1"/>
                          </a:solidFill>
                          <a:effectLst/>
                          <a:latin typeface="Arial" charset="0"/>
                          <a:cs typeface="Arial" charset="0"/>
                        </a:rPr>
                        <a:t>Brand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1" u="none" strike="noStrike" cap="none" normalizeH="0" baseline="0" smtClean="0">
                          <a:ln>
                            <a:noFill/>
                          </a:ln>
                          <a:solidFill>
                            <a:schemeClr val="tx1"/>
                          </a:solidFill>
                          <a:effectLst/>
                          <a:latin typeface="Arial" charset="0"/>
                          <a:cs typeface="Arial" charset="0"/>
                        </a:rPr>
                        <a:t>Product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21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Circuit City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Apple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Tablets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22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Circuit City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Apple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Phones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02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Circuit City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Apple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Laptops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FF"/>
                    </a:solidFill>
                  </a:tcPr>
                </a:tc>
              </a:tr>
              <a:tr h="5302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Circuit City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Toshiba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Laptops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7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CompUSA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Apple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Laptops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7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CompUSA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Toshiba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Laptops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t>A different table</a:t>
            </a:r>
          </a:p>
        </p:txBody>
      </p:sp>
      <p:sp>
        <p:nvSpPr>
          <p:cNvPr id="63491" name="Rectangle 3"/>
          <p:cNvSpPr>
            <a:spLocks noGrp="1" noChangeArrowheads="1"/>
          </p:cNvSpPr>
          <p:nvPr>
            <p:ph type="body" idx="1"/>
          </p:nvPr>
        </p:nvSpPr>
        <p:spPr>
          <a:xfrm>
            <a:off x="457200" y="5392738"/>
            <a:ext cx="8229600" cy="1320800"/>
          </a:xfrm>
        </p:spPr>
        <p:txBody>
          <a:bodyPr/>
          <a:lstStyle/>
          <a:p>
            <a:r>
              <a:rPr lang="en-US"/>
              <a:t>Assume now that any store carrying a given brand and selling a product that is made by that brand will</a:t>
            </a:r>
            <a:r>
              <a:rPr lang="en-US" b="1" i="1"/>
              <a:t> always</a:t>
            </a:r>
            <a:r>
              <a:rPr lang="en-US"/>
              <a:t> carry that product</a:t>
            </a:r>
          </a:p>
          <a:p>
            <a:pPr>
              <a:buFont typeface="Wingdings" pitchFamily="2" charset="2"/>
              <a:buNone/>
            </a:pPr>
            <a:endParaRPr lang="en-US"/>
          </a:p>
        </p:txBody>
      </p:sp>
      <p:graphicFrame>
        <p:nvGraphicFramePr>
          <p:cNvPr id="63522" name="Group 34"/>
          <p:cNvGraphicFramePr>
            <a:graphicFrameLocks noGrp="1"/>
          </p:cNvGraphicFramePr>
          <p:nvPr>
            <p:ph idx="4294967295"/>
          </p:nvPr>
        </p:nvGraphicFramePr>
        <p:xfrm>
          <a:off x="1470025" y="1981200"/>
          <a:ext cx="5364163" cy="3137218"/>
        </p:xfrm>
        <a:graphic>
          <a:graphicData uri="http://schemas.openxmlformats.org/drawingml/2006/table">
            <a:tbl>
              <a:tblPr/>
              <a:tblGrid>
                <a:gridCol w="2181225"/>
                <a:gridCol w="1655763"/>
                <a:gridCol w="1527175"/>
              </a:tblGrid>
              <a:tr h="42386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1" u="none" strike="noStrike" cap="none" normalizeH="0" baseline="0" smtClean="0">
                          <a:ln>
                            <a:noFill/>
                          </a:ln>
                          <a:solidFill>
                            <a:schemeClr val="tx1"/>
                          </a:solidFill>
                          <a:effectLst/>
                          <a:latin typeface="Arial" charset="0"/>
                          <a:cs typeface="Arial" charset="0"/>
                        </a:rPr>
                        <a:t>Store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1" u="none" strike="noStrike" cap="none" normalizeH="0" baseline="0" smtClean="0">
                          <a:ln>
                            <a:noFill/>
                          </a:ln>
                          <a:solidFill>
                            <a:schemeClr val="tx1"/>
                          </a:solidFill>
                          <a:effectLst/>
                          <a:latin typeface="Arial" charset="0"/>
                          <a:cs typeface="Arial" charset="0"/>
                        </a:rPr>
                        <a:t>Brand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1" u="none" strike="noStrike" cap="none" normalizeH="0" baseline="0" smtClean="0">
                          <a:ln>
                            <a:noFill/>
                          </a:ln>
                          <a:solidFill>
                            <a:schemeClr val="tx1"/>
                          </a:solidFill>
                          <a:effectLst/>
                          <a:latin typeface="Arial" charset="0"/>
                          <a:cs typeface="Arial" charset="0"/>
                        </a:rPr>
                        <a:t>Product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21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Circuit City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Apple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Tablets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22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Circuit City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Apple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Phones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02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Circuit City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Apple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Laptops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302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Circuit City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Toshiba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Laptops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7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CompUSA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Apple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Laptops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t>The same decomposition</a:t>
            </a:r>
          </a:p>
        </p:txBody>
      </p:sp>
      <p:sp>
        <p:nvSpPr>
          <p:cNvPr id="99331" name="Rectangle 3"/>
          <p:cNvSpPr>
            <a:spLocks noGrp="1" noChangeArrowheads="1"/>
          </p:cNvSpPr>
          <p:nvPr>
            <p:ph type="body" idx="1"/>
          </p:nvPr>
        </p:nvSpPr>
        <p:spPr>
          <a:xfrm>
            <a:off x="260350" y="4940300"/>
            <a:ext cx="8229600" cy="950913"/>
          </a:xfrm>
        </p:spPr>
        <p:txBody>
          <a:bodyPr/>
          <a:lstStyle/>
          <a:p>
            <a:r>
              <a:rPr lang="en-US"/>
              <a:t>Let see what happens when we do a natural join</a:t>
            </a:r>
          </a:p>
        </p:txBody>
      </p:sp>
      <p:graphicFrame>
        <p:nvGraphicFramePr>
          <p:cNvPr id="99332" name="Group 4"/>
          <p:cNvGraphicFramePr>
            <a:graphicFrameLocks noGrp="1"/>
          </p:cNvGraphicFramePr>
          <p:nvPr>
            <p:ph idx="4294967295"/>
          </p:nvPr>
        </p:nvGraphicFramePr>
        <p:xfrm>
          <a:off x="5197475" y="1874838"/>
          <a:ext cx="3489325" cy="2606993"/>
        </p:xfrm>
        <a:graphic>
          <a:graphicData uri="http://schemas.openxmlformats.org/drawingml/2006/table">
            <a:tbl>
              <a:tblPr/>
              <a:tblGrid>
                <a:gridCol w="1611313"/>
                <a:gridCol w="1878012"/>
              </a:tblGrid>
              <a:tr h="42386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1" u="none" strike="noStrike" cap="none" normalizeH="0" baseline="0" smtClean="0">
                          <a:ln>
                            <a:noFill/>
                          </a:ln>
                          <a:solidFill>
                            <a:schemeClr val="tx1"/>
                          </a:solidFill>
                          <a:effectLst/>
                          <a:latin typeface="Arial" charset="0"/>
                          <a:cs typeface="Arial" charset="0"/>
                        </a:rPr>
                        <a:t>Brand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1" u="none" strike="noStrike" cap="none" normalizeH="0" baseline="0" smtClean="0">
                          <a:ln>
                            <a:noFill/>
                          </a:ln>
                          <a:solidFill>
                            <a:schemeClr val="tx1"/>
                          </a:solidFill>
                          <a:effectLst/>
                          <a:latin typeface="Arial" charset="0"/>
                          <a:cs typeface="Arial" charset="0"/>
                        </a:rPr>
                        <a:t>Product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21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Apple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Tablets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22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Apple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Phones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02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Apple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Laptops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Toshiba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Laptops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9352" name="Group 24"/>
          <p:cNvGraphicFramePr>
            <a:graphicFrameLocks noGrp="1"/>
          </p:cNvGraphicFramePr>
          <p:nvPr>
            <p:ph idx="4294967295"/>
          </p:nvPr>
        </p:nvGraphicFramePr>
        <p:xfrm>
          <a:off x="457200" y="1874838"/>
          <a:ext cx="4130675" cy="2639378"/>
        </p:xfrm>
        <a:graphic>
          <a:graphicData uri="http://schemas.openxmlformats.org/drawingml/2006/table">
            <a:tbl>
              <a:tblPr/>
              <a:tblGrid>
                <a:gridCol w="2305050"/>
                <a:gridCol w="1825625"/>
              </a:tblGrid>
              <a:tr h="4714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1" u="none" strike="noStrike" cap="none" normalizeH="0" baseline="0" smtClean="0">
                          <a:ln>
                            <a:noFill/>
                          </a:ln>
                          <a:solidFill>
                            <a:schemeClr val="tx1"/>
                          </a:solidFill>
                          <a:effectLst/>
                          <a:latin typeface="Arial" charset="0"/>
                          <a:cs typeface="Arial" charset="0"/>
                        </a:rPr>
                        <a:t>Store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1" u="none" strike="noStrike" cap="none" normalizeH="0" baseline="0" smtClean="0">
                          <a:ln>
                            <a:noFill/>
                          </a:ln>
                          <a:solidFill>
                            <a:schemeClr val="tx1"/>
                          </a:solidFill>
                          <a:effectLst/>
                          <a:latin typeface="Arial" charset="0"/>
                          <a:cs typeface="Arial" charset="0"/>
                        </a:rPr>
                        <a:t>Product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7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Circuit City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Tablets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5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Circuit City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Phones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5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Circuit City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Laptops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CompUSA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Laptops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a:t>The result of the join</a:t>
            </a:r>
          </a:p>
        </p:txBody>
      </p:sp>
      <p:sp>
        <p:nvSpPr>
          <p:cNvPr id="64515" name="Rectangle 3"/>
          <p:cNvSpPr>
            <a:spLocks noGrp="1" noChangeArrowheads="1"/>
          </p:cNvSpPr>
          <p:nvPr>
            <p:ph type="body" idx="1"/>
          </p:nvPr>
        </p:nvSpPr>
        <p:spPr>
          <a:xfrm>
            <a:off x="457200" y="6007100"/>
            <a:ext cx="8229600" cy="508000"/>
          </a:xfrm>
        </p:spPr>
        <p:txBody>
          <a:bodyPr/>
          <a:lstStyle/>
          <a:p>
            <a:r>
              <a:rPr lang="en-US"/>
              <a:t>Still one spurious tuple</a:t>
            </a:r>
          </a:p>
        </p:txBody>
      </p:sp>
      <p:graphicFrame>
        <p:nvGraphicFramePr>
          <p:cNvPr id="64550" name="Group 38"/>
          <p:cNvGraphicFramePr>
            <a:graphicFrameLocks noGrp="1"/>
          </p:cNvGraphicFramePr>
          <p:nvPr>
            <p:ph idx="4294967295"/>
          </p:nvPr>
        </p:nvGraphicFramePr>
        <p:xfrm>
          <a:off x="1470025" y="1981200"/>
          <a:ext cx="5364163" cy="3655378"/>
        </p:xfrm>
        <a:graphic>
          <a:graphicData uri="http://schemas.openxmlformats.org/drawingml/2006/table">
            <a:tbl>
              <a:tblPr/>
              <a:tblGrid>
                <a:gridCol w="2181225"/>
                <a:gridCol w="1655763"/>
                <a:gridCol w="1527175"/>
              </a:tblGrid>
              <a:tr h="42386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1" u="none" strike="noStrike" cap="none" normalizeH="0" baseline="0" smtClean="0">
                          <a:ln>
                            <a:noFill/>
                          </a:ln>
                          <a:solidFill>
                            <a:schemeClr val="tx1"/>
                          </a:solidFill>
                          <a:effectLst/>
                          <a:latin typeface="Arial" charset="0"/>
                          <a:cs typeface="Arial" charset="0"/>
                        </a:rPr>
                        <a:t>Store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1" u="none" strike="noStrike" cap="none" normalizeH="0" baseline="0" smtClean="0">
                          <a:ln>
                            <a:noFill/>
                          </a:ln>
                          <a:solidFill>
                            <a:schemeClr val="tx1"/>
                          </a:solidFill>
                          <a:effectLst/>
                          <a:latin typeface="Arial" charset="0"/>
                          <a:cs typeface="Arial" charset="0"/>
                        </a:rPr>
                        <a:t>Brand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1" u="none" strike="noStrike" cap="none" normalizeH="0" baseline="0" smtClean="0">
                          <a:ln>
                            <a:noFill/>
                          </a:ln>
                          <a:solidFill>
                            <a:schemeClr val="tx1"/>
                          </a:solidFill>
                          <a:effectLst/>
                          <a:latin typeface="Arial" charset="0"/>
                          <a:cs typeface="Arial" charset="0"/>
                        </a:rPr>
                        <a:t>Product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21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Circuit City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Apple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Tablets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22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Circuit City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Apple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Phones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02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Circuit City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Apple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Laptops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r>
              <a:tr h="5302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Circuit City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Toshiba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Laptops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7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CompUSA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Apple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Laptops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7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CompUSA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Toshiba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Laptops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CFF"/>
                    </a:solidFill>
                  </a:tcPr>
                </a:tc>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a:t>The right decomposition</a:t>
            </a:r>
          </a:p>
        </p:txBody>
      </p:sp>
      <p:graphicFrame>
        <p:nvGraphicFramePr>
          <p:cNvPr id="65540" name="Group 4"/>
          <p:cNvGraphicFramePr>
            <a:graphicFrameLocks noGrp="1"/>
          </p:cNvGraphicFramePr>
          <p:nvPr>
            <p:ph idx="4294967295"/>
          </p:nvPr>
        </p:nvGraphicFramePr>
        <p:xfrm>
          <a:off x="5365750" y="1643063"/>
          <a:ext cx="3489325" cy="2606993"/>
        </p:xfrm>
        <a:graphic>
          <a:graphicData uri="http://schemas.openxmlformats.org/drawingml/2006/table">
            <a:tbl>
              <a:tblPr/>
              <a:tblGrid>
                <a:gridCol w="1611313"/>
                <a:gridCol w="1878012"/>
              </a:tblGrid>
              <a:tr h="42386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1" u="none" strike="noStrike" cap="none" normalizeH="0" baseline="0" smtClean="0">
                          <a:ln>
                            <a:noFill/>
                          </a:ln>
                          <a:solidFill>
                            <a:schemeClr val="tx1"/>
                          </a:solidFill>
                          <a:effectLst/>
                          <a:latin typeface="Arial" charset="0"/>
                          <a:cs typeface="Arial" charset="0"/>
                        </a:rPr>
                        <a:t>Brand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1" u="none" strike="noStrike" cap="none" normalizeH="0" baseline="0" smtClean="0">
                          <a:ln>
                            <a:noFill/>
                          </a:ln>
                          <a:solidFill>
                            <a:schemeClr val="tx1"/>
                          </a:solidFill>
                          <a:effectLst/>
                          <a:latin typeface="Arial" charset="0"/>
                          <a:cs typeface="Arial" charset="0"/>
                        </a:rPr>
                        <a:t>Product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21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Apple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Tablets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222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Apple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Phones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302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Apple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Laptops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809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Toshiba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Laptops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5560" name="Group 24"/>
          <p:cNvGraphicFramePr>
            <a:graphicFrameLocks noGrp="1"/>
          </p:cNvGraphicFramePr>
          <p:nvPr>
            <p:ph idx="4294967295"/>
          </p:nvPr>
        </p:nvGraphicFramePr>
        <p:xfrm>
          <a:off x="636588" y="1611313"/>
          <a:ext cx="4130675" cy="2639378"/>
        </p:xfrm>
        <a:graphic>
          <a:graphicData uri="http://schemas.openxmlformats.org/drawingml/2006/table">
            <a:tbl>
              <a:tblPr/>
              <a:tblGrid>
                <a:gridCol w="2305050"/>
                <a:gridCol w="1825625"/>
              </a:tblGrid>
              <a:tr h="4714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1" u="none" strike="noStrike" cap="none" normalizeH="0" baseline="0" smtClean="0">
                          <a:ln>
                            <a:noFill/>
                          </a:ln>
                          <a:solidFill>
                            <a:schemeClr val="tx1"/>
                          </a:solidFill>
                          <a:effectLst/>
                          <a:latin typeface="Arial" charset="0"/>
                          <a:cs typeface="Arial" charset="0"/>
                        </a:rPr>
                        <a:t>Store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1" u="none" strike="noStrike" cap="none" normalizeH="0" baseline="0" smtClean="0">
                          <a:ln>
                            <a:noFill/>
                          </a:ln>
                          <a:solidFill>
                            <a:schemeClr val="tx1"/>
                          </a:solidFill>
                          <a:effectLst/>
                          <a:latin typeface="Arial" charset="0"/>
                          <a:cs typeface="Arial" charset="0"/>
                        </a:rPr>
                        <a:t>Product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57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Circuit City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Tablets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5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Circuit City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Phones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5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Circuit City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Laptops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67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CompUSA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Laptops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65622" name="Group 86"/>
          <p:cNvGraphicFramePr>
            <a:graphicFrameLocks noGrp="1"/>
          </p:cNvGraphicFramePr>
          <p:nvPr>
            <p:ph idx="1"/>
          </p:nvPr>
        </p:nvGraphicFramePr>
        <p:xfrm>
          <a:off x="636588" y="4578350"/>
          <a:ext cx="4130675" cy="2072640"/>
        </p:xfrm>
        <a:graphic>
          <a:graphicData uri="http://schemas.openxmlformats.org/drawingml/2006/table">
            <a:tbl>
              <a:tblPr/>
              <a:tblGrid>
                <a:gridCol w="2303462"/>
                <a:gridCol w="1827213"/>
              </a:tblGrid>
              <a:tr h="3841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1" u="none" strike="noStrike" cap="none" normalizeH="0" baseline="0" smtClean="0">
                          <a:ln>
                            <a:noFill/>
                          </a:ln>
                          <a:solidFill>
                            <a:schemeClr val="tx1"/>
                          </a:solidFill>
                          <a:effectLst/>
                          <a:latin typeface="Arial" charset="0"/>
                          <a:cs typeface="Arial" charset="0"/>
                        </a:rPr>
                        <a:t>Store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1" u="none" strike="noStrike" cap="none" normalizeH="0" baseline="0" smtClean="0">
                          <a:ln>
                            <a:noFill/>
                          </a:ln>
                          <a:solidFill>
                            <a:schemeClr val="tx1"/>
                          </a:solidFill>
                          <a:effectLst/>
                          <a:latin typeface="Arial" charset="0"/>
                          <a:cs typeface="Arial" charset="0"/>
                        </a:rPr>
                        <a:t>Brand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25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Circuit City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Apple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41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Circuit City</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Toshiba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06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CompUSA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Apple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a:t>Conclusion</a:t>
            </a:r>
          </a:p>
        </p:txBody>
      </p:sp>
      <p:sp>
        <p:nvSpPr>
          <p:cNvPr id="68611" name="Rectangle 3"/>
          <p:cNvSpPr>
            <a:spLocks noGrp="1" noChangeArrowheads="1"/>
          </p:cNvSpPr>
          <p:nvPr>
            <p:ph type="body" idx="1"/>
          </p:nvPr>
        </p:nvSpPr>
        <p:spPr/>
        <p:txBody>
          <a:bodyPr/>
          <a:lstStyle/>
          <a:p>
            <a:r>
              <a:rPr lang="en-US"/>
              <a:t>The first "big" table was 5NF</a:t>
            </a:r>
          </a:p>
          <a:p>
            <a:r>
              <a:rPr lang="en-US"/>
              <a:t>The second table was decomposable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87"/>
          <p:cNvSpPr>
            <a:spLocks noGrp="1" noChangeArrowheads="1"/>
          </p:cNvSpPr>
          <p:nvPr>
            <p:ph type="title"/>
          </p:nvPr>
        </p:nvSpPr>
        <p:spPr>
          <a:noFill/>
        </p:spPr>
        <p:txBody>
          <a:bodyPr/>
          <a:lstStyle/>
          <a:p>
            <a:pPr eaLnBrk="1" hangingPunct="1"/>
            <a:r>
              <a:rPr lang="en-CA" b="1" smtClean="0">
                <a:latin typeface="Arial" charset="0"/>
              </a:rPr>
              <a:t>Functional Dependencies</a:t>
            </a:r>
            <a:endParaRPr lang="en-US" b="1" smtClean="0">
              <a:latin typeface="Arial" charset="0"/>
            </a:endParaRPr>
          </a:p>
        </p:txBody>
      </p:sp>
      <p:sp>
        <p:nvSpPr>
          <p:cNvPr id="21" name="Footer Placeholder 3"/>
          <p:cNvSpPr>
            <a:spLocks noGrp="1"/>
          </p:cNvSpPr>
          <p:nvPr>
            <p:ph type="ftr" sz="quarter" idx="11"/>
          </p:nvPr>
        </p:nvSpPr>
        <p:spPr>
          <a:xfrm>
            <a:off x="3124200" y="6356350"/>
            <a:ext cx="2895600" cy="365125"/>
          </a:xfrm>
        </p:spPr>
        <p:txBody>
          <a:bodyPr rtlCol="0"/>
          <a:lstStyle/>
          <a:p>
            <a:pPr>
              <a:defRPr/>
            </a:pPr>
            <a:r>
              <a:rPr lang="en-US">
                <a:solidFill>
                  <a:schemeClr val="tx1">
                    <a:tint val="75000"/>
                  </a:schemeClr>
                </a:solidFill>
                <a:latin typeface="Times New Roman" charset="0"/>
              </a:rPr>
              <a:t>91.2914</a:t>
            </a:r>
          </a:p>
        </p:txBody>
      </p:sp>
      <p:sp>
        <p:nvSpPr>
          <p:cNvPr id="22" name="Slide Number Placeholder 4"/>
          <p:cNvSpPr>
            <a:spLocks noGrp="1"/>
          </p:cNvSpPr>
          <p:nvPr>
            <p:ph type="sldNum" sz="quarter" idx="12"/>
          </p:nvPr>
        </p:nvSpPr>
        <p:spPr/>
        <p:txBody>
          <a:bodyPr/>
          <a:lstStyle/>
          <a:p>
            <a:pPr>
              <a:defRPr/>
            </a:pPr>
            <a:fld id="{1C7780D6-9179-42DD-8BFF-A195ED2324E9}" type="slidenum">
              <a:rPr lang="en-US"/>
              <a:pPr>
                <a:defRPr/>
              </a:pPr>
              <a:t>5</a:t>
            </a:fld>
            <a:endParaRPr lang="en-US"/>
          </a:p>
        </p:txBody>
      </p:sp>
      <p:sp>
        <p:nvSpPr>
          <p:cNvPr id="8197" name="Rectangle 288"/>
          <p:cNvSpPr>
            <a:spLocks noChangeArrowheads="1"/>
          </p:cNvSpPr>
          <p:nvPr/>
        </p:nvSpPr>
        <p:spPr bwMode="auto">
          <a:xfrm>
            <a:off x="685800" y="1447800"/>
            <a:ext cx="4305300" cy="1187450"/>
          </a:xfrm>
          <a:prstGeom prst="rect">
            <a:avLst/>
          </a:prstGeom>
          <a:noFill/>
          <a:ln w="9525">
            <a:noFill/>
            <a:miter lim="800000"/>
            <a:headEnd/>
            <a:tailEnd/>
          </a:ln>
          <a:effectLst/>
        </p:spPr>
        <p:txBody>
          <a:bodyPr wrap="none">
            <a:spAutoFit/>
          </a:bodyPr>
          <a:lstStyle/>
          <a:p>
            <a:r>
              <a:rPr lang="en-CA"/>
              <a:t>	 EmpNum </a:t>
            </a:r>
            <a:r>
              <a:rPr lang="en-CA" noProof="1"/>
              <a:t> </a:t>
            </a:r>
            <a:r>
              <a:rPr lang="en-CA" noProof="1">
                <a:sym typeface="Wingdings" pitchFamily="2" charset="2"/>
              </a:rPr>
              <a:t></a:t>
            </a:r>
            <a:r>
              <a:rPr lang="en-CA" noProof="1"/>
              <a:t> </a:t>
            </a:r>
            <a:r>
              <a:rPr lang="en-CA"/>
              <a:t>EmpEmail</a:t>
            </a:r>
          </a:p>
          <a:p>
            <a:r>
              <a:rPr lang="en-CA"/>
              <a:t>	 EmpNum </a:t>
            </a:r>
            <a:r>
              <a:rPr lang="en-CA" noProof="1">
                <a:sym typeface="Wingdings" pitchFamily="2" charset="2"/>
              </a:rPr>
              <a:t></a:t>
            </a:r>
            <a:r>
              <a:rPr lang="en-CA" noProof="1"/>
              <a:t> </a:t>
            </a:r>
            <a:r>
              <a:rPr lang="en-CA"/>
              <a:t>EmpFname</a:t>
            </a:r>
          </a:p>
          <a:p>
            <a:r>
              <a:rPr lang="en-CA"/>
              <a:t>	 EmpNum </a:t>
            </a:r>
            <a:r>
              <a:rPr lang="en-CA" noProof="1">
                <a:sym typeface="Wingdings" pitchFamily="2" charset="2"/>
              </a:rPr>
              <a:t></a:t>
            </a:r>
            <a:r>
              <a:rPr lang="en-CA" noProof="1"/>
              <a:t> </a:t>
            </a:r>
            <a:r>
              <a:rPr lang="en-CA"/>
              <a:t>EmpLname </a:t>
            </a:r>
            <a:endParaRPr lang="en-US"/>
          </a:p>
        </p:txBody>
      </p:sp>
      <p:sp>
        <p:nvSpPr>
          <p:cNvPr id="8198" name="Rectangle 289"/>
          <p:cNvSpPr>
            <a:spLocks noChangeArrowheads="1"/>
          </p:cNvSpPr>
          <p:nvPr/>
        </p:nvSpPr>
        <p:spPr bwMode="auto">
          <a:xfrm>
            <a:off x="1066800" y="3505200"/>
            <a:ext cx="1368425" cy="457200"/>
          </a:xfrm>
          <a:prstGeom prst="rect">
            <a:avLst/>
          </a:prstGeom>
          <a:noFill/>
          <a:ln w="9525">
            <a:noFill/>
            <a:miter lim="800000"/>
            <a:headEnd/>
            <a:tailEnd/>
          </a:ln>
          <a:effectLst/>
        </p:spPr>
        <p:txBody>
          <a:bodyPr wrap="none">
            <a:spAutoFit/>
          </a:bodyPr>
          <a:lstStyle/>
          <a:p>
            <a:r>
              <a:rPr lang="en-CA"/>
              <a:t>EmpNum</a:t>
            </a:r>
            <a:endParaRPr lang="en-US"/>
          </a:p>
        </p:txBody>
      </p:sp>
      <p:sp>
        <p:nvSpPr>
          <p:cNvPr id="8199" name="Rectangle 290"/>
          <p:cNvSpPr>
            <a:spLocks noChangeArrowheads="1"/>
          </p:cNvSpPr>
          <p:nvPr/>
        </p:nvSpPr>
        <p:spPr bwMode="auto">
          <a:xfrm>
            <a:off x="3352800" y="3124200"/>
            <a:ext cx="1484313" cy="457200"/>
          </a:xfrm>
          <a:prstGeom prst="rect">
            <a:avLst/>
          </a:prstGeom>
          <a:noFill/>
          <a:ln w="9525">
            <a:noFill/>
            <a:miter lim="800000"/>
            <a:headEnd/>
            <a:tailEnd/>
          </a:ln>
          <a:effectLst/>
        </p:spPr>
        <p:txBody>
          <a:bodyPr wrap="none">
            <a:spAutoFit/>
          </a:bodyPr>
          <a:lstStyle/>
          <a:p>
            <a:r>
              <a:rPr lang="en-CA"/>
              <a:t>EmpEmail</a:t>
            </a:r>
            <a:endParaRPr lang="en-US"/>
          </a:p>
        </p:txBody>
      </p:sp>
      <p:sp>
        <p:nvSpPr>
          <p:cNvPr id="8200" name="Rectangle 291"/>
          <p:cNvSpPr>
            <a:spLocks noChangeArrowheads="1"/>
          </p:cNvSpPr>
          <p:nvPr/>
        </p:nvSpPr>
        <p:spPr bwMode="auto">
          <a:xfrm>
            <a:off x="3697288" y="3581400"/>
            <a:ext cx="1587500" cy="457200"/>
          </a:xfrm>
          <a:prstGeom prst="rect">
            <a:avLst/>
          </a:prstGeom>
          <a:noFill/>
          <a:ln w="9525">
            <a:noFill/>
            <a:miter lim="800000"/>
            <a:headEnd/>
            <a:tailEnd/>
          </a:ln>
          <a:effectLst/>
        </p:spPr>
        <p:txBody>
          <a:bodyPr wrap="none">
            <a:spAutoFit/>
          </a:bodyPr>
          <a:lstStyle/>
          <a:p>
            <a:r>
              <a:rPr lang="en-CA"/>
              <a:t>EmpFname</a:t>
            </a:r>
            <a:endParaRPr lang="en-US"/>
          </a:p>
        </p:txBody>
      </p:sp>
      <p:sp>
        <p:nvSpPr>
          <p:cNvPr id="8201" name="Rectangle 292"/>
          <p:cNvSpPr>
            <a:spLocks noChangeArrowheads="1"/>
          </p:cNvSpPr>
          <p:nvPr/>
        </p:nvSpPr>
        <p:spPr bwMode="auto">
          <a:xfrm>
            <a:off x="3621088" y="4191000"/>
            <a:ext cx="1603375" cy="457200"/>
          </a:xfrm>
          <a:prstGeom prst="rect">
            <a:avLst/>
          </a:prstGeom>
          <a:noFill/>
          <a:ln w="9525">
            <a:noFill/>
            <a:miter lim="800000"/>
            <a:headEnd/>
            <a:tailEnd/>
          </a:ln>
          <a:effectLst/>
        </p:spPr>
        <p:txBody>
          <a:bodyPr wrap="none">
            <a:spAutoFit/>
          </a:bodyPr>
          <a:lstStyle/>
          <a:p>
            <a:r>
              <a:rPr lang="en-CA"/>
              <a:t>EmpLname</a:t>
            </a:r>
            <a:endParaRPr lang="en-US"/>
          </a:p>
        </p:txBody>
      </p:sp>
      <p:sp>
        <p:nvSpPr>
          <p:cNvPr id="8202" name="Line 293"/>
          <p:cNvSpPr>
            <a:spLocks noChangeShapeType="1"/>
          </p:cNvSpPr>
          <p:nvPr/>
        </p:nvSpPr>
        <p:spPr bwMode="auto">
          <a:xfrm flipV="1">
            <a:off x="2438400" y="3429000"/>
            <a:ext cx="914400" cy="304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8203" name="Line 294"/>
          <p:cNvSpPr>
            <a:spLocks noChangeShapeType="1"/>
          </p:cNvSpPr>
          <p:nvPr/>
        </p:nvSpPr>
        <p:spPr bwMode="auto">
          <a:xfrm>
            <a:off x="2438400" y="3733800"/>
            <a:ext cx="1143000" cy="76200"/>
          </a:xfrm>
          <a:prstGeom prst="line">
            <a:avLst/>
          </a:prstGeom>
          <a:noFill/>
          <a:ln w="9525">
            <a:solidFill>
              <a:schemeClr val="tx1"/>
            </a:solidFill>
            <a:round/>
            <a:headEnd/>
            <a:tailEnd type="triangle" w="med" len="med"/>
          </a:ln>
          <a:effectLst/>
        </p:spPr>
        <p:txBody>
          <a:bodyPr wrap="none" anchor="ctr"/>
          <a:lstStyle/>
          <a:p>
            <a:endParaRPr lang="en-US"/>
          </a:p>
        </p:txBody>
      </p:sp>
      <p:sp>
        <p:nvSpPr>
          <p:cNvPr id="8204" name="Line 295"/>
          <p:cNvSpPr>
            <a:spLocks noChangeShapeType="1"/>
          </p:cNvSpPr>
          <p:nvPr/>
        </p:nvSpPr>
        <p:spPr bwMode="auto">
          <a:xfrm>
            <a:off x="2438400" y="3733800"/>
            <a:ext cx="1066800" cy="685800"/>
          </a:xfrm>
          <a:prstGeom prst="line">
            <a:avLst/>
          </a:prstGeom>
          <a:noFill/>
          <a:ln w="9525">
            <a:solidFill>
              <a:schemeClr val="tx1"/>
            </a:solidFill>
            <a:round/>
            <a:headEnd/>
            <a:tailEnd type="triangle" w="med" len="med"/>
          </a:ln>
          <a:effectLst/>
        </p:spPr>
        <p:txBody>
          <a:bodyPr wrap="none" anchor="ctr"/>
          <a:lstStyle/>
          <a:p>
            <a:endParaRPr lang="en-US"/>
          </a:p>
        </p:txBody>
      </p:sp>
      <p:sp>
        <p:nvSpPr>
          <p:cNvPr id="8205" name="Text Box 296"/>
          <p:cNvSpPr txBox="1">
            <a:spLocks noChangeArrowheads="1"/>
          </p:cNvSpPr>
          <p:nvPr/>
        </p:nvSpPr>
        <p:spPr bwMode="auto">
          <a:xfrm>
            <a:off x="947738" y="5195888"/>
            <a:ext cx="7391400" cy="457200"/>
          </a:xfrm>
          <a:prstGeom prst="rect">
            <a:avLst/>
          </a:prstGeom>
          <a:noFill/>
          <a:ln w="9525">
            <a:noFill/>
            <a:miter lim="800000"/>
            <a:headEnd/>
            <a:tailEnd/>
          </a:ln>
          <a:effectLst/>
        </p:spPr>
        <p:txBody>
          <a:bodyPr>
            <a:spAutoFit/>
          </a:bodyPr>
          <a:lstStyle/>
          <a:p>
            <a:r>
              <a:rPr lang="en-CA"/>
              <a:t>EmpNum   </a:t>
            </a:r>
            <a:r>
              <a:rPr lang="en-CA" noProof="1"/>
              <a:t> </a:t>
            </a:r>
            <a:r>
              <a:rPr lang="en-CA"/>
              <a:t>EmpEmail  </a:t>
            </a:r>
            <a:r>
              <a:rPr lang="en-CA" noProof="1"/>
              <a:t>  </a:t>
            </a:r>
            <a:r>
              <a:rPr lang="en-CA"/>
              <a:t>EmpFname    </a:t>
            </a:r>
            <a:r>
              <a:rPr lang="en-CA" noProof="1"/>
              <a:t> </a:t>
            </a:r>
            <a:r>
              <a:rPr lang="en-CA"/>
              <a:t>EmpLname</a:t>
            </a:r>
            <a:endParaRPr lang="en-US"/>
          </a:p>
        </p:txBody>
      </p:sp>
      <p:sp>
        <p:nvSpPr>
          <p:cNvPr id="8206" name="Rectangle 297"/>
          <p:cNvSpPr>
            <a:spLocks noChangeArrowheads="1"/>
          </p:cNvSpPr>
          <p:nvPr/>
        </p:nvSpPr>
        <p:spPr bwMode="auto">
          <a:xfrm>
            <a:off x="933450" y="5181600"/>
            <a:ext cx="1447800" cy="533400"/>
          </a:xfrm>
          <a:prstGeom prst="rect">
            <a:avLst/>
          </a:prstGeom>
          <a:noFill/>
          <a:ln w="9525">
            <a:solidFill>
              <a:schemeClr val="tx1"/>
            </a:solidFill>
            <a:miter lim="800000"/>
            <a:headEnd/>
            <a:tailEnd/>
          </a:ln>
          <a:effectLst/>
        </p:spPr>
        <p:txBody>
          <a:bodyPr wrap="none" anchor="ctr"/>
          <a:lstStyle/>
          <a:p>
            <a:endParaRPr lang="en-US"/>
          </a:p>
        </p:txBody>
      </p:sp>
      <p:sp>
        <p:nvSpPr>
          <p:cNvPr id="8207" name="Rectangle 298"/>
          <p:cNvSpPr>
            <a:spLocks noChangeArrowheads="1"/>
          </p:cNvSpPr>
          <p:nvPr/>
        </p:nvSpPr>
        <p:spPr bwMode="auto">
          <a:xfrm>
            <a:off x="2381250" y="5181600"/>
            <a:ext cx="1600200" cy="533400"/>
          </a:xfrm>
          <a:prstGeom prst="rect">
            <a:avLst/>
          </a:prstGeom>
          <a:noFill/>
          <a:ln w="9525">
            <a:solidFill>
              <a:schemeClr val="tx1"/>
            </a:solidFill>
            <a:miter lim="800000"/>
            <a:headEnd/>
            <a:tailEnd/>
          </a:ln>
          <a:effectLst/>
        </p:spPr>
        <p:txBody>
          <a:bodyPr wrap="none" anchor="ctr"/>
          <a:lstStyle/>
          <a:p>
            <a:endParaRPr lang="en-US"/>
          </a:p>
        </p:txBody>
      </p:sp>
      <p:sp>
        <p:nvSpPr>
          <p:cNvPr id="8208" name="Rectangle 299"/>
          <p:cNvSpPr>
            <a:spLocks noChangeArrowheads="1"/>
          </p:cNvSpPr>
          <p:nvPr/>
        </p:nvSpPr>
        <p:spPr bwMode="auto">
          <a:xfrm>
            <a:off x="3981450" y="5181600"/>
            <a:ext cx="1752600" cy="533400"/>
          </a:xfrm>
          <a:prstGeom prst="rect">
            <a:avLst/>
          </a:prstGeom>
          <a:noFill/>
          <a:ln w="9525">
            <a:solidFill>
              <a:schemeClr val="tx1"/>
            </a:solidFill>
            <a:miter lim="800000"/>
            <a:headEnd/>
            <a:tailEnd/>
          </a:ln>
          <a:effectLst/>
        </p:spPr>
        <p:txBody>
          <a:bodyPr wrap="none" anchor="ctr"/>
          <a:lstStyle/>
          <a:p>
            <a:endParaRPr lang="en-US"/>
          </a:p>
        </p:txBody>
      </p:sp>
      <p:sp>
        <p:nvSpPr>
          <p:cNvPr id="8209" name="Rectangle 300"/>
          <p:cNvSpPr>
            <a:spLocks noChangeArrowheads="1"/>
          </p:cNvSpPr>
          <p:nvPr/>
        </p:nvSpPr>
        <p:spPr bwMode="auto">
          <a:xfrm>
            <a:off x="5734050" y="5181600"/>
            <a:ext cx="1828800" cy="533400"/>
          </a:xfrm>
          <a:prstGeom prst="rect">
            <a:avLst/>
          </a:prstGeom>
          <a:noFill/>
          <a:ln w="9525">
            <a:solidFill>
              <a:schemeClr val="tx1"/>
            </a:solidFill>
            <a:miter lim="800000"/>
            <a:headEnd/>
            <a:tailEnd/>
          </a:ln>
          <a:effectLst/>
        </p:spPr>
        <p:txBody>
          <a:bodyPr wrap="none" anchor="ctr"/>
          <a:lstStyle/>
          <a:p>
            <a:endParaRPr lang="en-US"/>
          </a:p>
        </p:txBody>
      </p:sp>
      <p:sp>
        <p:nvSpPr>
          <p:cNvPr id="8210" name="Freeform 301"/>
          <p:cNvSpPr>
            <a:spLocks/>
          </p:cNvSpPr>
          <p:nvPr/>
        </p:nvSpPr>
        <p:spPr bwMode="auto">
          <a:xfrm>
            <a:off x="1771650" y="5715000"/>
            <a:ext cx="1524000" cy="381000"/>
          </a:xfrm>
          <a:custGeom>
            <a:avLst/>
            <a:gdLst>
              <a:gd name="T0" fmla="*/ 0 w 960"/>
              <a:gd name="T1" fmla="*/ 0 h 240"/>
              <a:gd name="T2" fmla="*/ 0 w 960"/>
              <a:gd name="T3" fmla="*/ 604837500 h 240"/>
              <a:gd name="T4" fmla="*/ 2147483647 w 960"/>
              <a:gd name="T5" fmla="*/ 604837500 h 240"/>
              <a:gd name="T6" fmla="*/ 2147483647 w 960"/>
              <a:gd name="T7" fmla="*/ 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0" h="240">
                <a:moveTo>
                  <a:pt x="0" y="0"/>
                </a:moveTo>
                <a:lnTo>
                  <a:pt x="0" y="240"/>
                </a:lnTo>
                <a:lnTo>
                  <a:pt x="960" y="240"/>
                </a:lnTo>
                <a:lnTo>
                  <a:pt x="960" y="0"/>
                </a:lnTo>
              </a:path>
            </a:pathLst>
          </a:custGeom>
          <a:noFill/>
          <a:ln w="9525">
            <a:solidFill>
              <a:schemeClr val="tx1"/>
            </a:solidFill>
            <a:round/>
            <a:headEnd type="none" w="med" len="med"/>
            <a:tailEnd type="triangle" w="med" len="med"/>
          </a:ln>
          <a:effectLst/>
        </p:spPr>
        <p:txBody>
          <a:bodyPr wrap="none" anchor="ctr"/>
          <a:lstStyle/>
          <a:p>
            <a:endParaRPr lang="en-US"/>
          </a:p>
        </p:txBody>
      </p:sp>
      <p:sp>
        <p:nvSpPr>
          <p:cNvPr id="8211" name="Freeform 302"/>
          <p:cNvSpPr>
            <a:spLocks/>
          </p:cNvSpPr>
          <p:nvPr/>
        </p:nvSpPr>
        <p:spPr bwMode="auto">
          <a:xfrm>
            <a:off x="3295650" y="5715000"/>
            <a:ext cx="1524000" cy="381000"/>
          </a:xfrm>
          <a:custGeom>
            <a:avLst/>
            <a:gdLst>
              <a:gd name="T0" fmla="*/ 0 w 960"/>
              <a:gd name="T1" fmla="*/ 0 h 240"/>
              <a:gd name="T2" fmla="*/ 0 w 960"/>
              <a:gd name="T3" fmla="*/ 604837500 h 240"/>
              <a:gd name="T4" fmla="*/ 2147483647 w 960"/>
              <a:gd name="T5" fmla="*/ 604837500 h 240"/>
              <a:gd name="T6" fmla="*/ 2147483647 w 960"/>
              <a:gd name="T7" fmla="*/ 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0" h="240">
                <a:moveTo>
                  <a:pt x="0" y="0"/>
                </a:moveTo>
                <a:lnTo>
                  <a:pt x="0" y="240"/>
                </a:lnTo>
                <a:lnTo>
                  <a:pt x="960" y="240"/>
                </a:lnTo>
                <a:lnTo>
                  <a:pt x="960" y="0"/>
                </a:lnTo>
              </a:path>
            </a:pathLst>
          </a:custGeom>
          <a:noFill/>
          <a:ln w="9525">
            <a:solidFill>
              <a:schemeClr val="tx1"/>
            </a:solidFill>
            <a:round/>
            <a:headEnd type="none" w="med" len="med"/>
            <a:tailEnd type="triangle" w="med" len="med"/>
          </a:ln>
          <a:effectLst/>
        </p:spPr>
        <p:txBody>
          <a:bodyPr wrap="none" anchor="ctr"/>
          <a:lstStyle/>
          <a:p>
            <a:endParaRPr lang="en-US"/>
          </a:p>
        </p:txBody>
      </p:sp>
      <p:sp>
        <p:nvSpPr>
          <p:cNvPr id="8212" name="Freeform 303"/>
          <p:cNvSpPr>
            <a:spLocks/>
          </p:cNvSpPr>
          <p:nvPr/>
        </p:nvSpPr>
        <p:spPr bwMode="auto">
          <a:xfrm>
            <a:off x="4819650" y="5715000"/>
            <a:ext cx="1524000" cy="381000"/>
          </a:xfrm>
          <a:custGeom>
            <a:avLst/>
            <a:gdLst>
              <a:gd name="T0" fmla="*/ 0 w 960"/>
              <a:gd name="T1" fmla="*/ 0 h 240"/>
              <a:gd name="T2" fmla="*/ 0 w 960"/>
              <a:gd name="T3" fmla="*/ 604837500 h 240"/>
              <a:gd name="T4" fmla="*/ 2147483647 w 960"/>
              <a:gd name="T5" fmla="*/ 604837500 h 240"/>
              <a:gd name="T6" fmla="*/ 2147483647 w 960"/>
              <a:gd name="T7" fmla="*/ 0 h 24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960" h="240">
                <a:moveTo>
                  <a:pt x="0" y="0"/>
                </a:moveTo>
                <a:lnTo>
                  <a:pt x="0" y="240"/>
                </a:lnTo>
                <a:lnTo>
                  <a:pt x="960" y="240"/>
                </a:lnTo>
                <a:lnTo>
                  <a:pt x="960" y="0"/>
                </a:lnTo>
              </a:path>
            </a:pathLst>
          </a:custGeom>
          <a:noFill/>
          <a:ln w="9525">
            <a:solidFill>
              <a:schemeClr val="tx1"/>
            </a:solidFill>
            <a:round/>
            <a:headEnd type="none" w="med" len="med"/>
            <a:tailEnd type="triangle" w="med" len="med"/>
          </a:ln>
          <a:effectLst/>
        </p:spPr>
        <p:txBody>
          <a:bodyPr wrap="none" anchor="ctr"/>
          <a:lstStyle/>
          <a:p>
            <a:endParaRPr lang="en-US"/>
          </a:p>
        </p:txBody>
      </p:sp>
      <p:sp>
        <p:nvSpPr>
          <p:cNvPr id="8213" name="Text Box 304"/>
          <p:cNvSpPr txBox="1">
            <a:spLocks noChangeArrowheads="1"/>
          </p:cNvSpPr>
          <p:nvPr/>
        </p:nvSpPr>
        <p:spPr bwMode="auto">
          <a:xfrm>
            <a:off x="5791200" y="1828800"/>
            <a:ext cx="2514600" cy="1196975"/>
          </a:xfrm>
          <a:prstGeom prst="rect">
            <a:avLst/>
          </a:prstGeom>
          <a:noFill/>
          <a:ln w="9525">
            <a:solidFill>
              <a:schemeClr val="tx1"/>
            </a:solidFill>
            <a:prstDash val="sysDot"/>
            <a:miter lim="800000"/>
            <a:headEnd/>
            <a:tailEnd/>
          </a:ln>
          <a:effectLst/>
        </p:spPr>
        <p:txBody>
          <a:bodyPr>
            <a:spAutoFit/>
          </a:bodyPr>
          <a:lstStyle/>
          <a:p>
            <a:pPr>
              <a:spcBef>
                <a:spcPct val="50000"/>
              </a:spcBef>
            </a:pPr>
            <a:r>
              <a:rPr lang="en-US" i="1"/>
              <a:t>3 different ways you might see FDs depicted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4"/>
          <p:cNvSpPr>
            <a:spLocks noGrp="1" noChangeArrowheads="1"/>
          </p:cNvSpPr>
          <p:nvPr>
            <p:ph type="ctrTitle"/>
          </p:nvPr>
        </p:nvSpPr>
        <p:spPr/>
        <p:txBody>
          <a:bodyPr/>
          <a:lstStyle/>
          <a:p>
            <a:r>
              <a:rPr lang="en-US"/>
              <a:t>Lossless </a:t>
            </a:r>
            <a:br>
              <a:rPr lang="en-US"/>
            </a:br>
            <a:r>
              <a:rPr lang="en-US"/>
              <a:t>Decomposition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a:t>General Concept</a:t>
            </a:r>
          </a:p>
        </p:txBody>
      </p:sp>
      <p:sp>
        <p:nvSpPr>
          <p:cNvPr id="77827" name="Rectangle 3"/>
          <p:cNvSpPr>
            <a:spLocks noGrp="1" noChangeArrowheads="1"/>
          </p:cNvSpPr>
          <p:nvPr>
            <p:ph type="body" idx="1"/>
          </p:nvPr>
        </p:nvSpPr>
        <p:spPr/>
        <p:txBody>
          <a:bodyPr/>
          <a:lstStyle/>
          <a:p>
            <a:r>
              <a:rPr lang="en-GB"/>
              <a:t>If R(A, B, C) satisfies A</a:t>
            </a:r>
            <a:r>
              <a:rPr lang="en-GB">
                <a:sym typeface="Symbol" pitchFamily="18" charset="2"/>
              </a:rPr>
              <a:t>B</a:t>
            </a:r>
          </a:p>
          <a:p>
            <a:pPr lvl="1"/>
            <a:r>
              <a:rPr lang="en-GB">
                <a:sym typeface="Symbol" pitchFamily="18" charset="2"/>
              </a:rPr>
              <a:t>We can project it on A,B and A,C</a:t>
            </a:r>
            <a:br>
              <a:rPr lang="en-GB">
                <a:sym typeface="Symbol" pitchFamily="18" charset="2"/>
              </a:rPr>
            </a:br>
            <a:r>
              <a:rPr lang="en-GB" b="1" i="1">
                <a:sym typeface="Symbol" pitchFamily="18" charset="2"/>
              </a:rPr>
              <a:t>without losing information</a:t>
            </a:r>
          </a:p>
          <a:p>
            <a:pPr lvl="1"/>
            <a:r>
              <a:rPr lang="en-GB">
                <a:sym typeface="Symbol" pitchFamily="18" charset="2"/>
              </a:rPr>
              <a:t>Lossless decomposition</a:t>
            </a:r>
          </a:p>
          <a:p>
            <a:pPr>
              <a:spcBef>
                <a:spcPct val="100000"/>
              </a:spcBef>
              <a:spcAft>
                <a:spcPct val="10000"/>
              </a:spcAft>
            </a:pPr>
            <a:r>
              <a:rPr lang="en-GB"/>
              <a:t>R = </a:t>
            </a:r>
            <a:r>
              <a:rPr lang="en-GB">
                <a:sym typeface="Symbol" pitchFamily="18" charset="2"/>
              </a:rPr>
              <a:t></a:t>
            </a:r>
            <a:r>
              <a:rPr lang="en-GB" baseline="-25000">
                <a:sym typeface="Symbol" pitchFamily="18" charset="2"/>
              </a:rPr>
              <a:t>AB</a:t>
            </a:r>
            <a:r>
              <a:rPr lang="en-GB">
                <a:sym typeface="Symbol" pitchFamily="18" charset="2"/>
              </a:rPr>
              <a:t>(R) </a:t>
            </a:r>
            <a:r>
              <a:rPr lang="en-GB">
                <a:latin typeface="Arial Unicode MS" pitchFamily="34" charset="-128"/>
                <a:ea typeface="Arial Unicode MS" pitchFamily="34" charset="-128"/>
                <a:cs typeface="Arial Unicode MS" pitchFamily="34" charset="-128"/>
                <a:sym typeface="Symbol" pitchFamily="18" charset="2"/>
              </a:rPr>
              <a:t>⋈ </a:t>
            </a:r>
            <a:r>
              <a:rPr lang="en-GB">
                <a:sym typeface="Symbol" pitchFamily="18" charset="2"/>
              </a:rPr>
              <a:t></a:t>
            </a:r>
            <a:r>
              <a:rPr lang="en-GB" baseline="-25000">
                <a:sym typeface="Symbol" pitchFamily="18" charset="2"/>
              </a:rPr>
              <a:t>AC</a:t>
            </a:r>
            <a:r>
              <a:rPr lang="en-GB">
                <a:sym typeface="Symbol" pitchFamily="18" charset="2"/>
              </a:rPr>
              <a:t>(R)</a:t>
            </a:r>
          </a:p>
          <a:p>
            <a:pPr lvl="1">
              <a:spcAft>
                <a:spcPct val="10000"/>
              </a:spcAft>
            </a:pPr>
            <a:r>
              <a:rPr lang="en-GB">
                <a:sym typeface="Symbol" pitchFamily="18" charset="2"/>
              </a:rPr>
              <a:t></a:t>
            </a:r>
            <a:r>
              <a:rPr lang="en-GB" baseline="-25000">
                <a:sym typeface="Symbol" pitchFamily="18" charset="2"/>
              </a:rPr>
              <a:t>AB</a:t>
            </a:r>
            <a:r>
              <a:rPr lang="en-GB">
                <a:sym typeface="Symbol" pitchFamily="18" charset="2"/>
              </a:rPr>
              <a:t>(R) is the projection of R on AB</a:t>
            </a:r>
          </a:p>
          <a:p>
            <a:pPr lvl="1">
              <a:spcAft>
                <a:spcPct val="10000"/>
              </a:spcAft>
            </a:pPr>
            <a:r>
              <a:rPr lang="en-GB">
                <a:latin typeface="Arial Unicode MS" pitchFamily="34" charset="-128"/>
                <a:ea typeface="Arial Unicode MS" pitchFamily="34" charset="-128"/>
                <a:cs typeface="Arial Unicode MS" pitchFamily="34" charset="-128"/>
                <a:sym typeface="Symbol" pitchFamily="18" charset="2"/>
              </a:rPr>
              <a:t>⋈ </a:t>
            </a:r>
            <a:r>
              <a:rPr lang="en-GB">
                <a:ea typeface="Arial Unicode MS" pitchFamily="34" charset="-128"/>
                <a:cs typeface="Arial Unicode MS" pitchFamily="34" charset="-128"/>
                <a:sym typeface="Symbol" pitchFamily="18" charset="2"/>
              </a:rPr>
              <a:t>is the natural join operator</a:t>
            </a:r>
          </a:p>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t>Example</a:t>
            </a:r>
          </a:p>
        </p:txBody>
      </p:sp>
      <p:sp>
        <p:nvSpPr>
          <p:cNvPr id="78889" name="Rectangle 41"/>
          <p:cNvSpPr>
            <a:spLocks noGrp="1" noChangeArrowheads="1"/>
          </p:cNvSpPr>
          <p:nvPr>
            <p:ph type="body" idx="1"/>
          </p:nvPr>
        </p:nvSpPr>
        <p:spPr>
          <a:xfrm>
            <a:off x="641350" y="5554663"/>
            <a:ext cx="8229600" cy="660400"/>
          </a:xfrm>
        </p:spPr>
        <p:txBody>
          <a:bodyPr/>
          <a:lstStyle/>
          <a:p>
            <a:r>
              <a:rPr lang="en-US"/>
              <a:t>Observe that  Course </a:t>
            </a:r>
            <a:r>
              <a:rPr lang="en-GB">
                <a:sym typeface="Symbol" pitchFamily="18" charset="2"/>
              </a:rPr>
              <a:t> Text</a:t>
            </a:r>
            <a:endParaRPr lang="en-US">
              <a:sym typeface="Symbol" pitchFamily="18" charset="2"/>
            </a:endParaRPr>
          </a:p>
        </p:txBody>
      </p:sp>
      <p:graphicFrame>
        <p:nvGraphicFramePr>
          <p:cNvPr id="78890" name="Group 42"/>
          <p:cNvGraphicFramePr>
            <a:graphicFrameLocks noGrp="1"/>
          </p:cNvGraphicFramePr>
          <p:nvPr>
            <p:ph idx="4294967295"/>
          </p:nvPr>
        </p:nvGraphicFramePr>
        <p:xfrm>
          <a:off x="641350" y="3046413"/>
          <a:ext cx="7181850" cy="2111693"/>
        </p:xfrm>
        <a:graphic>
          <a:graphicData uri="http://schemas.openxmlformats.org/drawingml/2006/table">
            <a:tbl>
              <a:tblPr/>
              <a:tblGrid>
                <a:gridCol w="1417638"/>
                <a:gridCol w="2014537"/>
                <a:gridCol w="3749675"/>
              </a:tblGrid>
              <a:tr h="1857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1" u="none" strike="noStrike" cap="none" normalizeH="0" baseline="0" smtClean="0">
                          <a:ln>
                            <a:noFill/>
                          </a:ln>
                          <a:solidFill>
                            <a:schemeClr val="tx1"/>
                          </a:solidFill>
                          <a:effectLst/>
                          <a:latin typeface="Arial" charset="0"/>
                          <a:cs typeface="Arial" charset="0"/>
                        </a:rPr>
                        <a:t>Course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1" u="none" strike="noStrike" cap="none" normalizeH="0" baseline="0" smtClean="0">
                          <a:ln>
                            <a:noFill/>
                          </a:ln>
                          <a:solidFill>
                            <a:schemeClr val="tx1"/>
                          </a:solidFill>
                          <a:effectLst/>
                          <a:latin typeface="Arial" charset="0"/>
                          <a:cs typeface="Arial" charset="0"/>
                        </a:rPr>
                        <a:t>Instructor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1" u="none" strike="noStrike" cap="none" normalizeH="0" baseline="0" smtClean="0">
                          <a:ln>
                            <a:noFill/>
                          </a:ln>
                          <a:solidFill>
                            <a:schemeClr val="tx1"/>
                          </a:solidFill>
                          <a:effectLst/>
                          <a:latin typeface="Arial" charset="0"/>
                          <a:cs typeface="Arial" charset="0"/>
                        </a:rPr>
                        <a:t>Text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5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4330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Paris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none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4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4330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Cheng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none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72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3330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Hillford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Patterson &amp; Hennessy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78886" name="Text Box 38"/>
          <p:cNvSpPr txBox="1">
            <a:spLocks noChangeArrowheads="1"/>
          </p:cNvSpPr>
          <p:nvPr/>
        </p:nvSpPr>
        <p:spPr bwMode="auto">
          <a:xfrm>
            <a:off x="3810000" y="2228850"/>
            <a:ext cx="525463" cy="519113"/>
          </a:xfrm>
          <a:prstGeom prst="rect">
            <a:avLst/>
          </a:prstGeom>
          <a:noFill/>
          <a:ln w="9525" algn="ctr">
            <a:noFill/>
            <a:miter lim="800000"/>
            <a:headEnd/>
            <a:tailEnd/>
          </a:ln>
          <a:effectLst/>
        </p:spPr>
        <p:txBody>
          <a:bodyPr>
            <a:spAutoFit/>
          </a:bodyPr>
          <a:lstStyle/>
          <a:p>
            <a:pPr algn="ctr"/>
            <a:r>
              <a:rPr lang="en-US" sz="2800"/>
              <a:t>R</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US"/>
              <a:t>A lossless decomposition</a:t>
            </a:r>
          </a:p>
        </p:txBody>
      </p:sp>
      <p:graphicFrame>
        <p:nvGraphicFramePr>
          <p:cNvPr id="81979" name="Group 59"/>
          <p:cNvGraphicFramePr>
            <a:graphicFrameLocks noGrp="1"/>
          </p:cNvGraphicFramePr>
          <p:nvPr>
            <p:ph idx="4294967295"/>
          </p:nvPr>
        </p:nvGraphicFramePr>
        <p:xfrm>
          <a:off x="3721100" y="2144713"/>
          <a:ext cx="5167313" cy="1587183"/>
        </p:xfrm>
        <a:graphic>
          <a:graphicData uri="http://schemas.openxmlformats.org/drawingml/2006/table">
            <a:tbl>
              <a:tblPr/>
              <a:tblGrid>
                <a:gridCol w="1417638"/>
                <a:gridCol w="3749675"/>
              </a:tblGrid>
              <a:tr h="4857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1" u="none" strike="noStrike" cap="none" normalizeH="0" baseline="0" smtClean="0">
                          <a:ln>
                            <a:noFill/>
                          </a:ln>
                          <a:solidFill>
                            <a:schemeClr val="tx1"/>
                          </a:solidFill>
                          <a:effectLst/>
                          <a:latin typeface="Arial" charset="0"/>
                          <a:cs typeface="Arial" charset="0"/>
                        </a:rPr>
                        <a:t>Course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1" u="none" strike="noStrike" cap="none" normalizeH="0" baseline="0" smtClean="0">
                          <a:ln>
                            <a:noFill/>
                          </a:ln>
                          <a:solidFill>
                            <a:schemeClr val="tx1"/>
                          </a:solidFill>
                          <a:effectLst/>
                          <a:latin typeface="Arial" charset="0"/>
                          <a:cs typeface="Arial" charset="0"/>
                        </a:rPr>
                        <a:t>Text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4330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none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3330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Patterson &amp; Hennessy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1946" name="Text Box 26"/>
          <p:cNvSpPr txBox="1">
            <a:spLocks noChangeArrowheads="1"/>
          </p:cNvSpPr>
          <p:nvPr/>
        </p:nvSpPr>
        <p:spPr bwMode="auto">
          <a:xfrm>
            <a:off x="457200" y="2660650"/>
            <a:ext cx="3014663" cy="519113"/>
          </a:xfrm>
          <a:prstGeom prst="rect">
            <a:avLst/>
          </a:prstGeom>
          <a:noFill/>
          <a:ln w="9525" algn="ctr">
            <a:noFill/>
            <a:miter lim="800000"/>
            <a:headEnd/>
            <a:tailEnd/>
          </a:ln>
          <a:effectLst/>
        </p:spPr>
        <p:txBody>
          <a:bodyPr anchorCtr="1">
            <a:spAutoFit/>
          </a:bodyPr>
          <a:lstStyle/>
          <a:p>
            <a:pPr>
              <a:spcAft>
                <a:spcPct val="40000"/>
              </a:spcAft>
            </a:pPr>
            <a:r>
              <a:rPr lang="en-GB" sz="2800">
                <a:sym typeface="Symbol" pitchFamily="18" charset="2"/>
              </a:rPr>
              <a:t></a:t>
            </a:r>
            <a:r>
              <a:rPr lang="en-GB" sz="2800" baseline="-25000">
                <a:sym typeface="Symbol" pitchFamily="18" charset="2"/>
              </a:rPr>
              <a:t>Course, Text</a:t>
            </a:r>
            <a:r>
              <a:rPr lang="en-GB" baseline="-25000">
                <a:sym typeface="Symbol" pitchFamily="18" charset="2"/>
              </a:rPr>
              <a:t> </a:t>
            </a:r>
            <a:r>
              <a:rPr lang="en-US" sz="2800"/>
              <a:t>(R)</a:t>
            </a:r>
          </a:p>
        </p:txBody>
      </p:sp>
      <p:graphicFrame>
        <p:nvGraphicFramePr>
          <p:cNvPr id="81978" name="Group 58"/>
          <p:cNvGraphicFramePr>
            <a:graphicFrameLocks noGrp="1"/>
          </p:cNvGraphicFramePr>
          <p:nvPr/>
        </p:nvGraphicFramePr>
        <p:xfrm>
          <a:off x="3721100" y="4191000"/>
          <a:ext cx="3432175" cy="2111693"/>
        </p:xfrm>
        <a:graphic>
          <a:graphicData uri="http://schemas.openxmlformats.org/drawingml/2006/table">
            <a:tbl>
              <a:tblPr/>
              <a:tblGrid>
                <a:gridCol w="1417638"/>
                <a:gridCol w="2014537"/>
              </a:tblGrid>
              <a:tr h="1857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1" u="none" strike="noStrike" cap="none" normalizeH="0" baseline="0" smtClean="0">
                          <a:ln>
                            <a:noFill/>
                          </a:ln>
                          <a:solidFill>
                            <a:schemeClr val="tx1"/>
                          </a:solidFill>
                          <a:effectLst/>
                          <a:latin typeface="Arial" charset="0"/>
                          <a:cs typeface="Arial" charset="0"/>
                        </a:rPr>
                        <a:t>Course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1" u="none" strike="noStrike" cap="none" normalizeH="0" baseline="0" smtClean="0">
                          <a:ln>
                            <a:noFill/>
                          </a:ln>
                          <a:solidFill>
                            <a:schemeClr val="tx1"/>
                          </a:solidFill>
                          <a:effectLst/>
                          <a:latin typeface="Arial" charset="0"/>
                          <a:cs typeface="Arial" charset="0"/>
                        </a:rPr>
                        <a:t>Instructor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5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4330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Paris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4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4330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Cheng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72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3330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Hillford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1981" name="Text Box 61"/>
          <p:cNvSpPr txBox="1">
            <a:spLocks noChangeArrowheads="1"/>
          </p:cNvSpPr>
          <p:nvPr/>
        </p:nvSpPr>
        <p:spPr bwMode="auto">
          <a:xfrm>
            <a:off x="457200" y="4965700"/>
            <a:ext cx="3014663" cy="519113"/>
          </a:xfrm>
          <a:prstGeom prst="rect">
            <a:avLst/>
          </a:prstGeom>
          <a:noFill/>
          <a:ln w="9525" algn="ctr">
            <a:noFill/>
            <a:miter lim="800000"/>
            <a:headEnd/>
            <a:tailEnd/>
          </a:ln>
          <a:effectLst/>
        </p:spPr>
        <p:txBody>
          <a:bodyPr anchorCtr="1">
            <a:spAutoFit/>
          </a:bodyPr>
          <a:lstStyle/>
          <a:p>
            <a:pPr>
              <a:spcAft>
                <a:spcPct val="40000"/>
              </a:spcAft>
            </a:pPr>
            <a:r>
              <a:rPr lang="en-GB" sz="2800">
                <a:sym typeface="Symbol" pitchFamily="18" charset="2"/>
              </a:rPr>
              <a:t></a:t>
            </a:r>
            <a:r>
              <a:rPr lang="en-GB" sz="2800" baseline="-25000">
                <a:sym typeface="Symbol" pitchFamily="18" charset="2"/>
              </a:rPr>
              <a:t>Course, Instructor</a:t>
            </a:r>
            <a:r>
              <a:rPr lang="en-GB" baseline="-25000">
                <a:sym typeface="Symbol" pitchFamily="18" charset="2"/>
              </a:rPr>
              <a:t> </a:t>
            </a:r>
            <a:r>
              <a:rPr lang="en-US" sz="2800"/>
              <a:t>(R)</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A different case</a:t>
            </a:r>
          </a:p>
        </p:txBody>
      </p:sp>
      <p:sp>
        <p:nvSpPr>
          <p:cNvPr id="82947" name="Rectangle 3"/>
          <p:cNvSpPr>
            <a:spLocks noGrp="1" noChangeArrowheads="1"/>
          </p:cNvSpPr>
          <p:nvPr>
            <p:ph type="body" idx="1"/>
          </p:nvPr>
        </p:nvSpPr>
        <p:spPr>
          <a:xfrm>
            <a:off x="641350" y="5554663"/>
            <a:ext cx="8229600" cy="660400"/>
          </a:xfrm>
        </p:spPr>
        <p:txBody>
          <a:bodyPr/>
          <a:lstStyle/>
          <a:p>
            <a:r>
              <a:rPr lang="en-US"/>
              <a:t>Now Course </a:t>
            </a:r>
            <a:r>
              <a:rPr lang="en-GB">
                <a:sym typeface="Symbol" pitchFamily="18" charset="2"/>
              </a:rPr>
              <a:t> Text</a:t>
            </a:r>
          </a:p>
          <a:p>
            <a:r>
              <a:rPr lang="en-GB">
                <a:sym typeface="Symbol" pitchFamily="18" charset="2"/>
              </a:rPr>
              <a:t>R cannot be decomposed</a:t>
            </a:r>
            <a:endParaRPr lang="en-US">
              <a:sym typeface="Symbol" pitchFamily="18" charset="2"/>
            </a:endParaRPr>
          </a:p>
        </p:txBody>
      </p:sp>
      <p:graphicFrame>
        <p:nvGraphicFramePr>
          <p:cNvPr id="82973" name="Group 29"/>
          <p:cNvGraphicFramePr>
            <a:graphicFrameLocks noGrp="1"/>
          </p:cNvGraphicFramePr>
          <p:nvPr>
            <p:ph idx="4294967295"/>
          </p:nvPr>
        </p:nvGraphicFramePr>
        <p:xfrm>
          <a:off x="641350" y="3046413"/>
          <a:ext cx="7761288" cy="2111693"/>
        </p:xfrm>
        <a:graphic>
          <a:graphicData uri="http://schemas.openxmlformats.org/drawingml/2006/table">
            <a:tbl>
              <a:tblPr/>
              <a:tblGrid>
                <a:gridCol w="1531938"/>
                <a:gridCol w="1814512"/>
                <a:gridCol w="4414838"/>
              </a:tblGrid>
              <a:tr h="1857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1" u="sng" strike="noStrike" cap="none" normalizeH="0" baseline="0" smtClean="0">
                          <a:ln>
                            <a:noFill/>
                          </a:ln>
                          <a:solidFill>
                            <a:schemeClr val="tx1"/>
                          </a:solidFill>
                          <a:effectLst/>
                          <a:latin typeface="Arial" charset="0"/>
                          <a:cs typeface="Arial" charset="0"/>
                        </a:rPr>
                        <a:t>Course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1" u="sng" strike="noStrike" cap="none" normalizeH="0" baseline="0" smtClean="0">
                          <a:ln>
                            <a:noFill/>
                          </a:ln>
                          <a:solidFill>
                            <a:schemeClr val="tx1"/>
                          </a:solidFill>
                          <a:effectLst/>
                          <a:latin typeface="Arial" charset="0"/>
                          <a:cs typeface="Arial" charset="0"/>
                        </a:rPr>
                        <a:t>Instructor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1" u="none" strike="noStrike" cap="none" normalizeH="0" baseline="0" smtClean="0">
                          <a:ln>
                            <a:noFill/>
                          </a:ln>
                          <a:solidFill>
                            <a:schemeClr val="tx1"/>
                          </a:solidFill>
                          <a:effectLst/>
                          <a:latin typeface="Arial" charset="0"/>
                          <a:cs typeface="Arial" charset="0"/>
                        </a:rPr>
                        <a:t>Text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5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4330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Paris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Silberschatz and Peterson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4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4330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Cheng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none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72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3330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Hillford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Patterson &amp; Hennessy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2970" name="Text Box 26"/>
          <p:cNvSpPr txBox="1">
            <a:spLocks noChangeArrowheads="1"/>
          </p:cNvSpPr>
          <p:nvPr/>
        </p:nvSpPr>
        <p:spPr bwMode="auto">
          <a:xfrm>
            <a:off x="3810000" y="2228850"/>
            <a:ext cx="525463" cy="519113"/>
          </a:xfrm>
          <a:prstGeom prst="rect">
            <a:avLst/>
          </a:prstGeom>
          <a:noFill/>
          <a:ln w="9525" algn="ctr">
            <a:noFill/>
            <a:miter lim="800000"/>
            <a:headEnd/>
            <a:tailEnd/>
          </a:ln>
          <a:effectLst/>
        </p:spPr>
        <p:txBody>
          <a:bodyPr>
            <a:spAutoFit/>
          </a:bodyPr>
          <a:lstStyle/>
          <a:p>
            <a:pPr algn="ctr"/>
            <a:r>
              <a:rPr lang="en-US" sz="2800"/>
              <a:t>R</a:t>
            </a:r>
          </a:p>
        </p:txBody>
      </p:sp>
      <p:sp>
        <p:nvSpPr>
          <p:cNvPr id="82974" name="Line 30"/>
          <p:cNvSpPr>
            <a:spLocks noChangeShapeType="1"/>
          </p:cNvSpPr>
          <p:nvPr/>
        </p:nvSpPr>
        <p:spPr bwMode="auto">
          <a:xfrm flipH="1">
            <a:off x="3224213" y="5775325"/>
            <a:ext cx="69850" cy="196850"/>
          </a:xfrm>
          <a:prstGeom prst="line">
            <a:avLst/>
          </a:prstGeom>
          <a:noFill/>
          <a:ln w="19050">
            <a:solidFill>
              <a:schemeClr val="tx1"/>
            </a:solidFill>
            <a:round/>
            <a:headEnd/>
            <a:tailEnd/>
          </a:ln>
          <a:effectLst/>
        </p:spPr>
        <p:txBody>
          <a:bodyPr/>
          <a:lstStyle/>
          <a:p>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r>
              <a:rPr lang="en-US"/>
              <a:t>A lossy decomposition</a:t>
            </a:r>
          </a:p>
        </p:txBody>
      </p:sp>
      <p:graphicFrame>
        <p:nvGraphicFramePr>
          <p:cNvPr id="84015" name="Group 47"/>
          <p:cNvGraphicFramePr>
            <a:graphicFrameLocks noGrp="1"/>
          </p:cNvGraphicFramePr>
          <p:nvPr>
            <p:ph idx="4294967295"/>
          </p:nvPr>
        </p:nvGraphicFramePr>
        <p:xfrm>
          <a:off x="3471863" y="1811338"/>
          <a:ext cx="5416550" cy="2138046"/>
        </p:xfrm>
        <a:graphic>
          <a:graphicData uri="http://schemas.openxmlformats.org/drawingml/2006/table">
            <a:tbl>
              <a:tblPr/>
              <a:tblGrid>
                <a:gridCol w="1370012"/>
                <a:gridCol w="4046538"/>
              </a:tblGrid>
              <a:tr h="4857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1" u="none" strike="noStrike" cap="none" normalizeH="0" baseline="0" smtClean="0">
                          <a:ln>
                            <a:noFill/>
                          </a:ln>
                          <a:solidFill>
                            <a:schemeClr val="tx1"/>
                          </a:solidFill>
                          <a:effectLst/>
                          <a:latin typeface="Arial" charset="0"/>
                          <a:cs typeface="Arial" charset="0"/>
                        </a:rPr>
                        <a:t>Course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1" u="none" strike="noStrike" cap="none" normalizeH="0" baseline="0" smtClean="0">
                          <a:ln>
                            <a:noFill/>
                          </a:ln>
                          <a:solidFill>
                            <a:schemeClr val="tx1"/>
                          </a:solidFill>
                          <a:effectLst/>
                          <a:latin typeface="Arial" charset="0"/>
                          <a:cs typeface="Arial" charset="0"/>
                        </a:rPr>
                        <a:t>Text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4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4330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none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4330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Silberschatz &amp; Peterson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086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3330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Patterson &amp; Hennessy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3985" name="Text Box 17"/>
          <p:cNvSpPr txBox="1">
            <a:spLocks noChangeArrowheads="1"/>
          </p:cNvSpPr>
          <p:nvPr/>
        </p:nvSpPr>
        <p:spPr bwMode="auto">
          <a:xfrm>
            <a:off x="273050" y="2660650"/>
            <a:ext cx="3014663" cy="519113"/>
          </a:xfrm>
          <a:prstGeom prst="rect">
            <a:avLst/>
          </a:prstGeom>
          <a:noFill/>
          <a:ln w="9525" algn="ctr">
            <a:noFill/>
            <a:miter lim="800000"/>
            <a:headEnd/>
            <a:tailEnd/>
          </a:ln>
          <a:effectLst/>
        </p:spPr>
        <p:txBody>
          <a:bodyPr anchorCtr="1">
            <a:spAutoFit/>
          </a:bodyPr>
          <a:lstStyle/>
          <a:p>
            <a:pPr>
              <a:spcAft>
                <a:spcPct val="40000"/>
              </a:spcAft>
            </a:pPr>
            <a:r>
              <a:rPr lang="en-GB" sz="2800">
                <a:sym typeface="Symbol" pitchFamily="18" charset="2"/>
              </a:rPr>
              <a:t></a:t>
            </a:r>
            <a:r>
              <a:rPr lang="en-GB" sz="2800" baseline="-25000">
                <a:sym typeface="Symbol" pitchFamily="18" charset="2"/>
              </a:rPr>
              <a:t>Course, Text</a:t>
            </a:r>
            <a:r>
              <a:rPr lang="en-GB" baseline="-25000">
                <a:sym typeface="Symbol" pitchFamily="18" charset="2"/>
              </a:rPr>
              <a:t> </a:t>
            </a:r>
            <a:r>
              <a:rPr lang="en-US" sz="2800"/>
              <a:t>(R)</a:t>
            </a:r>
          </a:p>
        </p:txBody>
      </p:sp>
      <p:graphicFrame>
        <p:nvGraphicFramePr>
          <p:cNvPr id="84017" name="Group 49"/>
          <p:cNvGraphicFramePr>
            <a:graphicFrameLocks noGrp="1"/>
          </p:cNvGraphicFramePr>
          <p:nvPr/>
        </p:nvGraphicFramePr>
        <p:xfrm>
          <a:off x="3484563" y="4191000"/>
          <a:ext cx="3668712" cy="2111693"/>
        </p:xfrm>
        <a:graphic>
          <a:graphicData uri="http://schemas.openxmlformats.org/drawingml/2006/table">
            <a:tbl>
              <a:tblPr/>
              <a:tblGrid>
                <a:gridCol w="1341437"/>
                <a:gridCol w="2327275"/>
              </a:tblGrid>
              <a:tr h="1857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1" u="none" strike="noStrike" cap="none" normalizeH="0" baseline="0" smtClean="0">
                          <a:ln>
                            <a:noFill/>
                          </a:ln>
                          <a:solidFill>
                            <a:schemeClr val="tx1"/>
                          </a:solidFill>
                          <a:effectLst/>
                          <a:latin typeface="Arial" charset="0"/>
                          <a:cs typeface="Arial" charset="0"/>
                        </a:rPr>
                        <a:t>Course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1" u="none" strike="noStrike" cap="none" normalizeH="0" baseline="0" smtClean="0">
                          <a:ln>
                            <a:noFill/>
                          </a:ln>
                          <a:solidFill>
                            <a:schemeClr val="tx1"/>
                          </a:solidFill>
                          <a:effectLst/>
                          <a:latin typeface="Arial" charset="0"/>
                          <a:cs typeface="Arial" charset="0"/>
                        </a:rPr>
                        <a:t>Instructor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95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4330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Paris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984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4330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Cheng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5721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3330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Hillford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4003" name="Text Box 35"/>
          <p:cNvSpPr txBox="1">
            <a:spLocks noChangeArrowheads="1"/>
          </p:cNvSpPr>
          <p:nvPr/>
        </p:nvSpPr>
        <p:spPr bwMode="auto">
          <a:xfrm>
            <a:off x="260350" y="5226050"/>
            <a:ext cx="3014663" cy="519113"/>
          </a:xfrm>
          <a:prstGeom prst="rect">
            <a:avLst/>
          </a:prstGeom>
          <a:noFill/>
          <a:ln w="9525" algn="ctr">
            <a:noFill/>
            <a:miter lim="800000"/>
            <a:headEnd/>
            <a:tailEnd/>
          </a:ln>
          <a:effectLst/>
        </p:spPr>
        <p:txBody>
          <a:bodyPr anchorCtr="1">
            <a:spAutoFit/>
          </a:bodyPr>
          <a:lstStyle/>
          <a:p>
            <a:pPr>
              <a:spcAft>
                <a:spcPct val="40000"/>
              </a:spcAft>
            </a:pPr>
            <a:r>
              <a:rPr lang="en-GB" sz="2800">
                <a:sym typeface="Symbol" pitchFamily="18" charset="2"/>
              </a:rPr>
              <a:t></a:t>
            </a:r>
            <a:r>
              <a:rPr lang="en-GB" sz="2800" baseline="-25000">
                <a:sym typeface="Symbol" pitchFamily="18" charset="2"/>
              </a:rPr>
              <a:t>Course, Instructor</a:t>
            </a:r>
            <a:r>
              <a:rPr lang="en-GB" baseline="-25000">
                <a:sym typeface="Symbol" pitchFamily="18" charset="2"/>
              </a:rPr>
              <a:t> </a:t>
            </a:r>
            <a:r>
              <a:rPr lang="en-US" sz="2800"/>
              <a:t>(R)</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6" name="Rectangle 4"/>
          <p:cNvSpPr>
            <a:spLocks noGrp="1" noChangeArrowheads="1"/>
          </p:cNvSpPr>
          <p:nvPr>
            <p:ph type="ctrTitle"/>
          </p:nvPr>
        </p:nvSpPr>
        <p:spPr/>
        <p:txBody>
          <a:bodyPr/>
          <a:lstStyle/>
          <a:p>
            <a:r>
              <a:rPr lang="en-US"/>
              <a:t>An Example</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r>
              <a:rPr lang="en-NZ"/>
              <a:t>Normalisation Example</a:t>
            </a:r>
            <a:endParaRPr lang="en-GB"/>
          </a:p>
        </p:txBody>
      </p:sp>
      <p:sp>
        <p:nvSpPr>
          <p:cNvPr id="87043" name="Rectangle 3"/>
          <p:cNvSpPr>
            <a:spLocks noGrp="1" noChangeArrowheads="1"/>
          </p:cNvSpPr>
          <p:nvPr>
            <p:ph type="body" sz="half" idx="1"/>
          </p:nvPr>
        </p:nvSpPr>
        <p:spPr>
          <a:xfrm>
            <a:off x="457200" y="1981200"/>
            <a:ext cx="4033838" cy="3886200"/>
          </a:xfrm>
        </p:spPr>
        <p:txBody>
          <a:bodyPr/>
          <a:lstStyle/>
          <a:p>
            <a:r>
              <a:rPr lang="en-NZ"/>
              <a:t>We have a table representing orders in an online store</a:t>
            </a:r>
          </a:p>
          <a:p>
            <a:r>
              <a:rPr lang="en-NZ"/>
              <a:t>Each row represents an item on a particular order</a:t>
            </a:r>
          </a:p>
          <a:p>
            <a:r>
              <a:rPr lang="en-NZ"/>
              <a:t>Primary key is</a:t>
            </a:r>
            <a:br>
              <a:rPr lang="en-NZ"/>
            </a:br>
            <a:r>
              <a:rPr lang="en-NZ"/>
              <a:t>{Order, Product}</a:t>
            </a:r>
            <a:endParaRPr lang="en-GB"/>
          </a:p>
          <a:p>
            <a:endParaRPr lang="en-GB"/>
          </a:p>
        </p:txBody>
      </p:sp>
      <p:sp>
        <p:nvSpPr>
          <p:cNvPr id="87044" name="Rectangle 4"/>
          <p:cNvSpPr>
            <a:spLocks noGrp="1" noChangeArrowheads="1"/>
          </p:cNvSpPr>
          <p:nvPr>
            <p:ph type="body" sz="half" idx="2"/>
          </p:nvPr>
        </p:nvSpPr>
        <p:spPr>
          <a:xfrm>
            <a:off x="4652963" y="1981200"/>
            <a:ext cx="4033837" cy="3886200"/>
          </a:xfrm>
        </p:spPr>
        <p:txBody>
          <a:bodyPr/>
          <a:lstStyle/>
          <a:p>
            <a:r>
              <a:rPr lang="en-NZ"/>
              <a:t>Columns</a:t>
            </a:r>
          </a:p>
          <a:p>
            <a:pPr lvl="1"/>
            <a:r>
              <a:rPr lang="en-NZ" sz="2800" u="sng"/>
              <a:t>Order</a:t>
            </a:r>
          </a:p>
          <a:p>
            <a:pPr lvl="1"/>
            <a:r>
              <a:rPr lang="en-NZ" sz="2800" u="sng"/>
              <a:t>Product</a:t>
            </a:r>
          </a:p>
          <a:p>
            <a:pPr lvl="1"/>
            <a:r>
              <a:rPr lang="en-NZ" sz="2800"/>
              <a:t>Quantity</a:t>
            </a:r>
          </a:p>
          <a:p>
            <a:pPr lvl="1"/>
            <a:r>
              <a:rPr lang="en-NZ" sz="2800"/>
              <a:t>UnitPrice</a:t>
            </a:r>
          </a:p>
          <a:p>
            <a:pPr lvl="1"/>
            <a:r>
              <a:rPr lang="en-NZ" sz="2800"/>
              <a:t>Customer</a:t>
            </a:r>
          </a:p>
          <a:p>
            <a:pPr lvl="1"/>
            <a:r>
              <a:rPr lang="en-NZ" sz="2800"/>
              <a:t>Address</a:t>
            </a:r>
          </a:p>
          <a:p>
            <a:pPr lvl="1"/>
            <a:endParaRPr lang="en-NZ" sz="280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NZ"/>
              <a:t>Functional Dependencies</a:t>
            </a:r>
            <a:endParaRPr lang="en-GB"/>
          </a:p>
        </p:txBody>
      </p:sp>
      <p:sp>
        <p:nvSpPr>
          <p:cNvPr id="90115" name="Rectangle 3"/>
          <p:cNvSpPr>
            <a:spLocks noGrp="1" noChangeArrowheads="1"/>
          </p:cNvSpPr>
          <p:nvPr>
            <p:ph type="body" idx="1"/>
          </p:nvPr>
        </p:nvSpPr>
        <p:spPr>
          <a:xfrm>
            <a:off x="457200" y="1981200"/>
            <a:ext cx="8453438" cy="4389438"/>
          </a:xfrm>
        </p:spPr>
        <p:txBody>
          <a:bodyPr/>
          <a:lstStyle/>
          <a:p>
            <a:pPr>
              <a:tabLst>
                <a:tab pos="1431925" algn="l"/>
              </a:tabLst>
            </a:pPr>
            <a:r>
              <a:rPr lang="en-NZ"/>
              <a:t>Each order is for a single customer:</a:t>
            </a:r>
          </a:p>
          <a:p>
            <a:pPr lvl="1">
              <a:tabLst>
                <a:tab pos="1431925" algn="l"/>
              </a:tabLst>
            </a:pPr>
            <a:r>
              <a:rPr lang="en-NZ"/>
              <a:t>Order </a:t>
            </a:r>
            <a:r>
              <a:rPr lang="en-NZ">
                <a:sym typeface="Symbol" pitchFamily="18" charset="2"/>
              </a:rPr>
              <a:t> Customer</a:t>
            </a:r>
            <a:endParaRPr lang="en-NZ"/>
          </a:p>
          <a:p>
            <a:pPr>
              <a:tabLst>
                <a:tab pos="1431925" algn="l"/>
              </a:tabLst>
            </a:pPr>
            <a:r>
              <a:rPr lang="en-NZ"/>
              <a:t>Each customer has a single address</a:t>
            </a:r>
          </a:p>
          <a:p>
            <a:pPr lvl="1">
              <a:tabLst>
                <a:tab pos="1431925" algn="l"/>
              </a:tabLst>
            </a:pPr>
            <a:r>
              <a:rPr lang="en-NZ">
                <a:sym typeface="Symbol" pitchFamily="18" charset="2"/>
              </a:rPr>
              <a:t>Customer  Address</a:t>
            </a:r>
            <a:endParaRPr lang="en-NZ"/>
          </a:p>
          <a:p>
            <a:pPr>
              <a:tabLst>
                <a:tab pos="1431925" algn="l"/>
              </a:tabLst>
            </a:pPr>
            <a:r>
              <a:rPr lang="en-NZ"/>
              <a:t>Each product has a single price</a:t>
            </a:r>
          </a:p>
          <a:p>
            <a:pPr lvl="1">
              <a:tabLst>
                <a:tab pos="1431925" algn="l"/>
              </a:tabLst>
            </a:pPr>
            <a:r>
              <a:rPr lang="en-NZ">
                <a:sym typeface="Symbol" pitchFamily="18" charset="2"/>
              </a:rPr>
              <a:t>Product  UnitPrice</a:t>
            </a:r>
            <a:endParaRPr lang="en-NZ"/>
          </a:p>
          <a:p>
            <a:pPr>
              <a:tabLst>
                <a:tab pos="1431925" algn="l"/>
              </a:tabLst>
            </a:pPr>
            <a:r>
              <a:rPr lang="en-NZ"/>
              <a:t>As Order </a:t>
            </a:r>
            <a:r>
              <a:rPr lang="en-NZ">
                <a:sym typeface="Symbol" pitchFamily="18" charset="2"/>
              </a:rPr>
              <a:t> Customer and Customer  Address</a:t>
            </a:r>
          </a:p>
          <a:p>
            <a:pPr lvl="1">
              <a:tabLst>
                <a:tab pos="1431925" algn="l"/>
              </a:tabLst>
            </a:pPr>
            <a:r>
              <a:rPr lang="en-NZ"/>
              <a:t>Order </a:t>
            </a:r>
            <a:r>
              <a:rPr lang="en-NZ">
                <a:sym typeface="Symbol" pitchFamily="18" charset="2"/>
              </a:rPr>
              <a:t> Address</a:t>
            </a:r>
            <a:endParaRPr lang="en-GB"/>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idx="4294967295"/>
          </p:nvPr>
        </p:nvSpPr>
        <p:spPr>
          <a:xfrm>
            <a:off x="0" y="457200"/>
            <a:ext cx="8229600" cy="1371600"/>
          </a:xfrm>
        </p:spPr>
        <p:txBody>
          <a:bodyPr/>
          <a:lstStyle/>
          <a:p>
            <a:r>
              <a:rPr lang="en-US"/>
              <a:t> 2NF Solution (I)</a:t>
            </a:r>
          </a:p>
        </p:txBody>
      </p:sp>
      <p:sp>
        <p:nvSpPr>
          <p:cNvPr id="98307" name="Rectangle 3"/>
          <p:cNvSpPr>
            <a:spLocks noGrp="1" noChangeArrowheads="1"/>
          </p:cNvSpPr>
          <p:nvPr>
            <p:ph type="body" idx="4294967295"/>
          </p:nvPr>
        </p:nvSpPr>
        <p:spPr>
          <a:xfrm>
            <a:off x="0" y="1981200"/>
            <a:ext cx="8229600" cy="3886200"/>
          </a:xfrm>
        </p:spPr>
        <p:txBody>
          <a:bodyPr/>
          <a:lstStyle/>
          <a:p>
            <a:r>
              <a:rPr lang="en-US" b="1" i="1"/>
              <a:t>First decomposition</a:t>
            </a:r>
          </a:p>
          <a:p>
            <a:pPr lvl="1"/>
            <a:r>
              <a:rPr lang="en-US"/>
              <a:t>First table</a:t>
            </a:r>
          </a:p>
          <a:p>
            <a:pPr lvl="1"/>
            <a:endParaRPr lang="en-US"/>
          </a:p>
          <a:p>
            <a:pPr lvl="1"/>
            <a:endParaRPr lang="en-US"/>
          </a:p>
          <a:p>
            <a:pPr lvl="1"/>
            <a:r>
              <a:rPr lang="en-US"/>
              <a:t>Second table</a:t>
            </a:r>
          </a:p>
        </p:txBody>
      </p:sp>
      <p:graphicFrame>
        <p:nvGraphicFramePr>
          <p:cNvPr id="98381" name="Group 77"/>
          <p:cNvGraphicFramePr>
            <a:graphicFrameLocks noGrp="1"/>
          </p:cNvGraphicFramePr>
          <p:nvPr>
            <p:ph sz="half" idx="4294967295"/>
          </p:nvPr>
        </p:nvGraphicFramePr>
        <p:xfrm>
          <a:off x="1768475" y="3271838"/>
          <a:ext cx="5607050" cy="517525"/>
        </p:xfrm>
        <a:graphic>
          <a:graphicData uri="http://schemas.openxmlformats.org/drawingml/2006/table">
            <a:tbl>
              <a:tblPr/>
              <a:tblGrid>
                <a:gridCol w="1168400"/>
                <a:gridCol w="1431925"/>
                <a:gridCol w="1409700"/>
                <a:gridCol w="1597025"/>
              </a:tblGrid>
              <a:tr h="5175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sng" strike="noStrike" cap="none" normalizeH="0" baseline="0" smtClean="0">
                          <a:ln>
                            <a:noFill/>
                          </a:ln>
                          <a:solidFill>
                            <a:schemeClr val="tx1"/>
                          </a:solidFill>
                          <a:effectLst/>
                          <a:latin typeface="Arial" charset="0"/>
                          <a:cs typeface="Arial" charset="0"/>
                        </a:rPr>
                        <a:t>Order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sng" strike="noStrike" cap="none" normalizeH="0" baseline="0" smtClean="0">
                          <a:ln>
                            <a:noFill/>
                          </a:ln>
                          <a:solidFill>
                            <a:schemeClr val="tx1"/>
                          </a:solidFill>
                          <a:effectLst/>
                          <a:latin typeface="Arial" charset="0"/>
                          <a:cs typeface="Arial" charset="0"/>
                        </a:rPr>
                        <a:t>Product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Quantity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UnitPrice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98378" name="Group 74"/>
          <p:cNvGraphicFramePr>
            <a:graphicFrameLocks noGrp="1"/>
          </p:cNvGraphicFramePr>
          <p:nvPr/>
        </p:nvGraphicFramePr>
        <p:xfrm>
          <a:off x="1768475" y="4746625"/>
          <a:ext cx="4291013" cy="476250"/>
        </p:xfrm>
        <a:graphic>
          <a:graphicData uri="http://schemas.openxmlformats.org/drawingml/2006/table">
            <a:tbl>
              <a:tblPr/>
              <a:tblGrid>
                <a:gridCol w="1168400"/>
                <a:gridCol w="1525588"/>
                <a:gridCol w="1597025"/>
              </a:tblGrid>
              <a:tr h="47625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sng" strike="noStrike" cap="none" normalizeH="0" baseline="0" smtClean="0">
                          <a:ln>
                            <a:noFill/>
                          </a:ln>
                          <a:solidFill>
                            <a:schemeClr val="tx1"/>
                          </a:solidFill>
                          <a:effectLst/>
                          <a:latin typeface="Arial" charset="0"/>
                          <a:cs typeface="Arial" charset="0"/>
                        </a:rPr>
                        <a:t>Order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Customer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400" b="0" i="0" u="none" strike="noStrike" cap="none" normalizeH="0" baseline="0" smtClean="0">
                          <a:ln>
                            <a:noFill/>
                          </a:ln>
                          <a:solidFill>
                            <a:schemeClr val="tx1"/>
                          </a:solidFill>
                          <a:effectLst/>
                          <a:latin typeface="Arial" charset="0"/>
                          <a:cs typeface="Arial" charset="0"/>
                        </a:rPr>
                        <a:t>Address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81"/>
          <p:cNvSpPr>
            <a:spLocks noGrp="1" noChangeArrowheads="1"/>
          </p:cNvSpPr>
          <p:nvPr>
            <p:ph type="title"/>
          </p:nvPr>
        </p:nvSpPr>
        <p:spPr>
          <a:noFill/>
        </p:spPr>
        <p:txBody>
          <a:bodyPr/>
          <a:lstStyle/>
          <a:p>
            <a:pPr eaLnBrk="1" hangingPunct="1"/>
            <a:r>
              <a:rPr lang="en-CA" b="1" smtClean="0">
                <a:latin typeface="Arial" charset="0"/>
              </a:rPr>
              <a:t>Determinant</a:t>
            </a:r>
            <a:endParaRPr lang="en-US" b="1" smtClean="0">
              <a:latin typeface="Arial" charset="0"/>
            </a:endParaRPr>
          </a:p>
        </p:txBody>
      </p:sp>
      <p:sp>
        <p:nvSpPr>
          <p:cNvPr id="6" name="Footer Placeholder 3"/>
          <p:cNvSpPr>
            <a:spLocks noGrp="1"/>
          </p:cNvSpPr>
          <p:nvPr>
            <p:ph type="ftr" sz="quarter" idx="11"/>
          </p:nvPr>
        </p:nvSpPr>
        <p:spPr>
          <a:xfrm>
            <a:off x="3124200" y="6356350"/>
            <a:ext cx="2895600" cy="365125"/>
          </a:xfrm>
        </p:spPr>
        <p:txBody>
          <a:bodyPr rtlCol="0"/>
          <a:lstStyle/>
          <a:p>
            <a:pPr>
              <a:defRPr/>
            </a:pPr>
            <a:r>
              <a:rPr lang="en-US">
                <a:solidFill>
                  <a:schemeClr val="tx1">
                    <a:tint val="75000"/>
                  </a:schemeClr>
                </a:solidFill>
                <a:latin typeface="Times New Roman" charset="0"/>
              </a:rPr>
              <a:t>91.2914</a:t>
            </a:r>
          </a:p>
        </p:txBody>
      </p:sp>
      <p:sp>
        <p:nvSpPr>
          <p:cNvPr id="7" name="Slide Number Placeholder 4"/>
          <p:cNvSpPr>
            <a:spLocks noGrp="1"/>
          </p:cNvSpPr>
          <p:nvPr>
            <p:ph type="sldNum" sz="quarter" idx="12"/>
          </p:nvPr>
        </p:nvSpPr>
        <p:spPr/>
        <p:txBody>
          <a:bodyPr/>
          <a:lstStyle/>
          <a:p>
            <a:pPr>
              <a:defRPr/>
            </a:pPr>
            <a:fld id="{123F32D8-A7E7-4475-A894-A149F2140A84}" type="slidenum">
              <a:rPr lang="en-US"/>
              <a:pPr>
                <a:defRPr/>
              </a:pPr>
              <a:t>6</a:t>
            </a:fld>
            <a:endParaRPr lang="en-US"/>
          </a:p>
        </p:txBody>
      </p:sp>
      <p:sp>
        <p:nvSpPr>
          <p:cNvPr id="9221" name="Rectangle 82"/>
          <p:cNvSpPr>
            <a:spLocks noChangeArrowheads="1"/>
          </p:cNvSpPr>
          <p:nvPr/>
        </p:nvSpPr>
        <p:spPr bwMode="auto">
          <a:xfrm>
            <a:off x="990600" y="1447800"/>
            <a:ext cx="4110038" cy="1187450"/>
          </a:xfrm>
          <a:prstGeom prst="rect">
            <a:avLst/>
          </a:prstGeom>
          <a:noFill/>
          <a:ln w="9525">
            <a:noFill/>
            <a:miter lim="800000"/>
            <a:headEnd/>
            <a:tailEnd/>
          </a:ln>
          <a:effectLst/>
        </p:spPr>
        <p:txBody>
          <a:bodyPr wrap="none">
            <a:spAutoFit/>
          </a:bodyPr>
          <a:lstStyle/>
          <a:p>
            <a:r>
              <a:rPr lang="en-CA"/>
              <a:t>Functional Dependency</a:t>
            </a:r>
          </a:p>
          <a:p>
            <a:endParaRPr lang="en-CA"/>
          </a:p>
          <a:p>
            <a:r>
              <a:rPr lang="en-CA"/>
              <a:t>	EmpNum </a:t>
            </a:r>
            <a:r>
              <a:rPr lang="en-CA" noProof="1"/>
              <a:t> </a:t>
            </a:r>
            <a:r>
              <a:rPr lang="en-CA" noProof="1">
                <a:sym typeface="Wingdings" pitchFamily="2" charset="2"/>
              </a:rPr>
              <a:t></a:t>
            </a:r>
            <a:r>
              <a:rPr lang="en-CA" noProof="1"/>
              <a:t> </a:t>
            </a:r>
            <a:r>
              <a:rPr lang="en-CA"/>
              <a:t>EmpEmail</a:t>
            </a:r>
            <a:endParaRPr lang="en-US"/>
          </a:p>
        </p:txBody>
      </p:sp>
      <p:sp>
        <p:nvSpPr>
          <p:cNvPr id="9222" name="Text Box 83"/>
          <p:cNvSpPr txBox="1">
            <a:spLocks noChangeArrowheads="1"/>
          </p:cNvSpPr>
          <p:nvPr/>
        </p:nvSpPr>
        <p:spPr bwMode="auto">
          <a:xfrm>
            <a:off x="1143000" y="3200400"/>
            <a:ext cx="6934200" cy="1004888"/>
          </a:xfrm>
          <a:prstGeom prst="rect">
            <a:avLst/>
          </a:prstGeom>
          <a:noFill/>
          <a:ln w="9525">
            <a:noFill/>
            <a:miter lim="800000"/>
            <a:headEnd/>
            <a:tailEnd/>
          </a:ln>
          <a:effectLst/>
        </p:spPr>
        <p:txBody>
          <a:bodyPr>
            <a:spAutoFit/>
          </a:bodyPr>
          <a:lstStyle/>
          <a:p>
            <a:pPr>
              <a:spcBef>
                <a:spcPct val="50000"/>
              </a:spcBef>
            </a:pPr>
            <a:r>
              <a:rPr lang="en-US"/>
              <a:t>Attribute on the LHS is known as the </a:t>
            </a:r>
            <a:r>
              <a:rPr lang="en-US" b="1" i="1"/>
              <a:t>determinant</a:t>
            </a:r>
            <a:endParaRPr lang="en-US"/>
          </a:p>
          <a:p>
            <a:pPr lvl="1">
              <a:spcBef>
                <a:spcPct val="50000"/>
              </a:spcBef>
              <a:buFontTx/>
              <a:buChar char="•"/>
            </a:pPr>
            <a:r>
              <a:rPr lang="en-US"/>
              <a:t> EmpNum is a determinant of EmpEmail</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idx="4294967295"/>
          </p:nvPr>
        </p:nvSpPr>
        <p:spPr>
          <a:xfrm>
            <a:off x="0" y="457200"/>
            <a:ext cx="8229600" cy="1371600"/>
          </a:xfrm>
        </p:spPr>
        <p:txBody>
          <a:bodyPr/>
          <a:lstStyle/>
          <a:p>
            <a:r>
              <a:rPr lang="en-US"/>
              <a:t> 2NF Solution (II)</a:t>
            </a:r>
          </a:p>
        </p:txBody>
      </p:sp>
      <p:sp>
        <p:nvSpPr>
          <p:cNvPr id="105475" name="Rectangle 3"/>
          <p:cNvSpPr>
            <a:spLocks noGrp="1" noChangeArrowheads="1"/>
          </p:cNvSpPr>
          <p:nvPr>
            <p:ph type="body" idx="4294967295"/>
          </p:nvPr>
        </p:nvSpPr>
        <p:spPr>
          <a:xfrm>
            <a:off x="0" y="1981200"/>
            <a:ext cx="8229600" cy="3886200"/>
          </a:xfrm>
        </p:spPr>
        <p:txBody>
          <a:bodyPr/>
          <a:lstStyle/>
          <a:p>
            <a:r>
              <a:rPr lang="en-US" b="1" i="1"/>
              <a:t>Second decomposition</a:t>
            </a:r>
          </a:p>
          <a:p>
            <a:pPr lvl="1"/>
            <a:r>
              <a:rPr lang="en-US"/>
              <a:t>First table</a:t>
            </a:r>
          </a:p>
          <a:p>
            <a:pPr lvl="1">
              <a:spcBef>
                <a:spcPct val="200000"/>
              </a:spcBef>
            </a:pPr>
            <a:r>
              <a:rPr lang="en-US"/>
              <a:t>Second table</a:t>
            </a:r>
          </a:p>
          <a:p>
            <a:pPr lvl="1">
              <a:spcBef>
                <a:spcPct val="200000"/>
              </a:spcBef>
            </a:pPr>
            <a:r>
              <a:rPr lang="en-US"/>
              <a:t>Third table</a:t>
            </a:r>
          </a:p>
        </p:txBody>
      </p:sp>
      <p:graphicFrame>
        <p:nvGraphicFramePr>
          <p:cNvPr id="105517" name="Group 45"/>
          <p:cNvGraphicFramePr>
            <a:graphicFrameLocks noGrp="1"/>
          </p:cNvGraphicFramePr>
          <p:nvPr>
            <p:ph sz="half" idx="4294967295"/>
          </p:nvPr>
        </p:nvGraphicFramePr>
        <p:xfrm>
          <a:off x="1768475" y="3140075"/>
          <a:ext cx="4197350" cy="518160"/>
        </p:xfrm>
        <a:graphic>
          <a:graphicData uri="http://schemas.openxmlformats.org/drawingml/2006/table">
            <a:tbl>
              <a:tblPr/>
              <a:tblGrid>
                <a:gridCol w="1168400"/>
                <a:gridCol w="1431925"/>
                <a:gridCol w="1597025"/>
              </a:tblGrid>
              <a:tr h="48736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sng" strike="noStrike" cap="none" normalizeH="0" baseline="0" smtClean="0">
                          <a:ln>
                            <a:noFill/>
                          </a:ln>
                          <a:solidFill>
                            <a:schemeClr val="tx1"/>
                          </a:solidFill>
                          <a:effectLst/>
                          <a:latin typeface="Arial" charset="0"/>
                          <a:cs typeface="Arial" charset="0"/>
                        </a:rPr>
                        <a:t>Order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sng" strike="noStrike" cap="none" normalizeH="0" baseline="0" smtClean="0">
                          <a:ln>
                            <a:noFill/>
                          </a:ln>
                          <a:solidFill>
                            <a:schemeClr val="tx1"/>
                          </a:solidFill>
                          <a:effectLst/>
                          <a:latin typeface="Arial" charset="0"/>
                          <a:cs typeface="Arial" charset="0"/>
                        </a:rPr>
                        <a:t>Product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Quantity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5519" name="Group 47"/>
          <p:cNvGraphicFramePr>
            <a:graphicFrameLocks noGrp="1"/>
          </p:cNvGraphicFramePr>
          <p:nvPr/>
        </p:nvGraphicFramePr>
        <p:xfrm>
          <a:off x="1768475" y="4500563"/>
          <a:ext cx="4876800" cy="518160"/>
        </p:xfrm>
        <a:graphic>
          <a:graphicData uri="http://schemas.openxmlformats.org/drawingml/2006/table">
            <a:tbl>
              <a:tblPr/>
              <a:tblGrid>
                <a:gridCol w="1168400"/>
                <a:gridCol w="1893888"/>
                <a:gridCol w="1814512"/>
              </a:tblGrid>
              <a:tr h="4841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sng" strike="noStrike" cap="none" normalizeH="0" baseline="0" smtClean="0">
                          <a:ln>
                            <a:noFill/>
                          </a:ln>
                          <a:solidFill>
                            <a:schemeClr val="tx1"/>
                          </a:solidFill>
                          <a:effectLst/>
                          <a:latin typeface="Arial" charset="0"/>
                          <a:cs typeface="Arial" charset="0"/>
                        </a:rPr>
                        <a:t>Order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Customer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Address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5521" name="Group 49"/>
          <p:cNvGraphicFramePr>
            <a:graphicFrameLocks noGrp="1"/>
          </p:cNvGraphicFramePr>
          <p:nvPr/>
        </p:nvGraphicFramePr>
        <p:xfrm>
          <a:off x="1768475" y="5770563"/>
          <a:ext cx="3359150" cy="528638"/>
        </p:xfrm>
        <a:graphic>
          <a:graphicData uri="http://schemas.openxmlformats.org/drawingml/2006/table">
            <a:tbl>
              <a:tblPr/>
              <a:tblGrid>
                <a:gridCol w="1587500"/>
                <a:gridCol w="1771650"/>
              </a:tblGrid>
              <a:tr h="5286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sng" strike="noStrike" cap="none" normalizeH="0" baseline="0" smtClean="0">
                          <a:ln>
                            <a:noFill/>
                          </a:ln>
                          <a:solidFill>
                            <a:schemeClr val="tx1"/>
                          </a:solidFill>
                          <a:effectLst/>
                          <a:latin typeface="Arial" charset="0"/>
                          <a:cs typeface="Arial" charset="0"/>
                        </a:rPr>
                        <a:t>Product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UnitPrice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3NF</a:t>
            </a:r>
          </a:p>
        </p:txBody>
      </p:sp>
      <p:sp>
        <p:nvSpPr>
          <p:cNvPr id="106499" name="Rectangle 3"/>
          <p:cNvSpPr>
            <a:spLocks noGrp="1" noChangeArrowheads="1"/>
          </p:cNvSpPr>
          <p:nvPr>
            <p:ph type="body" idx="1"/>
          </p:nvPr>
        </p:nvSpPr>
        <p:spPr/>
        <p:txBody>
          <a:bodyPr/>
          <a:lstStyle/>
          <a:p>
            <a:pPr>
              <a:spcBef>
                <a:spcPct val="200000"/>
              </a:spcBef>
            </a:pPr>
            <a:r>
              <a:rPr lang="en-US"/>
              <a:t>In second table</a:t>
            </a:r>
          </a:p>
          <a:p>
            <a:pPr lvl="1">
              <a:spcBef>
                <a:spcPct val="250000"/>
              </a:spcBef>
            </a:pPr>
            <a:r>
              <a:rPr lang="en-NZ">
                <a:sym typeface="Symbol" pitchFamily="18" charset="2"/>
              </a:rPr>
              <a:t>Customer  Address</a:t>
            </a:r>
          </a:p>
          <a:p>
            <a:r>
              <a:rPr lang="en-US">
                <a:sym typeface="Symbol" pitchFamily="18" charset="2"/>
              </a:rPr>
              <a:t>Split second table into</a:t>
            </a:r>
          </a:p>
        </p:txBody>
      </p:sp>
      <p:graphicFrame>
        <p:nvGraphicFramePr>
          <p:cNvPr id="106574" name="Group 78"/>
          <p:cNvGraphicFramePr>
            <a:graphicFrameLocks noGrp="1"/>
          </p:cNvGraphicFramePr>
          <p:nvPr>
            <p:ph sz="half" idx="4294967295"/>
          </p:nvPr>
        </p:nvGraphicFramePr>
        <p:xfrm>
          <a:off x="1768475" y="2724150"/>
          <a:ext cx="5121275" cy="577850"/>
        </p:xfrm>
        <a:graphic>
          <a:graphicData uri="http://schemas.openxmlformats.org/drawingml/2006/table">
            <a:tbl>
              <a:tblPr/>
              <a:tblGrid>
                <a:gridCol w="1227138"/>
                <a:gridCol w="1814512"/>
                <a:gridCol w="2079625"/>
              </a:tblGrid>
              <a:tr h="57785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sng" strike="noStrike" cap="none" normalizeH="0" baseline="0" smtClean="0">
                          <a:ln>
                            <a:noFill/>
                          </a:ln>
                          <a:solidFill>
                            <a:schemeClr val="tx1"/>
                          </a:solidFill>
                          <a:effectLst/>
                          <a:latin typeface="Arial" charset="0"/>
                          <a:cs typeface="Arial" charset="0"/>
                        </a:rPr>
                        <a:t>Order</a:t>
                      </a:r>
                      <a:r>
                        <a:rPr kumimoji="0" lang="en-US" sz="2800" b="0" i="0" u="none" strike="noStrike" cap="none" normalizeH="0" baseline="0" smtClean="0">
                          <a:ln>
                            <a:noFill/>
                          </a:ln>
                          <a:solidFill>
                            <a:schemeClr val="tx1"/>
                          </a:solidFill>
                          <a:effectLst/>
                          <a:latin typeface="Arial" charset="0"/>
                          <a:cs typeface="Arial"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Customer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Address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6563" name="Group 67"/>
          <p:cNvGraphicFramePr>
            <a:graphicFrameLocks noGrp="1"/>
          </p:cNvGraphicFramePr>
          <p:nvPr>
            <p:ph sz="half" idx="4294967295"/>
          </p:nvPr>
        </p:nvGraphicFramePr>
        <p:xfrm>
          <a:off x="1768475" y="4835525"/>
          <a:ext cx="3084513" cy="547688"/>
        </p:xfrm>
        <a:graphic>
          <a:graphicData uri="http://schemas.openxmlformats.org/drawingml/2006/table">
            <a:tbl>
              <a:tblPr/>
              <a:tblGrid>
                <a:gridCol w="1190625"/>
                <a:gridCol w="1893888"/>
              </a:tblGrid>
              <a:tr h="5476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sng" strike="noStrike" cap="none" normalizeH="0" baseline="0" smtClean="0">
                          <a:ln>
                            <a:noFill/>
                          </a:ln>
                          <a:solidFill>
                            <a:schemeClr val="tx1"/>
                          </a:solidFill>
                          <a:effectLst/>
                          <a:latin typeface="Arial" charset="0"/>
                          <a:cs typeface="Arial" charset="0"/>
                        </a:rPr>
                        <a:t>Order</a:t>
                      </a:r>
                      <a:r>
                        <a:rPr kumimoji="0" lang="en-US" sz="2800" b="0" i="0" u="none" strike="noStrike" cap="none" normalizeH="0" baseline="0" smtClean="0">
                          <a:ln>
                            <a:noFill/>
                          </a:ln>
                          <a:solidFill>
                            <a:schemeClr val="tx1"/>
                          </a:solidFill>
                          <a:effectLst/>
                          <a:latin typeface="Arial" charset="0"/>
                          <a:cs typeface="Arial" charset="0"/>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Customer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6589" name="Group 93"/>
          <p:cNvGraphicFramePr>
            <a:graphicFrameLocks noGrp="1"/>
          </p:cNvGraphicFramePr>
          <p:nvPr>
            <p:ph sz="half" idx="4294967295"/>
          </p:nvPr>
        </p:nvGraphicFramePr>
        <p:xfrm>
          <a:off x="1768475" y="5865813"/>
          <a:ext cx="3708400" cy="547688"/>
        </p:xfrm>
        <a:graphic>
          <a:graphicData uri="http://schemas.openxmlformats.org/drawingml/2006/table">
            <a:tbl>
              <a:tblPr/>
              <a:tblGrid>
                <a:gridCol w="1806575"/>
                <a:gridCol w="1901825"/>
              </a:tblGrid>
              <a:tr h="54768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sng" strike="noStrike" cap="none" normalizeH="0" baseline="0" smtClean="0">
                          <a:ln>
                            <a:noFill/>
                          </a:ln>
                          <a:solidFill>
                            <a:schemeClr val="tx1"/>
                          </a:solidFill>
                          <a:effectLst/>
                          <a:latin typeface="Arial" charset="0"/>
                          <a:cs typeface="Arial" charset="0"/>
                        </a:rPr>
                        <a:t>Customer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sz="2800" b="0" i="0" u="none" strike="noStrike" cap="none" normalizeH="0" baseline="0" smtClean="0">
                          <a:ln>
                            <a:noFill/>
                          </a:ln>
                          <a:solidFill>
                            <a:schemeClr val="tx1"/>
                          </a:solidFill>
                          <a:effectLst/>
                          <a:latin typeface="Arial" charset="0"/>
                          <a:cs typeface="Arial" charset="0"/>
                        </a:rPr>
                        <a:t>Address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NZ"/>
              <a:t>Normalisation to 2NF</a:t>
            </a:r>
            <a:endParaRPr lang="en-GB"/>
          </a:p>
        </p:txBody>
      </p:sp>
      <p:sp>
        <p:nvSpPr>
          <p:cNvPr id="92163" name="Rectangle 3"/>
          <p:cNvSpPr>
            <a:spLocks noGrp="1" noChangeArrowheads="1"/>
          </p:cNvSpPr>
          <p:nvPr>
            <p:ph type="body" sz="half" idx="1"/>
          </p:nvPr>
        </p:nvSpPr>
        <p:spPr>
          <a:xfrm>
            <a:off x="457200" y="1981200"/>
            <a:ext cx="4033838" cy="3886200"/>
          </a:xfrm>
        </p:spPr>
        <p:txBody>
          <a:bodyPr/>
          <a:lstStyle/>
          <a:p>
            <a:r>
              <a:rPr lang="en-NZ" sz="2400"/>
              <a:t>Second normal form means no partial dependencies on candidate keys</a:t>
            </a:r>
          </a:p>
          <a:p>
            <a:pPr lvl="1"/>
            <a:r>
              <a:rPr lang="en-NZ"/>
              <a:t>{Order} </a:t>
            </a:r>
            <a:r>
              <a:rPr lang="en-NZ">
                <a:sym typeface="Symbol" pitchFamily="18" charset="2"/>
              </a:rPr>
              <a:t> {Customer, Address}</a:t>
            </a:r>
          </a:p>
          <a:p>
            <a:pPr lvl="1"/>
            <a:r>
              <a:rPr lang="en-NZ">
                <a:sym typeface="Symbol" pitchFamily="18" charset="2"/>
              </a:rPr>
              <a:t>{Product}  {UnitPrice}</a:t>
            </a:r>
            <a:endParaRPr lang="en-NZ"/>
          </a:p>
          <a:p>
            <a:endParaRPr lang="en-GB" sz="2400"/>
          </a:p>
        </p:txBody>
      </p:sp>
      <p:sp>
        <p:nvSpPr>
          <p:cNvPr id="92164" name="Rectangle 4"/>
          <p:cNvSpPr>
            <a:spLocks noGrp="1" noChangeArrowheads="1"/>
          </p:cNvSpPr>
          <p:nvPr>
            <p:ph type="body" sz="half" idx="2"/>
          </p:nvPr>
        </p:nvSpPr>
        <p:spPr>
          <a:xfrm>
            <a:off x="4652963" y="1981200"/>
            <a:ext cx="4033837" cy="3886200"/>
          </a:xfrm>
        </p:spPr>
        <p:txBody>
          <a:bodyPr/>
          <a:lstStyle/>
          <a:p>
            <a:r>
              <a:rPr lang="en-NZ" sz="2400"/>
              <a:t>To remove the first FD we project over</a:t>
            </a:r>
          </a:p>
          <a:p>
            <a:pPr lvl="1">
              <a:buFont typeface="Wingdings" pitchFamily="2" charset="2"/>
              <a:buNone/>
            </a:pPr>
            <a:r>
              <a:rPr lang="en-NZ"/>
              <a:t>{Order, Customer, Address} (R1)</a:t>
            </a:r>
          </a:p>
          <a:p>
            <a:pPr>
              <a:buFont typeface="Wingdings" pitchFamily="2" charset="2"/>
              <a:buNone/>
            </a:pPr>
            <a:r>
              <a:rPr lang="en-NZ" sz="2400"/>
              <a:t>and</a:t>
            </a:r>
          </a:p>
          <a:p>
            <a:pPr>
              <a:buFont typeface="Wingdings" pitchFamily="2" charset="2"/>
              <a:buNone/>
            </a:pPr>
            <a:r>
              <a:rPr lang="en-NZ" sz="2000">
                <a:sym typeface="Symbol" pitchFamily="18" charset="2"/>
              </a:rPr>
              <a:t>{Order, Product, Quantity, UnitPrice} (R2)</a:t>
            </a:r>
            <a:endParaRPr lang="en-GB" sz="2000">
              <a:sym typeface="Symbol" pitchFamily="18" charset="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GB"/>
              <a:t>Normalisation to 2NF</a:t>
            </a:r>
          </a:p>
        </p:txBody>
      </p:sp>
      <p:sp>
        <p:nvSpPr>
          <p:cNvPr id="94211" name="Rectangle 3"/>
          <p:cNvSpPr>
            <a:spLocks noGrp="1" noChangeArrowheads="1"/>
          </p:cNvSpPr>
          <p:nvPr>
            <p:ph type="body" sz="half" idx="1"/>
          </p:nvPr>
        </p:nvSpPr>
        <p:spPr>
          <a:xfrm>
            <a:off x="457200" y="1981200"/>
            <a:ext cx="4033838" cy="3886200"/>
          </a:xfrm>
        </p:spPr>
        <p:txBody>
          <a:bodyPr/>
          <a:lstStyle/>
          <a:p>
            <a:r>
              <a:rPr lang="en-GB" sz="2400"/>
              <a:t>R1 is now in 2NF, but there is still a partial FD in R2</a:t>
            </a:r>
          </a:p>
          <a:p>
            <a:pPr lvl="1">
              <a:buFont typeface="Wingdings" pitchFamily="2" charset="2"/>
              <a:buNone/>
            </a:pPr>
            <a:r>
              <a:rPr lang="en-NZ">
                <a:sym typeface="Symbol" pitchFamily="18" charset="2"/>
              </a:rPr>
              <a:t>{Product}  {UnitPrice}</a:t>
            </a:r>
            <a:endParaRPr lang="en-GB"/>
          </a:p>
        </p:txBody>
      </p:sp>
      <p:sp>
        <p:nvSpPr>
          <p:cNvPr id="94212" name="Rectangle 4"/>
          <p:cNvSpPr>
            <a:spLocks noGrp="1" noChangeArrowheads="1"/>
          </p:cNvSpPr>
          <p:nvPr>
            <p:ph type="body" sz="half" idx="2"/>
          </p:nvPr>
        </p:nvSpPr>
        <p:spPr>
          <a:xfrm>
            <a:off x="4652963" y="1981200"/>
            <a:ext cx="4033837" cy="3886200"/>
          </a:xfrm>
        </p:spPr>
        <p:txBody>
          <a:bodyPr/>
          <a:lstStyle/>
          <a:p>
            <a:r>
              <a:rPr lang="en-GB" sz="2000"/>
              <a:t>To remove this we project over </a:t>
            </a:r>
          </a:p>
          <a:p>
            <a:pPr>
              <a:buFont typeface="Wingdings" pitchFamily="2" charset="2"/>
              <a:buNone/>
            </a:pPr>
            <a:r>
              <a:rPr lang="en-GB" sz="2000"/>
              <a:t>{Product, UnitPrice} (R3)</a:t>
            </a:r>
          </a:p>
          <a:p>
            <a:pPr>
              <a:buFont typeface="Wingdings" pitchFamily="2" charset="2"/>
              <a:buNone/>
            </a:pPr>
            <a:r>
              <a:rPr lang="en-GB" sz="2000"/>
              <a:t>and </a:t>
            </a:r>
          </a:p>
          <a:p>
            <a:pPr>
              <a:buFont typeface="Wingdings" pitchFamily="2" charset="2"/>
              <a:buNone/>
            </a:pPr>
            <a:r>
              <a:rPr lang="en-GB" sz="2000"/>
              <a:t>{Order, Product,  Quantity} (R4)</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r>
              <a:rPr lang="en-GB"/>
              <a:t>Normalisation to 3NF</a:t>
            </a:r>
          </a:p>
        </p:txBody>
      </p:sp>
      <p:sp>
        <p:nvSpPr>
          <p:cNvPr id="95235" name="Rectangle 3"/>
          <p:cNvSpPr>
            <a:spLocks noGrp="1" noChangeArrowheads="1"/>
          </p:cNvSpPr>
          <p:nvPr>
            <p:ph type="body" sz="half" idx="1"/>
          </p:nvPr>
        </p:nvSpPr>
        <p:spPr>
          <a:xfrm>
            <a:off x="457200" y="1981200"/>
            <a:ext cx="4033838" cy="3886200"/>
          </a:xfrm>
        </p:spPr>
        <p:txBody>
          <a:bodyPr/>
          <a:lstStyle/>
          <a:p>
            <a:r>
              <a:rPr lang="en-GB" sz="2400"/>
              <a:t>R has now been split into 3 relations - R1, R3, and R4</a:t>
            </a:r>
          </a:p>
          <a:p>
            <a:pPr lvl="1"/>
            <a:r>
              <a:rPr lang="en-GB"/>
              <a:t>R3 and R4 are in 3NF</a:t>
            </a:r>
          </a:p>
          <a:p>
            <a:pPr lvl="1"/>
            <a:r>
              <a:rPr lang="en-GB"/>
              <a:t>R1 has a transitive FD on its key</a:t>
            </a:r>
          </a:p>
          <a:p>
            <a:pPr lvl="1"/>
            <a:endParaRPr lang="en-GB"/>
          </a:p>
        </p:txBody>
      </p:sp>
      <p:sp>
        <p:nvSpPr>
          <p:cNvPr id="95236" name="Rectangle 4"/>
          <p:cNvSpPr>
            <a:spLocks noGrp="1" noChangeArrowheads="1"/>
          </p:cNvSpPr>
          <p:nvPr>
            <p:ph type="body" sz="half" idx="2"/>
          </p:nvPr>
        </p:nvSpPr>
        <p:spPr>
          <a:xfrm>
            <a:off x="4652963" y="1981200"/>
            <a:ext cx="4033837" cy="3886200"/>
          </a:xfrm>
        </p:spPr>
        <p:txBody>
          <a:bodyPr/>
          <a:lstStyle/>
          <a:p>
            <a:r>
              <a:rPr lang="en-GB" sz="2400"/>
              <a:t>To remove </a:t>
            </a:r>
          </a:p>
          <a:p>
            <a:pPr lvl="1">
              <a:buFont typeface="Wingdings" pitchFamily="2" charset="2"/>
              <a:buNone/>
            </a:pPr>
            <a:r>
              <a:rPr lang="en-GB"/>
              <a:t>{Order} </a:t>
            </a:r>
            <a:r>
              <a:rPr lang="en-NZ">
                <a:sym typeface="Symbol" pitchFamily="18" charset="2"/>
              </a:rPr>
              <a:t> </a:t>
            </a:r>
            <a:r>
              <a:rPr lang="en-GB"/>
              <a:t>{Customer} </a:t>
            </a:r>
            <a:r>
              <a:rPr lang="en-NZ">
                <a:sym typeface="Symbol" pitchFamily="18" charset="2"/>
              </a:rPr>
              <a:t> </a:t>
            </a:r>
            <a:r>
              <a:rPr lang="en-GB"/>
              <a:t>{Address}</a:t>
            </a:r>
          </a:p>
          <a:p>
            <a:r>
              <a:rPr lang="en-GB" sz="2400"/>
              <a:t>	we project R1 over</a:t>
            </a:r>
          </a:p>
          <a:p>
            <a:pPr lvl="1"/>
            <a:r>
              <a:rPr lang="en-GB"/>
              <a:t>{Order, Customer}</a:t>
            </a:r>
          </a:p>
          <a:p>
            <a:pPr lvl="1"/>
            <a:r>
              <a:rPr lang="en-GB"/>
              <a:t>{Customer, Address}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r>
              <a:rPr lang="en-GB"/>
              <a:t>Normalisation</a:t>
            </a:r>
          </a:p>
        </p:txBody>
      </p:sp>
      <p:sp>
        <p:nvSpPr>
          <p:cNvPr id="96259" name="Rectangle 3"/>
          <p:cNvSpPr>
            <a:spLocks noGrp="1" noChangeArrowheads="1"/>
          </p:cNvSpPr>
          <p:nvPr>
            <p:ph type="body" idx="1"/>
          </p:nvPr>
        </p:nvSpPr>
        <p:spPr>
          <a:xfrm>
            <a:off x="533400" y="1981200"/>
            <a:ext cx="8077200" cy="4191000"/>
          </a:xfrm>
        </p:spPr>
        <p:txBody>
          <a:bodyPr/>
          <a:lstStyle/>
          <a:p>
            <a:r>
              <a:rPr lang="en-GB" sz="2400"/>
              <a:t>1NF: </a:t>
            </a:r>
          </a:p>
          <a:p>
            <a:pPr lvl="1"/>
            <a:r>
              <a:rPr lang="en-GB" sz="2400"/>
              <a:t>{</a:t>
            </a:r>
            <a:r>
              <a:rPr lang="en-GB" sz="2400" u="sng"/>
              <a:t>Order, Product</a:t>
            </a:r>
            <a:r>
              <a:rPr lang="en-GB" sz="2400"/>
              <a:t>, Customer, Address, Quantity, UnitPrice}</a:t>
            </a:r>
            <a:endParaRPr lang="en-GB"/>
          </a:p>
          <a:p>
            <a:r>
              <a:rPr lang="en-GB" sz="2400"/>
              <a:t>2NF:</a:t>
            </a:r>
          </a:p>
          <a:p>
            <a:pPr lvl="1"/>
            <a:r>
              <a:rPr lang="en-GB" sz="2400"/>
              <a:t>{</a:t>
            </a:r>
            <a:r>
              <a:rPr lang="en-GB" sz="2400" u="sng"/>
              <a:t>Order</a:t>
            </a:r>
            <a:r>
              <a:rPr lang="en-GB" sz="2400"/>
              <a:t>, Customer, Address}, {</a:t>
            </a:r>
            <a:r>
              <a:rPr lang="en-GB" sz="2400" u="sng"/>
              <a:t>Product</a:t>
            </a:r>
            <a:r>
              <a:rPr lang="en-GB" sz="2400"/>
              <a:t>, UnitPrice}, and {</a:t>
            </a:r>
            <a:r>
              <a:rPr lang="en-GB" sz="2400" u="sng"/>
              <a:t>Order, Product</a:t>
            </a:r>
            <a:r>
              <a:rPr lang="en-GB" sz="2400"/>
              <a:t>, Quantity}</a:t>
            </a:r>
          </a:p>
          <a:p>
            <a:r>
              <a:rPr lang="en-GB" sz="2400"/>
              <a:t>3NF:</a:t>
            </a:r>
          </a:p>
          <a:p>
            <a:pPr lvl="1"/>
            <a:r>
              <a:rPr lang="en-GB" sz="2400"/>
              <a:t>{</a:t>
            </a:r>
            <a:r>
              <a:rPr lang="en-GB" sz="2400" u="sng"/>
              <a:t>Product</a:t>
            </a:r>
            <a:r>
              <a:rPr lang="en-GB" sz="2400"/>
              <a:t>, UnitPrice}, {</a:t>
            </a:r>
            <a:r>
              <a:rPr lang="en-GB" sz="2400" u="sng"/>
              <a:t>Order, Product</a:t>
            </a:r>
            <a:r>
              <a:rPr lang="en-GB" sz="2400"/>
              <a:t>, Quantity}, </a:t>
            </a:r>
          </a:p>
          <a:p>
            <a:pPr lvl="1">
              <a:buFont typeface="Wingdings" pitchFamily="2" charset="2"/>
              <a:buNone/>
            </a:pPr>
            <a:r>
              <a:rPr lang="en-GB" sz="2400"/>
              <a:t>	{</a:t>
            </a:r>
            <a:r>
              <a:rPr lang="en-GB" sz="2400" u="sng"/>
              <a:t>Order</a:t>
            </a:r>
            <a:r>
              <a:rPr lang="en-GB" sz="2400"/>
              <a:t>, Customer}, and {</a:t>
            </a:r>
            <a:r>
              <a:rPr lang="en-GB" sz="2400" u="sng"/>
              <a:t>Customer</a:t>
            </a:r>
            <a:r>
              <a:rPr lang="en-GB" sz="2400"/>
              <a:t>, Address}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CA" b="1" smtClean="0"/>
              <a:t>Transitive dependency</a:t>
            </a:r>
            <a:endParaRPr lang="en-US" b="1" smtClean="0"/>
          </a:p>
        </p:txBody>
      </p:sp>
      <p:sp>
        <p:nvSpPr>
          <p:cNvPr id="5" name="Footer Placeholder 3"/>
          <p:cNvSpPr>
            <a:spLocks noGrp="1"/>
          </p:cNvSpPr>
          <p:nvPr>
            <p:ph type="ftr" sz="quarter" idx="11"/>
          </p:nvPr>
        </p:nvSpPr>
        <p:spPr>
          <a:xfrm>
            <a:off x="3124200" y="6356350"/>
            <a:ext cx="2895600" cy="365125"/>
          </a:xfrm>
        </p:spPr>
        <p:txBody>
          <a:bodyPr rtlCol="0"/>
          <a:lstStyle/>
          <a:p>
            <a:pPr>
              <a:defRPr/>
            </a:pPr>
            <a:r>
              <a:rPr lang="en-US">
                <a:solidFill>
                  <a:schemeClr val="tx1">
                    <a:tint val="75000"/>
                  </a:schemeClr>
                </a:solidFill>
                <a:latin typeface="Times New Roman" charset="0"/>
              </a:rPr>
              <a:t>91.2914</a:t>
            </a:r>
          </a:p>
        </p:txBody>
      </p:sp>
      <p:sp>
        <p:nvSpPr>
          <p:cNvPr id="6" name="Slide Number Placeholder 4"/>
          <p:cNvSpPr>
            <a:spLocks noGrp="1"/>
          </p:cNvSpPr>
          <p:nvPr>
            <p:ph type="sldNum" sz="quarter" idx="12"/>
          </p:nvPr>
        </p:nvSpPr>
        <p:spPr/>
        <p:txBody>
          <a:bodyPr/>
          <a:lstStyle/>
          <a:p>
            <a:pPr>
              <a:defRPr/>
            </a:pPr>
            <a:fld id="{38CE1BCB-5FCA-44D3-BF9A-14470D492A51}" type="slidenum">
              <a:rPr lang="en-US"/>
              <a:pPr>
                <a:defRPr/>
              </a:pPr>
              <a:t>7</a:t>
            </a:fld>
            <a:endParaRPr lang="en-US"/>
          </a:p>
        </p:txBody>
      </p:sp>
      <p:sp>
        <p:nvSpPr>
          <p:cNvPr id="10245" name="Rectangle 60"/>
          <p:cNvSpPr>
            <a:spLocks noChangeArrowheads="1"/>
          </p:cNvSpPr>
          <p:nvPr/>
        </p:nvSpPr>
        <p:spPr bwMode="auto">
          <a:xfrm>
            <a:off x="990600" y="1447800"/>
            <a:ext cx="7239000" cy="4406900"/>
          </a:xfrm>
          <a:prstGeom prst="rect">
            <a:avLst/>
          </a:prstGeom>
          <a:noFill/>
          <a:ln w="9525">
            <a:noFill/>
            <a:miter lim="800000"/>
            <a:headEnd/>
            <a:tailEnd/>
          </a:ln>
          <a:effectLst/>
        </p:spPr>
        <p:txBody>
          <a:bodyPr>
            <a:spAutoFit/>
          </a:bodyPr>
          <a:lstStyle/>
          <a:p>
            <a:pPr>
              <a:spcBef>
                <a:spcPts val="1200"/>
              </a:spcBef>
              <a:spcAft>
                <a:spcPts val="1200"/>
              </a:spcAft>
            </a:pPr>
            <a:r>
              <a:rPr lang="en-CA" b="1"/>
              <a:t>Transitive dependency</a:t>
            </a:r>
          </a:p>
          <a:p>
            <a:pPr>
              <a:lnSpc>
                <a:spcPct val="140000"/>
              </a:lnSpc>
            </a:pPr>
            <a:r>
              <a:rPr lang="en-CA">
                <a:latin typeface="Arial" charset="0"/>
              </a:rPr>
              <a:t>Consider attributes A, B, and C, and where</a:t>
            </a:r>
          </a:p>
          <a:p>
            <a:pPr>
              <a:lnSpc>
                <a:spcPct val="150000"/>
              </a:lnSpc>
            </a:pPr>
            <a:r>
              <a:rPr lang="en-CA">
                <a:latin typeface="Arial" charset="0"/>
              </a:rPr>
              <a:t>	A </a:t>
            </a:r>
            <a:r>
              <a:rPr lang="en-CA" noProof="1">
                <a:latin typeface="Arial" charset="0"/>
                <a:sym typeface="Wingdings" pitchFamily="2" charset="2"/>
              </a:rPr>
              <a:t></a:t>
            </a:r>
            <a:r>
              <a:rPr lang="en-CA">
                <a:latin typeface="Arial" charset="0"/>
              </a:rPr>
              <a:t> B and B </a:t>
            </a:r>
            <a:r>
              <a:rPr lang="en-CA" noProof="1">
                <a:latin typeface="Arial" charset="0"/>
                <a:sym typeface="Wingdings" pitchFamily="2" charset="2"/>
              </a:rPr>
              <a:t></a:t>
            </a:r>
            <a:r>
              <a:rPr lang="en-CA">
                <a:latin typeface="Arial" charset="0"/>
              </a:rPr>
              <a:t> C. </a:t>
            </a:r>
          </a:p>
          <a:p>
            <a:pPr>
              <a:lnSpc>
                <a:spcPct val="150000"/>
              </a:lnSpc>
            </a:pPr>
            <a:r>
              <a:rPr lang="en-CA">
                <a:latin typeface="Arial" charset="0"/>
              </a:rPr>
              <a:t>Functional dependencies are transitive, which means that we also have the functional dependency 	A </a:t>
            </a:r>
            <a:r>
              <a:rPr lang="en-CA" noProof="1">
                <a:latin typeface="Arial" charset="0"/>
                <a:sym typeface="Wingdings" pitchFamily="2" charset="2"/>
              </a:rPr>
              <a:t></a:t>
            </a:r>
            <a:r>
              <a:rPr lang="en-CA">
                <a:latin typeface="Arial" charset="0"/>
              </a:rPr>
              <a:t> C</a:t>
            </a:r>
          </a:p>
          <a:p>
            <a:pPr>
              <a:lnSpc>
                <a:spcPct val="150000"/>
              </a:lnSpc>
            </a:pPr>
            <a:r>
              <a:rPr lang="en-CA">
                <a:latin typeface="Arial" charset="0"/>
              </a:rPr>
              <a:t>We say that C is transitively dependent on A through B. </a:t>
            </a:r>
            <a:endParaRPr lang="en-US">
              <a:latin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457200"/>
            <a:ext cx="8229600" cy="266700"/>
          </a:xfrm>
        </p:spPr>
        <p:txBody>
          <a:bodyPr/>
          <a:lstStyle/>
          <a:p>
            <a:pPr eaLnBrk="1" hangingPunct="1"/>
            <a:r>
              <a:rPr lang="en-CA" b="1" dirty="0" smtClean="0"/>
              <a:t>Transitive dependency</a:t>
            </a:r>
            <a:endParaRPr lang="en-US" b="1" dirty="0" smtClean="0"/>
          </a:p>
        </p:txBody>
      </p:sp>
      <p:sp>
        <p:nvSpPr>
          <p:cNvPr id="25" name="Footer Placeholder 3"/>
          <p:cNvSpPr>
            <a:spLocks noGrp="1"/>
          </p:cNvSpPr>
          <p:nvPr>
            <p:ph type="ftr" sz="quarter" idx="11"/>
          </p:nvPr>
        </p:nvSpPr>
        <p:spPr>
          <a:xfrm>
            <a:off x="3124200" y="6356350"/>
            <a:ext cx="2895600" cy="365125"/>
          </a:xfrm>
        </p:spPr>
        <p:txBody>
          <a:bodyPr rtlCol="0"/>
          <a:lstStyle/>
          <a:p>
            <a:pPr>
              <a:defRPr/>
            </a:pPr>
            <a:r>
              <a:rPr lang="en-US">
                <a:solidFill>
                  <a:schemeClr val="tx1">
                    <a:tint val="75000"/>
                  </a:schemeClr>
                </a:solidFill>
                <a:latin typeface="Times New Roman" charset="0"/>
              </a:rPr>
              <a:t>91.2914</a:t>
            </a:r>
          </a:p>
        </p:txBody>
      </p:sp>
      <p:sp>
        <p:nvSpPr>
          <p:cNvPr id="26" name="Slide Number Placeholder 4"/>
          <p:cNvSpPr>
            <a:spLocks noGrp="1"/>
          </p:cNvSpPr>
          <p:nvPr>
            <p:ph type="sldNum" sz="quarter" idx="12"/>
          </p:nvPr>
        </p:nvSpPr>
        <p:spPr/>
        <p:txBody>
          <a:bodyPr/>
          <a:lstStyle/>
          <a:p>
            <a:pPr>
              <a:defRPr/>
            </a:pPr>
            <a:fld id="{45D4721A-36F6-44E6-B733-AE3A35F7AF58}" type="slidenum">
              <a:rPr lang="en-US"/>
              <a:pPr>
                <a:defRPr/>
              </a:pPr>
              <a:t>8</a:t>
            </a:fld>
            <a:endParaRPr lang="en-US"/>
          </a:p>
        </p:txBody>
      </p:sp>
      <p:sp>
        <p:nvSpPr>
          <p:cNvPr id="11269" name="Freeform 66"/>
          <p:cNvSpPr>
            <a:spLocks/>
          </p:cNvSpPr>
          <p:nvPr/>
        </p:nvSpPr>
        <p:spPr bwMode="auto">
          <a:xfrm>
            <a:off x="1508125" y="2203450"/>
            <a:ext cx="1822450" cy="387350"/>
          </a:xfrm>
          <a:custGeom>
            <a:avLst/>
            <a:gdLst>
              <a:gd name="T0" fmla="*/ 0 w 4032"/>
              <a:gd name="T1" fmla="*/ 0 h 288"/>
              <a:gd name="T2" fmla="*/ 0 w 4032"/>
              <a:gd name="T3" fmla="*/ 520972300 h 288"/>
              <a:gd name="T4" fmla="*/ 823741072 w 4032"/>
              <a:gd name="T5" fmla="*/ 520972300 h 288"/>
              <a:gd name="T6" fmla="*/ 823741072 w 4032"/>
              <a:gd name="T7" fmla="*/ 0 h 2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32" h="288">
                <a:moveTo>
                  <a:pt x="0" y="0"/>
                </a:moveTo>
                <a:lnTo>
                  <a:pt x="0" y="288"/>
                </a:lnTo>
                <a:lnTo>
                  <a:pt x="4032" y="288"/>
                </a:lnTo>
                <a:lnTo>
                  <a:pt x="4032" y="0"/>
                </a:lnTo>
              </a:path>
            </a:pathLst>
          </a:custGeom>
          <a:noFill/>
          <a:ln w="9525" cap="flat" cmpd="sng">
            <a:solidFill>
              <a:srgbClr val="000000"/>
            </a:solidFill>
            <a:prstDash val="solid"/>
            <a:round/>
            <a:headEnd type="none" w="med" len="med"/>
            <a:tailEnd type="arrow" w="med" len="med"/>
          </a:ln>
          <a:effectLst/>
        </p:spPr>
        <p:txBody>
          <a:bodyPr/>
          <a:lstStyle/>
          <a:p>
            <a:endParaRPr lang="en-US"/>
          </a:p>
        </p:txBody>
      </p:sp>
      <p:sp>
        <p:nvSpPr>
          <p:cNvPr id="11270" name="Freeform 67"/>
          <p:cNvSpPr>
            <a:spLocks/>
          </p:cNvSpPr>
          <p:nvPr/>
        </p:nvSpPr>
        <p:spPr bwMode="auto">
          <a:xfrm flipV="1">
            <a:off x="4702175" y="1295400"/>
            <a:ext cx="2298700" cy="387350"/>
          </a:xfrm>
          <a:custGeom>
            <a:avLst/>
            <a:gdLst>
              <a:gd name="T0" fmla="*/ 0 w 4032"/>
              <a:gd name="T1" fmla="*/ 0 h 288"/>
              <a:gd name="T2" fmla="*/ 0 w 4032"/>
              <a:gd name="T3" fmla="*/ 520972300 h 288"/>
              <a:gd name="T4" fmla="*/ 1310521252 w 4032"/>
              <a:gd name="T5" fmla="*/ 520972300 h 288"/>
              <a:gd name="T6" fmla="*/ 1310521252 w 4032"/>
              <a:gd name="T7" fmla="*/ 0 h 2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32" h="288">
                <a:moveTo>
                  <a:pt x="0" y="0"/>
                </a:moveTo>
                <a:lnTo>
                  <a:pt x="0" y="288"/>
                </a:lnTo>
                <a:lnTo>
                  <a:pt x="4032" y="288"/>
                </a:lnTo>
                <a:lnTo>
                  <a:pt x="4032" y="0"/>
                </a:lnTo>
              </a:path>
            </a:pathLst>
          </a:custGeom>
          <a:noFill/>
          <a:ln w="9525" cap="flat" cmpd="sng">
            <a:solidFill>
              <a:srgbClr val="000000"/>
            </a:solidFill>
            <a:prstDash val="solid"/>
            <a:round/>
            <a:headEnd type="none" w="med" len="med"/>
            <a:tailEnd type="arrow" w="med" len="med"/>
          </a:ln>
          <a:effectLst/>
        </p:spPr>
        <p:txBody>
          <a:bodyPr/>
          <a:lstStyle/>
          <a:p>
            <a:endParaRPr lang="en-US"/>
          </a:p>
        </p:txBody>
      </p:sp>
      <p:sp>
        <p:nvSpPr>
          <p:cNvPr id="11271" name="Text Box 69"/>
          <p:cNvSpPr txBox="1">
            <a:spLocks noChangeArrowheads="1"/>
          </p:cNvSpPr>
          <p:nvPr/>
        </p:nvSpPr>
        <p:spPr bwMode="auto">
          <a:xfrm>
            <a:off x="892175" y="1752600"/>
            <a:ext cx="7391400" cy="457200"/>
          </a:xfrm>
          <a:prstGeom prst="rect">
            <a:avLst/>
          </a:prstGeom>
          <a:noFill/>
          <a:ln w="9525">
            <a:noFill/>
            <a:miter lim="800000"/>
            <a:headEnd/>
            <a:tailEnd/>
          </a:ln>
          <a:effectLst/>
        </p:spPr>
        <p:txBody>
          <a:bodyPr>
            <a:spAutoFit/>
          </a:bodyPr>
          <a:lstStyle/>
          <a:p>
            <a:r>
              <a:rPr lang="en-CA" u="sng"/>
              <a:t>EmpNum</a:t>
            </a:r>
            <a:r>
              <a:rPr lang="en-CA" noProof="1"/>
              <a:t> </a:t>
            </a:r>
            <a:r>
              <a:rPr lang="en-US"/>
              <a:t>  </a:t>
            </a:r>
            <a:r>
              <a:rPr lang="en-CA"/>
              <a:t>EmpEmail     </a:t>
            </a:r>
            <a:r>
              <a:rPr lang="en-CA" noProof="1"/>
              <a:t>DeptNum       </a:t>
            </a:r>
            <a:r>
              <a:rPr lang="en-CA"/>
              <a:t>DeptNname</a:t>
            </a:r>
            <a:endParaRPr lang="en-US"/>
          </a:p>
        </p:txBody>
      </p:sp>
      <p:sp>
        <p:nvSpPr>
          <p:cNvPr id="11272" name="Rectangle 70"/>
          <p:cNvSpPr>
            <a:spLocks noChangeArrowheads="1"/>
          </p:cNvSpPr>
          <p:nvPr/>
        </p:nvSpPr>
        <p:spPr bwMode="auto">
          <a:xfrm>
            <a:off x="815975" y="1676400"/>
            <a:ext cx="1447800" cy="533400"/>
          </a:xfrm>
          <a:prstGeom prst="rect">
            <a:avLst/>
          </a:prstGeom>
          <a:noFill/>
          <a:ln w="9525">
            <a:solidFill>
              <a:schemeClr val="tx1"/>
            </a:solidFill>
            <a:miter lim="800000"/>
            <a:headEnd/>
            <a:tailEnd/>
          </a:ln>
          <a:effectLst/>
        </p:spPr>
        <p:txBody>
          <a:bodyPr wrap="none" anchor="ctr"/>
          <a:lstStyle/>
          <a:p>
            <a:endParaRPr lang="en-US"/>
          </a:p>
        </p:txBody>
      </p:sp>
      <p:sp>
        <p:nvSpPr>
          <p:cNvPr id="11273" name="Rectangle 71"/>
          <p:cNvSpPr>
            <a:spLocks noChangeArrowheads="1"/>
          </p:cNvSpPr>
          <p:nvPr/>
        </p:nvSpPr>
        <p:spPr bwMode="auto">
          <a:xfrm>
            <a:off x="2263775" y="1676400"/>
            <a:ext cx="1600200" cy="533400"/>
          </a:xfrm>
          <a:prstGeom prst="rect">
            <a:avLst/>
          </a:prstGeom>
          <a:noFill/>
          <a:ln w="9525">
            <a:solidFill>
              <a:schemeClr val="tx1"/>
            </a:solidFill>
            <a:miter lim="800000"/>
            <a:headEnd/>
            <a:tailEnd/>
          </a:ln>
          <a:effectLst/>
        </p:spPr>
        <p:txBody>
          <a:bodyPr wrap="none" anchor="ctr"/>
          <a:lstStyle/>
          <a:p>
            <a:endParaRPr lang="en-US"/>
          </a:p>
        </p:txBody>
      </p:sp>
      <p:sp>
        <p:nvSpPr>
          <p:cNvPr id="11274" name="Rectangle 72"/>
          <p:cNvSpPr>
            <a:spLocks noChangeArrowheads="1"/>
          </p:cNvSpPr>
          <p:nvPr/>
        </p:nvSpPr>
        <p:spPr bwMode="auto">
          <a:xfrm>
            <a:off x="3863975" y="1676400"/>
            <a:ext cx="1752600" cy="533400"/>
          </a:xfrm>
          <a:prstGeom prst="rect">
            <a:avLst/>
          </a:prstGeom>
          <a:noFill/>
          <a:ln w="9525">
            <a:solidFill>
              <a:schemeClr val="tx1"/>
            </a:solidFill>
            <a:miter lim="800000"/>
            <a:headEnd/>
            <a:tailEnd/>
          </a:ln>
          <a:effectLst/>
        </p:spPr>
        <p:txBody>
          <a:bodyPr wrap="none" anchor="ctr"/>
          <a:lstStyle/>
          <a:p>
            <a:endParaRPr lang="en-US"/>
          </a:p>
        </p:txBody>
      </p:sp>
      <p:sp>
        <p:nvSpPr>
          <p:cNvPr id="11275" name="Rectangle 73"/>
          <p:cNvSpPr>
            <a:spLocks noChangeArrowheads="1"/>
          </p:cNvSpPr>
          <p:nvPr/>
        </p:nvSpPr>
        <p:spPr bwMode="auto">
          <a:xfrm>
            <a:off x="5616575" y="1676400"/>
            <a:ext cx="1981200" cy="533400"/>
          </a:xfrm>
          <a:prstGeom prst="rect">
            <a:avLst/>
          </a:prstGeom>
          <a:noFill/>
          <a:ln w="9525">
            <a:solidFill>
              <a:schemeClr val="tx1"/>
            </a:solidFill>
            <a:miter lim="800000"/>
            <a:headEnd/>
            <a:tailEnd/>
          </a:ln>
          <a:effectLst/>
        </p:spPr>
        <p:txBody>
          <a:bodyPr wrap="none" anchor="ctr"/>
          <a:lstStyle/>
          <a:p>
            <a:endParaRPr lang="en-US"/>
          </a:p>
        </p:txBody>
      </p:sp>
      <p:sp>
        <p:nvSpPr>
          <p:cNvPr id="11276" name="Freeform 76"/>
          <p:cNvSpPr>
            <a:spLocks/>
          </p:cNvSpPr>
          <p:nvPr/>
        </p:nvSpPr>
        <p:spPr bwMode="auto">
          <a:xfrm>
            <a:off x="3330575" y="2209800"/>
            <a:ext cx="1143000" cy="381000"/>
          </a:xfrm>
          <a:custGeom>
            <a:avLst/>
            <a:gdLst>
              <a:gd name="T0" fmla="*/ 0 w 720"/>
              <a:gd name="T1" fmla="*/ 604837500 h 240"/>
              <a:gd name="T2" fmla="*/ 1814512500 w 720"/>
              <a:gd name="T3" fmla="*/ 604837500 h 240"/>
              <a:gd name="T4" fmla="*/ 1814512500 w 720"/>
              <a:gd name="T5" fmla="*/ 0 h 240"/>
              <a:gd name="T6" fmla="*/ 0 60000 65536"/>
              <a:gd name="T7" fmla="*/ 0 60000 65536"/>
              <a:gd name="T8" fmla="*/ 0 60000 65536"/>
            </a:gdLst>
            <a:ahLst/>
            <a:cxnLst>
              <a:cxn ang="T6">
                <a:pos x="T0" y="T1"/>
              </a:cxn>
              <a:cxn ang="T7">
                <a:pos x="T2" y="T3"/>
              </a:cxn>
              <a:cxn ang="T8">
                <a:pos x="T4" y="T5"/>
              </a:cxn>
            </a:cxnLst>
            <a:rect l="0" t="0" r="r" b="b"/>
            <a:pathLst>
              <a:path w="720" h="240">
                <a:moveTo>
                  <a:pt x="0" y="240"/>
                </a:moveTo>
                <a:lnTo>
                  <a:pt x="720" y="240"/>
                </a:lnTo>
                <a:lnTo>
                  <a:pt x="720" y="0"/>
                </a:lnTo>
              </a:path>
            </a:pathLst>
          </a:custGeom>
          <a:noFill/>
          <a:ln w="9525">
            <a:solidFill>
              <a:schemeClr val="tx1"/>
            </a:solidFill>
            <a:round/>
            <a:headEnd type="none" w="med" len="med"/>
            <a:tailEnd type="arrow" w="med" len="med"/>
          </a:ln>
          <a:effectLst/>
        </p:spPr>
        <p:txBody>
          <a:bodyPr wrap="none" anchor="ctr"/>
          <a:lstStyle/>
          <a:p>
            <a:endParaRPr lang="en-US"/>
          </a:p>
        </p:txBody>
      </p:sp>
      <p:sp>
        <p:nvSpPr>
          <p:cNvPr id="11277" name="AutoShape 77"/>
          <p:cNvSpPr>
            <a:spLocks noChangeArrowheads="1"/>
          </p:cNvSpPr>
          <p:nvPr/>
        </p:nvSpPr>
        <p:spPr bwMode="auto">
          <a:xfrm rot="-821456">
            <a:off x="2286000" y="2971800"/>
            <a:ext cx="1143000" cy="685800"/>
          </a:xfrm>
          <a:prstGeom prst="downArrow">
            <a:avLst>
              <a:gd name="adj1" fmla="val 50000"/>
              <a:gd name="adj2" fmla="val 25000"/>
            </a:avLst>
          </a:prstGeom>
          <a:solidFill>
            <a:schemeClr val="accent1"/>
          </a:solidFill>
          <a:ln w="9525">
            <a:solidFill>
              <a:schemeClr val="tx1"/>
            </a:solidFill>
            <a:miter lim="800000"/>
            <a:headEnd/>
            <a:tailEnd/>
          </a:ln>
          <a:effectLst/>
        </p:spPr>
        <p:txBody>
          <a:bodyPr wrap="none" anchor="ctr"/>
          <a:lstStyle/>
          <a:p>
            <a:endParaRPr lang="en-US"/>
          </a:p>
        </p:txBody>
      </p:sp>
      <p:sp>
        <p:nvSpPr>
          <p:cNvPr id="11278" name="Freeform 78"/>
          <p:cNvSpPr>
            <a:spLocks/>
          </p:cNvSpPr>
          <p:nvPr/>
        </p:nvSpPr>
        <p:spPr bwMode="auto">
          <a:xfrm>
            <a:off x="1835150" y="4489450"/>
            <a:ext cx="1822450" cy="387350"/>
          </a:xfrm>
          <a:custGeom>
            <a:avLst/>
            <a:gdLst>
              <a:gd name="T0" fmla="*/ 0 w 4032"/>
              <a:gd name="T1" fmla="*/ 0 h 288"/>
              <a:gd name="T2" fmla="*/ 0 w 4032"/>
              <a:gd name="T3" fmla="*/ 520972300 h 288"/>
              <a:gd name="T4" fmla="*/ 823741072 w 4032"/>
              <a:gd name="T5" fmla="*/ 520972300 h 288"/>
              <a:gd name="T6" fmla="*/ 823741072 w 4032"/>
              <a:gd name="T7" fmla="*/ 0 h 2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32" h="288">
                <a:moveTo>
                  <a:pt x="0" y="0"/>
                </a:moveTo>
                <a:lnTo>
                  <a:pt x="0" y="288"/>
                </a:lnTo>
                <a:lnTo>
                  <a:pt x="4032" y="288"/>
                </a:lnTo>
                <a:lnTo>
                  <a:pt x="4032" y="0"/>
                </a:lnTo>
              </a:path>
            </a:pathLst>
          </a:custGeom>
          <a:noFill/>
          <a:ln w="9525" cap="flat" cmpd="sng">
            <a:solidFill>
              <a:srgbClr val="000000"/>
            </a:solidFill>
            <a:prstDash val="solid"/>
            <a:round/>
            <a:headEnd type="none" w="med" len="med"/>
            <a:tailEnd type="arrow" w="med" len="med"/>
          </a:ln>
          <a:effectLst/>
        </p:spPr>
        <p:txBody>
          <a:bodyPr/>
          <a:lstStyle/>
          <a:p>
            <a:endParaRPr lang="en-US"/>
          </a:p>
        </p:txBody>
      </p:sp>
      <p:sp>
        <p:nvSpPr>
          <p:cNvPr id="11279" name="Freeform 79"/>
          <p:cNvSpPr>
            <a:spLocks/>
          </p:cNvSpPr>
          <p:nvPr/>
        </p:nvSpPr>
        <p:spPr bwMode="auto">
          <a:xfrm flipV="1">
            <a:off x="5029200" y="3581400"/>
            <a:ext cx="2298700" cy="387350"/>
          </a:xfrm>
          <a:custGeom>
            <a:avLst/>
            <a:gdLst>
              <a:gd name="T0" fmla="*/ 0 w 4032"/>
              <a:gd name="T1" fmla="*/ 0 h 288"/>
              <a:gd name="T2" fmla="*/ 0 w 4032"/>
              <a:gd name="T3" fmla="*/ 520972300 h 288"/>
              <a:gd name="T4" fmla="*/ 1310521252 w 4032"/>
              <a:gd name="T5" fmla="*/ 520972300 h 288"/>
              <a:gd name="T6" fmla="*/ 1310521252 w 4032"/>
              <a:gd name="T7" fmla="*/ 0 h 2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32" h="288">
                <a:moveTo>
                  <a:pt x="0" y="0"/>
                </a:moveTo>
                <a:lnTo>
                  <a:pt x="0" y="288"/>
                </a:lnTo>
                <a:lnTo>
                  <a:pt x="4032" y="288"/>
                </a:lnTo>
                <a:lnTo>
                  <a:pt x="4032" y="0"/>
                </a:lnTo>
              </a:path>
            </a:pathLst>
          </a:custGeom>
          <a:noFill/>
          <a:ln w="9525" cap="flat" cmpd="sng">
            <a:solidFill>
              <a:srgbClr val="000000"/>
            </a:solidFill>
            <a:prstDash val="solid"/>
            <a:round/>
            <a:headEnd type="none" w="med" len="med"/>
            <a:tailEnd type="arrow" w="med" len="med"/>
          </a:ln>
          <a:effectLst/>
        </p:spPr>
        <p:txBody>
          <a:bodyPr/>
          <a:lstStyle/>
          <a:p>
            <a:endParaRPr lang="en-US"/>
          </a:p>
        </p:txBody>
      </p:sp>
      <p:sp>
        <p:nvSpPr>
          <p:cNvPr id="11280" name="Text Box 80"/>
          <p:cNvSpPr txBox="1">
            <a:spLocks noChangeArrowheads="1"/>
          </p:cNvSpPr>
          <p:nvPr/>
        </p:nvSpPr>
        <p:spPr bwMode="auto">
          <a:xfrm>
            <a:off x="1219200" y="4038600"/>
            <a:ext cx="7391400" cy="457200"/>
          </a:xfrm>
          <a:prstGeom prst="rect">
            <a:avLst/>
          </a:prstGeom>
          <a:noFill/>
          <a:ln w="9525">
            <a:noFill/>
            <a:miter lim="800000"/>
            <a:headEnd/>
            <a:tailEnd/>
          </a:ln>
          <a:effectLst/>
        </p:spPr>
        <p:txBody>
          <a:bodyPr>
            <a:spAutoFit/>
          </a:bodyPr>
          <a:lstStyle/>
          <a:p>
            <a:r>
              <a:rPr lang="en-CA" u="sng"/>
              <a:t>EmpNum</a:t>
            </a:r>
            <a:r>
              <a:rPr lang="en-CA"/>
              <a:t>   </a:t>
            </a:r>
            <a:r>
              <a:rPr lang="en-CA" noProof="1"/>
              <a:t> </a:t>
            </a:r>
            <a:r>
              <a:rPr lang="en-CA"/>
              <a:t>EmpEmail     </a:t>
            </a:r>
            <a:r>
              <a:rPr lang="en-CA" noProof="1"/>
              <a:t>DeptNum       </a:t>
            </a:r>
            <a:r>
              <a:rPr lang="en-CA"/>
              <a:t>DeptNname</a:t>
            </a:r>
            <a:endParaRPr lang="en-US"/>
          </a:p>
        </p:txBody>
      </p:sp>
      <p:sp>
        <p:nvSpPr>
          <p:cNvPr id="11281" name="Rectangle 81"/>
          <p:cNvSpPr>
            <a:spLocks noChangeArrowheads="1"/>
          </p:cNvSpPr>
          <p:nvPr/>
        </p:nvSpPr>
        <p:spPr bwMode="auto">
          <a:xfrm>
            <a:off x="1143000" y="3962400"/>
            <a:ext cx="1447800" cy="533400"/>
          </a:xfrm>
          <a:prstGeom prst="rect">
            <a:avLst/>
          </a:prstGeom>
          <a:noFill/>
          <a:ln w="9525">
            <a:solidFill>
              <a:schemeClr val="tx1"/>
            </a:solidFill>
            <a:miter lim="800000"/>
            <a:headEnd/>
            <a:tailEnd/>
          </a:ln>
          <a:effectLst/>
        </p:spPr>
        <p:txBody>
          <a:bodyPr wrap="none" anchor="ctr"/>
          <a:lstStyle/>
          <a:p>
            <a:endParaRPr lang="en-US"/>
          </a:p>
        </p:txBody>
      </p:sp>
      <p:sp>
        <p:nvSpPr>
          <p:cNvPr id="11282" name="Rectangle 82"/>
          <p:cNvSpPr>
            <a:spLocks noChangeArrowheads="1"/>
          </p:cNvSpPr>
          <p:nvPr/>
        </p:nvSpPr>
        <p:spPr bwMode="auto">
          <a:xfrm>
            <a:off x="2590800" y="3962400"/>
            <a:ext cx="1600200" cy="533400"/>
          </a:xfrm>
          <a:prstGeom prst="rect">
            <a:avLst/>
          </a:prstGeom>
          <a:noFill/>
          <a:ln w="9525">
            <a:solidFill>
              <a:schemeClr val="tx1"/>
            </a:solidFill>
            <a:miter lim="800000"/>
            <a:headEnd/>
            <a:tailEnd/>
          </a:ln>
          <a:effectLst/>
        </p:spPr>
        <p:txBody>
          <a:bodyPr wrap="none" anchor="ctr"/>
          <a:lstStyle/>
          <a:p>
            <a:endParaRPr lang="en-US"/>
          </a:p>
        </p:txBody>
      </p:sp>
      <p:sp>
        <p:nvSpPr>
          <p:cNvPr id="11283" name="Rectangle 83"/>
          <p:cNvSpPr>
            <a:spLocks noChangeArrowheads="1"/>
          </p:cNvSpPr>
          <p:nvPr/>
        </p:nvSpPr>
        <p:spPr bwMode="auto">
          <a:xfrm>
            <a:off x="4191000" y="3962400"/>
            <a:ext cx="1752600" cy="533400"/>
          </a:xfrm>
          <a:prstGeom prst="rect">
            <a:avLst/>
          </a:prstGeom>
          <a:noFill/>
          <a:ln w="9525">
            <a:solidFill>
              <a:schemeClr val="tx1"/>
            </a:solidFill>
            <a:miter lim="800000"/>
            <a:headEnd/>
            <a:tailEnd/>
          </a:ln>
          <a:effectLst/>
        </p:spPr>
        <p:txBody>
          <a:bodyPr wrap="none" anchor="ctr"/>
          <a:lstStyle/>
          <a:p>
            <a:endParaRPr lang="en-US"/>
          </a:p>
        </p:txBody>
      </p:sp>
      <p:sp>
        <p:nvSpPr>
          <p:cNvPr id="11284" name="Rectangle 84"/>
          <p:cNvSpPr>
            <a:spLocks noChangeArrowheads="1"/>
          </p:cNvSpPr>
          <p:nvPr/>
        </p:nvSpPr>
        <p:spPr bwMode="auto">
          <a:xfrm>
            <a:off x="5943600" y="3962400"/>
            <a:ext cx="1981200" cy="533400"/>
          </a:xfrm>
          <a:prstGeom prst="rect">
            <a:avLst/>
          </a:prstGeom>
          <a:noFill/>
          <a:ln w="9525">
            <a:solidFill>
              <a:schemeClr val="tx1"/>
            </a:solidFill>
            <a:miter lim="800000"/>
            <a:headEnd/>
            <a:tailEnd/>
          </a:ln>
          <a:effectLst/>
        </p:spPr>
        <p:txBody>
          <a:bodyPr wrap="none" anchor="ctr"/>
          <a:lstStyle/>
          <a:p>
            <a:endParaRPr lang="en-US"/>
          </a:p>
        </p:txBody>
      </p:sp>
      <p:sp>
        <p:nvSpPr>
          <p:cNvPr id="11285" name="Freeform 85"/>
          <p:cNvSpPr>
            <a:spLocks/>
          </p:cNvSpPr>
          <p:nvPr/>
        </p:nvSpPr>
        <p:spPr bwMode="auto">
          <a:xfrm>
            <a:off x="3657600" y="4495800"/>
            <a:ext cx="1143000" cy="381000"/>
          </a:xfrm>
          <a:custGeom>
            <a:avLst/>
            <a:gdLst>
              <a:gd name="T0" fmla="*/ 0 w 720"/>
              <a:gd name="T1" fmla="*/ 604837500 h 240"/>
              <a:gd name="T2" fmla="*/ 1814512500 w 720"/>
              <a:gd name="T3" fmla="*/ 604837500 h 240"/>
              <a:gd name="T4" fmla="*/ 1814512500 w 720"/>
              <a:gd name="T5" fmla="*/ 0 h 240"/>
              <a:gd name="T6" fmla="*/ 0 60000 65536"/>
              <a:gd name="T7" fmla="*/ 0 60000 65536"/>
              <a:gd name="T8" fmla="*/ 0 60000 65536"/>
            </a:gdLst>
            <a:ahLst/>
            <a:cxnLst>
              <a:cxn ang="T6">
                <a:pos x="T0" y="T1"/>
              </a:cxn>
              <a:cxn ang="T7">
                <a:pos x="T2" y="T3"/>
              </a:cxn>
              <a:cxn ang="T8">
                <a:pos x="T4" y="T5"/>
              </a:cxn>
            </a:cxnLst>
            <a:rect l="0" t="0" r="r" b="b"/>
            <a:pathLst>
              <a:path w="720" h="240">
                <a:moveTo>
                  <a:pt x="0" y="240"/>
                </a:moveTo>
                <a:lnTo>
                  <a:pt x="720" y="240"/>
                </a:lnTo>
                <a:lnTo>
                  <a:pt x="720" y="0"/>
                </a:lnTo>
              </a:path>
            </a:pathLst>
          </a:custGeom>
          <a:noFill/>
          <a:ln w="9525">
            <a:solidFill>
              <a:schemeClr val="tx1"/>
            </a:solidFill>
            <a:round/>
            <a:headEnd type="none" w="med" len="med"/>
            <a:tailEnd type="arrow" w="med" len="med"/>
          </a:ln>
          <a:effectLst/>
        </p:spPr>
        <p:txBody>
          <a:bodyPr wrap="none" anchor="ctr"/>
          <a:lstStyle/>
          <a:p>
            <a:endParaRPr lang="en-US"/>
          </a:p>
        </p:txBody>
      </p:sp>
      <p:sp>
        <p:nvSpPr>
          <p:cNvPr id="11286" name="Freeform 86"/>
          <p:cNvSpPr>
            <a:spLocks/>
          </p:cNvSpPr>
          <p:nvPr/>
        </p:nvSpPr>
        <p:spPr bwMode="auto">
          <a:xfrm>
            <a:off x="4800600" y="4495800"/>
            <a:ext cx="2057400" cy="381000"/>
          </a:xfrm>
          <a:custGeom>
            <a:avLst/>
            <a:gdLst>
              <a:gd name="T0" fmla="*/ 0 w 720"/>
              <a:gd name="T1" fmla="*/ 604837500 h 240"/>
              <a:gd name="T2" fmla="*/ 2147483647 w 720"/>
              <a:gd name="T3" fmla="*/ 604837500 h 240"/>
              <a:gd name="T4" fmla="*/ 2147483647 w 720"/>
              <a:gd name="T5" fmla="*/ 0 h 240"/>
              <a:gd name="T6" fmla="*/ 0 60000 65536"/>
              <a:gd name="T7" fmla="*/ 0 60000 65536"/>
              <a:gd name="T8" fmla="*/ 0 60000 65536"/>
            </a:gdLst>
            <a:ahLst/>
            <a:cxnLst>
              <a:cxn ang="T6">
                <a:pos x="T0" y="T1"/>
              </a:cxn>
              <a:cxn ang="T7">
                <a:pos x="T2" y="T3"/>
              </a:cxn>
              <a:cxn ang="T8">
                <a:pos x="T4" y="T5"/>
              </a:cxn>
            </a:cxnLst>
            <a:rect l="0" t="0" r="r" b="b"/>
            <a:pathLst>
              <a:path w="720" h="240">
                <a:moveTo>
                  <a:pt x="0" y="240"/>
                </a:moveTo>
                <a:lnTo>
                  <a:pt x="720" y="240"/>
                </a:lnTo>
                <a:lnTo>
                  <a:pt x="720" y="0"/>
                </a:lnTo>
              </a:path>
            </a:pathLst>
          </a:custGeom>
          <a:noFill/>
          <a:ln w="9525">
            <a:solidFill>
              <a:schemeClr val="tx1"/>
            </a:solidFill>
            <a:round/>
            <a:headEnd type="none" w="med" len="med"/>
            <a:tailEnd type="arrow" w="med" len="med"/>
          </a:ln>
          <a:effectLst/>
        </p:spPr>
        <p:txBody>
          <a:bodyPr wrap="none" anchor="ctr"/>
          <a:lstStyle/>
          <a:p>
            <a:endParaRPr lang="en-US"/>
          </a:p>
        </p:txBody>
      </p:sp>
      <p:sp>
        <p:nvSpPr>
          <p:cNvPr id="11287" name="Rectangle 87"/>
          <p:cNvSpPr>
            <a:spLocks noChangeArrowheads="1"/>
          </p:cNvSpPr>
          <p:nvPr/>
        </p:nvSpPr>
        <p:spPr bwMode="auto">
          <a:xfrm>
            <a:off x="685800" y="5105400"/>
            <a:ext cx="8153400" cy="822325"/>
          </a:xfrm>
          <a:prstGeom prst="rect">
            <a:avLst/>
          </a:prstGeom>
          <a:noFill/>
          <a:ln w="9525">
            <a:noFill/>
            <a:miter lim="800000"/>
            <a:headEnd/>
            <a:tailEnd/>
          </a:ln>
          <a:effectLst/>
        </p:spPr>
        <p:txBody>
          <a:bodyPr>
            <a:spAutoFit/>
          </a:bodyPr>
          <a:lstStyle/>
          <a:p>
            <a:r>
              <a:rPr lang="en-CA"/>
              <a:t>DeptName is </a:t>
            </a:r>
            <a:r>
              <a:rPr lang="en-CA" i="1"/>
              <a:t>transitively dependent</a:t>
            </a:r>
            <a:r>
              <a:rPr lang="en-CA"/>
              <a:t> on EmpNum via DeptNum</a:t>
            </a:r>
          </a:p>
          <a:p>
            <a:pPr lvl="2"/>
            <a:r>
              <a:rPr lang="en-CA"/>
              <a:t>EmpNum </a:t>
            </a:r>
            <a:r>
              <a:rPr lang="en-CA" noProof="1">
                <a:sym typeface="Wingdings" pitchFamily="2" charset="2"/>
              </a:rPr>
              <a:t></a:t>
            </a:r>
            <a:r>
              <a:rPr lang="en-CA" noProof="1"/>
              <a:t> DeptN</a:t>
            </a:r>
            <a:r>
              <a:rPr lang="en-CA"/>
              <a:t>ame</a:t>
            </a:r>
            <a:endParaRPr lang="en-US"/>
          </a:p>
        </p:txBody>
      </p:sp>
      <p:sp>
        <p:nvSpPr>
          <p:cNvPr id="11288" name="Rectangle 88"/>
          <p:cNvSpPr>
            <a:spLocks noChangeArrowheads="1"/>
          </p:cNvSpPr>
          <p:nvPr/>
        </p:nvSpPr>
        <p:spPr bwMode="auto">
          <a:xfrm>
            <a:off x="815975" y="1066800"/>
            <a:ext cx="3021013" cy="457200"/>
          </a:xfrm>
          <a:prstGeom prst="rect">
            <a:avLst/>
          </a:prstGeom>
          <a:noFill/>
          <a:ln w="9525">
            <a:noFill/>
            <a:miter lim="800000"/>
            <a:headEnd/>
            <a:tailEnd/>
          </a:ln>
          <a:effectLst/>
        </p:spPr>
        <p:txBody>
          <a:bodyPr wrap="none">
            <a:spAutoFit/>
          </a:bodyPr>
          <a:lstStyle/>
          <a:p>
            <a:r>
              <a:rPr lang="en-CA"/>
              <a:t>EmpNum </a:t>
            </a:r>
            <a:r>
              <a:rPr lang="en-CA" noProof="1">
                <a:sym typeface="Wingdings" pitchFamily="2" charset="2"/>
              </a:rPr>
              <a:t></a:t>
            </a:r>
            <a:r>
              <a:rPr lang="en-CA" noProof="1"/>
              <a:t> DeptNum</a:t>
            </a:r>
            <a:endParaRPr lang="en-US"/>
          </a:p>
        </p:txBody>
      </p:sp>
      <p:sp>
        <p:nvSpPr>
          <p:cNvPr id="11289" name="Rectangle 89"/>
          <p:cNvSpPr>
            <a:spLocks noChangeArrowheads="1"/>
          </p:cNvSpPr>
          <p:nvPr/>
        </p:nvSpPr>
        <p:spPr bwMode="auto">
          <a:xfrm>
            <a:off x="5181600" y="2438400"/>
            <a:ext cx="3155950" cy="457200"/>
          </a:xfrm>
          <a:prstGeom prst="rect">
            <a:avLst/>
          </a:prstGeom>
          <a:noFill/>
          <a:ln w="9525">
            <a:noFill/>
            <a:miter lim="800000"/>
            <a:headEnd/>
            <a:tailEnd/>
          </a:ln>
          <a:effectLst/>
        </p:spPr>
        <p:txBody>
          <a:bodyPr wrap="none">
            <a:spAutoFit/>
          </a:bodyPr>
          <a:lstStyle/>
          <a:p>
            <a:r>
              <a:rPr lang="en-CA"/>
              <a:t>DeptNum </a:t>
            </a:r>
            <a:r>
              <a:rPr lang="en-CA" noProof="1">
                <a:sym typeface="Wingdings" pitchFamily="2" charset="2"/>
              </a:rPr>
              <a:t></a:t>
            </a:r>
            <a:r>
              <a:rPr lang="en-CA" noProof="1"/>
              <a:t> DeptN</a:t>
            </a:r>
            <a:r>
              <a:rPr lang="en-CA"/>
              <a:t>ame</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457200"/>
            <a:ext cx="8229600" cy="368300"/>
          </a:xfrm>
        </p:spPr>
        <p:txBody>
          <a:bodyPr/>
          <a:lstStyle/>
          <a:p>
            <a:pPr eaLnBrk="1" hangingPunct="1"/>
            <a:r>
              <a:rPr lang="en-CA" b="1" dirty="0" smtClean="0"/>
              <a:t>Partial dependency</a:t>
            </a:r>
            <a:endParaRPr lang="en-US" b="1" dirty="0" smtClean="0"/>
          </a:p>
        </p:txBody>
      </p:sp>
      <p:sp>
        <p:nvSpPr>
          <p:cNvPr id="13" name="Footer Placeholder 3"/>
          <p:cNvSpPr>
            <a:spLocks noGrp="1"/>
          </p:cNvSpPr>
          <p:nvPr>
            <p:ph type="ftr" sz="quarter" idx="11"/>
          </p:nvPr>
        </p:nvSpPr>
        <p:spPr>
          <a:xfrm>
            <a:off x="3124200" y="6356350"/>
            <a:ext cx="2895600" cy="365125"/>
          </a:xfrm>
        </p:spPr>
        <p:txBody>
          <a:bodyPr rtlCol="0"/>
          <a:lstStyle/>
          <a:p>
            <a:pPr>
              <a:defRPr/>
            </a:pPr>
            <a:r>
              <a:rPr lang="en-US">
                <a:solidFill>
                  <a:schemeClr val="tx1">
                    <a:tint val="75000"/>
                  </a:schemeClr>
                </a:solidFill>
                <a:latin typeface="Times New Roman" charset="0"/>
              </a:rPr>
              <a:t>91.2914</a:t>
            </a:r>
          </a:p>
        </p:txBody>
      </p:sp>
      <p:sp>
        <p:nvSpPr>
          <p:cNvPr id="14" name="Slide Number Placeholder 4"/>
          <p:cNvSpPr>
            <a:spLocks noGrp="1"/>
          </p:cNvSpPr>
          <p:nvPr>
            <p:ph type="sldNum" sz="quarter" idx="12"/>
          </p:nvPr>
        </p:nvSpPr>
        <p:spPr/>
        <p:txBody>
          <a:bodyPr/>
          <a:lstStyle/>
          <a:p>
            <a:pPr>
              <a:defRPr/>
            </a:pPr>
            <a:fld id="{CD4A0842-5706-487B-87A2-80C45509E42B}" type="slidenum">
              <a:rPr lang="en-US"/>
              <a:pPr>
                <a:defRPr/>
              </a:pPr>
              <a:t>9</a:t>
            </a:fld>
            <a:endParaRPr lang="en-US"/>
          </a:p>
        </p:txBody>
      </p:sp>
      <p:sp>
        <p:nvSpPr>
          <p:cNvPr id="12293" name="Text Box 88"/>
          <p:cNvSpPr txBox="1">
            <a:spLocks noChangeArrowheads="1"/>
          </p:cNvSpPr>
          <p:nvPr/>
        </p:nvSpPr>
        <p:spPr bwMode="auto">
          <a:xfrm>
            <a:off x="762000" y="1155700"/>
            <a:ext cx="7543800" cy="1187450"/>
          </a:xfrm>
          <a:prstGeom prst="rect">
            <a:avLst/>
          </a:prstGeom>
          <a:noFill/>
          <a:ln w="9525">
            <a:noFill/>
            <a:miter lim="800000"/>
            <a:headEnd/>
            <a:tailEnd/>
          </a:ln>
          <a:effectLst/>
        </p:spPr>
        <p:txBody>
          <a:bodyPr>
            <a:spAutoFit/>
          </a:bodyPr>
          <a:lstStyle/>
          <a:p>
            <a:r>
              <a:rPr lang="en-CA"/>
              <a:t>A </a:t>
            </a:r>
            <a:r>
              <a:rPr lang="en-CA" b="1"/>
              <a:t>partial dependency</a:t>
            </a:r>
            <a:r>
              <a:rPr lang="en-CA"/>
              <a:t> exists when an attribute B is functionally dependent on an attribute A, and A is a component of a multipart candidate key.</a:t>
            </a:r>
            <a:endParaRPr lang="en-US"/>
          </a:p>
        </p:txBody>
      </p:sp>
      <p:sp>
        <p:nvSpPr>
          <p:cNvPr id="12294" name="Text Box 89"/>
          <p:cNvSpPr txBox="1">
            <a:spLocks noChangeArrowheads="1"/>
          </p:cNvSpPr>
          <p:nvPr/>
        </p:nvSpPr>
        <p:spPr bwMode="auto">
          <a:xfrm>
            <a:off x="990600" y="3429000"/>
            <a:ext cx="1905000" cy="466725"/>
          </a:xfrm>
          <a:prstGeom prst="rect">
            <a:avLst/>
          </a:prstGeom>
          <a:noFill/>
          <a:ln w="9525">
            <a:solidFill>
              <a:schemeClr val="tx1"/>
            </a:solidFill>
            <a:miter lim="800000"/>
            <a:headEnd/>
            <a:tailEnd/>
          </a:ln>
          <a:effectLst/>
        </p:spPr>
        <p:txBody>
          <a:bodyPr>
            <a:spAutoFit/>
          </a:bodyPr>
          <a:lstStyle/>
          <a:p>
            <a:pPr algn="ctr"/>
            <a:r>
              <a:rPr lang="en-CA" u="sng"/>
              <a:t>InvNum</a:t>
            </a:r>
            <a:endParaRPr lang="en-US" u="sng"/>
          </a:p>
        </p:txBody>
      </p:sp>
      <p:sp>
        <p:nvSpPr>
          <p:cNvPr id="12295" name="Text Box 90"/>
          <p:cNvSpPr txBox="1">
            <a:spLocks noChangeArrowheads="1"/>
          </p:cNvSpPr>
          <p:nvPr/>
        </p:nvSpPr>
        <p:spPr bwMode="auto">
          <a:xfrm>
            <a:off x="2895600" y="3429000"/>
            <a:ext cx="1676400" cy="466725"/>
          </a:xfrm>
          <a:prstGeom prst="rect">
            <a:avLst/>
          </a:prstGeom>
          <a:noFill/>
          <a:ln w="9525">
            <a:solidFill>
              <a:schemeClr val="tx1"/>
            </a:solidFill>
            <a:miter lim="800000"/>
            <a:headEnd/>
            <a:tailEnd/>
          </a:ln>
          <a:effectLst/>
        </p:spPr>
        <p:txBody>
          <a:bodyPr>
            <a:spAutoFit/>
          </a:bodyPr>
          <a:lstStyle/>
          <a:p>
            <a:pPr algn="ctr"/>
            <a:r>
              <a:rPr lang="en-CA" u="sng"/>
              <a:t>LineNum</a:t>
            </a:r>
            <a:endParaRPr lang="en-US" u="sng"/>
          </a:p>
        </p:txBody>
      </p:sp>
      <p:sp>
        <p:nvSpPr>
          <p:cNvPr id="12296" name="Text Box 91"/>
          <p:cNvSpPr txBox="1">
            <a:spLocks noChangeArrowheads="1"/>
          </p:cNvSpPr>
          <p:nvPr/>
        </p:nvSpPr>
        <p:spPr bwMode="auto">
          <a:xfrm>
            <a:off x="4572000" y="3429000"/>
            <a:ext cx="990600" cy="466725"/>
          </a:xfrm>
          <a:prstGeom prst="rect">
            <a:avLst/>
          </a:prstGeom>
          <a:noFill/>
          <a:ln w="9525">
            <a:solidFill>
              <a:schemeClr val="tx1"/>
            </a:solidFill>
            <a:miter lim="800000"/>
            <a:headEnd/>
            <a:tailEnd/>
          </a:ln>
          <a:effectLst/>
        </p:spPr>
        <p:txBody>
          <a:bodyPr>
            <a:spAutoFit/>
          </a:bodyPr>
          <a:lstStyle/>
          <a:p>
            <a:pPr algn="ctr"/>
            <a:r>
              <a:rPr lang="en-CA"/>
              <a:t>Qty</a:t>
            </a:r>
            <a:endParaRPr lang="en-US"/>
          </a:p>
        </p:txBody>
      </p:sp>
      <p:sp>
        <p:nvSpPr>
          <p:cNvPr id="12297" name="Text Box 92"/>
          <p:cNvSpPr txBox="1">
            <a:spLocks noChangeArrowheads="1"/>
          </p:cNvSpPr>
          <p:nvPr/>
        </p:nvSpPr>
        <p:spPr bwMode="auto">
          <a:xfrm>
            <a:off x="5562600" y="3429000"/>
            <a:ext cx="1676400" cy="466725"/>
          </a:xfrm>
          <a:prstGeom prst="rect">
            <a:avLst/>
          </a:prstGeom>
          <a:noFill/>
          <a:ln w="9525">
            <a:solidFill>
              <a:schemeClr val="tx1"/>
            </a:solidFill>
            <a:miter lim="800000"/>
            <a:headEnd/>
            <a:tailEnd/>
          </a:ln>
          <a:effectLst/>
        </p:spPr>
        <p:txBody>
          <a:bodyPr>
            <a:spAutoFit/>
          </a:bodyPr>
          <a:lstStyle/>
          <a:p>
            <a:pPr algn="ctr"/>
            <a:r>
              <a:rPr lang="en-CA"/>
              <a:t>InvDate</a:t>
            </a:r>
            <a:endParaRPr lang="en-US"/>
          </a:p>
        </p:txBody>
      </p:sp>
      <p:sp>
        <p:nvSpPr>
          <p:cNvPr id="12298" name="Freeform 94"/>
          <p:cNvSpPr>
            <a:spLocks/>
          </p:cNvSpPr>
          <p:nvPr/>
        </p:nvSpPr>
        <p:spPr bwMode="auto">
          <a:xfrm>
            <a:off x="3581400" y="3886200"/>
            <a:ext cx="1676400" cy="533400"/>
          </a:xfrm>
          <a:custGeom>
            <a:avLst/>
            <a:gdLst>
              <a:gd name="T0" fmla="*/ 0 w 1056"/>
              <a:gd name="T1" fmla="*/ 0 h 336"/>
              <a:gd name="T2" fmla="*/ 0 w 1056"/>
              <a:gd name="T3" fmla="*/ 846772500 h 336"/>
              <a:gd name="T4" fmla="*/ 2147483647 w 1056"/>
              <a:gd name="T5" fmla="*/ 846772500 h 336"/>
              <a:gd name="T6" fmla="*/ 2147483647 w 1056"/>
              <a:gd name="T7" fmla="*/ 0 h 3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56" h="336">
                <a:moveTo>
                  <a:pt x="0" y="0"/>
                </a:moveTo>
                <a:lnTo>
                  <a:pt x="0" y="336"/>
                </a:lnTo>
                <a:lnTo>
                  <a:pt x="1056" y="336"/>
                </a:lnTo>
                <a:lnTo>
                  <a:pt x="1056" y="0"/>
                </a:lnTo>
              </a:path>
            </a:pathLst>
          </a:custGeom>
          <a:noFill/>
          <a:ln w="9525">
            <a:solidFill>
              <a:schemeClr val="tx1"/>
            </a:solidFill>
            <a:round/>
            <a:headEnd type="none" w="med" len="med"/>
            <a:tailEnd type="arrow" w="med" len="med"/>
          </a:ln>
          <a:effectLst/>
        </p:spPr>
        <p:txBody>
          <a:bodyPr wrap="none" anchor="ctr"/>
          <a:lstStyle/>
          <a:p>
            <a:endParaRPr lang="en-US"/>
          </a:p>
        </p:txBody>
      </p:sp>
      <p:sp>
        <p:nvSpPr>
          <p:cNvPr id="12299" name="Freeform 95"/>
          <p:cNvSpPr>
            <a:spLocks/>
          </p:cNvSpPr>
          <p:nvPr/>
        </p:nvSpPr>
        <p:spPr bwMode="auto">
          <a:xfrm>
            <a:off x="1905000" y="3886200"/>
            <a:ext cx="4495800" cy="533400"/>
          </a:xfrm>
          <a:custGeom>
            <a:avLst/>
            <a:gdLst>
              <a:gd name="T0" fmla="*/ 0 w 1056"/>
              <a:gd name="T1" fmla="*/ 0 h 336"/>
              <a:gd name="T2" fmla="*/ 0 w 1056"/>
              <a:gd name="T3" fmla="*/ 846772500 h 336"/>
              <a:gd name="T4" fmla="*/ 2147483647 w 1056"/>
              <a:gd name="T5" fmla="*/ 846772500 h 336"/>
              <a:gd name="T6" fmla="*/ 2147483647 w 1056"/>
              <a:gd name="T7" fmla="*/ 0 h 3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56" h="336">
                <a:moveTo>
                  <a:pt x="0" y="0"/>
                </a:moveTo>
                <a:lnTo>
                  <a:pt x="0" y="336"/>
                </a:lnTo>
                <a:lnTo>
                  <a:pt x="1056" y="336"/>
                </a:lnTo>
                <a:lnTo>
                  <a:pt x="1056" y="0"/>
                </a:lnTo>
              </a:path>
            </a:pathLst>
          </a:custGeom>
          <a:noFill/>
          <a:ln w="9525">
            <a:solidFill>
              <a:schemeClr val="tx1"/>
            </a:solidFill>
            <a:round/>
            <a:headEnd type="none" w="med" len="med"/>
            <a:tailEnd type="arrow" w="med" len="med"/>
          </a:ln>
          <a:effectLst/>
        </p:spPr>
        <p:txBody>
          <a:bodyPr wrap="none" anchor="ctr"/>
          <a:lstStyle/>
          <a:p>
            <a:endParaRPr lang="en-US"/>
          </a:p>
        </p:txBody>
      </p:sp>
      <p:sp>
        <p:nvSpPr>
          <p:cNvPr id="12300" name="Freeform 96"/>
          <p:cNvSpPr>
            <a:spLocks/>
          </p:cNvSpPr>
          <p:nvPr/>
        </p:nvSpPr>
        <p:spPr bwMode="auto">
          <a:xfrm flipV="1">
            <a:off x="2057400" y="2895600"/>
            <a:ext cx="4495800" cy="533400"/>
          </a:xfrm>
          <a:custGeom>
            <a:avLst/>
            <a:gdLst>
              <a:gd name="T0" fmla="*/ 0 w 1056"/>
              <a:gd name="T1" fmla="*/ 0 h 336"/>
              <a:gd name="T2" fmla="*/ 0 w 1056"/>
              <a:gd name="T3" fmla="*/ 846772500 h 336"/>
              <a:gd name="T4" fmla="*/ 2147483647 w 1056"/>
              <a:gd name="T5" fmla="*/ 846772500 h 336"/>
              <a:gd name="T6" fmla="*/ 2147483647 w 1056"/>
              <a:gd name="T7" fmla="*/ 0 h 3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56" h="336">
                <a:moveTo>
                  <a:pt x="0" y="0"/>
                </a:moveTo>
                <a:lnTo>
                  <a:pt x="0" y="336"/>
                </a:lnTo>
                <a:lnTo>
                  <a:pt x="1056" y="336"/>
                </a:lnTo>
                <a:lnTo>
                  <a:pt x="1056" y="0"/>
                </a:lnTo>
              </a:path>
            </a:pathLst>
          </a:custGeom>
          <a:noFill/>
          <a:ln w="9525">
            <a:solidFill>
              <a:schemeClr val="tx1"/>
            </a:solidFill>
            <a:round/>
            <a:headEnd type="none" w="med" len="med"/>
            <a:tailEnd type="arrow" w="med" len="med"/>
          </a:ln>
          <a:effectLst/>
        </p:spPr>
        <p:txBody>
          <a:bodyPr wrap="none" anchor="ctr"/>
          <a:lstStyle/>
          <a:p>
            <a:endParaRPr lang="en-US"/>
          </a:p>
        </p:txBody>
      </p:sp>
      <p:sp>
        <p:nvSpPr>
          <p:cNvPr id="12301" name="Text Box 97"/>
          <p:cNvSpPr txBox="1">
            <a:spLocks noChangeArrowheads="1"/>
          </p:cNvSpPr>
          <p:nvPr/>
        </p:nvSpPr>
        <p:spPr bwMode="auto">
          <a:xfrm>
            <a:off x="990600" y="4648200"/>
            <a:ext cx="6934200" cy="1552575"/>
          </a:xfrm>
          <a:prstGeom prst="rect">
            <a:avLst/>
          </a:prstGeom>
          <a:noFill/>
          <a:ln w="9525">
            <a:noFill/>
            <a:miter lim="800000"/>
            <a:headEnd/>
            <a:tailEnd/>
          </a:ln>
          <a:effectLst/>
        </p:spPr>
        <p:txBody>
          <a:bodyPr>
            <a:spAutoFit/>
          </a:bodyPr>
          <a:lstStyle/>
          <a:p>
            <a:r>
              <a:rPr lang="en-CA"/>
              <a:t>Candidate keys: {InvNum, LineNum} InvDate is </a:t>
            </a:r>
            <a:r>
              <a:rPr lang="en-CA" i="1"/>
              <a:t>partially dependent</a:t>
            </a:r>
            <a:r>
              <a:rPr lang="en-CA"/>
              <a:t> on {InvNum, LineNum} as </a:t>
            </a:r>
            <a:r>
              <a:rPr lang="en-CA">
                <a:solidFill>
                  <a:srgbClr val="FF0000"/>
                </a:solidFill>
              </a:rPr>
              <a:t>InvNum is a determinant of InvDate and InvNum is part of a candidate key</a:t>
            </a:r>
            <a:endParaRPr lang="en-US">
              <a:solidFill>
                <a:srgbClr val="FF0000"/>
              </a:solidFill>
            </a:endParaRPr>
          </a:p>
        </p:txBody>
      </p:sp>
    </p:spTree>
  </p:cSld>
  <p:clrMapOvr>
    <a:masterClrMapping/>
  </p:clrMapOvr>
</p:sld>
</file>

<file path=ppt/theme/theme1.xml><?xml version="1.0" encoding="utf-8"?>
<a:theme xmlns:a="http://schemas.openxmlformats.org/drawingml/2006/main" name="Pixel">
  <a:themeElements>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fontScheme name="Pixel">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UH Red</Template>
  <TotalTime>1175</TotalTime>
  <Words>2236</Words>
  <Application>Microsoft Office PowerPoint</Application>
  <PresentationFormat>On-screen Show (4:3)</PresentationFormat>
  <Paragraphs>790</Paragraphs>
  <Slides>65</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65</vt:i4>
      </vt:variant>
    </vt:vector>
  </HeadingPairs>
  <TitlesOfParts>
    <vt:vector size="74" baseType="lpstr">
      <vt:lpstr>Arial</vt:lpstr>
      <vt:lpstr>Times New Roman</vt:lpstr>
      <vt:lpstr>Wingdings</vt:lpstr>
      <vt:lpstr>Calibri</vt:lpstr>
      <vt:lpstr>Arial Black</vt:lpstr>
      <vt:lpstr>Symbol</vt:lpstr>
      <vt:lpstr>Arial Unicode MS</vt:lpstr>
      <vt:lpstr>Verdana</vt:lpstr>
      <vt:lpstr>Pixel</vt:lpstr>
      <vt:lpstr>NORMALIZATION</vt:lpstr>
      <vt:lpstr>Objective</vt:lpstr>
      <vt:lpstr>Functional Dependencies</vt:lpstr>
      <vt:lpstr>Functional Dependencies</vt:lpstr>
      <vt:lpstr>Functional Dependencies</vt:lpstr>
      <vt:lpstr>Determinant</vt:lpstr>
      <vt:lpstr>Transitive dependency</vt:lpstr>
      <vt:lpstr>Transitive dependency</vt:lpstr>
      <vt:lpstr>Partial dependency</vt:lpstr>
      <vt:lpstr>First Normal Form</vt:lpstr>
      <vt:lpstr>First Normal From</vt:lpstr>
      <vt:lpstr>Example</vt:lpstr>
      <vt:lpstr>1-NF Solution</vt:lpstr>
      <vt:lpstr>Example</vt:lpstr>
      <vt:lpstr>1NF Solution</vt:lpstr>
      <vt:lpstr>Implication for the ER model</vt:lpstr>
      <vt:lpstr>Functional dependency</vt:lpstr>
      <vt:lpstr>Example</vt:lpstr>
      <vt:lpstr>Why it matters</vt:lpstr>
      <vt:lpstr>Problems</vt:lpstr>
      <vt:lpstr>Second Normal Form</vt:lpstr>
      <vt:lpstr>Example</vt:lpstr>
      <vt:lpstr>Example</vt:lpstr>
      <vt:lpstr>2NF Solution</vt:lpstr>
      <vt:lpstr>Third Normal Form</vt:lpstr>
      <vt:lpstr>Example</vt:lpstr>
      <vt:lpstr>3NF Solution</vt:lpstr>
      <vt:lpstr>Another example </vt:lpstr>
      <vt:lpstr>Boyce-Codd Normal Form</vt:lpstr>
      <vt:lpstr>Example</vt:lpstr>
      <vt:lpstr>Example</vt:lpstr>
      <vt:lpstr>A decomposition (I)</vt:lpstr>
      <vt:lpstr>A decomposition (II)</vt:lpstr>
      <vt:lpstr>Multivalued dependencies</vt:lpstr>
      <vt:lpstr>Multivalued dependencies</vt:lpstr>
      <vt:lpstr>Fourth Normal Form</vt:lpstr>
      <vt:lpstr>Example from Wikipedia</vt:lpstr>
      <vt:lpstr>Discussion</vt:lpstr>
      <vt:lpstr>4NF Solution</vt:lpstr>
      <vt:lpstr>Join dependency</vt:lpstr>
      <vt:lpstr>Fifth normal form</vt:lpstr>
      <vt:lpstr>An example</vt:lpstr>
      <vt:lpstr>A very bad decomposition</vt:lpstr>
      <vt:lpstr>The result of the join</vt:lpstr>
      <vt:lpstr>A different table</vt:lpstr>
      <vt:lpstr>The same decomposition</vt:lpstr>
      <vt:lpstr>The result of the join</vt:lpstr>
      <vt:lpstr>The right decomposition</vt:lpstr>
      <vt:lpstr>Conclusion</vt:lpstr>
      <vt:lpstr>Lossless  Decomposition</vt:lpstr>
      <vt:lpstr>General Concept</vt:lpstr>
      <vt:lpstr>Example</vt:lpstr>
      <vt:lpstr>A lossless decomposition</vt:lpstr>
      <vt:lpstr>A different case</vt:lpstr>
      <vt:lpstr>A lossy decomposition</vt:lpstr>
      <vt:lpstr>An Example</vt:lpstr>
      <vt:lpstr>Normalisation Example</vt:lpstr>
      <vt:lpstr>Functional Dependencies</vt:lpstr>
      <vt:lpstr> 2NF Solution (I)</vt:lpstr>
      <vt:lpstr> 2NF Solution (II)</vt:lpstr>
      <vt:lpstr>3NF</vt:lpstr>
      <vt:lpstr>Normalisation to 2NF</vt:lpstr>
      <vt:lpstr>Normalisation to 2NF</vt:lpstr>
      <vt:lpstr>Normalisation to 3NF</vt:lpstr>
      <vt:lpstr>Normalisation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Normalization</dc:title>
  <dc:creator>Jehan-François Pâris</dc:creator>
  <cp:lastModifiedBy>COEP</cp:lastModifiedBy>
  <cp:revision>20</cp:revision>
  <dcterms:created xsi:type="dcterms:W3CDTF">2015-02-08T21:54:54Z</dcterms:created>
  <dcterms:modified xsi:type="dcterms:W3CDTF">2019-09-30T06:54:29Z</dcterms:modified>
</cp:coreProperties>
</file>