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6E1712-8C5B-4C81-9C08-F17893AAD9EF}"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6E1712-8C5B-4C81-9C08-F17893AAD9EF}" type="datetimeFigureOut">
              <a:rPr lang="en-US" smtClean="0"/>
              <a:pPr/>
              <a:t>8/9/2019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6E1712-8C5B-4C81-9C08-F17893AAD9EF}" type="datetimeFigureOut">
              <a:rPr lang="en-US" smtClean="0"/>
              <a:pPr/>
              <a:t>8/9/2019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6E1712-8C5B-4C81-9C08-F17893AAD9EF}" type="datetimeFigureOut">
              <a:rPr lang="en-US" smtClean="0"/>
              <a:pPr/>
              <a:t>8/9/2019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1712-8C5B-4C81-9C08-F17893AAD9EF}" type="datetimeFigureOut">
              <a:rPr lang="en-US" smtClean="0"/>
              <a:pPr/>
              <a:t>8/9/2019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6E1712-8C5B-4C81-9C08-F17893AAD9EF}" type="datetimeFigureOut">
              <a:rPr lang="en-US" smtClean="0"/>
              <a:pPr/>
              <a:t>8/9/2019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6E1712-8C5B-4C81-9C08-F17893AAD9EF}" type="datetimeFigureOut">
              <a:rPr lang="en-US" smtClean="0"/>
              <a:pPr/>
              <a:t>8/9/2019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50000">
              <a:schemeClr val="accent1">
                <a:tint val="44500"/>
                <a:satMod val="160000"/>
              </a:schemeClr>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1712-8C5B-4C81-9C08-F17893AAD9EF}" type="datetimeFigureOut">
              <a:rPr lang="en-US" smtClean="0"/>
              <a:pPr/>
              <a:t>8/9/2019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59E4E-A101-4DBF-B45C-0692575CAA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2071678"/>
            <a:ext cx="8229600" cy="1143000"/>
          </a:xfrm>
        </p:spPr>
        <p:txBody>
          <a:bodyPr/>
          <a:lstStyle/>
          <a:p>
            <a:r>
              <a:rPr lang="en-IN" dirty="0" smtClean="0"/>
              <a:t>ABSTRACT CLASS </a:t>
            </a:r>
            <a:r>
              <a:rPr lang="en-IN" smtClean="0"/>
              <a:t>AND INTERFACES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97568"/>
          </a:xfrm>
        </p:spPr>
        <p:txBody>
          <a:bodyPr>
            <a:normAutofit/>
          </a:bodyPr>
          <a:lstStyle/>
          <a:p>
            <a:pPr algn="l"/>
            <a:r>
              <a:rPr lang="en-IN" sz="1800" b="1" dirty="0"/>
              <a:t>Method Overriding in Java</a:t>
            </a:r>
            <a:br>
              <a:rPr lang="en-IN" sz="1800" b="1" dirty="0"/>
            </a:br>
            <a:r>
              <a:rPr lang="en-IN" sz="1800" dirty="0"/>
              <a:t/>
            </a:r>
            <a:br>
              <a:rPr lang="en-IN" sz="1800" dirty="0"/>
            </a:br>
            <a:r>
              <a:rPr lang="en-IN" sz="1800" dirty="0"/>
              <a:t>If subclass (child class) has the same method as declared in the parent class, it is known as </a:t>
            </a:r>
            <a:r>
              <a:rPr lang="en-IN" sz="1800" b="1" dirty="0"/>
              <a:t>method overriding in Java</a:t>
            </a:r>
            <a:r>
              <a:rPr lang="en-IN" sz="1800" dirty="0"/>
              <a:t>.</a:t>
            </a:r>
            <a:br>
              <a:rPr lang="en-IN" sz="1800" dirty="0"/>
            </a:br>
            <a:r>
              <a:rPr lang="en-IN" sz="1800" dirty="0"/>
              <a:t>In other words, If a subclass provides the specific implementation of the method that has been declared by one of its parent class, it is known as method overriding.</a:t>
            </a:r>
            <a:br>
              <a:rPr lang="en-IN" sz="1800" dirty="0"/>
            </a:br>
            <a:r>
              <a:rPr lang="en-IN" sz="1800" dirty="0" smtClean="0"/>
              <a:t/>
            </a:r>
            <a:br>
              <a:rPr lang="en-IN" sz="1800" dirty="0" smtClean="0"/>
            </a:br>
            <a:r>
              <a:rPr lang="en-IN" sz="1800" b="1" dirty="0" smtClean="0"/>
              <a:t>Usage </a:t>
            </a:r>
            <a:r>
              <a:rPr lang="en-IN" sz="1800" b="1" dirty="0"/>
              <a:t>of Java Method Overriding</a:t>
            </a:r>
            <a:br>
              <a:rPr lang="en-IN" sz="1800" b="1" dirty="0"/>
            </a:br>
            <a:r>
              <a:rPr lang="en-IN" sz="1800" dirty="0"/>
              <a:t>Method overriding is used to provide the specific implementation of a method which is already provided by its </a:t>
            </a:r>
            <a:r>
              <a:rPr lang="en-IN" sz="1800" dirty="0" err="1"/>
              <a:t>superclass</a:t>
            </a:r>
            <a:r>
              <a:rPr lang="en-IN" sz="1800" dirty="0" smtClean="0"/>
              <a:t>.</a:t>
            </a:r>
            <a:br>
              <a:rPr lang="en-IN" sz="1800" dirty="0" smtClean="0"/>
            </a:br>
            <a:r>
              <a:rPr lang="en-IN" sz="1800" dirty="0"/>
              <a:t/>
            </a:r>
            <a:br>
              <a:rPr lang="en-IN" sz="1800" dirty="0"/>
            </a:br>
            <a:r>
              <a:rPr lang="en-IN" sz="1800" b="1" dirty="0"/>
              <a:t>Method overriding is used for runtime polymorphism</a:t>
            </a:r>
            <a:br>
              <a:rPr lang="en-IN" sz="1800" b="1" dirty="0"/>
            </a:br>
            <a:r>
              <a:rPr lang="en-IN" sz="1800" b="1" dirty="0"/>
              <a:t>Rules for Java Method Overriding</a:t>
            </a:r>
            <a:r>
              <a:rPr lang="en-IN" sz="1800" dirty="0"/>
              <a:t/>
            </a:r>
            <a:br>
              <a:rPr lang="en-IN" sz="1800" dirty="0"/>
            </a:br>
            <a:r>
              <a:rPr lang="en-IN" sz="1800" dirty="0" smtClean="0"/>
              <a:t/>
            </a:r>
            <a:br>
              <a:rPr lang="en-IN" sz="1800" dirty="0" smtClean="0"/>
            </a:br>
            <a:r>
              <a:rPr lang="en-IN" sz="1800" dirty="0" smtClean="0"/>
              <a:t>The </a:t>
            </a:r>
            <a:r>
              <a:rPr lang="en-IN" sz="1800" dirty="0"/>
              <a:t>method must have the same name as in the parent class</a:t>
            </a:r>
            <a:br>
              <a:rPr lang="en-IN" sz="1800" dirty="0"/>
            </a:br>
            <a:r>
              <a:rPr lang="en-IN" sz="1800" dirty="0"/>
              <a:t>The method must have the same parameter as in the parent class.</a:t>
            </a:r>
            <a:br>
              <a:rPr lang="en-IN" sz="1800" dirty="0"/>
            </a:br>
            <a:r>
              <a:rPr lang="en-IN" sz="1800" dirty="0"/>
              <a:t>There must be an IS-A relationship (inheritance).</a:t>
            </a:r>
            <a:br>
              <a:rPr lang="en-IN" sz="1800" dirty="0"/>
            </a:b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noAutofit/>
          </a:bodyPr>
          <a:lstStyle/>
          <a:p>
            <a:pPr algn="l"/>
            <a:r>
              <a:rPr lang="en-IN" sz="1800" b="1" dirty="0" smtClean="0"/>
              <a:t/>
            </a:r>
            <a:br>
              <a:rPr lang="en-IN" sz="1800" b="1" dirty="0" smtClean="0"/>
            </a:br>
            <a:r>
              <a:rPr lang="en-IN" sz="1800" b="1" dirty="0"/>
              <a:t/>
            </a:r>
            <a:br>
              <a:rPr lang="en-IN" sz="1800" b="1" dirty="0"/>
            </a:br>
            <a:r>
              <a:rPr lang="en-IN" sz="1800" b="1" dirty="0" smtClean="0"/>
              <a:t>Abstract </a:t>
            </a:r>
            <a:r>
              <a:rPr lang="en-IN" sz="1800" b="1" dirty="0"/>
              <a:t>class in Java</a:t>
            </a:r>
            <a:r>
              <a:rPr lang="en-IN" sz="1800" dirty="0"/>
              <a:t/>
            </a:r>
            <a:br>
              <a:rPr lang="en-IN" sz="1800" dirty="0"/>
            </a:br>
            <a:r>
              <a:rPr lang="en-IN" sz="1800" dirty="0"/>
              <a:t>A class which is declared with the abstract keyword is known as an abstract class in Java. </a:t>
            </a:r>
            <a:r>
              <a:rPr lang="en-IN" sz="1800" dirty="0" smtClean="0"/>
              <a:t/>
            </a:r>
            <a:br>
              <a:rPr lang="en-IN" sz="1800" dirty="0" smtClean="0"/>
            </a:br>
            <a:r>
              <a:rPr lang="en-IN" sz="1800" dirty="0" smtClean="0"/>
              <a:t>It </a:t>
            </a:r>
            <a:r>
              <a:rPr lang="en-IN" sz="1800" dirty="0"/>
              <a:t>can have abstract and non-abstract methods (method with the body).</a:t>
            </a:r>
            <a:br>
              <a:rPr lang="en-IN" sz="1800" dirty="0"/>
            </a:br>
            <a:r>
              <a:rPr lang="en-IN" sz="1800" dirty="0"/>
              <a:t/>
            </a:r>
            <a:br>
              <a:rPr lang="en-IN" sz="1800" dirty="0"/>
            </a:br>
            <a:r>
              <a:rPr lang="en-IN" sz="1800" b="1" dirty="0"/>
              <a:t>Abstraction in Java</a:t>
            </a:r>
            <a:r>
              <a:rPr lang="en-IN" sz="1800" dirty="0"/>
              <a:t/>
            </a:r>
            <a:br>
              <a:rPr lang="en-IN" sz="1800" dirty="0"/>
            </a:br>
            <a:r>
              <a:rPr lang="en-IN" sz="1800" b="1" dirty="0"/>
              <a:t>Abstraction</a:t>
            </a:r>
            <a:r>
              <a:rPr lang="en-IN" sz="1800" dirty="0"/>
              <a:t> is a process of hiding the implementation details and showing only functionality to the user.</a:t>
            </a:r>
            <a:br>
              <a:rPr lang="en-IN" sz="1800" dirty="0"/>
            </a:br>
            <a:r>
              <a:rPr lang="en-IN" sz="1800" dirty="0"/>
              <a:t>Another way, it shows only essential things to the user and hides the internal details, </a:t>
            </a:r>
            <a:r>
              <a:rPr lang="en-IN" sz="1800" dirty="0" smtClean="0"/>
              <a:t>For </a:t>
            </a:r>
            <a:r>
              <a:rPr lang="en-IN" sz="1800" dirty="0"/>
              <a:t>example, sending SMS where you type the text and send the message</a:t>
            </a:r>
            <a:r>
              <a:rPr lang="en-IN" sz="1800" dirty="0" smtClean="0"/>
              <a:t>.</a:t>
            </a:r>
            <a:br>
              <a:rPr lang="en-IN" sz="1800" dirty="0" smtClean="0"/>
            </a:br>
            <a:r>
              <a:rPr lang="en-IN" sz="1800" dirty="0" smtClean="0"/>
              <a:t>You </a:t>
            </a:r>
            <a:r>
              <a:rPr lang="en-IN" sz="1800" dirty="0"/>
              <a:t>don't know the internal processing about the message delivery.</a:t>
            </a:r>
            <a:br>
              <a:rPr lang="en-IN" sz="1800" dirty="0"/>
            </a:br>
            <a:r>
              <a:rPr lang="en-IN" sz="1800" dirty="0"/>
              <a:t>Abstraction lets you focus on what the object does instead of how it does it.</a:t>
            </a:r>
            <a:br>
              <a:rPr lang="en-IN" sz="1800" dirty="0"/>
            </a:br>
            <a:r>
              <a:rPr lang="en-IN" sz="1800" dirty="0"/>
              <a:t/>
            </a:r>
            <a:br>
              <a:rPr lang="en-IN" sz="1800" dirty="0"/>
            </a:br>
            <a:r>
              <a:rPr lang="en-IN" sz="1800" b="1" dirty="0" smtClean="0"/>
              <a:t>Ways to achieve </a:t>
            </a:r>
            <a:r>
              <a:rPr lang="en-IN" sz="1800" b="1" dirty="0" err="1" smtClean="0"/>
              <a:t>Abstraction</a:t>
            </a:r>
            <a:r>
              <a:rPr lang="en-IN" sz="1800" dirty="0" err="1" smtClean="0"/>
              <a:t>T</a:t>
            </a:r>
            <a:r>
              <a:rPr lang="en-IN" sz="1800" dirty="0" smtClean="0"/>
              <a:t/>
            </a:r>
            <a:br>
              <a:rPr lang="en-IN" sz="1800" dirty="0" smtClean="0"/>
            </a:br>
            <a:r>
              <a:rPr lang="en-IN" sz="1800" dirty="0" smtClean="0"/>
              <a:t>here </a:t>
            </a:r>
            <a:r>
              <a:rPr lang="en-IN" sz="1800" dirty="0"/>
              <a:t>are two ways to achieve abstraction in java</a:t>
            </a:r>
            <a:br>
              <a:rPr lang="en-IN" sz="1800" dirty="0"/>
            </a:br>
            <a:r>
              <a:rPr lang="en-IN" sz="1800" dirty="0"/>
              <a:t>Abstract class (0 to 100%)</a:t>
            </a:r>
            <a:br>
              <a:rPr lang="en-IN" sz="1800" dirty="0"/>
            </a:br>
            <a:r>
              <a:rPr lang="en-IN" sz="1800" dirty="0"/>
              <a:t>Interface (100%)</a:t>
            </a:r>
            <a:br>
              <a:rPr lang="en-IN" sz="1800" dirty="0"/>
            </a:br>
            <a:r>
              <a:rPr lang="en-IN" sz="1800" dirty="0" smtClean="0"/>
              <a:t/>
            </a:r>
            <a:br>
              <a:rPr lang="en-IN" sz="1800" dirty="0" smtClean="0"/>
            </a:br>
            <a:r>
              <a:rPr lang="en-IN" sz="1800" b="1" dirty="0" smtClean="0"/>
              <a:t>Abstract </a:t>
            </a:r>
            <a:r>
              <a:rPr lang="en-IN" sz="1800" b="1" dirty="0"/>
              <a:t>class in Java</a:t>
            </a:r>
            <a:r>
              <a:rPr lang="en-IN" sz="1800" dirty="0"/>
              <a:t/>
            </a:r>
            <a:br>
              <a:rPr lang="en-IN" sz="1800" dirty="0"/>
            </a:br>
            <a:r>
              <a:rPr lang="en-IN" sz="1800" dirty="0"/>
              <a:t>A class which is declared as abstract is known as an </a:t>
            </a:r>
            <a:r>
              <a:rPr lang="en-IN" sz="1800" b="1" dirty="0"/>
              <a:t>abstract class</a:t>
            </a:r>
            <a:r>
              <a:rPr lang="en-IN" sz="1800" dirty="0"/>
              <a:t>. It can have abstract and non-abstract methods. It needs to be extended and its method implemented. It cannot be instantiated.</a:t>
            </a:r>
            <a:br>
              <a:rPr lang="en-IN" sz="1800" dirty="0"/>
            </a:br>
            <a:r>
              <a:rPr lang="en-IN" sz="1800" dirty="0" smtClean="0"/>
              <a:t>.</a:t>
            </a:r>
            <a:r>
              <a:rPr lang="en-IN" sz="1800" dirty="0"/>
              <a:t/>
            </a:r>
            <a:br>
              <a:rPr lang="en-IN" sz="1800" dirty="0"/>
            </a:br>
            <a:endParaRPr lang="en-I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11750"/>
          </a:xfrm>
        </p:spPr>
        <p:txBody>
          <a:bodyPr>
            <a:normAutofit/>
          </a:bodyPr>
          <a:lstStyle/>
          <a:p>
            <a:pPr algn="l"/>
            <a:r>
              <a:rPr lang="en-IN" sz="1800" b="1" dirty="0" smtClean="0"/>
              <a:t>Points to Remember</a:t>
            </a:r>
            <a:br>
              <a:rPr lang="en-IN" sz="1800" b="1" dirty="0" smtClean="0"/>
            </a:br>
            <a:r>
              <a:rPr lang="en-IN" sz="1800" dirty="0" smtClean="0"/>
              <a:t>An abstract class must be declared with an abstract keyword.</a:t>
            </a:r>
            <a:br>
              <a:rPr lang="en-IN" sz="1800" dirty="0" smtClean="0"/>
            </a:br>
            <a:r>
              <a:rPr lang="en-IN" sz="1800" dirty="0" smtClean="0"/>
              <a:t>It can have abstract and non-abstract methods.</a:t>
            </a:r>
            <a:br>
              <a:rPr lang="en-IN" sz="1800" dirty="0" smtClean="0"/>
            </a:br>
            <a:r>
              <a:rPr lang="en-IN" sz="1800" dirty="0" smtClean="0"/>
              <a:t>It cannot be instantiated.</a:t>
            </a:r>
            <a:br>
              <a:rPr lang="en-IN" sz="1800" dirty="0" smtClean="0"/>
            </a:br>
            <a:r>
              <a:rPr lang="en-IN" sz="1800" dirty="0" smtClean="0"/>
              <a:t>It can have constructors and static methods also.</a:t>
            </a:r>
            <a:br>
              <a:rPr lang="en-IN" sz="1800" dirty="0" smtClean="0"/>
            </a:br>
            <a:r>
              <a:rPr lang="en-IN" sz="1800" dirty="0" smtClean="0"/>
              <a:t>It can have final methods which will force the subclass not to change the body of the method </a:t>
            </a:r>
            <a:r>
              <a:rPr lang="en-IN" sz="1800" b="1" dirty="0" smtClean="0"/>
              <a:t/>
            </a:r>
            <a:br>
              <a:rPr lang="en-IN" sz="1800" b="1" dirty="0" smtClean="0"/>
            </a:br>
            <a:r>
              <a:rPr lang="en-IN" sz="1800" b="1" dirty="0"/>
              <a:t/>
            </a:r>
            <a:br>
              <a:rPr lang="en-IN" sz="1800" b="1" dirty="0"/>
            </a:br>
            <a:r>
              <a:rPr lang="en-IN" sz="1800" b="1" dirty="0" smtClean="0"/>
              <a:t>Example of abstract class</a:t>
            </a:r>
            <a:r>
              <a:rPr lang="en-IN" sz="1800" dirty="0" smtClean="0"/>
              <a:t/>
            </a:r>
            <a:br>
              <a:rPr lang="en-IN" sz="1800" dirty="0" smtClean="0"/>
            </a:br>
            <a:r>
              <a:rPr lang="en-IN" sz="1800" b="1" dirty="0" smtClean="0"/>
              <a:t>abstract</a:t>
            </a:r>
            <a:r>
              <a:rPr lang="en-IN" sz="1800" dirty="0" smtClean="0"/>
              <a:t> </a:t>
            </a:r>
            <a:r>
              <a:rPr lang="en-IN" sz="1800" b="1" dirty="0" smtClean="0"/>
              <a:t>class</a:t>
            </a:r>
            <a:r>
              <a:rPr lang="en-IN" sz="1800" dirty="0" smtClean="0"/>
              <a:t> A{}  </a:t>
            </a:r>
            <a:br>
              <a:rPr lang="en-IN" sz="1800" dirty="0" smtClean="0"/>
            </a:br>
            <a:r>
              <a:rPr lang="en-IN" sz="1800" dirty="0" smtClean="0"/>
              <a:t>Abstract Method in Java</a:t>
            </a:r>
            <a:br>
              <a:rPr lang="en-IN" sz="1800" dirty="0" smtClean="0"/>
            </a:br>
            <a:r>
              <a:rPr lang="en-IN" sz="1800" dirty="0" smtClean="0"/>
              <a:t>A method which is declared as abstract and does not have implementation is known as an abstract method.</a:t>
            </a:r>
            <a:br>
              <a:rPr lang="en-IN" sz="1800" dirty="0" smtClean="0"/>
            </a:br>
            <a:r>
              <a:rPr lang="en-IN" sz="1800" b="1" dirty="0" smtClean="0"/>
              <a:t>Example of abstract method</a:t>
            </a:r>
            <a:r>
              <a:rPr lang="en-IN" sz="1800" dirty="0" smtClean="0"/>
              <a:t/>
            </a:r>
            <a:br>
              <a:rPr lang="en-IN" sz="1800" dirty="0" smtClean="0"/>
            </a:br>
            <a:r>
              <a:rPr lang="en-IN" sz="1800" b="1" dirty="0" smtClean="0"/>
              <a:t>abstract</a:t>
            </a:r>
            <a:r>
              <a:rPr lang="en-IN" sz="1800" dirty="0" smtClean="0"/>
              <a:t> </a:t>
            </a:r>
            <a:r>
              <a:rPr lang="en-IN" sz="1800" b="1" dirty="0" smtClean="0"/>
              <a:t>void</a:t>
            </a:r>
            <a:r>
              <a:rPr lang="en-IN" sz="1800" dirty="0" smtClean="0"/>
              <a:t> </a:t>
            </a:r>
            <a:r>
              <a:rPr lang="en-IN" sz="1800" dirty="0" err="1" smtClean="0"/>
              <a:t>printStatus</a:t>
            </a:r>
            <a:r>
              <a:rPr lang="en-IN" sz="1800" dirty="0" smtClean="0"/>
              <a:t>();//no method body and abstract  </a:t>
            </a:r>
            <a:br>
              <a:rPr lang="en-IN" sz="1800" dirty="0" smtClean="0"/>
            </a:br>
            <a:endParaRPr lang="en-IN"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571612"/>
            <a:ext cx="8229600" cy="1143008"/>
          </a:xfrm>
        </p:spPr>
        <p:txBody>
          <a:bodyPr>
            <a:noAutofit/>
          </a:bodyPr>
          <a:lstStyle/>
          <a:p>
            <a:r>
              <a:rPr lang="en-IN" sz="4800" dirty="0" smtClean="0"/>
              <a:t>INTERFACES</a:t>
            </a:r>
            <a:endParaRPr lang="en-IN" sz="4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4494"/>
          </a:xfrm>
        </p:spPr>
        <p:txBody>
          <a:bodyPr>
            <a:normAutofit/>
          </a:bodyPr>
          <a:lstStyle/>
          <a:p>
            <a:pPr algn="l"/>
            <a:r>
              <a:rPr lang="en-IN" sz="1800" b="1" dirty="0" smtClean="0"/>
              <a:t>Can we overload java main() method?</a:t>
            </a:r>
            <a:r>
              <a:rPr lang="en-IN" sz="1800" dirty="0" smtClean="0"/>
              <a:t/>
            </a:r>
            <a:br>
              <a:rPr lang="en-IN" sz="1800" dirty="0" smtClean="0"/>
            </a:br>
            <a:r>
              <a:rPr lang="en-IN" sz="1800" dirty="0" smtClean="0"/>
              <a:t>Yes, by method overloading. You can have any number of main methods in a class by method overloading. But JVM calls main() method which receives string array as arguments only. Let's see the simple example:</a:t>
            </a:r>
            <a:br>
              <a:rPr lang="en-IN" sz="1800" dirty="0" smtClean="0"/>
            </a:br>
            <a:r>
              <a:rPr lang="en-IN" sz="1800" b="1" dirty="0" smtClean="0"/>
              <a:t>class</a:t>
            </a:r>
            <a:r>
              <a:rPr lang="en-IN" sz="1800" dirty="0" smtClean="0"/>
              <a:t> TestOverloading4{  </a:t>
            </a:r>
            <a:br>
              <a:rPr lang="en-IN" sz="1800" dirty="0" smtClean="0"/>
            </a:b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main(String[] </a:t>
            </a:r>
            <a:r>
              <a:rPr lang="en-IN" sz="1800" dirty="0" err="1" smtClean="0"/>
              <a:t>args</a:t>
            </a:r>
            <a:r>
              <a:rPr lang="en-IN" sz="1800" dirty="0" smtClean="0"/>
              <a:t>){</a:t>
            </a:r>
            <a:r>
              <a:rPr lang="en-IN" sz="1800" dirty="0" err="1" smtClean="0"/>
              <a:t>System.out.println</a:t>
            </a:r>
            <a:r>
              <a:rPr lang="en-IN" sz="1800" dirty="0" smtClean="0"/>
              <a:t>("main with String[]");}  </a:t>
            </a:r>
            <a:br>
              <a:rPr lang="en-IN" sz="1800" dirty="0" smtClean="0"/>
            </a:b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main(String </a:t>
            </a:r>
            <a:r>
              <a:rPr lang="en-IN" sz="1800" dirty="0" err="1" smtClean="0"/>
              <a:t>args</a:t>
            </a:r>
            <a:r>
              <a:rPr lang="en-IN" sz="1800" dirty="0" smtClean="0"/>
              <a:t>){</a:t>
            </a:r>
            <a:r>
              <a:rPr lang="en-IN" sz="1800" dirty="0" err="1" smtClean="0"/>
              <a:t>System.out.println</a:t>
            </a:r>
            <a:r>
              <a:rPr lang="en-IN" sz="1800" dirty="0" smtClean="0"/>
              <a:t>("main with String");}  </a:t>
            </a:r>
            <a:br>
              <a:rPr lang="en-IN" sz="1800" dirty="0" smtClean="0"/>
            </a:b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a:t>
            </a:r>
            <a:r>
              <a:rPr lang="en-IN" sz="1800" dirty="0" err="1" smtClean="0"/>
              <a:t>System.out.println</a:t>
            </a:r>
            <a:r>
              <a:rPr lang="en-IN" sz="1800" dirty="0" smtClean="0"/>
              <a:t>("main without </a:t>
            </a:r>
            <a:r>
              <a:rPr lang="en-IN" sz="1800" dirty="0" err="1" smtClean="0"/>
              <a:t>args</a:t>
            </a:r>
            <a:r>
              <a:rPr lang="en-IN" sz="1800" dirty="0" smtClean="0"/>
              <a:t>");}  </a:t>
            </a:r>
            <a:br>
              <a:rPr lang="en-IN" sz="1800" dirty="0" smtClean="0"/>
            </a:br>
            <a:r>
              <a:rPr lang="en-IN" sz="1800" dirty="0" smtClean="0"/>
              <a:t>}  </a:t>
            </a:r>
            <a:br>
              <a:rPr lang="en-IN" sz="1800" dirty="0" smtClean="0"/>
            </a:b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4692"/>
          </a:xfrm>
        </p:spPr>
        <p:txBody>
          <a:bodyPr>
            <a:noAutofit/>
          </a:bodyPr>
          <a:lstStyle/>
          <a:p>
            <a:pPr algn="l"/>
            <a:r>
              <a:rPr lang="en-IN" sz="1800" b="1" dirty="0" smtClean="0"/>
              <a:t/>
            </a:r>
            <a:br>
              <a:rPr lang="en-IN" sz="1800" b="1" dirty="0" smtClean="0"/>
            </a:br>
            <a:r>
              <a:rPr lang="en-IN" sz="1800" b="1" dirty="0"/>
              <a:t/>
            </a:r>
            <a:br>
              <a:rPr lang="en-IN" sz="1800" b="1" dirty="0"/>
            </a:br>
            <a:r>
              <a:rPr lang="en-IN" sz="1800" b="1" dirty="0" smtClean="0"/>
              <a:t>Method </a:t>
            </a:r>
            <a:r>
              <a:rPr lang="en-IN" sz="1800" b="1" dirty="0"/>
              <a:t>Overloading and Type Promotion</a:t>
            </a:r>
            <a:r>
              <a:rPr lang="en-IN" sz="1800" dirty="0"/>
              <a:t/>
            </a:r>
            <a:br>
              <a:rPr lang="en-IN" sz="1800" dirty="0"/>
            </a:br>
            <a:r>
              <a:rPr lang="en-IN" sz="1800" dirty="0"/>
              <a:t>One type is promoted to another implicitly if no matching </a:t>
            </a:r>
            <a:r>
              <a:rPr lang="en-IN" sz="1800" dirty="0" err="1"/>
              <a:t>datatype</a:t>
            </a:r>
            <a:r>
              <a:rPr lang="en-IN" sz="1800" dirty="0"/>
              <a:t> is found. </a:t>
            </a:r>
            <a:r>
              <a:rPr lang="en-IN" sz="1800" dirty="0" smtClean="0"/>
              <a:t/>
            </a:r>
            <a:br>
              <a:rPr lang="en-IN" sz="1800" dirty="0" smtClean="0"/>
            </a:br>
            <a:r>
              <a:rPr lang="en-IN" sz="1800" dirty="0"/>
              <a:t/>
            </a:r>
            <a:br>
              <a:rPr lang="en-IN" sz="1800" dirty="0"/>
            </a:br>
            <a:r>
              <a:rPr lang="en-IN" sz="1800" dirty="0" smtClean="0"/>
              <a:t>Let's </a:t>
            </a:r>
            <a:r>
              <a:rPr lang="en-IN" sz="1800" dirty="0"/>
              <a:t>understand the concept by the figure given below</a:t>
            </a:r>
            <a:r>
              <a:rPr lang="en-IN" sz="1800" dirty="0" smtClean="0"/>
              <a:t>:</a:t>
            </a:r>
            <a:br>
              <a:rPr lang="en-IN" sz="1800" dirty="0" smtClean="0"/>
            </a:br>
            <a:r>
              <a:rPr lang="en-IN" sz="1800" dirty="0"/>
              <a:t/>
            </a:r>
            <a:br>
              <a:rPr lang="en-IN" sz="1800" dirty="0"/>
            </a:br>
            <a:r>
              <a:rPr lang="en-IN" sz="1800" dirty="0"/>
              <a:t>b</a:t>
            </a:r>
            <a:r>
              <a:rPr lang="en-IN" sz="1800" dirty="0" smtClean="0"/>
              <a:t>yte </a:t>
            </a:r>
            <a:r>
              <a:rPr lang="en-IN" sz="1800" dirty="0"/>
              <a:t>can be promoted to short, </a:t>
            </a:r>
            <a:r>
              <a:rPr lang="en-IN" sz="1800" dirty="0" err="1"/>
              <a:t>int</a:t>
            </a:r>
            <a:r>
              <a:rPr lang="en-IN" sz="1800" dirty="0"/>
              <a:t>, long, float or double. The short </a:t>
            </a:r>
            <a:r>
              <a:rPr lang="en-IN" sz="1800" dirty="0" err="1"/>
              <a:t>datatype</a:t>
            </a:r>
            <a:r>
              <a:rPr lang="en-IN" sz="1800" dirty="0"/>
              <a:t> can be promoted to </a:t>
            </a:r>
            <a:r>
              <a:rPr lang="en-IN" sz="1800" dirty="0" err="1"/>
              <a:t>int,long,float</a:t>
            </a:r>
            <a:r>
              <a:rPr lang="en-IN" sz="1800" dirty="0"/>
              <a:t> or double. The char </a:t>
            </a:r>
            <a:r>
              <a:rPr lang="en-IN" sz="1800" dirty="0" err="1"/>
              <a:t>datatype</a:t>
            </a:r>
            <a:r>
              <a:rPr lang="en-IN" sz="1800" dirty="0"/>
              <a:t> can be promoted to </a:t>
            </a:r>
            <a:r>
              <a:rPr lang="en-IN" sz="1800" dirty="0" err="1"/>
              <a:t>int,long,float</a:t>
            </a:r>
            <a:r>
              <a:rPr lang="en-IN" sz="1800" dirty="0"/>
              <a:t> or double and so on</a:t>
            </a: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endParaRPr lang="en-IN" sz="1800" dirty="0"/>
          </a:p>
        </p:txBody>
      </p:sp>
      <p:pic>
        <p:nvPicPr>
          <p:cNvPr id="3" name="Picture 2" descr="java-type-promotion.png"/>
          <p:cNvPicPr>
            <a:picLocks noChangeAspect="1"/>
          </p:cNvPicPr>
          <p:nvPr/>
        </p:nvPicPr>
        <p:blipFill>
          <a:blip r:embed="rId2"/>
          <a:stretch>
            <a:fillRect/>
          </a:stretch>
        </p:blipFill>
        <p:spPr>
          <a:xfrm>
            <a:off x="1500166" y="3500438"/>
            <a:ext cx="5572164" cy="25717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83254"/>
          </a:xfrm>
        </p:spPr>
        <p:txBody>
          <a:bodyPr>
            <a:normAutofit/>
          </a:bodyPr>
          <a:lstStyle/>
          <a:p>
            <a:pPr algn="l"/>
            <a:r>
              <a:rPr lang="en-IN" sz="1800" b="1" dirty="0"/>
              <a:t>Method Overloading in Java</a:t>
            </a:r>
            <a:br>
              <a:rPr lang="en-IN" sz="1800" b="1" dirty="0"/>
            </a:br>
            <a:r>
              <a:rPr lang="en-IN" sz="1800" dirty="0"/>
              <a:t/>
            </a:r>
            <a:br>
              <a:rPr lang="en-IN" sz="1800" dirty="0"/>
            </a:br>
            <a:r>
              <a:rPr lang="en-IN" sz="1800" dirty="0"/>
              <a:t>If a class has multiple methods having same name but different in parameters, it is known as </a:t>
            </a:r>
            <a:r>
              <a:rPr lang="en-IN" sz="1800" b="1" dirty="0"/>
              <a:t>Method Overloading</a:t>
            </a:r>
            <a:r>
              <a:rPr lang="en-IN" sz="1800" dirty="0"/>
              <a:t>.</a:t>
            </a:r>
            <a:br>
              <a:rPr lang="en-IN" sz="1800" dirty="0"/>
            </a:br>
            <a:r>
              <a:rPr lang="en-IN" sz="1800" dirty="0"/>
              <a:t>If we have to perform only one operation, having same name of the methods increases the readability of the program.</a:t>
            </a:r>
            <a:br>
              <a:rPr lang="en-IN" sz="1800" dirty="0"/>
            </a:br>
            <a:r>
              <a:rPr lang="en-IN" sz="1800" dirty="0" smtClean="0"/>
              <a:t/>
            </a:r>
            <a:br>
              <a:rPr lang="en-IN" sz="1800" dirty="0" smtClean="0"/>
            </a:br>
            <a:r>
              <a:rPr lang="en-IN" sz="1800" b="1" dirty="0"/>
              <a:t>Advantage of method overloading</a:t>
            </a:r>
            <a:r>
              <a:rPr lang="en-IN" sz="1800" dirty="0"/>
              <a:t/>
            </a:r>
            <a:br>
              <a:rPr lang="en-IN" sz="1800" dirty="0"/>
            </a:br>
            <a:r>
              <a:rPr lang="en-IN" sz="1800" dirty="0"/>
              <a:t>Method overloading </a:t>
            </a:r>
            <a:r>
              <a:rPr lang="en-IN" sz="1800" i="1" dirty="0"/>
              <a:t>increases the readability of the program</a:t>
            </a:r>
            <a:r>
              <a:rPr lang="en-IN" sz="1800" dirty="0"/>
              <a:t>.</a:t>
            </a:r>
            <a:br>
              <a:rPr lang="en-IN" sz="1800" dirty="0"/>
            </a:br>
            <a:r>
              <a:rPr lang="en-IN" sz="1800" b="1" dirty="0"/>
              <a:t>Different ways to overload the </a:t>
            </a:r>
            <a:r>
              <a:rPr lang="en-IN" sz="1800" b="1" dirty="0" smtClean="0"/>
              <a:t>method</a:t>
            </a:r>
            <a:br>
              <a:rPr lang="en-IN" sz="1800" b="1" dirty="0" smtClean="0"/>
            </a:br>
            <a:r>
              <a:rPr lang="en-IN" sz="1800" dirty="0"/>
              <a:t/>
            </a:r>
            <a:br>
              <a:rPr lang="en-IN" sz="1800" dirty="0"/>
            </a:br>
            <a:r>
              <a:rPr lang="en-IN" sz="1800" dirty="0"/>
              <a:t>There are two ways to overload the method in java</a:t>
            </a:r>
            <a:br>
              <a:rPr lang="en-IN" sz="1800" dirty="0"/>
            </a:br>
            <a:r>
              <a:rPr lang="en-IN" sz="1800" dirty="0"/>
              <a:t>By changing number of arguments</a:t>
            </a:r>
            <a:br>
              <a:rPr lang="en-IN" sz="1800" dirty="0"/>
            </a:br>
            <a:r>
              <a:rPr lang="en-IN" sz="1800" dirty="0"/>
              <a:t>By changing the data type</a:t>
            </a:r>
            <a:br>
              <a:rPr lang="en-IN" sz="1800" dirty="0"/>
            </a:b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rmAutofit fontScale="90000"/>
          </a:bodyPr>
          <a:lstStyle/>
          <a:p>
            <a:pPr algn="l"/>
            <a:r>
              <a:rPr lang="en-IN" sz="2000" b="1" dirty="0" smtClean="0"/>
              <a:t>1)Method </a:t>
            </a:r>
            <a:r>
              <a:rPr lang="en-IN" sz="2000" b="1" dirty="0"/>
              <a:t>Overloading: changing no. of arguments</a:t>
            </a:r>
            <a:br>
              <a:rPr lang="en-IN" sz="2000" b="1" dirty="0"/>
            </a:br>
            <a:r>
              <a:rPr lang="en-IN" sz="1800" b="1" dirty="0" smtClean="0"/>
              <a:t/>
            </a:r>
            <a:br>
              <a:rPr lang="en-IN" sz="1800" b="1" dirty="0" smtClean="0"/>
            </a:br>
            <a:r>
              <a:rPr lang="en-IN" sz="1800" b="1" dirty="0"/>
              <a:t/>
            </a:r>
            <a:br>
              <a:rPr lang="en-IN" sz="1800" b="1" dirty="0"/>
            </a:br>
            <a:r>
              <a:rPr lang="en-IN" sz="1800" b="1" dirty="0" smtClean="0"/>
              <a:t>class</a:t>
            </a:r>
            <a:r>
              <a:rPr lang="en-IN" sz="1800" dirty="0"/>
              <a:t> </a:t>
            </a:r>
            <a:r>
              <a:rPr lang="en-IN" sz="1800" dirty="0" smtClean="0"/>
              <a:t>Adder</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err="1"/>
              <a:t>int</a:t>
            </a:r>
            <a:r>
              <a:rPr lang="en-IN" sz="1800" dirty="0"/>
              <a:t> add(</a:t>
            </a:r>
            <a:r>
              <a:rPr lang="en-IN" sz="1800" b="1" dirty="0" err="1"/>
              <a:t>int</a:t>
            </a:r>
            <a:r>
              <a:rPr lang="en-IN" sz="1800" dirty="0"/>
              <a:t> </a:t>
            </a:r>
            <a:r>
              <a:rPr lang="en-IN" sz="1800" dirty="0" err="1"/>
              <a:t>a,</a:t>
            </a:r>
            <a:r>
              <a:rPr lang="en-IN" sz="1800" b="1" dirty="0" err="1"/>
              <a:t>int</a:t>
            </a:r>
            <a:r>
              <a:rPr lang="en-IN" sz="1800" dirty="0"/>
              <a:t> b){</a:t>
            </a:r>
            <a:r>
              <a:rPr lang="en-IN" sz="1800" b="1" dirty="0"/>
              <a:t>return</a:t>
            </a:r>
            <a:r>
              <a:rPr lang="en-IN" sz="1800" dirty="0"/>
              <a:t> </a:t>
            </a:r>
            <a:r>
              <a:rPr lang="en-IN" sz="1800" dirty="0" err="1"/>
              <a:t>a+b</a:t>
            </a:r>
            <a:r>
              <a:rPr lang="en-IN" sz="1800" dirty="0" smtClean="0"/>
              <a:t>;</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err="1"/>
              <a:t>int</a:t>
            </a:r>
            <a:r>
              <a:rPr lang="en-IN" sz="1800" dirty="0"/>
              <a:t> add(</a:t>
            </a:r>
            <a:r>
              <a:rPr lang="en-IN" sz="1800" b="1" dirty="0" err="1"/>
              <a:t>int</a:t>
            </a:r>
            <a:r>
              <a:rPr lang="en-IN" sz="1800" dirty="0"/>
              <a:t> </a:t>
            </a:r>
            <a:r>
              <a:rPr lang="en-IN" sz="1800" dirty="0" err="1"/>
              <a:t>a,</a:t>
            </a:r>
            <a:r>
              <a:rPr lang="en-IN" sz="1800" b="1" dirty="0" err="1"/>
              <a:t>int</a:t>
            </a:r>
            <a:r>
              <a:rPr lang="en-IN" sz="1800" dirty="0"/>
              <a:t> </a:t>
            </a:r>
            <a:r>
              <a:rPr lang="en-IN" sz="1800" dirty="0" err="1"/>
              <a:t>b,</a:t>
            </a:r>
            <a:r>
              <a:rPr lang="en-IN" sz="1800" b="1" dirty="0" err="1"/>
              <a:t>int</a:t>
            </a:r>
            <a:r>
              <a:rPr lang="en-IN" sz="1800" dirty="0"/>
              <a:t> c</a:t>
            </a:r>
            <a:r>
              <a:rPr lang="en-IN" sz="1800" dirty="0" smtClean="0"/>
              <a:t>)</a:t>
            </a:r>
            <a:br>
              <a:rPr lang="en-IN" sz="1800" dirty="0" smtClean="0"/>
            </a:br>
            <a:r>
              <a:rPr lang="en-IN" sz="1800" dirty="0" smtClean="0"/>
              <a:t>{</a:t>
            </a:r>
            <a:br>
              <a:rPr lang="en-IN" sz="1800" dirty="0" smtClean="0"/>
            </a:br>
            <a:r>
              <a:rPr lang="en-IN" sz="1800" b="1" dirty="0" smtClean="0"/>
              <a:t>return</a:t>
            </a:r>
            <a:r>
              <a:rPr lang="en-IN" sz="1800" dirty="0"/>
              <a:t> </a:t>
            </a:r>
            <a:r>
              <a:rPr lang="en-IN" sz="1800" dirty="0" err="1"/>
              <a:t>a+b+c</a:t>
            </a:r>
            <a:r>
              <a:rPr lang="en-IN" sz="1800" dirty="0" smtClean="0"/>
              <a:t>;</a:t>
            </a:r>
            <a:br>
              <a:rPr lang="en-IN" sz="1800" dirty="0" smtClean="0"/>
            </a:br>
            <a:r>
              <a:rPr lang="en-IN" sz="1800" dirty="0"/>
              <a:t/>
            </a:r>
            <a:br>
              <a:rPr lang="en-IN" sz="1800" dirty="0"/>
            </a:br>
            <a:r>
              <a:rPr lang="en-IN" sz="1800" dirty="0" smtClean="0"/>
              <a:t>}</a:t>
            </a:r>
            <a:r>
              <a:rPr lang="en-IN" sz="1800" dirty="0"/>
              <a:t>  </a:t>
            </a:r>
            <a:br>
              <a:rPr lang="en-IN" sz="1800" dirty="0"/>
            </a:br>
            <a:r>
              <a:rPr lang="en-IN" sz="1800" dirty="0"/>
              <a:t>}  </a:t>
            </a:r>
            <a:br>
              <a:rPr lang="en-IN" sz="1800" dirty="0"/>
            </a:br>
            <a:r>
              <a:rPr lang="en-IN" sz="1800" b="1" dirty="0"/>
              <a:t>class</a:t>
            </a:r>
            <a:r>
              <a:rPr lang="en-IN" sz="1800" dirty="0"/>
              <a:t> </a:t>
            </a:r>
            <a:r>
              <a:rPr lang="en-IN" sz="1800" dirty="0" smtClean="0"/>
              <a:t>TestOverloading1</a:t>
            </a:r>
            <a:br>
              <a:rPr lang="en-IN" sz="1800" dirty="0" smtClean="0"/>
            </a:br>
            <a:r>
              <a:rPr lang="en-IN" sz="1800" dirty="0" smtClean="0"/>
              <a:t>{</a:t>
            </a:r>
            <a:r>
              <a:rPr lang="en-IN" sz="1800" dirty="0"/>
              <a:t>  </a:t>
            </a:r>
            <a:br>
              <a:rPr lang="en-IN" sz="1800" dirty="0"/>
            </a:b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smtClean="0"/>
              <a:t>)</a:t>
            </a:r>
            <a:br>
              <a:rPr lang="en-IN" sz="1800" dirty="0" smtClean="0"/>
            </a:br>
            <a:r>
              <a:rPr lang="en-IN" sz="1800" dirty="0" smtClean="0"/>
              <a:t>{</a:t>
            </a:r>
            <a:r>
              <a:rPr lang="en-IN" sz="1800" dirty="0"/>
              <a:t>  </a:t>
            </a:r>
            <a:br>
              <a:rPr lang="en-IN" sz="1800" dirty="0"/>
            </a:br>
            <a:r>
              <a:rPr lang="en-IN" sz="1800" dirty="0" err="1"/>
              <a:t>System.out.println</a:t>
            </a:r>
            <a:r>
              <a:rPr lang="en-IN" sz="1800" dirty="0"/>
              <a:t>(</a:t>
            </a:r>
            <a:r>
              <a:rPr lang="en-IN" sz="1800" dirty="0" err="1"/>
              <a:t>Adder.add</a:t>
            </a:r>
            <a:r>
              <a:rPr lang="en-IN" sz="1800" dirty="0"/>
              <a:t>(11,11));  </a:t>
            </a:r>
            <a:br>
              <a:rPr lang="en-IN" sz="1800" dirty="0"/>
            </a:br>
            <a:r>
              <a:rPr lang="en-IN" sz="1800" dirty="0" err="1"/>
              <a:t>System.out.println</a:t>
            </a:r>
            <a:r>
              <a:rPr lang="en-IN" sz="1800" dirty="0"/>
              <a:t>(</a:t>
            </a:r>
            <a:r>
              <a:rPr lang="en-IN" sz="1800" dirty="0" err="1"/>
              <a:t>Adder.add</a:t>
            </a:r>
            <a:r>
              <a:rPr lang="en-IN" sz="1800" dirty="0"/>
              <a:t>(11,11,11));  </a:t>
            </a:r>
            <a:br>
              <a:rPr lang="en-IN" sz="1800" dirty="0"/>
            </a:br>
            <a:r>
              <a:rPr lang="en-IN" sz="1800" dirty="0" smtClean="0"/>
              <a:t>}</a:t>
            </a:r>
            <a:br>
              <a:rPr lang="en-IN" sz="1800" dirty="0" smtClean="0"/>
            </a:br>
            <a:r>
              <a:rPr lang="en-IN" sz="1800" dirty="0" smtClean="0"/>
              <a:t>}</a:t>
            </a:r>
            <a:r>
              <a:rPr lang="en-IN" sz="1800" dirty="0"/>
              <a:t>  </a:t>
            </a:r>
            <a:br>
              <a:rPr lang="en-IN" sz="1800" dirty="0"/>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Autofit/>
          </a:bodyPr>
          <a:lstStyle/>
          <a:p>
            <a:pPr algn="l"/>
            <a:r>
              <a:rPr lang="en-IN" sz="1800" b="1" dirty="0"/>
              <a:t>2) Method Overloading: changing data type of arguments</a:t>
            </a:r>
            <a:r>
              <a:rPr lang="en-IN" sz="1800" dirty="0"/>
              <a:t/>
            </a:r>
            <a:br>
              <a:rPr lang="en-IN" sz="1800" dirty="0"/>
            </a:br>
            <a:r>
              <a:rPr lang="en-IN" sz="1800" dirty="0"/>
              <a:t>In this example, we have created two methods that differs in data type. </a:t>
            </a:r>
            <a:r>
              <a:rPr lang="en-IN" sz="1800" dirty="0" smtClean="0"/>
              <a:t/>
            </a:r>
            <a:br>
              <a:rPr lang="en-IN" sz="1800" dirty="0" smtClean="0"/>
            </a:br>
            <a:r>
              <a:rPr lang="en-IN" sz="1800" dirty="0" smtClean="0"/>
              <a:t>The </a:t>
            </a:r>
            <a:r>
              <a:rPr lang="en-IN" sz="1800" dirty="0"/>
              <a:t>first add method receives two integer arguments and second add method receives two double arguments.</a:t>
            </a:r>
            <a:br>
              <a:rPr lang="en-IN" sz="1800" dirty="0"/>
            </a:br>
            <a:r>
              <a:rPr lang="en-IN" sz="1800" b="1" dirty="0"/>
              <a:t>class</a:t>
            </a:r>
            <a:r>
              <a:rPr lang="en-IN" sz="1800" dirty="0"/>
              <a:t> </a:t>
            </a:r>
            <a:r>
              <a:rPr lang="en-IN" sz="1800" dirty="0" smtClean="0"/>
              <a:t>Adder</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err="1"/>
              <a:t>int</a:t>
            </a:r>
            <a:r>
              <a:rPr lang="en-IN" sz="1800" dirty="0"/>
              <a:t> add(</a:t>
            </a:r>
            <a:r>
              <a:rPr lang="en-IN" sz="1800" b="1" dirty="0" err="1"/>
              <a:t>int</a:t>
            </a:r>
            <a:r>
              <a:rPr lang="en-IN" sz="1800" dirty="0"/>
              <a:t> a, </a:t>
            </a:r>
            <a:r>
              <a:rPr lang="en-IN" sz="1800" b="1" dirty="0" err="1"/>
              <a:t>int</a:t>
            </a:r>
            <a:r>
              <a:rPr lang="en-IN" sz="1800" dirty="0"/>
              <a:t> b</a:t>
            </a:r>
            <a:r>
              <a:rPr lang="en-IN" sz="1800" dirty="0" smtClean="0"/>
              <a:t>)</a:t>
            </a:r>
            <a:br>
              <a:rPr lang="en-IN" sz="1800" dirty="0" smtClean="0"/>
            </a:br>
            <a:r>
              <a:rPr lang="en-IN" sz="1800" dirty="0" smtClean="0"/>
              <a:t>{</a:t>
            </a:r>
            <a:br>
              <a:rPr lang="en-IN" sz="1800" dirty="0" smtClean="0"/>
            </a:br>
            <a:r>
              <a:rPr lang="en-IN" sz="1800" b="1" dirty="0" smtClean="0"/>
              <a:t>return</a:t>
            </a:r>
            <a:r>
              <a:rPr lang="en-IN" sz="1800" dirty="0"/>
              <a:t> </a:t>
            </a:r>
            <a:r>
              <a:rPr lang="en-IN" sz="1800" dirty="0" err="1"/>
              <a:t>a+b</a:t>
            </a:r>
            <a:r>
              <a:rPr lang="en-IN" sz="1800" dirty="0" smtClean="0"/>
              <a:t>;</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a:t>double</a:t>
            </a:r>
            <a:r>
              <a:rPr lang="en-IN" sz="1800" dirty="0"/>
              <a:t> add(</a:t>
            </a:r>
            <a:r>
              <a:rPr lang="en-IN" sz="1800" b="1" dirty="0"/>
              <a:t>double</a:t>
            </a:r>
            <a:r>
              <a:rPr lang="en-IN" sz="1800" dirty="0"/>
              <a:t> a, </a:t>
            </a:r>
            <a:r>
              <a:rPr lang="en-IN" sz="1800" b="1" dirty="0"/>
              <a:t>double</a:t>
            </a:r>
            <a:r>
              <a:rPr lang="en-IN" sz="1800" dirty="0"/>
              <a:t> b</a:t>
            </a:r>
            <a:r>
              <a:rPr lang="en-IN" sz="1800" dirty="0" smtClean="0"/>
              <a:t>)</a:t>
            </a:r>
            <a:br>
              <a:rPr lang="en-IN" sz="1800" dirty="0" smtClean="0"/>
            </a:br>
            <a:r>
              <a:rPr lang="en-IN" sz="1800" dirty="0" smtClean="0"/>
              <a:t>{</a:t>
            </a:r>
            <a:br>
              <a:rPr lang="en-IN" sz="1800" dirty="0" smtClean="0"/>
            </a:br>
            <a:r>
              <a:rPr lang="en-IN" sz="1800" b="1" dirty="0" smtClean="0"/>
              <a:t>return</a:t>
            </a:r>
            <a:r>
              <a:rPr lang="en-IN" sz="1800" dirty="0"/>
              <a:t> </a:t>
            </a:r>
            <a:r>
              <a:rPr lang="en-IN" sz="1800" dirty="0" err="1"/>
              <a:t>a+b</a:t>
            </a:r>
            <a:r>
              <a:rPr lang="en-IN" sz="1800" dirty="0" smtClean="0"/>
              <a:t>;</a:t>
            </a:r>
            <a:br>
              <a:rPr lang="en-IN" sz="1800" dirty="0" smtClean="0"/>
            </a:br>
            <a:r>
              <a:rPr lang="en-IN" sz="1800" dirty="0" smtClean="0"/>
              <a:t>}</a:t>
            </a:r>
            <a:r>
              <a:rPr lang="en-IN" sz="1800" dirty="0"/>
              <a:t>  </a:t>
            </a:r>
            <a:br>
              <a:rPr lang="en-IN" sz="1800" dirty="0"/>
            </a:br>
            <a:r>
              <a:rPr lang="en-IN" sz="1800" dirty="0"/>
              <a:t>}  </a:t>
            </a:r>
            <a:br>
              <a:rPr lang="en-IN" sz="1800" dirty="0"/>
            </a:br>
            <a:r>
              <a:rPr lang="en-IN" sz="1800" b="1" dirty="0"/>
              <a:t>class</a:t>
            </a:r>
            <a:r>
              <a:rPr lang="en-IN" sz="1800" dirty="0"/>
              <a:t> </a:t>
            </a:r>
            <a:r>
              <a:rPr lang="en-IN" sz="1800" dirty="0" smtClean="0"/>
              <a:t>TestOverloading2</a:t>
            </a:r>
            <a:br>
              <a:rPr lang="en-IN" sz="1800" dirty="0" smtClean="0"/>
            </a:br>
            <a:r>
              <a:rPr lang="en-IN" sz="1800" dirty="0" smtClean="0"/>
              <a:t>{</a:t>
            </a:r>
            <a:r>
              <a:rPr lang="en-IN" sz="1800" dirty="0"/>
              <a:t>  </a:t>
            </a:r>
            <a:br>
              <a:rPr lang="en-IN" sz="1800" dirty="0"/>
            </a:b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smtClean="0"/>
              <a:t>)</a:t>
            </a:r>
            <a:br>
              <a:rPr lang="en-IN" sz="1800" dirty="0" smtClean="0"/>
            </a:br>
            <a:r>
              <a:rPr lang="en-IN" sz="1800" dirty="0" smtClean="0"/>
              <a:t>{</a:t>
            </a:r>
            <a:r>
              <a:rPr lang="en-IN" sz="1800" dirty="0"/>
              <a:t>  </a:t>
            </a:r>
            <a:br>
              <a:rPr lang="en-IN" sz="1800" dirty="0"/>
            </a:br>
            <a:r>
              <a:rPr lang="en-IN" sz="1800" dirty="0" err="1"/>
              <a:t>System.out.println</a:t>
            </a:r>
            <a:r>
              <a:rPr lang="en-IN" sz="1800" dirty="0"/>
              <a:t>(</a:t>
            </a:r>
            <a:r>
              <a:rPr lang="en-IN" sz="1800" dirty="0" err="1"/>
              <a:t>Adder.add</a:t>
            </a:r>
            <a:r>
              <a:rPr lang="en-IN" sz="1800" dirty="0"/>
              <a:t>(11,11));  </a:t>
            </a:r>
            <a:br>
              <a:rPr lang="en-IN" sz="1800" dirty="0"/>
            </a:br>
            <a:r>
              <a:rPr lang="en-IN" sz="1800" dirty="0" err="1"/>
              <a:t>System.out.println</a:t>
            </a:r>
            <a:r>
              <a:rPr lang="en-IN" sz="1800" dirty="0"/>
              <a:t>(</a:t>
            </a:r>
            <a:r>
              <a:rPr lang="en-IN" sz="1800" dirty="0" err="1"/>
              <a:t>Adder.add</a:t>
            </a:r>
            <a:r>
              <a:rPr lang="en-IN" sz="1800" dirty="0"/>
              <a:t>(12.3,12.6));  </a:t>
            </a:r>
            <a:br>
              <a:rPr lang="en-IN" sz="1800" dirty="0"/>
            </a:br>
            <a:r>
              <a:rPr lang="en-IN" sz="1800" dirty="0" smtClean="0"/>
              <a:t>}</a:t>
            </a:r>
            <a:br>
              <a:rPr lang="en-IN" sz="1800" dirty="0" smtClean="0"/>
            </a:br>
            <a:r>
              <a:rPr lang="en-IN" sz="1800" dirty="0" smtClean="0"/>
              <a:t>}</a:t>
            </a:r>
            <a:r>
              <a:rPr lang="en-IN" sz="1800" dirty="0"/>
              <a:t>  </a:t>
            </a:r>
            <a:br>
              <a:rPr lang="en-IN" sz="1800" dirty="0"/>
            </a:b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42</Words>
  <Application>Microsoft Office PowerPoint</Application>
  <PresentationFormat>On-screen Show (4:3)</PresentationFormat>
  <Paragraphs>10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ABSTRACT CLASS AND INTERFACES</vt:lpstr>
      <vt:lpstr>  Abstract class in Java A class which is declared with the abstract keyword is known as an abstract class in Java.  It can have abstract and non-abstract methods (method with the body).  Abstraction in Java Abstraction is a process of hiding the implementation details and showing only functionality to the user. Another way, it shows only essential things to the user and hides the internal details, For example, sending SMS where you type the text and send the message. You don't know the internal processing about the message delivery. Abstraction lets you focus on what the object does instead of how it does it.  Ways to achieve AbstractionT here are two ways to achieve abstraction in java Abstract class (0 to 100%) Interface (100%)  Abstract class in Java A class which is declared as abstract is known as an abstract class. It can have abstract and non-abstract methods. It needs to be extended and its method implemented. It cannot be instantiated. . </vt:lpstr>
      <vt:lpstr>Points to Remember An abstract class must be declared with an abstract keyword. It can have abstract and non-abstract methods. It cannot be instantiated. It can have constructors and static methods also. It can have final methods which will force the subclass not to change the body of the method   Example of abstract class abstract class A{}   Abstract Method in Java A method which is declared as abstract and does not have implementation is known as an abstract method. Example of abstract method abstract void printStatus();//no method body and abstract   </vt:lpstr>
      <vt:lpstr>INTERFACES</vt:lpstr>
      <vt:lpstr>Can we overload java main() method? Yes, by method overloading. You can have any number of main methods in a class by method overloading. But JVM calls main() method which receives string array as arguments only. Let's see the simple example: class TestOverloading4{   public static void main(String[] args){System.out.println("main with String[]");}   public static void main(String args){System.out.println("main with String");}   public static void main(){System.out.println("main without args");}   }   </vt:lpstr>
      <vt:lpstr>  Method Overloading and Type Promotion One type is promoted to another implicitly if no matching datatype is found.   Let's understand the concept by the figure given below:  byte can be promoted to short, int, long, float or double. The short datatype can be promoted to int,long,float or double. The char datatype can be promoted to int,long,float or double and so on          </vt:lpstr>
      <vt:lpstr>Method Overloading in Java  If a class has multiple methods having same name but different in parameters, it is known as Method Overloading. If we have to perform only one operation, having same name of the methods increases the readability of the program.  Advantage of method overloading Method overloading increases the readability of the program. Different ways to overload the method  There are two ways to overload the method in java By changing number of arguments By changing the data type </vt:lpstr>
      <vt:lpstr>1)Method Overloading: changing no. of arguments   class Adder {   static int add(int a,int b){return a+b; }   static int add(int a,int b,int c) { return a+b+c;  }   }   class TestOverloading1 {   public static void main(String[] args) {   System.out.println(Adder.add(11,11));   System.out.println(Adder.add(11,11,11));   } }   </vt:lpstr>
      <vt:lpstr>2) Method Overloading: changing data type of arguments In this example, we have created two methods that differs in data type.  The first add method receives two integer arguments and second add method receives two double arguments. class Adder {   static int add(int a, int b) { return a+b; }   static double add(double a, double b) { return a+b; }   }   class TestOverloading2 {   public static void main(String[] args) {   System.out.println(Adder.add(11,11));   System.out.println(Adder.add(12.3,12.6));   } }   </vt:lpstr>
      <vt:lpstr>Method Overriding in Java  If subclass (child class) has the same method as declared in the parent class, it is known as method overriding in Java. In other words, If a subclass provides the specific implementation of the method that has been declared by one of its parent class, it is known as method overriding.  Usage of Java Method Overriding Method overriding is used to provide the specific implementation of a method which is already provided by its superclass.  Method overriding is used for runtime polymorphism Rules for Java Method Overriding  The method must have the same name as in the parent class The method must have the same parameter as in the parent class. There must be an IS-A relationship (inheritance).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 AND INTERFACE</dc:title>
  <dc:creator>HP</dc:creator>
  <cp:lastModifiedBy>HP</cp:lastModifiedBy>
  <cp:revision>16</cp:revision>
  <dcterms:created xsi:type="dcterms:W3CDTF">2019-08-08T16:21:07Z</dcterms:created>
  <dcterms:modified xsi:type="dcterms:W3CDTF">2019-08-09T07:43:44Z</dcterms:modified>
</cp:coreProperties>
</file>