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7" r:id="rId19"/>
    <p:sldId id="279"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1" r:id="rId40"/>
    <p:sldId id="305" r:id="rId41"/>
    <p:sldId id="302" r:id="rId42"/>
    <p:sldId id="303" r:id="rId43"/>
    <p:sldId id="3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40" autoAdjust="0"/>
  </p:normalViewPr>
  <p:slideViewPr>
    <p:cSldViewPr>
      <p:cViewPr varScale="1">
        <p:scale>
          <a:sx n="68" d="100"/>
          <a:sy n="68" d="100"/>
        </p:scale>
        <p:origin x="-203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BCD682-ED62-4074-A89F-CE22569D31DF}" type="datetimeFigureOut">
              <a:rPr lang="en-US" smtClean="0"/>
              <a:pPr/>
              <a:t>10/15/2019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25007-598E-4811-9CE8-5D26965877B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ANS:4</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14</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ANS:1</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ANS:1</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ANS:3</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25</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ANS:4</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26</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ANS:2</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27</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smtClean="0"/>
              <a:t>Answer: a</a:t>
            </a:r>
            <a:br>
              <a:rPr lang="en-IN" sz="1200" dirty="0" smtClean="0"/>
            </a:br>
            <a:r>
              <a:rPr lang="en-IN" sz="1200" dirty="0" smtClean="0"/>
              <a:t>Explanation: Exceptions in Java are run-time errors.</a:t>
            </a:r>
            <a:br>
              <a:rPr lang="en-IN" sz="1200" dirty="0" smtClean="0"/>
            </a:b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32</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smtClean="0"/>
              <a:t>Answer: c</a:t>
            </a:r>
            <a:br>
              <a:rPr lang="en-IN" sz="1200" dirty="0" smtClean="0"/>
            </a:br>
            <a:r>
              <a:rPr lang="en-IN" sz="1200" dirty="0" smtClean="0"/>
              <a:t>Explanation: Exceptional handling is managed via 5 keywords – try, catch, throws, throw and finally.</a:t>
            </a:r>
            <a:br>
              <a:rPr lang="en-IN" sz="1200" dirty="0" smtClean="0"/>
            </a:b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33</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smtClean="0"/>
              <a:t>Answer: d</a:t>
            </a:r>
            <a:br>
              <a:rPr lang="en-IN" sz="1200" dirty="0" smtClean="0"/>
            </a:br>
            <a:r>
              <a:rPr lang="en-IN" sz="1200" dirty="0" smtClean="0"/>
              <a:t>Explanation: If an exception occurs within the try block, it is thrown and cached by catch block for processing.</a:t>
            </a:r>
            <a:br>
              <a:rPr lang="en-IN" sz="1200" dirty="0" smtClean="0"/>
            </a:b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34</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c</a:t>
            </a:r>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35</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b</a:t>
            </a:r>
            <a:r>
              <a:rPr lang="en-IN" dirty="0" smtClean="0"/>
              <a:t/>
            </a:r>
            <a:br>
              <a:rPr lang="en-IN" dirty="0" smtClean="0"/>
            </a:br>
            <a:r>
              <a:rPr lang="en-IN" sz="1200" b="0" i="0" kern="1200" dirty="0" smtClean="0">
                <a:solidFill>
                  <a:schemeClr val="tx1"/>
                </a:solidFill>
                <a:latin typeface="+mn-lt"/>
                <a:ea typeface="+mn-ea"/>
                <a:cs typeface="+mn-cs"/>
              </a:rPr>
              <a:t>Explanation: </a:t>
            </a:r>
            <a:r>
              <a:rPr lang="en-IN" sz="1200" b="0" i="0" kern="1200" dirty="0" err="1" smtClean="0">
                <a:solidFill>
                  <a:schemeClr val="tx1"/>
                </a:solidFill>
                <a:latin typeface="+mn-lt"/>
                <a:ea typeface="+mn-ea"/>
                <a:cs typeface="+mn-cs"/>
              </a:rPr>
              <a:t>System.ou.print</a:t>
            </a:r>
            <a:r>
              <a:rPr lang="en-IN" sz="1200" b="0" i="0" kern="1200" dirty="0" smtClean="0">
                <a:solidFill>
                  <a:schemeClr val="tx1"/>
                </a:solidFill>
                <a:latin typeface="+mn-lt"/>
                <a:ea typeface="+mn-ea"/>
                <a:cs typeface="+mn-cs"/>
              </a:rPr>
              <a:t>() function first converts the whole parameters into a string and then prints, before “Hello” goes to output stream 1 / 0 error is encountered which is cached by catch block printing just “World”.</a:t>
            </a:r>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36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ANS:2</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15</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b</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37</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Answer: d</a:t>
            </a:r>
            <a:r>
              <a:rPr lang="en-IN" dirty="0" smtClean="0"/>
              <a:t/>
            </a:r>
            <a:br>
              <a:rPr lang="en-IN" dirty="0" smtClean="0"/>
            </a:br>
            <a:r>
              <a:rPr lang="en-IN" sz="1200" b="0" i="0" kern="1200" dirty="0" smtClean="0">
                <a:solidFill>
                  <a:schemeClr val="tx1"/>
                </a:solidFill>
                <a:latin typeface="+mn-lt"/>
                <a:ea typeface="+mn-ea"/>
                <a:cs typeface="+mn-cs"/>
              </a:rPr>
              <a:t>Explanation: finally keyword is used to execute the code before try and catch block end</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38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ANS:1</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16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ANS:4</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17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ANS:3</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18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ANS:2</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19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ANS:2</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ANS:2</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ANS:2</a:t>
            </a:r>
            <a:endParaRPr lang="en-IN" dirty="0"/>
          </a:p>
        </p:txBody>
      </p:sp>
      <p:sp>
        <p:nvSpPr>
          <p:cNvPr id="4" name="Slide Number Placeholder 3"/>
          <p:cNvSpPr>
            <a:spLocks noGrp="1"/>
          </p:cNvSpPr>
          <p:nvPr>
            <p:ph type="sldNum" sz="quarter" idx="10"/>
          </p:nvPr>
        </p:nvSpPr>
        <p:spPr/>
        <p:txBody>
          <a:bodyPr/>
          <a:lstStyle/>
          <a:p>
            <a:fld id="{B3425007-598E-4811-9CE8-5D26965877B5}"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E6E13-8873-424C-AB63-C3AF73283DAB}" type="datetimeFigureOut">
              <a:rPr lang="en-US" smtClean="0"/>
              <a:pPr/>
              <a:t>10/15/2019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EF030-30BE-4900-B57D-A26D0715823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E6E13-8873-424C-AB63-C3AF73283DAB}" type="datetimeFigureOut">
              <a:rPr lang="en-US" smtClean="0"/>
              <a:pPr/>
              <a:t>10/15/2019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EF030-30BE-4900-B57D-A26D0715823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2357430"/>
            <a:ext cx="8229600" cy="1143000"/>
          </a:xfrm>
        </p:spPr>
        <p:txBody>
          <a:bodyPr>
            <a:normAutofit fontScale="90000"/>
          </a:bodyPr>
          <a:lstStyle/>
          <a:p>
            <a:r>
              <a:rPr lang="en-IN" dirty="0" smtClean="0"/>
              <a:t>COLLECTIONS AND EXCEPTION HANDLING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286544"/>
          </a:xfrm>
        </p:spPr>
        <p:txBody>
          <a:bodyPr>
            <a:noAutofit/>
          </a:bodyPr>
          <a:lstStyle/>
          <a:p>
            <a:pPr algn="l"/>
            <a:r>
              <a:rPr lang="en-IN" sz="1800" b="1" dirty="0" smtClean="0"/>
              <a:t/>
            </a:r>
            <a:br>
              <a:rPr lang="en-IN" sz="1800" b="1" dirty="0" smtClean="0"/>
            </a:br>
            <a:r>
              <a:rPr lang="en-IN" sz="1800" b="1" dirty="0" err="1" smtClean="0"/>
              <a:t>Deque</a:t>
            </a:r>
            <a:r>
              <a:rPr lang="en-IN" sz="1800" b="1" dirty="0" smtClean="0"/>
              <a:t> </a:t>
            </a:r>
            <a:r>
              <a:rPr lang="en-IN" sz="1800" b="1" dirty="0"/>
              <a:t>Interface</a:t>
            </a:r>
            <a:r>
              <a:rPr lang="en-IN" sz="1800" dirty="0"/>
              <a:t/>
            </a:r>
            <a:br>
              <a:rPr lang="en-IN" sz="1800" dirty="0"/>
            </a:br>
            <a:r>
              <a:rPr lang="en-IN" sz="1800" dirty="0" err="1"/>
              <a:t>Deque</a:t>
            </a:r>
            <a:r>
              <a:rPr lang="en-IN" sz="1800" dirty="0"/>
              <a:t> interface extends the Queue interface. </a:t>
            </a:r>
            <a:r>
              <a:rPr lang="en-IN" sz="1800" dirty="0" smtClean="0"/>
              <a:t/>
            </a:r>
            <a:br>
              <a:rPr lang="en-IN" sz="1800" dirty="0" smtClean="0"/>
            </a:br>
            <a:r>
              <a:rPr lang="en-IN" sz="1800" dirty="0" smtClean="0"/>
              <a:t>In </a:t>
            </a:r>
            <a:r>
              <a:rPr lang="en-IN" sz="1800" dirty="0" err="1"/>
              <a:t>Deque</a:t>
            </a:r>
            <a:r>
              <a:rPr lang="en-IN" sz="1800" dirty="0"/>
              <a:t>, we can remove and add the elements from both the side. </a:t>
            </a:r>
            <a:r>
              <a:rPr lang="en-IN" sz="1800" dirty="0" smtClean="0"/>
              <a:t/>
            </a:r>
            <a:br>
              <a:rPr lang="en-IN" sz="1800" dirty="0" smtClean="0"/>
            </a:br>
            <a:r>
              <a:rPr lang="en-IN" sz="1800" dirty="0" err="1" smtClean="0"/>
              <a:t>Deque</a:t>
            </a:r>
            <a:r>
              <a:rPr lang="en-IN" sz="1800" dirty="0" smtClean="0"/>
              <a:t> </a:t>
            </a:r>
            <a:r>
              <a:rPr lang="en-IN" sz="1800" dirty="0"/>
              <a:t>stands for a double-ended queue which enables us to perform the operations at both the ends.</a:t>
            </a:r>
            <a:br>
              <a:rPr lang="en-IN" sz="1800" dirty="0"/>
            </a:br>
            <a:r>
              <a:rPr lang="en-IN" sz="1800" dirty="0" err="1"/>
              <a:t>Deque</a:t>
            </a:r>
            <a:r>
              <a:rPr lang="en-IN" sz="1800" dirty="0"/>
              <a:t> can be instantiated as:</a:t>
            </a:r>
            <a:br>
              <a:rPr lang="en-IN" sz="1800" dirty="0"/>
            </a:br>
            <a:r>
              <a:rPr lang="en-IN" sz="1800" dirty="0" err="1"/>
              <a:t>Deque</a:t>
            </a:r>
            <a:r>
              <a:rPr lang="en-IN" sz="1800" dirty="0"/>
              <a:t> d = </a:t>
            </a:r>
            <a:r>
              <a:rPr lang="en-IN" sz="1800" b="1" dirty="0"/>
              <a:t>new</a:t>
            </a:r>
            <a:r>
              <a:rPr lang="en-IN" sz="1800" dirty="0"/>
              <a:t> </a:t>
            </a:r>
            <a:r>
              <a:rPr lang="en-IN" sz="1800" dirty="0" err="1"/>
              <a:t>ArrayDeque</a:t>
            </a:r>
            <a:r>
              <a:rPr lang="en-IN" sz="1800" dirty="0"/>
              <a:t>();  </a:t>
            </a:r>
            <a:br>
              <a:rPr lang="en-IN" sz="1800" dirty="0"/>
            </a:br>
            <a:r>
              <a:rPr lang="en-IN" sz="1800" dirty="0" smtClean="0"/>
              <a:t/>
            </a:r>
            <a:br>
              <a:rPr lang="en-IN" sz="1800" dirty="0" smtClean="0"/>
            </a:br>
            <a:r>
              <a:rPr lang="en-IN" sz="1800" b="1" dirty="0" err="1" smtClean="0"/>
              <a:t>ArrayDeque</a:t>
            </a:r>
            <a:r>
              <a:rPr lang="en-IN" sz="1800" b="1" dirty="0"/>
              <a:t/>
            </a:r>
            <a:br>
              <a:rPr lang="en-IN" sz="1800" b="1" dirty="0"/>
            </a:br>
            <a:r>
              <a:rPr lang="en-IN" sz="1800" dirty="0" err="1"/>
              <a:t>ArrayDeque</a:t>
            </a:r>
            <a:r>
              <a:rPr lang="en-IN" sz="1800" dirty="0"/>
              <a:t> class implements the </a:t>
            </a:r>
            <a:r>
              <a:rPr lang="en-IN" sz="1800" dirty="0" err="1"/>
              <a:t>Deque</a:t>
            </a:r>
            <a:r>
              <a:rPr lang="en-IN" sz="1800" dirty="0"/>
              <a:t> interface. </a:t>
            </a:r>
            <a:r>
              <a:rPr lang="en-IN" sz="1800" dirty="0" smtClean="0"/>
              <a:t/>
            </a:r>
            <a:br>
              <a:rPr lang="en-IN" sz="1800" dirty="0" smtClean="0"/>
            </a:br>
            <a:r>
              <a:rPr lang="en-IN" sz="1800" dirty="0" smtClean="0"/>
              <a:t>It </a:t>
            </a:r>
            <a:r>
              <a:rPr lang="en-IN" sz="1800" dirty="0"/>
              <a:t>facilitates us to use the </a:t>
            </a:r>
            <a:r>
              <a:rPr lang="en-IN" sz="1800" dirty="0" err="1"/>
              <a:t>Deque</a:t>
            </a:r>
            <a:r>
              <a:rPr lang="en-IN" sz="1800" dirty="0"/>
              <a:t>. Unlike queue, we can add or delete the elements from both the ends.</a:t>
            </a:r>
            <a:br>
              <a:rPr lang="en-IN" sz="1800" dirty="0"/>
            </a:br>
            <a:r>
              <a:rPr lang="en-IN" sz="1800" dirty="0" err="1"/>
              <a:t>ArrayDeque</a:t>
            </a:r>
            <a:r>
              <a:rPr lang="en-IN" sz="1800" dirty="0"/>
              <a:t> is faster than </a:t>
            </a:r>
            <a:r>
              <a:rPr lang="en-IN" sz="1800" dirty="0" err="1"/>
              <a:t>ArrayList</a:t>
            </a:r>
            <a:r>
              <a:rPr lang="en-IN" sz="1800" dirty="0"/>
              <a:t> and Stack and has no capacity restrictions</a:t>
            </a:r>
            <a:r>
              <a:rPr lang="en-IN" sz="1800" dirty="0" smtClean="0"/>
              <a:t>.</a:t>
            </a:r>
            <a:br>
              <a:rPr lang="en-IN" sz="1800" dirty="0" smtClean="0"/>
            </a:br>
            <a:r>
              <a:rPr lang="en-IN" sz="1800" dirty="0"/>
              <a:t/>
            </a:r>
            <a:br>
              <a:rPr lang="en-IN" sz="1800" dirty="0"/>
            </a:br>
            <a:r>
              <a:rPr lang="en-IN" sz="1600" b="1" dirty="0"/>
              <a:t>Set Interface</a:t>
            </a:r>
            <a:r>
              <a:rPr lang="en-IN" sz="1600" dirty="0"/>
              <a:t/>
            </a:r>
            <a:br>
              <a:rPr lang="en-IN" sz="1600" dirty="0"/>
            </a:br>
            <a:r>
              <a:rPr lang="en-IN" sz="1600" dirty="0"/>
              <a:t>Set Interface in Java is present in </a:t>
            </a:r>
            <a:r>
              <a:rPr lang="en-IN" sz="1600" dirty="0" err="1"/>
              <a:t>java.util</a:t>
            </a:r>
            <a:r>
              <a:rPr lang="en-IN" sz="1600" dirty="0"/>
              <a:t> package. </a:t>
            </a:r>
            <a:r>
              <a:rPr lang="en-IN" sz="1600" b="1" dirty="0"/>
              <a:t>It extends the Collection interface.</a:t>
            </a:r>
            <a:r>
              <a:rPr lang="en-IN" sz="1600" dirty="0"/>
              <a:t> It represents the unordered set of elements which doesn't allow us to store the duplicate items. We can store at most one null value in Set. Set is implemented by </a:t>
            </a:r>
            <a:r>
              <a:rPr lang="en-IN" sz="1600" dirty="0" err="1"/>
              <a:t>HashSet</a:t>
            </a:r>
            <a:r>
              <a:rPr lang="en-IN" sz="1600" dirty="0"/>
              <a:t>, </a:t>
            </a:r>
            <a:r>
              <a:rPr lang="en-IN" sz="1600" dirty="0" err="1"/>
              <a:t>LinkedHashSet</a:t>
            </a:r>
            <a:r>
              <a:rPr lang="en-IN" sz="1600" dirty="0"/>
              <a:t>, and </a:t>
            </a:r>
            <a:r>
              <a:rPr lang="en-IN" sz="1600" dirty="0" err="1"/>
              <a:t>TreeSet</a:t>
            </a:r>
            <a:r>
              <a:rPr lang="en-IN" sz="1600" dirty="0"/>
              <a:t>.</a:t>
            </a:r>
            <a:br>
              <a:rPr lang="en-IN" sz="1600" dirty="0"/>
            </a:br>
            <a:r>
              <a:rPr lang="en-IN" sz="1600" dirty="0"/>
              <a:t>Set can be instantiated as:</a:t>
            </a:r>
            <a:br>
              <a:rPr lang="en-IN" sz="1600" dirty="0"/>
            </a:br>
            <a:r>
              <a:rPr lang="en-IN" sz="1600" dirty="0"/>
              <a:t>Set&lt;data-type&gt; s1 = </a:t>
            </a:r>
            <a:r>
              <a:rPr lang="en-IN" sz="1600" b="1" dirty="0"/>
              <a:t>new</a:t>
            </a:r>
            <a:r>
              <a:rPr lang="en-IN" sz="1600" dirty="0"/>
              <a:t> </a:t>
            </a:r>
            <a:r>
              <a:rPr lang="en-IN" sz="1600" dirty="0" err="1"/>
              <a:t>HashSet</a:t>
            </a:r>
            <a:r>
              <a:rPr lang="en-IN" sz="1600" dirty="0"/>
              <a:t>&lt;data-type&gt;();  </a:t>
            </a:r>
            <a:br>
              <a:rPr lang="en-IN" sz="1600" dirty="0"/>
            </a:br>
            <a:r>
              <a:rPr lang="en-IN" sz="1600" dirty="0"/>
              <a:t>Set&lt;data-type&gt; s2 = </a:t>
            </a:r>
            <a:r>
              <a:rPr lang="en-IN" sz="1600" b="1" dirty="0"/>
              <a:t>new</a:t>
            </a:r>
            <a:r>
              <a:rPr lang="en-IN" sz="1600" dirty="0"/>
              <a:t> </a:t>
            </a:r>
            <a:r>
              <a:rPr lang="en-IN" sz="1600" dirty="0" err="1"/>
              <a:t>LinkedHashSet</a:t>
            </a:r>
            <a:r>
              <a:rPr lang="en-IN" sz="1600" dirty="0"/>
              <a:t>&lt;data-type&gt;();  </a:t>
            </a:r>
            <a:br>
              <a:rPr lang="en-IN" sz="1600" dirty="0"/>
            </a:br>
            <a:r>
              <a:rPr lang="en-IN" sz="1600" dirty="0"/>
              <a:t>Set&lt;data-type&gt; s3 = </a:t>
            </a:r>
            <a:r>
              <a:rPr lang="en-IN" sz="1600" b="1" dirty="0"/>
              <a:t>new</a:t>
            </a:r>
            <a:r>
              <a:rPr lang="en-IN" sz="1600" dirty="0"/>
              <a:t> </a:t>
            </a:r>
            <a:r>
              <a:rPr lang="en-IN" sz="1600" dirty="0" err="1"/>
              <a:t>TreeSet</a:t>
            </a:r>
            <a:r>
              <a:rPr lang="en-IN" sz="1600" dirty="0"/>
              <a:t>&lt;data-type&gt;();  </a:t>
            </a:r>
            <a:br>
              <a:rPr lang="en-IN" sz="1600" dirty="0"/>
            </a:br>
            <a:r>
              <a:rPr lang="en-IN" sz="1800" dirty="0"/>
              <a:t/>
            </a:r>
            <a:br>
              <a:rPr lang="en-IN" sz="1800" dirty="0"/>
            </a:br>
            <a:endParaRPr lang="en-IN"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6572272"/>
          </a:xfrm>
        </p:spPr>
        <p:txBody>
          <a:bodyPr>
            <a:noAutofit/>
          </a:bodyPr>
          <a:lstStyle/>
          <a:p>
            <a:pPr algn="l"/>
            <a:r>
              <a:rPr lang="en-IN" sz="2000" b="1" dirty="0" smtClean="0"/>
              <a:t/>
            </a:r>
            <a:br>
              <a:rPr lang="en-IN" sz="2000" b="1" dirty="0" smtClean="0"/>
            </a:br>
            <a:r>
              <a:rPr lang="en-IN" sz="2000" b="1" dirty="0" smtClean="0"/>
              <a:t/>
            </a:r>
            <a:br>
              <a:rPr lang="en-IN" sz="2000" b="1" dirty="0" smtClean="0"/>
            </a:br>
            <a:r>
              <a:rPr lang="en-IN" sz="2000" b="1" dirty="0" err="1" smtClean="0"/>
              <a:t>HashSet</a:t>
            </a:r>
            <a:r>
              <a:rPr lang="en-IN" sz="2000" dirty="0"/>
              <a:t/>
            </a:r>
            <a:br>
              <a:rPr lang="en-IN" sz="2000" dirty="0"/>
            </a:br>
            <a:r>
              <a:rPr lang="en-IN" sz="2000" dirty="0" err="1"/>
              <a:t>HashSet</a:t>
            </a:r>
            <a:r>
              <a:rPr lang="en-IN" sz="2000" dirty="0"/>
              <a:t> class implements Set Interface. It represents the collection that uses a hash table for storage. Hashing is used to store the elements in the </a:t>
            </a:r>
            <a:r>
              <a:rPr lang="en-IN" sz="2000" dirty="0" err="1"/>
              <a:t>HashSet</a:t>
            </a:r>
            <a:r>
              <a:rPr lang="en-IN" sz="2000" dirty="0"/>
              <a:t>. It contains unique items</a:t>
            </a:r>
            <a:r>
              <a:rPr lang="en-IN" sz="2000" dirty="0" smtClean="0"/>
              <a:t>.</a:t>
            </a:r>
            <a:br>
              <a:rPr lang="en-IN" sz="2000" dirty="0" smtClean="0"/>
            </a:br>
            <a:r>
              <a:rPr lang="en-IN" sz="2000" dirty="0" smtClean="0"/>
              <a:t/>
            </a:r>
            <a:br>
              <a:rPr lang="en-IN" sz="2000" dirty="0" smtClean="0"/>
            </a:br>
            <a:r>
              <a:rPr lang="en-IN" sz="1800" b="1" dirty="0" err="1"/>
              <a:t>LinkedHashSet</a:t>
            </a:r>
            <a:r>
              <a:rPr lang="en-IN" sz="1800" b="1" dirty="0"/>
              <a:t/>
            </a:r>
            <a:br>
              <a:rPr lang="en-IN" sz="1800" b="1" dirty="0"/>
            </a:br>
            <a:r>
              <a:rPr lang="en-IN" sz="1800" dirty="0" err="1" smtClean="0"/>
              <a:t>LinkedHashSet</a:t>
            </a:r>
            <a:r>
              <a:rPr lang="en-IN" sz="1800" dirty="0" smtClean="0"/>
              <a:t> </a:t>
            </a:r>
            <a:r>
              <a:rPr lang="en-IN" sz="1800" dirty="0"/>
              <a:t>class represents the </a:t>
            </a:r>
            <a:r>
              <a:rPr lang="en-IN" sz="1800" dirty="0" err="1"/>
              <a:t>LinkedList</a:t>
            </a:r>
            <a:r>
              <a:rPr lang="en-IN" sz="1800" dirty="0"/>
              <a:t> implementation of Set Interface. It extends the </a:t>
            </a:r>
            <a:r>
              <a:rPr lang="en-IN" sz="1800" dirty="0" err="1"/>
              <a:t>HashSet</a:t>
            </a:r>
            <a:r>
              <a:rPr lang="en-IN" sz="1800" dirty="0"/>
              <a:t> class and implements Set interface. Like </a:t>
            </a:r>
            <a:r>
              <a:rPr lang="en-IN" sz="1800" dirty="0" err="1"/>
              <a:t>HashSet</a:t>
            </a:r>
            <a:r>
              <a:rPr lang="en-IN" sz="1800" dirty="0"/>
              <a:t>, It also contains unique elements. It maintains the insertion order and permits null elements.</a:t>
            </a:r>
            <a:br>
              <a:rPr lang="en-IN" sz="1800" dirty="0"/>
            </a:br>
            <a:r>
              <a:rPr lang="en-IN" sz="2000" dirty="0"/>
              <a:t/>
            </a:r>
            <a:br>
              <a:rPr lang="en-IN" sz="2000" dirty="0"/>
            </a:br>
            <a:r>
              <a:rPr lang="en-IN" sz="1800" b="1" dirty="0" err="1"/>
              <a:t>SortedSet</a:t>
            </a:r>
            <a:r>
              <a:rPr lang="en-IN" sz="1800" b="1" dirty="0"/>
              <a:t> Interface</a:t>
            </a:r>
            <a:r>
              <a:rPr lang="en-IN" sz="1800" dirty="0"/>
              <a:t/>
            </a:r>
            <a:br>
              <a:rPr lang="en-IN" sz="1800" dirty="0"/>
            </a:br>
            <a:r>
              <a:rPr lang="en-IN" sz="1800" dirty="0" err="1"/>
              <a:t>SortedSet</a:t>
            </a:r>
            <a:r>
              <a:rPr lang="en-IN" sz="1800" dirty="0"/>
              <a:t> is the alternate of Set interface that provides a total ordering on its elements. The elements of the </a:t>
            </a:r>
            <a:r>
              <a:rPr lang="en-IN" sz="1800" dirty="0" err="1"/>
              <a:t>SortedSet</a:t>
            </a:r>
            <a:r>
              <a:rPr lang="en-IN" sz="1800" dirty="0"/>
              <a:t> are arranged in the increasing (ascending) order. The </a:t>
            </a:r>
            <a:r>
              <a:rPr lang="en-IN" sz="1800" dirty="0" err="1"/>
              <a:t>SortedSet</a:t>
            </a:r>
            <a:r>
              <a:rPr lang="en-IN" sz="1800" dirty="0"/>
              <a:t> provides the additional methods that inhibit the natural ordering of the elements.</a:t>
            </a:r>
            <a:br>
              <a:rPr lang="en-IN" sz="1800" dirty="0"/>
            </a:br>
            <a:r>
              <a:rPr lang="en-IN" sz="1800" b="1" dirty="0"/>
              <a:t>The </a:t>
            </a:r>
            <a:r>
              <a:rPr lang="en-IN" sz="1800" b="1" dirty="0" err="1"/>
              <a:t>SortedSet</a:t>
            </a:r>
            <a:r>
              <a:rPr lang="en-IN" sz="1800" b="1" dirty="0"/>
              <a:t> can be instantiated as:</a:t>
            </a:r>
            <a:br>
              <a:rPr lang="en-IN" sz="1800" b="1" dirty="0"/>
            </a:br>
            <a:r>
              <a:rPr lang="en-IN" sz="1800" b="1" dirty="0" err="1"/>
              <a:t>SortedSet</a:t>
            </a:r>
            <a:r>
              <a:rPr lang="en-IN" sz="1800" b="1" dirty="0"/>
              <a:t>&lt;data-type&gt; set = new </a:t>
            </a:r>
            <a:r>
              <a:rPr lang="en-IN" sz="1800" b="1" dirty="0" err="1"/>
              <a:t>TreeSet</a:t>
            </a:r>
            <a:r>
              <a:rPr lang="en-IN" sz="1800" b="1" dirty="0"/>
              <a:t>(); </a:t>
            </a:r>
            <a:r>
              <a:rPr lang="en-IN" sz="1800" dirty="0"/>
              <a:t> </a:t>
            </a:r>
            <a:br>
              <a:rPr lang="en-IN" sz="1800" dirty="0"/>
            </a:br>
            <a:r>
              <a:rPr lang="en-IN" sz="1800" dirty="0" smtClean="0"/>
              <a:t/>
            </a:r>
            <a:br>
              <a:rPr lang="en-IN" sz="1800" dirty="0" smtClean="0"/>
            </a:br>
            <a:r>
              <a:rPr lang="en-IN" sz="1800" b="1" dirty="0" err="1" smtClean="0"/>
              <a:t>TreeSet</a:t>
            </a:r>
            <a:r>
              <a:rPr lang="en-IN" sz="1800" dirty="0"/>
              <a:t/>
            </a:r>
            <a:br>
              <a:rPr lang="en-IN" sz="1800" dirty="0"/>
            </a:br>
            <a:r>
              <a:rPr lang="en-IN" sz="1800" dirty="0"/>
              <a:t>Java </a:t>
            </a:r>
            <a:r>
              <a:rPr lang="en-IN" sz="1800" dirty="0" err="1"/>
              <a:t>TreeSet</a:t>
            </a:r>
            <a:r>
              <a:rPr lang="en-IN" sz="1800" dirty="0"/>
              <a:t> class implements the Set interface that uses a tree for storage</a:t>
            </a:r>
            <a:r>
              <a:rPr lang="en-IN" sz="1800" dirty="0" smtClean="0"/>
              <a:t>.</a:t>
            </a:r>
            <a:br>
              <a:rPr lang="en-IN" sz="1800" dirty="0" smtClean="0"/>
            </a:br>
            <a:r>
              <a:rPr lang="en-IN" sz="1800" dirty="0" smtClean="0"/>
              <a:t>Like </a:t>
            </a:r>
            <a:r>
              <a:rPr lang="en-IN" sz="1800" dirty="0" err="1"/>
              <a:t>HashSet</a:t>
            </a:r>
            <a:r>
              <a:rPr lang="en-IN" sz="1800" dirty="0"/>
              <a:t>, </a:t>
            </a:r>
            <a:r>
              <a:rPr lang="en-IN" sz="1800" dirty="0" err="1"/>
              <a:t>TreeSet</a:t>
            </a:r>
            <a:r>
              <a:rPr lang="en-IN" sz="1800" dirty="0"/>
              <a:t> also contains unique elements. </a:t>
            </a:r>
            <a:r>
              <a:rPr lang="en-IN" sz="1800" dirty="0" smtClean="0"/>
              <a:t/>
            </a:r>
            <a:br>
              <a:rPr lang="en-IN" sz="1800" dirty="0" smtClean="0"/>
            </a:br>
            <a:r>
              <a:rPr lang="en-IN" sz="1800" dirty="0" smtClean="0"/>
              <a:t>The </a:t>
            </a:r>
            <a:r>
              <a:rPr lang="en-IN" sz="1800" dirty="0"/>
              <a:t>access and retrieval time of </a:t>
            </a:r>
            <a:r>
              <a:rPr lang="en-IN" sz="1800" dirty="0" err="1"/>
              <a:t>TreeSet</a:t>
            </a:r>
            <a:r>
              <a:rPr lang="en-IN" sz="1800" dirty="0"/>
              <a:t> is quite fast. </a:t>
            </a:r>
            <a:r>
              <a:rPr lang="en-IN" sz="1800" dirty="0" smtClean="0"/>
              <a:t/>
            </a:r>
            <a:br>
              <a:rPr lang="en-IN" sz="1800" dirty="0" smtClean="0"/>
            </a:br>
            <a:r>
              <a:rPr lang="en-IN" sz="1800" dirty="0" smtClean="0"/>
              <a:t>The </a:t>
            </a:r>
            <a:r>
              <a:rPr lang="en-IN" sz="1800" dirty="0"/>
              <a:t>elements in </a:t>
            </a:r>
            <a:r>
              <a:rPr lang="en-IN" sz="1800" dirty="0" err="1"/>
              <a:t>TreeSet</a:t>
            </a:r>
            <a:r>
              <a:rPr lang="en-IN" sz="1800" dirty="0"/>
              <a:t> stored in ascending order.</a:t>
            </a:r>
            <a:br>
              <a:rPr lang="en-IN" sz="1800" dirty="0"/>
            </a:br>
            <a:r>
              <a:rPr lang="en-IN" sz="2000" dirty="0"/>
              <a:t/>
            </a:r>
            <a:br>
              <a:rPr lang="en-IN" sz="2000" dirty="0"/>
            </a:br>
            <a:endParaRPr lang="en-IN"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143668"/>
          </a:xfrm>
        </p:spPr>
        <p:txBody>
          <a:bodyPr>
            <a:noAutofit/>
          </a:bodyPr>
          <a:lstStyle/>
          <a:p>
            <a:pPr algn="l"/>
            <a:r>
              <a:rPr lang="en-IN" sz="1800" b="1" dirty="0" smtClean="0"/>
              <a:t/>
            </a:r>
            <a:br>
              <a:rPr lang="en-IN" sz="1800" b="1" dirty="0" smtClean="0"/>
            </a:br>
            <a:r>
              <a:rPr lang="en-IN" sz="1800" b="1" dirty="0"/>
              <a:t/>
            </a:r>
            <a:br>
              <a:rPr lang="en-IN" sz="1800" b="1" dirty="0"/>
            </a:br>
            <a:r>
              <a:rPr lang="en-IN" sz="1800" b="1" dirty="0" smtClean="0"/>
              <a:t/>
            </a:r>
            <a:br>
              <a:rPr lang="en-IN" sz="1800" b="1" dirty="0" smtClean="0"/>
            </a:br>
            <a:r>
              <a:rPr lang="en-IN" sz="1800" b="1" dirty="0" smtClean="0"/>
              <a:t>Java Comparable interface</a:t>
            </a:r>
            <a:br>
              <a:rPr lang="en-IN" sz="1800" b="1" dirty="0" smtClean="0"/>
            </a:br>
            <a:r>
              <a:rPr lang="en-IN" sz="1800" dirty="0" smtClean="0"/>
              <a:t>Java Comparable interface is used to order the objects of the user-defined class. </a:t>
            </a:r>
            <a:br>
              <a:rPr lang="en-IN" sz="1800" dirty="0" smtClean="0"/>
            </a:br>
            <a:r>
              <a:rPr lang="en-IN" sz="1800" dirty="0" smtClean="0"/>
              <a:t>This interface is found in </a:t>
            </a:r>
            <a:r>
              <a:rPr lang="en-IN" sz="1800" b="1" dirty="0" err="1" smtClean="0"/>
              <a:t>java.lang</a:t>
            </a:r>
            <a:r>
              <a:rPr lang="en-IN" sz="1800" dirty="0" smtClean="0"/>
              <a:t> package and contains only one method named </a:t>
            </a:r>
            <a:r>
              <a:rPr lang="en-IN" sz="1800" b="1" dirty="0" err="1" smtClean="0"/>
              <a:t>compareTo</a:t>
            </a:r>
            <a:r>
              <a:rPr lang="en-IN" sz="1800" b="1" dirty="0" smtClean="0"/>
              <a:t>(Object).</a:t>
            </a:r>
            <a:r>
              <a:rPr lang="en-IN" sz="1800" dirty="0" smtClean="0"/>
              <a:t> </a:t>
            </a:r>
            <a:br>
              <a:rPr lang="en-IN" sz="1800" dirty="0" smtClean="0"/>
            </a:br>
            <a:r>
              <a:rPr lang="en-IN" sz="1800" dirty="0" smtClean="0"/>
              <a:t>It provides a single sorting sequence only, i.e., you can sort the elements on the basis of single data member only. </a:t>
            </a:r>
            <a:br>
              <a:rPr lang="en-IN" sz="1800" dirty="0" smtClean="0"/>
            </a:br>
            <a:r>
              <a:rPr lang="en-IN" sz="1800" dirty="0" smtClean="0"/>
              <a:t/>
            </a:r>
            <a:br>
              <a:rPr lang="en-IN" sz="1800" dirty="0" smtClean="0"/>
            </a:br>
            <a:r>
              <a:rPr lang="en-IN" sz="1800" dirty="0" smtClean="0"/>
              <a:t>For example, it may be </a:t>
            </a:r>
            <a:r>
              <a:rPr lang="en-IN" sz="1800" dirty="0" err="1" smtClean="0"/>
              <a:t>rollno</a:t>
            </a:r>
            <a:r>
              <a:rPr lang="en-IN" sz="1800" dirty="0" smtClean="0"/>
              <a:t>, name, age or anything else.</a:t>
            </a:r>
            <a:br>
              <a:rPr lang="en-IN" sz="1800" dirty="0" smtClean="0"/>
            </a:br>
            <a:r>
              <a:rPr lang="en-IN" sz="1800" dirty="0" err="1" smtClean="0"/>
              <a:t>compareTo</a:t>
            </a:r>
            <a:r>
              <a:rPr lang="en-IN" sz="1800" dirty="0" smtClean="0"/>
              <a:t>(Object </a:t>
            </a:r>
            <a:r>
              <a:rPr lang="en-IN" sz="1800" dirty="0" err="1" smtClean="0"/>
              <a:t>obj</a:t>
            </a:r>
            <a:r>
              <a:rPr lang="en-IN" sz="1800" dirty="0" smtClean="0"/>
              <a:t>) method</a:t>
            </a:r>
            <a:br>
              <a:rPr lang="en-IN" sz="1800" dirty="0" smtClean="0"/>
            </a:br>
            <a:r>
              <a:rPr lang="en-IN" sz="1800" b="1" dirty="0" smtClean="0"/>
              <a:t>public </a:t>
            </a:r>
            <a:r>
              <a:rPr lang="en-IN" sz="1800" b="1" dirty="0" err="1" smtClean="0"/>
              <a:t>int</a:t>
            </a:r>
            <a:r>
              <a:rPr lang="en-IN" sz="1800" b="1" dirty="0" smtClean="0"/>
              <a:t> </a:t>
            </a:r>
            <a:r>
              <a:rPr lang="en-IN" sz="1800" b="1" dirty="0" err="1" smtClean="0"/>
              <a:t>compareTo</a:t>
            </a:r>
            <a:r>
              <a:rPr lang="en-IN" sz="1800" b="1" dirty="0" smtClean="0"/>
              <a:t>(Object </a:t>
            </a:r>
            <a:r>
              <a:rPr lang="en-IN" sz="1800" b="1" dirty="0" err="1" smtClean="0"/>
              <a:t>obj</a:t>
            </a:r>
            <a:r>
              <a:rPr lang="en-IN" sz="1800" b="1" dirty="0" smtClean="0"/>
              <a:t>):</a:t>
            </a:r>
            <a:r>
              <a:rPr lang="en-IN" sz="1800" dirty="0" smtClean="0"/>
              <a:t> It is used to compare the current object with the specified object. It returns</a:t>
            </a:r>
            <a:br>
              <a:rPr lang="en-IN" sz="1800" dirty="0" smtClean="0"/>
            </a:br>
            <a:r>
              <a:rPr lang="en-IN" sz="1800" b="1" dirty="0" smtClean="0"/>
              <a:t>positive integer, if the current object is greater than the specified object.</a:t>
            </a:r>
            <a:br>
              <a:rPr lang="en-IN" sz="1800" b="1" dirty="0" smtClean="0"/>
            </a:br>
            <a:r>
              <a:rPr lang="en-IN" sz="1800" b="1" dirty="0" smtClean="0"/>
              <a:t>negative integer, if the current object is less than the specified object.</a:t>
            </a:r>
            <a:br>
              <a:rPr lang="en-IN" sz="1800" b="1" dirty="0" smtClean="0"/>
            </a:br>
            <a:r>
              <a:rPr lang="en-IN" sz="1800" b="1" dirty="0" smtClean="0"/>
              <a:t>zero, if the current object is equal to the specified object.</a:t>
            </a:r>
            <a:r>
              <a:rPr lang="en-IN" sz="1800" dirty="0" smtClean="0"/>
              <a:t/>
            </a:r>
            <a:br>
              <a:rPr lang="en-IN" sz="1800" dirty="0" smtClean="0"/>
            </a:br>
            <a:r>
              <a:rPr lang="en-IN" sz="1800" dirty="0" smtClean="0"/>
              <a:t/>
            </a:r>
            <a:br>
              <a:rPr lang="en-IN" sz="1800" dirty="0" smtClean="0"/>
            </a:br>
            <a:r>
              <a:rPr lang="en-IN" sz="1600" b="1" dirty="0" smtClean="0"/>
              <a:t>We can sort the elements of:</a:t>
            </a:r>
            <a:r>
              <a:rPr lang="en-IN" sz="1600" dirty="0" smtClean="0"/>
              <a:t/>
            </a:r>
            <a:br>
              <a:rPr lang="en-IN" sz="1600" dirty="0" smtClean="0"/>
            </a:br>
            <a:r>
              <a:rPr lang="en-IN" sz="1400" dirty="0" smtClean="0"/>
              <a:t>String objects</a:t>
            </a:r>
            <a:br>
              <a:rPr lang="en-IN" sz="1400" dirty="0" smtClean="0"/>
            </a:br>
            <a:r>
              <a:rPr lang="en-IN" sz="1400" dirty="0" smtClean="0"/>
              <a:t>Wrapper class objects</a:t>
            </a:r>
            <a:br>
              <a:rPr lang="en-IN" sz="1400" dirty="0" smtClean="0"/>
            </a:br>
            <a:r>
              <a:rPr lang="en-IN" sz="1400" dirty="0" smtClean="0"/>
              <a:t>User-defined class objects</a:t>
            </a:r>
            <a:br>
              <a:rPr lang="en-IN" sz="14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r>
              <a:rPr lang="en-IN" sz="1600" dirty="0" smtClean="0"/>
              <a:t/>
            </a:r>
            <a:br>
              <a:rPr lang="en-IN" sz="1600" dirty="0" smtClean="0"/>
            </a:br>
            <a:endParaRPr lang="en-IN"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725998"/>
          </a:xfrm>
        </p:spPr>
        <p:txBody>
          <a:bodyPr>
            <a:noAutofit/>
          </a:bodyPr>
          <a:lstStyle/>
          <a:p>
            <a:pPr algn="l"/>
            <a:r>
              <a:rPr lang="en-IN" sz="1600" b="1" dirty="0"/>
              <a:t>Java Comparator interface</a:t>
            </a:r>
            <a:br>
              <a:rPr lang="en-IN" sz="1600" b="1" dirty="0"/>
            </a:br>
            <a:r>
              <a:rPr lang="en-IN" sz="1600" b="1" dirty="0" smtClean="0"/>
              <a:t/>
            </a:r>
            <a:br>
              <a:rPr lang="en-IN" sz="1600" b="1" dirty="0" smtClean="0"/>
            </a:br>
            <a:r>
              <a:rPr lang="en-IN" sz="1600" b="1" dirty="0" smtClean="0"/>
              <a:t>Java </a:t>
            </a:r>
            <a:r>
              <a:rPr lang="en-IN" sz="1600" b="1" dirty="0"/>
              <a:t>Comparator interface</a:t>
            </a:r>
            <a:r>
              <a:rPr lang="en-IN" sz="1600" dirty="0"/>
              <a:t> is used to order the objects of a user-defined class.</a:t>
            </a:r>
            <a:br>
              <a:rPr lang="en-IN" sz="1600" dirty="0"/>
            </a:br>
            <a:r>
              <a:rPr lang="en-IN" sz="1600" dirty="0"/>
              <a:t>This interface is found in </a:t>
            </a:r>
            <a:r>
              <a:rPr lang="en-IN" sz="1600" b="1" dirty="0" err="1"/>
              <a:t>java.util</a:t>
            </a:r>
            <a:r>
              <a:rPr lang="en-IN" sz="1600" dirty="0"/>
              <a:t> package and contains 2 methods </a:t>
            </a:r>
            <a:r>
              <a:rPr lang="en-IN" sz="1600" dirty="0" smtClean="0"/>
              <a:t/>
            </a:r>
            <a:br>
              <a:rPr lang="en-IN" sz="1600" dirty="0" smtClean="0"/>
            </a:br>
            <a:r>
              <a:rPr lang="en-IN" sz="1600" b="1" dirty="0" smtClean="0"/>
              <a:t>compare(Object </a:t>
            </a:r>
            <a:r>
              <a:rPr lang="en-IN" sz="1600" b="1" dirty="0"/>
              <a:t>obj1,Object obj2) </a:t>
            </a:r>
            <a:br>
              <a:rPr lang="en-IN" sz="1600" b="1" dirty="0"/>
            </a:br>
            <a:r>
              <a:rPr lang="en-IN" sz="1600" b="1" dirty="0" smtClean="0"/>
              <a:t>equals(Object </a:t>
            </a:r>
            <a:r>
              <a:rPr lang="en-IN" sz="1600" b="1" dirty="0"/>
              <a:t>element).</a:t>
            </a:r>
            <a:br>
              <a:rPr lang="en-IN" sz="1600" b="1" dirty="0"/>
            </a:br>
            <a:r>
              <a:rPr lang="en-IN" sz="1600" dirty="0"/>
              <a:t>It provides multiple sorting sequences, i.e., you can sort the elements on the basis of any data member, for example, </a:t>
            </a:r>
            <a:r>
              <a:rPr lang="en-IN" sz="1600" dirty="0" err="1"/>
              <a:t>rollno</a:t>
            </a:r>
            <a:r>
              <a:rPr lang="en-IN" sz="1600" dirty="0"/>
              <a:t>, name, age or anything else</a:t>
            </a:r>
            <a:r>
              <a:rPr lang="en-IN" sz="1600" dirty="0" smtClean="0"/>
              <a:t>.</a:t>
            </a:r>
            <a:br>
              <a:rPr lang="en-IN" sz="1600" dirty="0" smtClean="0"/>
            </a:br>
            <a:r>
              <a:rPr lang="en-IN" sz="1600" dirty="0"/>
              <a:t/>
            </a:r>
            <a:br>
              <a:rPr lang="en-IN" sz="1600" dirty="0"/>
            </a:br>
            <a:r>
              <a:rPr lang="en-IN" sz="1600" b="1" dirty="0"/>
              <a:t>Methods of Java Comparator Interface</a:t>
            </a:r>
            <a:r>
              <a:rPr lang="en-IN" sz="1600" dirty="0"/>
              <a:t/>
            </a:r>
            <a:br>
              <a:rPr lang="en-IN" sz="1600" dirty="0"/>
            </a:br>
            <a:r>
              <a:rPr lang="en-IN" sz="1600" b="1" dirty="0" smtClean="0"/>
              <a:t>Method                                                                      Description</a:t>
            </a:r>
            <a:br>
              <a:rPr lang="en-IN" sz="1600" b="1" dirty="0" smtClean="0"/>
            </a:br>
            <a:r>
              <a:rPr lang="en-IN" sz="1600" dirty="0" smtClean="0"/>
              <a:t>public </a:t>
            </a:r>
            <a:r>
              <a:rPr lang="en-IN" sz="1600" dirty="0" err="1"/>
              <a:t>int</a:t>
            </a:r>
            <a:r>
              <a:rPr lang="en-IN" sz="1600" dirty="0"/>
              <a:t> compare(Object obj1, Object obj2</a:t>
            </a:r>
            <a:r>
              <a:rPr lang="en-IN" sz="1600" dirty="0" smtClean="0"/>
              <a:t>)     compares </a:t>
            </a:r>
            <a:r>
              <a:rPr lang="en-IN" sz="1600" dirty="0"/>
              <a:t>the first object with the </a:t>
            </a:r>
            <a:r>
              <a:rPr lang="en-IN" sz="1600" dirty="0" smtClean="0"/>
              <a:t>   </a:t>
            </a:r>
            <a:r>
              <a:rPr lang="en-IN" sz="1600" dirty="0"/>
              <a:t>s</a:t>
            </a:r>
            <a:r>
              <a:rPr lang="en-IN" sz="1600" dirty="0" smtClean="0"/>
              <a:t>econd </a:t>
            </a:r>
            <a:br>
              <a:rPr lang="en-IN" sz="1600" dirty="0" smtClean="0"/>
            </a:br>
            <a:r>
              <a:rPr lang="en-IN" sz="1600" dirty="0" smtClean="0"/>
              <a:t>public </a:t>
            </a:r>
            <a:r>
              <a:rPr lang="en-IN" sz="1600" dirty="0" err="1"/>
              <a:t>boolean</a:t>
            </a:r>
            <a:r>
              <a:rPr lang="en-IN" sz="1600" dirty="0"/>
              <a:t> equals(Object </a:t>
            </a:r>
            <a:r>
              <a:rPr lang="en-IN" sz="1600" dirty="0" err="1" smtClean="0"/>
              <a:t>obj</a:t>
            </a:r>
            <a:r>
              <a:rPr lang="en-IN" sz="1600" dirty="0" smtClean="0"/>
              <a:t>)                         compare </a:t>
            </a:r>
            <a:r>
              <a:rPr lang="en-IN" sz="1600" dirty="0"/>
              <a:t>the current object with the specified </a:t>
            </a:r>
            <a:r>
              <a:rPr lang="en-IN" sz="1600" dirty="0" err="1" smtClean="0"/>
              <a:t>obj</a:t>
            </a:r>
            <a:r>
              <a:rPr lang="en-IN" sz="1600" dirty="0" smtClean="0"/>
              <a:t/>
            </a:r>
            <a:br>
              <a:rPr lang="en-IN" sz="1600" dirty="0" smtClean="0"/>
            </a:br>
            <a:r>
              <a:rPr lang="en-IN" sz="1600" dirty="0" smtClean="0"/>
              <a:t>public </a:t>
            </a:r>
            <a:r>
              <a:rPr lang="en-IN" sz="1600" dirty="0" err="1"/>
              <a:t>boolean</a:t>
            </a:r>
            <a:r>
              <a:rPr lang="en-IN" sz="1600" dirty="0"/>
              <a:t> equals(Object </a:t>
            </a:r>
            <a:r>
              <a:rPr lang="en-IN" sz="1600" dirty="0" err="1" smtClean="0"/>
              <a:t>obj</a:t>
            </a:r>
            <a:r>
              <a:rPr lang="en-IN" sz="1600" dirty="0" smtClean="0"/>
              <a:t>)                       </a:t>
            </a:r>
            <a:r>
              <a:rPr lang="en-IN" sz="1600" dirty="0"/>
              <a:t>compare the current object with the specified </a:t>
            </a:r>
            <a:r>
              <a:rPr lang="en-IN" sz="1600" dirty="0" err="1" smtClean="0"/>
              <a:t>obj</a:t>
            </a:r>
            <a:endParaRPr lang="en-IN"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54626"/>
          </a:xfrm>
        </p:spPr>
        <p:txBody>
          <a:bodyPr>
            <a:normAutofit/>
          </a:bodyPr>
          <a:lstStyle/>
          <a:p>
            <a:pPr algn="l" fontAlgn="base"/>
            <a:r>
              <a:rPr lang="en-IN" sz="2000" b="1" dirty="0" smtClean="0"/>
              <a:t> Question</a:t>
            </a:r>
            <a:br>
              <a:rPr lang="en-IN" sz="2000" b="1" dirty="0" smtClean="0"/>
            </a:br>
            <a:r>
              <a:rPr lang="en-IN" sz="2000" dirty="0"/>
              <a:t/>
            </a:r>
            <a:br>
              <a:rPr lang="en-IN" sz="2000" dirty="0"/>
            </a:br>
            <a:r>
              <a:rPr lang="en-IN" sz="2000" b="1" dirty="0"/>
              <a:t>Which of the following method you need to override for using an object as key in a </a:t>
            </a:r>
            <a:r>
              <a:rPr lang="en-IN" sz="2000" b="1" dirty="0" err="1"/>
              <a:t>HashMap</a:t>
            </a:r>
            <a:r>
              <a:rPr lang="en-IN" sz="2000" b="1" dirty="0"/>
              <a:t>?</a:t>
            </a:r>
            <a:r>
              <a:rPr lang="en-IN" sz="2000" dirty="0"/>
              <a:t/>
            </a:r>
            <a:br>
              <a:rPr lang="en-IN" sz="2000" dirty="0"/>
            </a:br>
            <a:r>
              <a:rPr lang="en-IN" sz="2000" dirty="0"/>
              <a:t>1.  None</a:t>
            </a:r>
            <a:br>
              <a:rPr lang="en-IN" sz="2000" dirty="0"/>
            </a:br>
            <a:r>
              <a:rPr lang="en-IN" sz="2000" dirty="0"/>
              <a:t>2.  </a:t>
            </a:r>
            <a:r>
              <a:rPr lang="en-IN" sz="2000" dirty="0" err="1"/>
              <a:t>hashKey</a:t>
            </a:r>
            <a:r>
              <a:rPr lang="en-IN" sz="2000" dirty="0"/>
              <a:t>()</a:t>
            </a:r>
            <a:br>
              <a:rPr lang="en-IN" sz="2000" dirty="0"/>
            </a:br>
            <a:r>
              <a:rPr lang="en-IN" sz="2000" dirty="0"/>
              <a:t>3.  </a:t>
            </a:r>
            <a:r>
              <a:rPr lang="en-IN" sz="2000" dirty="0" err="1"/>
              <a:t>hashValue</a:t>
            </a:r>
            <a:r>
              <a:rPr lang="en-IN" sz="2000" dirty="0"/>
              <a:t>()</a:t>
            </a:r>
            <a:br>
              <a:rPr lang="en-IN" sz="2000" dirty="0"/>
            </a:br>
            <a:r>
              <a:rPr lang="en-IN" sz="2000" dirty="0"/>
              <a:t>4.  </a:t>
            </a:r>
            <a:r>
              <a:rPr lang="en-IN" sz="2000" dirty="0" err="1"/>
              <a:t>hashCode</a:t>
            </a:r>
            <a:r>
              <a:rPr lang="en-IN" sz="2000" dirty="0"/>
              <a:t>()</a:t>
            </a:r>
            <a:br>
              <a:rPr lang="en-IN" sz="2000" dirty="0"/>
            </a:br>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797436"/>
          </a:xfrm>
        </p:spPr>
        <p:txBody>
          <a:bodyPr>
            <a:normAutofit/>
          </a:bodyPr>
          <a:lstStyle/>
          <a:p>
            <a:pPr algn="l" fontAlgn="base"/>
            <a:r>
              <a:rPr lang="en-IN" sz="2000" dirty="0" smtClean="0"/>
              <a:t>Question </a:t>
            </a:r>
            <a:r>
              <a:rPr lang="en-IN" sz="2000" dirty="0"/>
              <a:t/>
            </a:r>
            <a:br>
              <a:rPr lang="en-IN" sz="2000" dirty="0"/>
            </a:br>
            <a:r>
              <a:rPr lang="en-IN" sz="2000" b="1" dirty="0"/>
              <a:t>Which of the following is a correct method to convert the array of strings into a list?</a:t>
            </a:r>
            <a:r>
              <a:rPr lang="en-IN" sz="2000" dirty="0"/>
              <a:t/>
            </a:r>
            <a:br>
              <a:rPr lang="en-IN" sz="2000" dirty="0"/>
            </a:br>
            <a:r>
              <a:rPr lang="en-IN" sz="2000" dirty="0"/>
              <a:t>1.  Arrays class </a:t>
            </a:r>
            <a:r>
              <a:rPr lang="en-IN" sz="2000" dirty="0" err="1"/>
              <a:t>doList</a:t>
            </a:r>
            <a:r>
              <a:rPr lang="en-IN" sz="2000" dirty="0"/>
              <a:t>() method</a:t>
            </a:r>
            <a:br>
              <a:rPr lang="en-IN" sz="2000" dirty="0"/>
            </a:br>
            <a:r>
              <a:rPr lang="en-IN" sz="2000" dirty="0"/>
              <a:t>2.  Arrays class </a:t>
            </a:r>
            <a:r>
              <a:rPr lang="en-IN" sz="2000" dirty="0" err="1"/>
              <a:t>asList</a:t>
            </a:r>
            <a:r>
              <a:rPr lang="en-IN" sz="2000" dirty="0"/>
              <a:t>() method</a:t>
            </a:r>
            <a:br>
              <a:rPr lang="en-IN" sz="2000" dirty="0"/>
            </a:br>
            <a:r>
              <a:rPr lang="en-IN" sz="2000" dirty="0"/>
              <a:t>3.  None</a:t>
            </a:r>
            <a:br>
              <a:rPr lang="en-IN" sz="2000" dirty="0"/>
            </a:br>
            <a:r>
              <a:rPr lang="en-IN" sz="2000" dirty="0"/>
              <a:t>4.  Arrays class </a:t>
            </a:r>
            <a:r>
              <a:rPr lang="en-IN" sz="2000" dirty="0" err="1"/>
              <a:t>toList</a:t>
            </a:r>
            <a:r>
              <a:rPr lang="en-IN" sz="2000" dirty="0"/>
              <a:t>() method</a:t>
            </a:r>
            <a:br>
              <a:rPr lang="en-IN" sz="2000" dirty="0"/>
            </a:br>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7502"/>
          </a:xfrm>
        </p:spPr>
        <p:txBody>
          <a:bodyPr>
            <a:normAutofit/>
          </a:bodyPr>
          <a:lstStyle/>
          <a:p>
            <a:pPr algn="l" fontAlgn="base"/>
            <a:r>
              <a:rPr lang="en-IN" sz="2000" dirty="0" smtClean="0"/>
              <a:t>Question </a:t>
            </a:r>
            <a:r>
              <a:rPr lang="en-IN" sz="2000" dirty="0"/>
              <a:t/>
            </a:r>
            <a:br>
              <a:rPr lang="en-IN" sz="2000" dirty="0"/>
            </a:br>
            <a:r>
              <a:rPr lang="en-IN" sz="2000" b="1" dirty="0"/>
              <a:t>Which of the following is a correct difference between the </a:t>
            </a:r>
            <a:r>
              <a:rPr lang="en-IN" sz="2000" b="1" dirty="0" err="1"/>
              <a:t>Iterator</a:t>
            </a:r>
            <a:r>
              <a:rPr lang="en-IN" sz="2000" b="1" dirty="0"/>
              <a:t> and Enumeration?</a:t>
            </a:r>
            <a:r>
              <a:rPr lang="en-IN" sz="2000" dirty="0"/>
              <a:t/>
            </a:r>
            <a:br>
              <a:rPr lang="en-IN" sz="2000" dirty="0"/>
            </a:br>
            <a:r>
              <a:rPr lang="en-IN" sz="2000" dirty="0"/>
              <a:t>1.  </a:t>
            </a:r>
            <a:r>
              <a:rPr lang="en-IN" sz="2000" dirty="0" err="1"/>
              <a:t>Iterator</a:t>
            </a:r>
            <a:r>
              <a:rPr lang="en-IN" sz="2000" dirty="0"/>
              <a:t> can traverse legacy and non-legacy containers whereas the Enumeration can traverse only legacy containers.</a:t>
            </a:r>
            <a:br>
              <a:rPr lang="en-IN" sz="2000" dirty="0"/>
            </a:br>
            <a:r>
              <a:rPr lang="en-IN" sz="2000" dirty="0"/>
              <a:t>2.  Enumeration is fail-fast while </a:t>
            </a:r>
            <a:r>
              <a:rPr lang="en-IN" sz="2000" dirty="0" err="1"/>
              <a:t>Iterator</a:t>
            </a:r>
            <a:r>
              <a:rPr lang="en-IN" sz="2000" dirty="0"/>
              <a:t> is not fail-fast.</a:t>
            </a:r>
            <a:br>
              <a:rPr lang="en-IN" sz="2000" dirty="0"/>
            </a:br>
            <a:r>
              <a:rPr lang="en-IN" sz="2000" dirty="0"/>
              <a:t>3.  </a:t>
            </a:r>
            <a:r>
              <a:rPr lang="en-IN" sz="2000" dirty="0" err="1"/>
              <a:t>Iterator</a:t>
            </a:r>
            <a:r>
              <a:rPr lang="en-IN" sz="2000" dirty="0"/>
              <a:t> is faster than Enumeration.</a:t>
            </a:r>
            <a:br>
              <a:rPr lang="en-IN" sz="2000" dirty="0"/>
            </a:br>
            <a:r>
              <a:rPr lang="en-IN" sz="2000" dirty="0"/>
              <a:t>4.  None</a:t>
            </a:r>
            <a:br>
              <a:rPr lang="en-IN" sz="2000" dirty="0"/>
            </a:br>
            <a:endParaRPr lang="en-IN"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4494"/>
          </a:xfrm>
        </p:spPr>
        <p:txBody>
          <a:bodyPr>
            <a:normAutofit/>
          </a:bodyPr>
          <a:lstStyle/>
          <a:p>
            <a:pPr algn="l" fontAlgn="base"/>
            <a:r>
              <a:rPr lang="en-IN" sz="2000" dirty="0" smtClean="0"/>
              <a:t>Question </a:t>
            </a:r>
            <a:br>
              <a:rPr lang="en-IN" sz="2000" dirty="0" smtClean="0"/>
            </a:br>
            <a:r>
              <a:rPr lang="en-IN" sz="2000" b="1" dirty="0" smtClean="0"/>
              <a:t>Which </a:t>
            </a:r>
            <a:r>
              <a:rPr lang="en-IN" sz="2000" b="1" dirty="0"/>
              <a:t>of the following is a valid difference between Set and Map?</a:t>
            </a:r>
            <a:br>
              <a:rPr lang="en-IN" sz="2000" b="1" dirty="0"/>
            </a:br>
            <a:r>
              <a:rPr lang="en-IN" sz="2000" dirty="0"/>
              <a:t>1.  Set doesn't maintain any order whereas Map maintains ascending order.</a:t>
            </a:r>
            <a:br>
              <a:rPr lang="en-IN" sz="2000" dirty="0"/>
            </a:br>
            <a:r>
              <a:rPr lang="en-IN" sz="2000" dirty="0"/>
              <a:t>2.  None</a:t>
            </a:r>
            <a:br>
              <a:rPr lang="en-IN" sz="2000" dirty="0"/>
            </a:br>
            <a:r>
              <a:rPr lang="en-IN" sz="2000" dirty="0"/>
              <a:t>3.  Set can contain duplicate elements whereas Map contains only unique elements.</a:t>
            </a:r>
            <a:br>
              <a:rPr lang="en-IN" sz="2000" dirty="0"/>
            </a:br>
            <a:r>
              <a:rPr lang="en-IN" sz="2000" dirty="0"/>
              <a:t>4.  Set contains only values whereas Map contains key and values both.</a:t>
            </a:r>
            <a:br>
              <a:rPr lang="en-IN" sz="2000" dirty="0"/>
            </a:br>
            <a:endParaRPr lang="en-IN"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97304"/>
          </a:xfrm>
        </p:spPr>
        <p:txBody>
          <a:bodyPr>
            <a:normAutofit/>
          </a:bodyPr>
          <a:lstStyle/>
          <a:p>
            <a:pPr algn="l" fontAlgn="base"/>
            <a:r>
              <a:rPr lang="en-IN" sz="2000" dirty="0" smtClean="0"/>
              <a:t>Question :</a:t>
            </a:r>
            <a:br>
              <a:rPr lang="en-IN" sz="2000" dirty="0" smtClean="0"/>
            </a:br>
            <a:r>
              <a:rPr lang="en-IN" sz="2000" b="1" dirty="0" smtClean="0"/>
              <a:t>What </a:t>
            </a:r>
            <a:r>
              <a:rPr lang="en-IN" sz="2000" b="1" dirty="0"/>
              <a:t>do you understand of hash-collision in a </a:t>
            </a:r>
            <a:r>
              <a:rPr lang="en-IN" sz="2000" b="1" dirty="0" err="1"/>
              <a:t>Hashtable</a:t>
            </a:r>
            <a:r>
              <a:rPr lang="en-IN" sz="2000" b="1" dirty="0"/>
              <a:t>?</a:t>
            </a:r>
            <a:br>
              <a:rPr lang="en-IN" sz="2000" b="1" dirty="0"/>
            </a:br>
            <a:r>
              <a:rPr lang="en-IN" sz="2000" dirty="0"/>
              <a:t>1.  If two same keys have the different hash value then it leads to hash-collision.</a:t>
            </a:r>
            <a:br>
              <a:rPr lang="en-IN" sz="2000" dirty="0"/>
            </a:br>
            <a:r>
              <a:rPr lang="en-IN" sz="2000" dirty="0"/>
              <a:t>2.  If two same keys have the same hash value then it leads to hash-collision.</a:t>
            </a:r>
            <a:br>
              <a:rPr lang="en-IN" sz="2000" dirty="0"/>
            </a:br>
            <a:r>
              <a:rPr lang="en-IN" sz="2000" dirty="0"/>
              <a:t>3.  If two different keys have the same hash value then it leads to hash-collision.</a:t>
            </a:r>
            <a:br>
              <a:rPr lang="en-IN" sz="2000" dirty="0"/>
            </a:br>
            <a:r>
              <a:rPr lang="en-IN" sz="2000" dirty="0"/>
              <a:t>4.  None</a:t>
            </a:r>
            <a:br>
              <a:rPr lang="en-IN" sz="2000" dirty="0"/>
            </a:br>
            <a:endParaRPr lang="en-I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4494"/>
          </a:xfrm>
        </p:spPr>
        <p:txBody>
          <a:bodyPr>
            <a:normAutofit/>
          </a:bodyPr>
          <a:lstStyle/>
          <a:p>
            <a:pPr algn="l" fontAlgn="base"/>
            <a:r>
              <a:rPr lang="en-IN" sz="2000" dirty="0" smtClean="0"/>
              <a:t>Question </a:t>
            </a:r>
            <a:r>
              <a:rPr lang="en-IN" sz="2000" dirty="0"/>
              <a:t/>
            </a:r>
            <a:br>
              <a:rPr lang="en-IN" sz="2000" dirty="0"/>
            </a:br>
            <a:r>
              <a:rPr lang="en-IN" sz="2000" b="1" dirty="0"/>
              <a:t>What is the default value of load factor in a hashing based collection?</a:t>
            </a:r>
            <a:br>
              <a:rPr lang="en-IN" sz="2000" b="1" dirty="0"/>
            </a:br>
            <a:r>
              <a:rPr lang="en-IN" sz="2000" dirty="0"/>
              <a:t>1.  0.55</a:t>
            </a:r>
            <a:br>
              <a:rPr lang="en-IN" sz="2000" dirty="0"/>
            </a:br>
            <a:r>
              <a:rPr lang="en-IN" sz="2000" dirty="0"/>
              <a:t>2.  0.75</a:t>
            </a:r>
            <a:br>
              <a:rPr lang="en-IN" sz="2000" dirty="0"/>
            </a:br>
            <a:r>
              <a:rPr lang="en-IN" sz="2000" dirty="0"/>
              <a:t>3.  0.65</a:t>
            </a:r>
            <a:br>
              <a:rPr lang="en-IN" sz="2000" dirty="0"/>
            </a:br>
            <a:r>
              <a:rPr lang="en-IN" sz="2000" dirty="0"/>
              <a:t>4.  0.70</a:t>
            </a:r>
            <a:br>
              <a:rPr lang="en-IN" sz="2000" dirty="0"/>
            </a:b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071678"/>
            <a:ext cx="8229600" cy="1143000"/>
          </a:xfrm>
        </p:spPr>
        <p:txBody>
          <a:bodyPr>
            <a:normAutofit/>
          </a:bodyPr>
          <a:lstStyle/>
          <a:p>
            <a:r>
              <a:rPr lang="en-IN" dirty="0" smtClean="0"/>
              <a:t>COLLECTIONS</a:t>
            </a:r>
            <a:endParaRPr lang="en-IN"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68742"/>
          </a:xfrm>
        </p:spPr>
        <p:txBody>
          <a:bodyPr>
            <a:normAutofit/>
          </a:bodyPr>
          <a:lstStyle/>
          <a:p>
            <a:pPr algn="l" fontAlgn="base"/>
            <a:r>
              <a:rPr lang="en-IN" sz="2000" dirty="0" smtClean="0"/>
              <a:t> </a:t>
            </a:r>
            <a:r>
              <a:rPr lang="en-IN" sz="2000" dirty="0"/>
              <a:t>Question</a:t>
            </a:r>
            <a:br>
              <a:rPr lang="en-IN" sz="2000" dirty="0"/>
            </a:br>
            <a:r>
              <a:rPr lang="en-IN" sz="2000" dirty="0"/>
              <a:t/>
            </a:r>
            <a:br>
              <a:rPr lang="en-IN" sz="2000" dirty="0"/>
            </a:br>
            <a:r>
              <a:rPr lang="en-IN" sz="2000" b="1" dirty="0"/>
              <a:t>Which of the following is a correct difference between </a:t>
            </a:r>
            <a:r>
              <a:rPr lang="en-IN" sz="2000" b="1" dirty="0" err="1"/>
              <a:t>HashMap</a:t>
            </a:r>
            <a:r>
              <a:rPr lang="en-IN" sz="2000" b="1" dirty="0"/>
              <a:t> and </a:t>
            </a:r>
            <a:r>
              <a:rPr lang="en-IN" sz="2000" b="1" dirty="0" err="1"/>
              <a:t>Hashtable</a:t>
            </a:r>
            <a:r>
              <a:rPr lang="en-IN" sz="2000" b="1" dirty="0"/>
              <a:t>?</a:t>
            </a:r>
            <a:r>
              <a:rPr lang="en-IN" sz="2000" dirty="0"/>
              <a:t/>
            </a:r>
            <a:br>
              <a:rPr lang="en-IN" sz="2000" dirty="0"/>
            </a:br>
            <a:r>
              <a:rPr lang="en-IN" sz="2000" dirty="0"/>
              <a:t>1.  </a:t>
            </a:r>
            <a:r>
              <a:rPr lang="en-IN" sz="2000" dirty="0" err="1"/>
              <a:t>HashMap</a:t>
            </a:r>
            <a:r>
              <a:rPr lang="en-IN" sz="2000" dirty="0"/>
              <a:t> contains only values whereas </a:t>
            </a:r>
            <a:r>
              <a:rPr lang="en-IN" sz="2000" dirty="0" err="1"/>
              <a:t>Hashtable</a:t>
            </a:r>
            <a:r>
              <a:rPr lang="en-IN" sz="2000" dirty="0"/>
              <a:t> contains key and values both.</a:t>
            </a:r>
            <a:br>
              <a:rPr lang="en-IN" sz="2000" dirty="0"/>
            </a:br>
            <a:r>
              <a:rPr lang="en-IN" sz="2000" dirty="0"/>
              <a:t>2.  </a:t>
            </a:r>
            <a:r>
              <a:rPr lang="en-IN" sz="2000" dirty="0" err="1"/>
              <a:t>HashMap</a:t>
            </a:r>
            <a:r>
              <a:rPr lang="en-IN" sz="2000" dirty="0"/>
              <a:t> is not synchronized while the </a:t>
            </a:r>
            <a:r>
              <a:rPr lang="en-IN" sz="2000" dirty="0" err="1"/>
              <a:t>Hashtable</a:t>
            </a:r>
            <a:r>
              <a:rPr lang="en-IN" sz="2000" dirty="0"/>
              <a:t> is synchronized.</a:t>
            </a:r>
            <a:br>
              <a:rPr lang="en-IN" sz="2000" dirty="0"/>
            </a:br>
            <a:r>
              <a:rPr lang="en-IN" sz="2000" dirty="0"/>
              <a:t>3.  </a:t>
            </a:r>
            <a:r>
              <a:rPr lang="en-IN" sz="2000" dirty="0" err="1"/>
              <a:t>HashMap</a:t>
            </a:r>
            <a:r>
              <a:rPr lang="en-IN" sz="2000" dirty="0"/>
              <a:t> can contain duplicate elements whereas the </a:t>
            </a:r>
            <a:r>
              <a:rPr lang="en-IN" sz="2000" dirty="0" err="1"/>
              <a:t>Hashtable</a:t>
            </a:r>
            <a:r>
              <a:rPr lang="en-IN" sz="2000" dirty="0"/>
              <a:t> contains only unique elements.</a:t>
            </a:r>
            <a:br>
              <a:rPr lang="en-IN" sz="2000" dirty="0"/>
            </a:br>
            <a:r>
              <a:rPr lang="en-IN" sz="2000" dirty="0"/>
              <a:t>4.  long</a:t>
            </a:r>
            <a:br>
              <a:rPr lang="en-IN" sz="2000" dirty="0"/>
            </a:b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68742"/>
          </a:xfrm>
        </p:spPr>
        <p:txBody>
          <a:bodyPr>
            <a:noAutofit/>
          </a:bodyPr>
          <a:lstStyle/>
          <a:p>
            <a:pPr algn="l" fontAlgn="base"/>
            <a:r>
              <a:rPr lang="en-IN" sz="1800" dirty="0"/>
              <a:t>Question</a:t>
            </a:r>
            <a:br>
              <a:rPr lang="en-IN" sz="1800" dirty="0"/>
            </a:br>
            <a:r>
              <a:rPr lang="en-IN" sz="1800" dirty="0"/>
              <a:t/>
            </a:r>
            <a:br>
              <a:rPr lang="en-IN" sz="1800" dirty="0"/>
            </a:br>
            <a:r>
              <a:rPr lang="en-IN" sz="1800" b="1" dirty="0"/>
              <a:t>What is the correct difference between </a:t>
            </a:r>
            <a:r>
              <a:rPr lang="en-IN" sz="1800" b="1" dirty="0" err="1"/>
              <a:t>HashSet</a:t>
            </a:r>
            <a:r>
              <a:rPr lang="en-IN" sz="1800" b="1" dirty="0"/>
              <a:t> and </a:t>
            </a:r>
            <a:r>
              <a:rPr lang="en-IN" sz="1800" b="1" dirty="0" err="1"/>
              <a:t>HashMap</a:t>
            </a:r>
            <a:r>
              <a:rPr lang="en-IN" sz="1800" b="1" dirty="0"/>
              <a:t>?</a:t>
            </a:r>
            <a:br>
              <a:rPr lang="en-IN" sz="1800" b="1" dirty="0"/>
            </a:br>
            <a:r>
              <a:rPr lang="en-IN" sz="1800" dirty="0"/>
              <a:t>1.  </a:t>
            </a:r>
            <a:r>
              <a:rPr lang="en-IN" sz="1800" dirty="0" err="1"/>
              <a:t>HashSet</a:t>
            </a:r>
            <a:r>
              <a:rPr lang="en-IN" sz="1800" dirty="0"/>
              <a:t> can contain duplicate elements whereas </a:t>
            </a:r>
            <a:r>
              <a:rPr lang="en-IN" sz="1800" dirty="0" err="1"/>
              <a:t>HashMap</a:t>
            </a:r>
            <a:r>
              <a:rPr lang="en-IN" sz="1800" dirty="0"/>
              <a:t> contains only unique elements.</a:t>
            </a:r>
            <a:br>
              <a:rPr lang="en-IN" sz="1800" dirty="0"/>
            </a:br>
            <a:r>
              <a:rPr lang="en-IN" sz="1800" dirty="0"/>
              <a:t>2.  </a:t>
            </a:r>
            <a:r>
              <a:rPr lang="en-IN" sz="1800" dirty="0" err="1"/>
              <a:t>HashSet</a:t>
            </a:r>
            <a:r>
              <a:rPr lang="en-IN" sz="1800" dirty="0"/>
              <a:t> contains only values whereas </a:t>
            </a:r>
            <a:r>
              <a:rPr lang="en-IN" sz="1800" dirty="0" err="1"/>
              <a:t>HashMap</a:t>
            </a:r>
            <a:r>
              <a:rPr lang="en-IN" sz="1800" dirty="0"/>
              <a:t> contains the key and value pair.</a:t>
            </a:r>
            <a:br>
              <a:rPr lang="en-IN" sz="1800" dirty="0"/>
            </a:br>
            <a:r>
              <a:rPr lang="en-IN" sz="1800" dirty="0"/>
              <a:t>3.  long</a:t>
            </a:r>
            <a:br>
              <a:rPr lang="en-IN" sz="1800" dirty="0"/>
            </a:br>
            <a:r>
              <a:rPr lang="en-IN" sz="1800" dirty="0"/>
              <a:t>4.  </a:t>
            </a:r>
            <a:r>
              <a:rPr lang="en-IN" sz="1800" dirty="0" err="1"/>
              <a:t>HashSet</a:t>
            </a:r>
            <a:r>
              <a:rPr lang="en-IN" sz="1800" dirty="0"/>
              <a:t> maintains no order whereas </a:t>
            </a:r>
            <a:r>
              <a:rPr lang="en-IN" sz="1800" dirty="0" err="1"/>
              <a:t>HashMap</a:t>
            </a:r>
            <a:r>
              <a:rPr lang="en-IN" sz="1800" dirty="0"/>
              <a:t> maintains ascending order.</a:t>
            </a:r>
            <a:br>
              <a:rPr lang="en-IN" sz="1800" dirty="0"/>
            </a:br>
            <a:endParaRPr lang="en-IN"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11618"/>
          </a:xfrm>
        </p:spPr>
        <p:txBody>
          <a:bodyPr>
            <a:normAutofit/>
          </a:bodyPr>
          <a:lstStyle/>
          <a:p>
            <a:pPr algn="l" fontAlgn="base"/>
            <a:r>
              <a:rPr lang="en-IN" sz="2000" dirty="0"/>
              <a:t>Question</a:t>
            </a:r>
            <a:br>
              <a:rPr lang="en-IN" sz="2000" dirty="0"/>
            </a:br>
            <a:r>
              <a:rPr lang="en-IN" sz="2000" dirty="0"/>
              <a:t/>
            </a:r>
            <a:br>
              <a:rPr lang="en-IN" sz="2000" dirty="0"/>
            </a:br>
            <a:r>
              <a:rPr lang="en-IN" sz="2000" b="1" dirty="0"/>
              <a:t>Which of the following is a correct method to convert the array of strings into a list?</a:t>
            </a:r>
            <a:r>
              <a:rPr lang="en-IN" sz="2000" dirty="0"/>
              <a:t/>
            </a:r>
            <a:br>
              <a:rPr lang="en-IN" sz="2000" dirty="0"/>
            </a:br>
            <a:r>
              <a:rPr lang="en-IN" sz="2000" dirty="0"/>
              <a:t>1.  Arrays class </a:t>
            </a:r>
            <a:r>
              <a:rPr lang="en-IN" sz="2000" dirty="0" err="1"/>
              <a:t>doList</a:t>
            </a:r>
            <a:r>
              <a:rPr lang="en-IN" sz="2000" dirty="0"/>
              <a:t>() method</a:t>
            </a:r>
            <a:br>
              <a:rPr lang="en-IN" sz="2000" dirty="0"/>
            </a:br>
            <a:r>
              <a:rPr lang="en-IN" sz="2000" dirty="0"/>
              <a:t>2.  Arrays class </a:t>
            </a:r>
            <a:r>
              <a:rPr lang="en-IN" sz="2000" dirty="0" err="1"/>
              <a:t>asList</a:t>
            </a:r>
            <a:r>
              <a:rPr lang="en-IN" sz="2000" dirty="0"/>
              <a:t>() method</a:t>
            </a:r>
            <a:br>
              <a:rPr lang="en-IN" sz="2000" dirty="0"/>
            </a:br>
            <a:r>
              <a:rPr lang="en-IN" sz="2000" dirty="0"/>
              <a:t>3.  None</a:t>
            </a:r>
            <a:br>
              <a:rPr lang="en-IN" sz="2000" dirty="0"/>
            </a:br>
            <a:r>
              <a:rPr lang="en-IN" sz="2000" dirty="0"/>
              <a:t>4.  Arrays class </a:t>
            </a:r>
            <a:r>
              <a:rPr lang="en-IN" sz="2000" dirty="0" err="1"/>
              <a:t>toList</a:t>
            </a:r>
            <a:r>
              <a:rPr lang="en-IN" sz="2000" dirty="0"/>
              <a:t>() method</a:t>
            </a:r>
            <a:br>
              <a:rPr lang="en-IN" sz="2000" dirty="0"/>
            </a:br>
            <a:endParaRPr lang="en-IN"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4494"/>
          </a:xfrm>
        </p:spPr>
        <p:txBody>
          <a:bodyPr>
            <a:noAutofit/>
          </a:bodyPr>
          <a:lstStyle/>
          <a:p>
            <a:pPr algn="l" fontAlgn="base"/>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smtClean="0"/>
              <a:t>Question</a:t>
            </a:r>
            <a:r>
              <a:rPr lang="en-IN" sz="2000" dirty="0"/>
              <a:t/>
            </a:r>
            <a:br>
              <a:rPr lang="en-IN" sz="2000" dirty="0"/>
            </a:br>
            <a:r>
              <a:rPr lang="en-IN" sz="2000" dirty="0"/>
              <a:t/>
            </a:r>
            <a:br>
              <a:rPr lang="en-IN" sz="2000" dirty="0"/>
            </a:br>
            <a:r>
              <a:rPr lang="en-IN" sz="2000" b="1" dirty="0"/>
              <a:t>When would you choose to use </a:t>
            </a:r>
            <a:r>
              <a:rPr lang="en-IN" sz="2000" b="1" dirty="0" err="1"/>
              <a:t>ArrayList</a:t>
            </a:r>
            <a:r>
              <a:rPr lang="en-IN" sz="2000" b="1" dirty="0"/>
              <a:t> over </a:t>
            </a:r>
            <a:r>
              <a:rPr lang="en-IN" sz="2000" b="1" dirty="0" err="1"/>
              <a:t>LinkedList</a:t>
            </a:r>
            <a:r>
              <a:rPr lang="en-IN" sz="2000" b="1" dirty="0"/>
              <a:t> in an application?</a:t>
            </a:r>
            <a:br>
              <a:rPr lang="en-IN" sz="2000" b="1" dirty="0"/>
            </a:br>
            <a:r>
              <a:rPr lang="en-IN" sz="2000" b="1" dirty="0" smtClean="0"/>
              <a:t/>
            </a:r>
            <a:br>
              <a:rPr lang="en-IN" sz="2000" b="1" dirty="0" smtClean="0"/>
            </a:br>
            <a:r>
              <a:rPr lang="en-IN" sz="2000" dirty="0" smtClean="0"/>
              <a:t>1</a:t>
            </a:r>
            <a:r>
              <a:rPr lang="en-IN" sz="2000" dirty="0"/>
              <a:t>.  </a:t>
            </a:r>
            <a:r>
              <a:rPr lang="en-IN" sz="2000" dirty="0" err="1"/>
              <a:t>ArrayList</a:t>
            </a:r>
            <a:r>
              <a:rPr lang="en-IN" sz="2000" dirty="0"/>
              <a:t> is preferred when there is more demand for get via </a:t>
            </a:r>
            <a:r>
              <a:rPr lang="en-IN" sz="2000" dirty="0" err="1" smtClean="0"/>
              <a:t>ind</a:t>
            </a:r>
            <a:r>
              <a:rPr lang="en-IN" sz="2000" dirty="0" smtClean="0"/>
              <a:t/>
            </a:r>
            <a:br>
              <a:rPr lang="en-IN" sz="2000" dirty="0" smtClean="0"/>
            </a:br>
            <a:r>
              <a:rPr lang="en-IN" sz="2000" dirty="0" smtClean="0"/>
              <a:t>ex </a:t>
            </a:r>
            <a:r>
              <a:rPr lang="en-IN" sz="2000" dirty="0"/>
              <a:t>operations.</a:t>
            </a:r>
            <a:br>
              <a:rPr lang="en-IN" sz="2000" dirty="0"/>
            </a:br>
            <a:r>
              <a:rPr lang="en-IN" sz="2000" dirty="0"/>
              <a:t>2.  None</a:t>
            </a:r>
            <a:br>
              <a:rPr lang="en-IN" sz="2000" dirty="0"/>
            </a:br>
            <a:r>
              <a:rPr lang="en-IN" sz="2000" dirty="0"/>
              <a:t>3.  </a:t>
            </a:r>
            <a:r>
              <a:rPr lang="en-IN" sz="2000" dirty="0" err="1"/>
              <a:t>ArrayList</a:t>
            </a:r>
            <a:r>
              <a:rPr lang="en-IN" sz="2000" dirty="0"/>
              <a:t> is preferred when there are frequent insertions or deletions required in the application.</a:t>
            </a:r>
            <a:br>
              <a:rPr lang="en-IN" sz="2000" dirty="0"/>
            </a:br>
            <a:r>
              <a:rPr lang="en-IN" sz="2000" dirty="0"/>
              <a:t>4.  </a:t>
            </a:r>
            <a:r>
              <a:rPr lang="en-IN" sz="2000" dirty="0" err="1"/>
              <a:t>ArrayList</a:t>
            </a:r>
            <a:r>
              <a:rPr lang="en-IN" sz="2000" dirty="0"/>
              <a:t> is preferred when there is growing need of merging or sorting operations.</a:t>
            </a:r>
            <a:br>
              <a:rPr lang="en-IN" sz="2000" dirty="0"/>
            </a:b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40180"/>
          </a:xfrm>
        </p:spPr>
        <p:txBody>
          <a:bodyPr>
            <a:noAutofit/>
          </a:bodyPr>
          <a:lstStyle/>
          <a:p>
            <a:pPr algn="l" fontAlgn="base"/>
            <a:r>
              <a:rPr lang="en-IN" sz="2000" dirty="0"/>
              <a:t>Question</a:t>
            </a:r>
            <a:br>
              <a:rPr lang="en-IN" sz="2000" dirty="0"/>
            </a:br>
            <a:r>
              <a:rPr lang="en-IN" sz="2000" dirty="0"/>
              <a:t/>
            </a:r>
            <a:br>
              <a:rPr lang="en-IN" sz="2000" dirty="0"/>
            </a:br>
            <a:r>
              <a:rPr lang="en-IN" sz="2000" b="1" dirty="0"/>
              <a:t>Which of the following class doesn’t implement the Set interface?</a:t>
            </a:r>
            <a:br>
              <a:rPr lang="en-IN" sz="2000" b="1" dirty="0"/>
            </a:br>
            <a:r>
              <a:rPr lang="en-IN" sz="2000" dirty="0"/>
              <a:t>1.  None of the above</a:t>
            </a:r>
            <a:br>
              <a:rPr lang="en-IN" sz="2000" dirty="0"/>
            </a:br>
            <a:r>
              <a:rPr lang="en-IN" sz="2000" dirty="0"/>
              <a:t>2.  </a:t>
            </a:r>
            <a:r>
              <a:rPr lang="en-IN" sz="2000" dirty="0" err="1"/>
              <a:t>LinkedHashSet</a:t>
            </a:r>
            <a:r>
              <a:rPr lang="en-IN" sz="2000" dirty="0"/>
              <a:t/>
            </a:r>
            <a:br>
              <a:rPr lang="en-IN" sz="2000" dirty="0"/>
            </a:br>
            <a:r>
              <a:rPr lang="en-IN" sz="2000" dirty="0"/>
              <a:t>3.  </a:t>
            </a:r>
            <a:r>
              <a:rPr lang="en-IN" sz="2000" dirty="0" err="1"/>
              <a:t>TreeSet</a:t>
            </a:r>
            <a:r>
              <a:rPr lang="en-IN" sz="2000" dirty="0"/>
              <a:t/>
            </a:r>
            <a:br>
              <a:rPr lang="en-IN" sz="2000" dirty="0"/>
            </a:br>
            <a:r>
              <a:rPr lang="en-IN" sz="2000" dirty="0"/>
              <a:t>4.  </a:t>
            </a:r>
            <a:r>
              <a:rPr lang="en-IN" sz="2000" dirty="0" err="1"/>
              <a:t>HashSet</a:t>
            </a:r>
            <a:r>
              <a:rPr lang="en-IN" sz="2000" dirty="0"/>
              <a:t/>
            </a:r>
            <a:br>
              <a:rPr lang="en-IN" sz="2000" dirty="0"/>
            </a:br>
            <a:endParaRPr lang="en-I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725998"/>
          </a:xfrm>
        </p:spPr>
        <p:txBody>
          <a:bodyPr>
            <a:noAutofit/>
          </a:bodyPr>
          <a:lstStyle/>
          <a:p>
            <a:pPr algn="l" fontAlgn="base"/>
            <a:r>
              <a:rPr lang="en-IN" sz="2000" dirty="0"/>
              <a:t>Question</a:t>
            </a:r>
            <a:br>
              <a:rPr lang="en-IN" sz="2000" dirty="0"/>
            </a:br>
            <a:r>
              <a:rPr lang="en-IN" sz="2000" dirty="0"/>
              <a:t/>
            </a:r>
            <a:br>
              <a:rPr lang="en-IN" sz="2000" dirty="0"/>
            </a:br>
            <a:r>
              <a:rPr lang="en-IN" sz="2000" b="1" dirty="0"/>
              <a:t>Which of the following is a correct difference between </a:t>
            </a:r>
            <a:r>
              <a:rPr lang="en-IN" sz="2000" b="1" dirty="0" err="1"/>
              <a:t>ArrayList</a:t>
            </a:r>
            <a:r>
              <a:rPr lang="en-IN" sz="2000" b="1" dirty="0"/>
              <a:t> and Vector?</a:t>
            </a:r>
            <a:br>
              <a:rPr lang="en-IN" sz="2000" b="1" dirty="0"/>
            </a:br>
            <a:r>
              <a:rPr lang="en-IN" sz="2000" dirty="0"/>
              <a:t>1.  </a:t>
            </a:r>
            <a:r>
              <a:rPr lang="en-IN" sz="2000" dirty="0" err="1"/>
              <a:t>ArrayList</a:t>
            </a:r>
            <a:r>
              <a:rPr lang="en-IN" sz="2000" dirty="0"/>
              <a:t> is synchronized while Vector is not.</a:t>
            </a:r>
            <a:br>
              <a:rPr lang="en-IN" sz="2000" dirty="0"/>
            </a:br>
            <a:r>
              <a:rPr lang="en-IN" sz="2000" dirty="0"/>
              <a:t>2.  </a:t>
            </a:r>
            <a:r>
              <a:rPr lang="en-IN" sz="2000" dirty="0" err="1"/>
              <a:t>ArrayList</a:t>
            </a:r>
            <a:r>
              <a:rPr lang="en-IN" sz="2000" dirty="0"/>
              <a:t> increases its size by doubling the array size while Vector increases by 50% of the array size.</a:t>
            </a:r>
            <a:br>
              <a:rPr lang="en-IN" sz="2000" dirty="0"/>
            </a:br>
            <a:r>
              <a:rPr lang="en-IN" sz="2000" dirty="0"/>
              <a:t>3.  </a:t>
            </a:r>
            <a:r>
              <a:rPr lang="en-IN" sz="2000" dirty="0" err="1"/>
              <a:t>ArrayList</a:t>
            </a:r>
            <a:r>
              <a:rPr lang="en-IN" sz="2000" dirty="0"/>
              <a:t> is not a legacy class while Vector is the legacy.</a:t>
            </a:r>
            <a:br>
              <a:rPr lang="en-IN" sz="2000" dirty="0"/>
            </a:br>
            <a:r>
              <a:rPr lang="en-IN" sz="2000" dirty="0"/>
              <a:t>4.  None</a:t>
            </a:r>
            <a:br>
              <a:rPr lang="en-IN" sz="2000" dirty="0"/>
            </a:br>
            <a:endParaRPr lang="en-IN"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4692"/>
          </a:xfrm>
        </p:spPr>
        <p:txBody>
          <a:bodyPr>
            <a:noAutofit/>
          </a:bodyPr>
          <a:lstStyle/>
          <a:p>
            <a:pPr algn="l" fontAlgn="base"/>
            <a:r>
              <a:rPr lang="en-IN" sz="2000" dirty="0"/>
              <a:t>Question</a:t>
            </a:r>
            <a:br>
              <a:rPr lang="en-IN" sz="2000" dirty="0"/>
            </a:br>
            <a:r>
              <a:rPr lang="en-IN" sz="2000" dirty="0"/>
              <a:t/>
            </a:r>
            <a:br>
              <a:rPr lang="en-IN" sz="2000" dirty="0"/>
            </a:br>
            <a:r>
              <a:rPr lang="en-IN" sz="2000" dirty="0"/>
              <a:t>What is the correct difference between </a:t>
            </a:r>
            <a:r>
              <a:rPr lang="en-IN" sz="2000" dirty="0" err="1"/>
              <a:t>HashMap</a:t>
            </a:r>
            <a:r>
              <a:rPr lang="en-IN" sz="2000" dirty="0"/>
              <a:t> and </a:t>
            </a:r>
            <a:r>
              <a:rPr lang="en-IN" sz="2000" dirty="0" err="1"/>
              <a:t>TreeMap</a:t>
            </a:r>
            <a:r>
              <a:rPr lang="en-IN" sz="2000" dirty="0"/>
              <a:t>?</a:t>
            </a:r>
            <a:br>
              <a:rPr lang="en-IN" sz="2000" dirty="0"/>
            </a:br>
            <a:r>
              <a:rPr lang="en-IN" sz="2000" dirty="0"/>
              <a:t>1.  </a:t>
            </a:r>
            <a:r>
              <a:rPr lang="en-IN" sz="2000" dirty="0" err="1"/>
              <a:t>HashMap</a:t>
            </a:r>
            <a:r>
              <a:rPr lang="en-IN" sz="2000" dirty="0"/>
              <a:t> can contain duplicate elements whereas </a:t>
            </a:r>
            <a:r>
              <a:rPr lang="en-IN" sz="2000" dirty="0" err="1"/>
              <a:t>TreeMap</a:t>
            </a:r>
            <a:r>
              <a:rPr lang="en-IN" sz="2000" dirty="0"/>
              <a:t> contains only unique elements.</a:t>
            </a:r>
            <a:br>
              <a:rPr lang="en-IN" sz="2000" dirty="0"/>
            </a:br>
            <a:r>
              <a:rPr lang="en-IN" sz="2000" dirty="0"/>
              <a:t>2.  </a:t>
            </a:r>
            <a:r>
              <a:rPr lang="en-IN" sz="2000" dirty="0" err="1"/>
              <a:t>HashMap</a:t>
            </a:r>
            <a:r>
              <a:rPr lang="en-IN" sz="2000" dirty="0"/>
              <a:t> contains only values whereas </a:t>
            </a:r>
            <a:r>
              <a:rPr lang="en-IN" sz="2000" dirty="0" err="1"/>
              <a:t>TreeMap</a:t>
            </a:r>
            <a:r>
              <a:rPr lang="en-IN" sz="2000" dirty="0"/>
              <a:t> contains key and values both.</a:t>
            </a:r>
            <a:br>
              <a:rPr lang="en-IN" sz="2000" dirty="0"/>
            </a:br>
            <a:r>
              <a:rPr lang="en-IN" sz="2000" dirty="0"/>
              <a:t>3.  None</a:t>
            </a:r>
            <a:br>
              <a:rPr lang="en-IN" sz="2000" dirty="0"/>
            </a:br>
            <a:r>
              <a:rPr lang="en-IN" sz="2000" dirty="0"/>
              <a:t>4.  </a:t>
            </a:r>
            <a:r>
              <a:rPr lang="en-IN" sz="2000" dirty="0" err="1"/>
              <a:t>HashMap</a:t>
            </a:r>
            <a:r>
              <a:rPr lang="en-IN" sz="2000" dirty="0"/>
              <a:t> maintains no order but </a:t>
            </a:r>
            <a:r>
              <a:rPr lang="en-IN" sz="2000" dirty="0" err="1"/>
              <a:t>TreeMap</a:t>
            </a:r>
            <a:r>
              <a:rPr lang="en-IN" sz="2000" dirty="0"/>
              <a:t> maintains ascending order.</a:t>
            </a:r>
            <a:br>
              <a:rPr lang="en-IN" sz="2000" dirty="0"/>
            </a:br>
            <a:endParaRPr lang="en-I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83122"/>
          </a:xfrm>
        </p:spPr>
        <p:txBody>
          <a:bodyPr>
            <a:noAutofit/>
          </a:bodyPr>
          <a:lstStyle/>
          <a:p>
            <a:pPr algn="l" fontAlgn="base"/>
            <a:r>
              <a:rPr lang="en-IN" sz="2000" dirty="0"/>
              <a:t> Question</a:t>
            </a:r>
            <a:br>
              <a:rPr lang="en-IN" sz="2000" dirty="0"/>
            </a:br>
            <a:r>
              <a:rPr lang="en-IN" sz="2000" dirty="0"/>
              <a:t/>
            </a:r>
            <a:br>
              <a:rPr lang="en-IN" sz="2000" dirty="0"/>
            </a:br>
            <a:r>
              <a:rPr lang="en-IN" sz="2000" dirty="0"/>
              <a:t>Which of the following is a valid difference between Set and Map?</a:t>
            </a:r>
            <a:br>
              <a:rPr lang="en-IN" sz="2000" dirty="0"/>
            </a:br>
            <a:r>
              <a:rPr lang="en-IN" sz="2000" dirty="0"/>
              <a:t>1.  Set can contain duplicate elements whereas Map contains only unique elements.</a:t>
            </a:r>
            <a:br>
              <a:rPr lang="en-IN" sz="2000" dirty="0"/>
            </a:br>
            <a:r>
              <a:rPr lang="en-IN" sz="2000" dirty="0"/>
              <a:t>2.  Set contains only values whereas Map contains key and values both.</a:t>
            </a:r>
            <a:br>
              <a:rPr lang="en-IN" sz="2000" dirty="0"/>
            </a:br>
            <a:r>
              <a:rPr lang="en-IN" sz="2000" dirty="0"/>
              <a:t>3.  Set doesn't maintain any order whereas Map maintains ascending order.</a:t>
            </a:r>
            <a:br>
              <a:rPr lang="en-IN" sz="2000" dirty="0"/>
            </a:br>
            <a:r>
              <a:rPr lang="en-IN" sz="2000" dirty="0"/>
              <a:t>4.  None</a:t>
            </a:r>
            <a:br>
              <a:rPr lang="en-IN" sz="2000" dirty="0"/>
            </a:br>
            <a:endParaRPr lang="en-IN"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285992"/>
            <a:ext cx="8229600" cy="1143000"/>
          </a:xfrm>
        </p:spPr>
        <p:txBody>
          <a:bodyPr/>
          <a:lstStyle/>
          <a:p>
            <a:r>
              <a:rPr lang="en-IN" dirty="0" smtClean="0"/>
              <a:t>EXCEPTION HANDLING</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6000792"/>
          </a:xfrm>
        </p:spPr>
        <p:txBody>
          <a:bodyPr>
            <a:noAutofit/>
          </a:bodyPr>
          <a:lstStyle/>
          <a:p>
            <a:pPr algn="l"/>
            <a:r>
              <a:rPr lang="en-IN" sz="1800" b="1" dirty="0" smtClean="0"/>
              <a:t/>
            </a:r>
            <a:br>
              <a:rPr lang="en-IN" sz="1800" b="1" dirty="0" smtClean="0"/>
            </a:br>
            <a:r>
              <a:rPr lang="en-IN" sz="1800" b="1" dirty="0" smtClean="0"/>
              <a:t/>
            </a:r>
            <a:br>
              <a:rPr lang="en-IN" sz="1800" b="1" dirty="0" smtClean="0"/>
            </a:br>
            <a:r>
              <a:rPr lang="en-IN" sz="1800" b="1" dirty="0" smtClean="0"/>
              <a:t>Java Exceptions</a:t>
            </a:r>
            <a:br>
              <a:rPr lang="en-IN" sz="1800" b="1" dirty="0" smtClean="0"/>
            </a:br>
            <a:r>
              <a:rPr lang="en-IN" sz="1800" dirty="0"/>
              <a:t/>
            </a:r>
            <a:br>
              <a:rPr lang="en-IN" sz="1800" dirty="0"/>
            </a:br>
            <a:r>
              <a:rPr lang="en-IN" sz="1800" dirty="0"/>
              <a:t>When executing Java code, different errors can occur: </a:t>
            </a:r>
            <a:r>
              <a:rPr lang="en-IN" sz="1800" dirty="0" smtClean="0"/>
              <a:t/>
            </a:r>
            <a:br>
              <a:rPr lang="en-IN" sz="1800" dirty="0" smtClean="0"/>
            </a:br>
            <a:r>
              <a:rPr lang="en-IN" sz="1800" dirty="0" smtClean="0"/>
              <a:t>coding </a:t>
            </a:r>
            <a:r>
              <a:rPr lang="en-IN" sz="1800" dirty="0"/>
              <a:t>errors made by the programmer, errors due to wrong input, or other unforeseeable things.</a:t>
            </a:r>
            <a:br>
              <a:rPr lang="en-IN" sz="1800" dirty="0"/>
            </a:br>
            <a:r>
              <a:rPr lang="en-IN" sz="1800" dirty="0"/>
              <a:t>When an error occurs, Java will normally stop and generate an error message. </a:t>
            </a:r>
            <a:r>
              <a:rPr lang="en-IN" sz="1800" dirty="0" smtClean="0"/>
              <a:t/>
            </a:r>
            <a:br>
              <a:rPr lang="en-IN" sz="1800" dirty="0" smtClean="0"/>
            </a:br>
            <a:r>
              <a:rPr lang="en-IN" sz="1800" dirty="0" smtClean="0"/>
              <a:t>The </a:t>
            </a:r>
            <a:r>
              <a:rPr lang="en-IN" sz="1800" dirty="0"/>
              <a:t>technical term for this is: Java will throw an </a:t>
            </a:r>
            <a:r>
              <a:rPr lang="en-IN" sz="1800" b="1" dirty="0"/>
              <a:t>exception</a:t>
            </a:r>
            <a:r>
              <a:rPr lang="en-IN" sz="1800" dirty="0"/>
              <a:t>(throw an error</a:t>
            </a:r>
            <a:r>
              <a:rPr lang="en-IN" sz="1800" dirty="0" smtClean="0"/>
              <a:t>).</a:t>
            </a:r>
            <a:br>
              <a:rPr lang="en-IN" sz="1800" dirty="0" smtClean="0"/>
            </a:br>
            <a:r>
              <a:rPr lang="en-IN" sz="1800" b="1" dirty="0"/>
              <a:t>Java try and catch</a:t>
            </a:r>
            <a:r>
              <a:rPr lang="en-IN" sz="1800" dirty="0"/>
              <a:t/>
            </a:r>
            <a:br>
              <a:rPr lang="en-IN" sz="1800" dirty="0"/>
            </a:br>
            <a:r>
              <a:rPr lang="en-IN" sz="1800" dirty="0"/>
              <a:t>The try statement allows you to define a block of code to be tested for errors while it is being executed.</a:t>
            </a:r>
            <a:br>
              <a:rPr lang="en-IN" sz="1800" dirty="0"/>
            </a:br>
            <a:r>
              <a:rPr lang="en-IN" sz="1800" dirty="0"/>
              <a:t>The catch statement allows you to define a block of code to be executed, if an error occurs in the try block.</a:t>
            </a:r>
            <a:br>
              <a:rPr lang="en-IN" sz="1800" dirty="0"/>
            </a:br>
            <a:r>
              <a:rPr lang="en-IN" sz="1800" dirty="0"/>
              <a:t>The try and catch keywords come in pairs:</a:t>
            </a:r>
            <a:br>
              <a:rPr lang="en-IN" sz="1800" dirty="0"/>
            </a:br>
            <a:r>
              <a:rPr lang="en-IN" sz="1800" dirty="0"/>
              <a:t>Syntax</a:t>
            </a:r>
            <a:br>
              <a:rPr lang="en-IN" sz="1800" dirty="0"/>
            </a:br>
            <a:r>
              <a:rPr lang="en-IN" sz="1800" dirty="0"/>
              <a:t>try {</a:t>
            </a:r>
            <a:br>
              <a:rPr lang="en-IN" sz="1800" dirty="0"/>
            </a:br>
            <a:r>
              <a:rPr lang="en-IN" sz="1800" dirty="0"/>
              <a:t>  //  </a:t>
            </a:r>
            <a:r>
              <a:rPr lang="en-IN" sz="1800" i="1" dirty="0"/>
              <a:t>Block of code to try</a:t>
            </a:r>
            <a:br>
              <a:rPr lang="en-IN" sz="1800" i="1" dirty="0"/>
            </a:br>
            <a:r>
              <a:rPr lang="en-IN" sz="1800" dirty="0"/>
              <a:t>}</a:t>
            </a:r>
            <a:br>
              <a:rPr lang="en-IN" sz="1800" dirty="0"/>
            </a:br>
            <a:r>
              <a:rPr lang="en-IN" sz="1800" dirty="0"/>
              <a:t>catch(Exception </a:t>
            </a:r>
            <a:r>
              <a:rPr lang="en-IN" sz="1800" i="1" dirty="0"/>
              <a:t>e</a:t>
            </a:r>
            <a:r>
              <a:rPr lang="en-IN" sz="1800" dirty="0"/>
              <a:t>) {</a:t>
            </a:r>
            <a:br>
              <a:rPr lang="en-IN" sz="1800" dirty="0"/>
            </a:br>
            <a:r>
              <a:rPr lang="en-IN" sz="1800" dirty="0"/>
              <a:t>  //  </a:t>
            </a:r>
            <a:r>
              <a:rPr lang="en-IN" sz="1800" i="1" dirty="0"/>
              <a:t>Block of code to handle errors</a:t>
            </a:r>
            <a:br>
              <a:rPr lang="en-IN" sz="1800" i="1" dirty="0"/>
            </a:br>
            <a:r>
              <a:rPr lang="en-IN" sz="1800" dirty="0"/>
              <a:t>}</a:t>
            </a:r>
            <a:r>
              <a:rPr lang="en-IN" sz="1800"/>
              <a:t/>
            </a:r>
            <a:br>
              <a:rPr lang="en-IN" sz="1800"/>
            </a:br>
            <a:r>
              <a:rPr lang="en-IN" sz="1800" smtClean="0"/>
              <a:t>finally{  }</a:t>
            </a:r>
            <a:r>
              <a:rPr lang="en-IN" sz="1800" dirty="0"/>
              <a:t/>
            </a:r>
            <a:br>
              <a:rPr lang="en-IN" sz="1800" dirty="0"/>
            </a:br>
            <a:r>
              <a:rPr lang="en-IN" sz="1800" dirty="0"/>
              <a:t>The finally statement lets you execute code, after try...catch, regardless of the result:</a:t>
            </a:r>
            <a:br>
              <a:rPr lang="en-IN" sz="1800" dirty="0"/>
            </a:br>
            <a:r>
              <a:rPr lang="en-IN" sz="1800" dirty="0"/>
              <a:t/>
            </a:r>
            <a:br>
              <a:rPr lang="en-IN" sz="1800" dirty="0"/>
            </a:br>
            <a:endParaRPr lang="en-I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3357586"/>
          </a:xfrm>
        </p:spPr>
        <p:txBody>
          <a:bodyPr>
            <a:normAutofit fontScale="90000"/>
          </a:bodyPr>
          <a:lstStyle/>
          <a:p>
            <a:pPr algn="l"/>
            <a:r>
              <a:rPr lang="en-IN" sz="2000" dirty="0" smtClean="0"/>
              <a:t/>
            </a:r>
            <a:br>
              <a:rPr lang="en-IN" sz="2000" dirty="0" smtClean="0"/>
            </a:br>
            <a:r>
              <a:rPr lang="en-IN" sz="2000" dirty="0" smtClean="0"/>
              <a:t>The </a:t>
            </a:r>
            <a:r>
              <a:rPr lang="en-IN" sz="2000" b="1" dirty="0" smtClean="0"/>
              <a:t>Collection in Java</a:t>
            </a:r>
            <a:r>
              <a:rPr lang="en-IN" sz="2000" dirty="0" smtClean="0"/>
              <a:t> is a framework that provides an architecture to store and manipulate the group of objects.</a:t>
            </a:r>
            <a:br>
              <a:rPr lang="en-IN" sz="2000" dirty="0" smtClean="0"/>
            </a:br>
            <a:r>
              <a:rPr lang="en-IN" sz="2000" dirty="0" smtClean="0"/>
              <a:t/>
            </a:r>
            <a:br>
              <a:rPr lang="en-IN" sz="2000" dirty="0" smtClean="0"/>
            </a:br>
            <a:r>
              <a:rPr lang="en-IN" sz="2000" dirty="0" smtClean="0"/>
              <a:t>Java Collections can achieve all the operations that you perform on a data such as searching, sorting, insertion, manipulation, and deletion.</a:t>
            </a:r>
            <a:br>
              <a:rPr lang="en-IN" sz="2000" dirty="0" smtClean="0"/>
            </a:br>
            <a:r>
              <a:rPr lang="en-IN" sz="2000" dirty="0" smtClean="0"/>
              <a:t/>
            </a:r>
            <a:br>
              <a:rPr lang="en-IN" sz="2000" dirty="0" smtClean="0"/>
            </a:br>
            <a:r>
              <a:rPr lang="en-IN" sz="2000" dirty="0" smtClean="0"/>
              <a:t>Java Collection means a single unit of objects.</a:t>
            </a:r>
            <a:br>
              <a:rPr lang="en-IN" sz="2000" dirty="0" smtClean="0"/>
            </a:br>
            <a:r>
              <a:rPr lang="en-IN" sz="2000" dirty="0" smtClean="0"/>
              <a:t/>
            </a:r>
            <a:br>
              <a:rPr lang="en-IN" sz="2000" dirty="0" smtClean="0"/>
            </a:br>
            <a:r>
              <a:rPr lang="en-IN" sz="2000" dirty="0" smtClean="0"/>
              <a:t> Java Collection framework provides many interfaces (Set, List, Queue, </a:t>
            </a:r>
            <a:r>
              <a:rPr lang="en-IN" sz="2000" dirty="0" err="1" smtClean="0"/>
              <a:t>Deque</a:t>
            </a:r>
            <a:r>
              <a:rPr lang="en-IN" sz="2000" dirty="0" smtClean="0"/>
              <a:t>) and classes (</a:t>
            </a:r>
            <a:r>
              <a:rPr lang="en-IN" sz="2000" dirty="0" err="1" smtClean="0"/>
              <a:t>ArrayList</a:t>
            </a:r>
            <a:r>
              <a:rPr lang="en-IN" sz="2000" dirty="0" smtClean="0"/>
              <a:t>, Vector, </a:t>
            </a:r>
            <a:r>
              <a:rPr lang="en-IN" sz="2000" dirty="0" err="1" smtClean="0"/>
              <a:t>LinkedList</a:t>
            </a:r>
            <a:r>
              <a:rPr lang="en-IN" sz="2000" dirty="0" smtClean="0"/>
              <a:t>, </a:t>
            </a:r>
            <a:r>
              <a:rPr lang="en-IN" sz="2000" dirty="0" err="1" smtClean="0"/>
              <a:t>PriorityQueue</a:t>
            </a:r>
            <a:r>
              <a:rPr lang="en-IN" sz="2000" dirty="0" smtClean="0"/>
              <a:t>, </a:t>
            </a:r>
            <a:r>
              <a:rPr lang="en-IN" sz="2000" dirty="0" err="1" smtClean="0"/>
              <a:t>HashSet</a:t>
            </a:r>
            <a:r>
              <a:rPr lang="en-IN" sz="2000" dirty="0" smtClean="0"/>
              <a:t>, </a:t>
            </a:r>
            <a:r>
              <a:rPr lang="en-IN" sz="2000" dirty="0" err="1" smtClean="0"/>
              <a:t>LinkedHashSet</a:t>
            </a:r>
            <a:r>
              <a:rPr lang="en-IN" sz="2000" dirty="0" smtClean="0"/>
              <a:t>, </a:t>
            </a:r>
            <a:r>
              <a:rPr lang="en-IN" sz="2000" dirty="0" err="1" smtClean="0"/>
              <a:t>TreeSet</a:t>
            </a:r>
            <a:r>
              <a:rPr lang="en-IN" sz="2000" dirty="0" smtClean="0"/>
              <a:t>).</a:t>
            </a:r>
            <a:br>
              <a:rPr lang="en-IN" sz="2000" dirty="0" smtClean="0"/>
            </a:br>
            <a:r>
              <a:rPr lang="en-IN" sz="2000" dirty="0" smtClean="0"/>
              <a:t/>
            </a:r>
            <a:br>
              <a:rPr lang="en-IN" sz="2000" dirty="0" smtClean="0"/>
            </a:br>
            <a:r>
              <a:rPr lang="en-IN" sz="2000" dirty="0" smtClean="0"/>
              <a:t/>
            </a:r>
            <a:br>
              <a:rPr lang="en-IN" sz="2000" dirty="0" smtClean="0"/>
            </a:br>
            <a:endParaRPr lang="en-I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3500462"/>
          </a:xfrm>
        </p:spPr>
        <p:txBody>
          <a:bodyPr>
            <a:noAutofit/>
          </a:bodyPr>
          <a:lstStyle/>
          <a:p>
            <a:pPr algn="l"/>
            <a:r>
              <a:rPr lang="en-IN" sz="1800" b="1" dirty="0"/>
              <a:t>The throw keyword</a:t>
            </a:r>
            <a:r>
              <a:rPr lang="en-IN" sz="1800" dirty="0"/>
              <a:t/>
            </a:r>
            <a:br>
              <a:rPr lang="en-IN" sz="1800" dirty="0"/>
            </a:br>
            <a:r>
              <a:rPr lang="en-IN" sz="1800" dirty="0"/>
              <a:t>The throw statement allows you to create a custom error.</a:t>
            </a:r>
            <a:br>
              <a:rPr lang="en-IN" sz="1800" dirty="0"/>
            </a:br>
            <a:r>
              <a:rPr lang="en-IN" sz="1800" dirty="0" smtClean="0"/>
              <a:t/>
            </a:r>
            <a:br>
              <a:rPr lang="en-IN" sz="1800" dirty="0" smtClean="0"/>
            </a:br>
            <a:r>
              <a:rPr lang="en-IN" sz="1800" dirty="0" smtClean="0"/>
              <a:t>The</a:t>
            </a:r>
            <a:r>
              <a:rPr lang="en-IN" sz="1800" dirty="0"/>
              <a:t> throw statement is used together with an </a:t>
            </a:r>
            <a:r>
              <a:rPr lang="en-IN" sz="1800" b="1" dirty="0"/>
              <a:t>exception type</a:t>
            </a:r>
            <a:r>
              <a:rPr lang="en-IN" sz="1800" dirty="0"/>
              <a:t>. </a:t>
            </a:r>
            <a:r>
              <a:rPr lang="en-IN" sz="1800" dirty="0" smtClean="0"/>
              <a:t/>
            </a:r>
            <a:br>
              <a:rPr lang="en-IN" sz="1800" dirty="0" smtClean="0"/>
            </a:br>
            <a:r>
              <a:rPr lang="en-IN" sz="1800" dirty="0"/>
              <a:t/>
            </a:r>
            <a:br>
              <a:rPr lang="en-IN" sz="1800" dirty="0"/>
            </a:br>
            <a:r>
              <a:rPr lang="en-IN" sz="1800" dirty="0" smtClean="0"/>
              <a:t>There </a:t>
            </a:r>
            <a:r>
              <a:rPr lang="en-IN" sz="1800" dirty="0"/>
              <a:t>are many exception types available </a:t>
            </a:r>
            <a:r>
              <a:rPr lang="en-IN" sz="1800" dirty="0" smtClean="0"/>
              <a:t> </a:t>
            </a:r>
            <a:r>
              <a:rPr lang="en-IN" sz="1800" dirty="0"/>
              <a:t/>
            </a:r>
            <a:br>
              <a:rPr lang="en-IN" sz="1800" dirty="0"/>
            </a:br>
            <a:r>
              <a:rPr lang="en-IN" sz="1800" dirty="0" smtClean="0"/>
              <a:t/>
            </a:r>
            <a:br>
              <a:rPr lang="en-IN" sz="1800" dirty="0" smtClean="0"/>
            </a:br>
            <a:r>
              <a:rPr lang="en-IN" sz="1800" dirty="0" err="1" smtClean="0"/>
              <a:t>ArithmeticException</a:t>
            </a:r>
            <a:r>
              <a:rPr lang="en-IN" sz="1800" dirty="0"/>
              <a:t>, </a:t>
            </a:r>
            <a:r>
              <a:rPr lang="en-IN" sz="1800" dirty="0" err="1"/>
              <a:t>ClassNotFoundException</a:t>
            </a:r>
            <a:r>
              <a:rPr lang="en-IN" sz="1800" dirty="0"/>
              <a:t>, </a:t>
            </a:r>
            <a:r>
              <a:rPr lang="en-IN" sz="1800" dirty="0" err="1"/>
              <a:t>ArrayIndexOutOfBoundsException</a:t>
            </a:r>
            <a:r>
              <a:rPr lang="en-IN" sz="1800" dirty="0"/>
              <a:t>, </a:t>
            </a:r>
            <a:r>
              <a:rPr lang="en-IN" sz="1800" dirty="0" err="1"/>
              <a:t>SecurityException</a:t>
            </a:r>
            <a:r>
              <a:rPr lang="en-IN" sz="1800" dirty="0"/>
              <a:t>, etc.</a:t>
            </a:r>
            <a:br>
              <a:rPr lang="en-IN" sz="1800" dirty="0"/>
            </a:br>
            <a:r>
              <a:rPr lang="en-IN" sz="1800" dirty="0"/>
              <a:t>The exception type is often used together with a custom </a:t>
            </a:r>
            <a:r>
              <a:rPr lang="en-IN" sz="1800" b="1" dirty="0"/>
              <a:t>method</a:t>
            </a:r>
            <a:r>
              <a:rPr lang="en-IN" sz="1800" dirty="0"/>
              <a:t>. </a:t>
            </a:r>
            <a:br>
              <a:rPr lang="en-IN" sz="1800" dirty="0"/>
            </a:br>
            <a:endParaRPr lang="en-IN"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714488"/>
            <a:ext cx="8229600" cy="1143000"/>
          </a:xfrm>
        </p:spPr>
        <p:txBody>
          <a:bodyPr/>
          <a:lstStyle/>
          <a:p>
            <a:r>
              <a:rPr lang="en-IN" dirty="0" smtClean="0"/>
              <a:t>QUIZ</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40312"/>
          </a:xfrm>
        </p:spPr>
        <p:txBody>
          <a:bodyPr>
            <a:noAutofit/>
          </a:bodyPr>
          <a:lstStyle/>
          <a:p>
            <a:pPr algn="l"/>
            <a:r>
              <a:rPr lang="en-IN" sz="2000" dirty="0"/>
              <a:t>When does Exceptions in Java arises in code sequence?</a:t>
            </a:r>
            <a:br>
              <a:rPr lang="en-IN" sz="2000" dirty="0"/>
            </a:br>
            <a:r>
              <a:rPr lang="en-IN" sz="2000" dirty="0"/>
              <a:t>a) Run Time</a:t>
            </a:r>
            <a:br>
              <a:rPr lang="en-IN" sz="2000" dirty="0"/>
            </a:br>
            <a:r>
              <a:rPr lang="en-IN" sz="2000" dirty="0"/>
              <a:t>b) Compilation Time</a:t>
            </a:r>
            <a:br>
              <a:rPr lang="en-IN" sz="2000" dirty="0"/>
            </a:br>
            <a:r>
              <a:rPr lang="en-IN" sz="2000" dirty="0"/>
              <a:t>c) Can Occur Any Time</a:t>
            </a:r>
            <a:br>
              <a:rPr lang="en-IN" sz="2000" dirty="0"/>
            </a:br>
            <a:r>
              <a:rPr lang="en-IN" sz="2000" dirty="0"/>
              <a:t>d) None of the mentioned</a:t>
            </a:r>
            <a:br>
              <a:rPr lang="en-IN" sz="2000" dirty="0"/>
            </a:br>
            <a:endParaRPr lang="en-IN"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54560"/>
          </a:xfrm>
        </p:spPr>
        <p:txBody>
          <a:bodyPr>
            <a:noAutofit/>
          </a:bodyPr>
          <a:lstStyle/>
          <a:p>
            <a:pPr algn="l"/>
            <a:r>
              <a:rPr lang="en-IN" sz="2000" dirty="0"/>
              <a:t>Which of these keywords is not a part of exception handling?</a:t>
            </a:r>
            <a:br>
              <a:rPr lang="en-IN" sz="2000" dirty="0"/>
            </a:br>
            <a:r>
              <a:rPr lang="en-IN" sz="2000" dirty="0"/>
              <a:t>a) try</a:t>
            </a:r>
            <a:br>
              <a:rPr lang="en-IN" sz="2000" dirty="0"/>
            </a:br>
            <a:r>
              <a:rPr lang="en-IN" sz="2000" dirty="0"/>
              <a:t>b) finally</a:t>
            </a:r>
            <a:br>
              <a:rPr lang="en-IN" sz="2000" dirty="0"/>
            </a:br>
            <a:r>
              <a:rPr lang="en-IN" sz="2000" dirty="0"/>
              <a:t>c) thrown</a:t>
            </a:r>
            <a:br>
              <a:rPr lang="en-IN" sz="2000" dirty="0"/>
            </a:br>
            <a:r>
              <a:rPr lang="en-IN" sz="2000" dirty="0"/>
              <a:t>d) catch</a:t>
            </a:r>
            <a:br>
              <a:rPr lang="en-IN" sz="2000" dirty="0"/>
            </a:br>
            <a:r>
              <a:rPr lang="en-IN" sz="2000" dirty="0"/>
              <a:t/>
            </a:r>
            <a:br>
              <a:rPr lang="en-IN" sz="2000" dirty="0"/>
            </a:br>
            <a:endParaRPr lang="en-I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54560"/>
          </a:xfrm>
        </p:spPr>
        <p:txBody>
          <a:bodyPr>
            <a:noAutofit/>
          </a:bodyPr>
          <a:lstStyle/>
          <a:p>
            <a:pPr algn="l"/>
            <a:r>
              <a:rPr lang="en-IN" sz="2000" dirty="0"/>
              <a:t>Which of these keywords must be used to handle the exception thrown by try block in some rational manner?</a:t>
            </a:r>
            <a:br>
              <a:rPr lang="en-IN" sz="2000" dirty="0"/>
            </a:br>
            <a:r>
              <a:rPr lang="en-IN" sz="2000" dirty="0"/>
              <a:t>a) try</a:t>
            </a:r>
            <a:br>
              <a:rPr lang="en-IN" sz="2000" dirty="0"/>
            </a:br>
            <a:r>
              <a:rPr lang="en-IN" sz="2000" dirty="0"/>
              <a:t>b) finally</a:t>
            </a:r>
            <a:br>
              <a:rPr lang="en-IN" sz="2000" dirty="0"/>
            </a:br>
            <a:r>
              <a:rPr lang="en-IN" sz="2000" dirty="0"/>
              <a:t>c) throw</a:t>
            </a:r>
            <a:br>
              <a:rPr lang="en-IN" sz="2000" dirty="0"/>
            </a:br>
            <a:r>
              <a:rPr lang="en-IN" sz="2000" dirty="0"/>
              <a:t>d) catch</a:t>
            </a:r>
            <a:br>
              <a:rPr lang="en-IN" sz="2000" dirty="0"/>
            </a:br>
            <a:r>
              <a:rPr lang="en-IN" sz="2000" dirty="0"/>
              <a:t/>
            </a:r>
            <a:br>
              <a:rPr lang="en-IN" sz="2000" dirty="0"/>
            </a:br>
            <a:endParaRPr lang="en-IN"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11618"/>
          </a:xfrm>
        </p:spPr>
        <p:txBody>
          <a:bodyPr>
            <a:noAutofit/>
          </a:bodyPr>
          <a:lstStyle/>
          <a:p>
            <a:pPr algn="l"/>
            <a:r>
              <a:rPr lang="en-IN" sz="2000" dirty="0"/>
              <a:t>Which of these keywords is used to manually throw an exception?</a:t>
            </a:r>
            <a:r>
              <a:rPr lang="en-IN" sz="2000" dirty="0" smtClean="0"/>
              <a:t/>
            </a:r>
            <a:br>
              <a:rPr lang="en-IN" sz="2000" dirty="0" smtClean="0"/>
            </a:br>
            <a:r>
              <a:rPr lang="en-IN" sz="2000" dirty="0"/>
              <a:t>a) try</a:t>
            </a:r>
            <a:r>
              <a:rPr lang="en-IN" sz="2000" dirty="0" smtClean="0"/>
              <a:t/>
            </a:r>
            <a:br>
              <a:rPr lang="en-IN" sz="2000" dirty="0" smtClean="0"/>
            </a:br>
            <a:r>
              <a:rPr lang="en-IN" sz="2000" dirty="0"/>
              <a:t>b) finally</a:t>
            </a:r>
            <a:r>
              <a:rPr lang="en-IN" sz="2000" dirty="0" smtClean="0"/>
              <a:t/>
            </a:r>
            <a:br>
              <a:rPr lang="en-IN" sz="2000" dirty="0" smtClean="0"/>
            </a:br>
            <a:r>
              <a:rPr lang="en-IN" sz="2000" dirty="0"/>
              <a:t>c) throw</a:t>
            </a:r>
            <a:r>
              <a:rPr lang="en-IN" sz="2000" dirty="0" smtClean="0"/>
              <a:t/>
            </a:r>
            <a:br>
              <a:rPr lang="en-IN" sz="2000" dirty="0" smtClean="0"/>
            </a:br>
            <a:r>
              <a:rPr lang="en-IN" sz="2000" dirty="0"/>
              <a:t>d) catch</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rmAutofit/>
          </a:bodyPr>
          <a:lstStyle/>
          <a:p>
            <a:pPr algn="l"/>
            <a:r>
              <a:rPr lang="en-IN" sz="1800" dirty="0"/>
              <a:t>What is the output of this program?</a:t>
            </a:r>
            <a:br>
              <a:rPr lang="en-IN" sz="1800" dirty="0"/>
            </a:br>
            <a:r>
              <a:rPr lang="en-IN" sz="1800" b="1" dirty="0"/>
              <a:t>class</a:t>
            </a:r>
            <a:r>
              <a:rPr lang="en-IN" sz="1800" dirty="0"/>
              <a:t> </a:t>
            </a:r>
            <a:r>
              <a:rPr lang="en-IN" sz="1800" dirty="0" err="1" smtClean="0"/>
              <a:t>exception_handling</a:t>
            </a:r>
            <a:r>
              <a:rPr lang="en-IN" sz="1800" dirty="0" smtClean="0"/>
              <a:t> </a:t>
            </a:r>
            <a:r>
              <a:rPr lang="en-IN" sz="1800" dirty="0"/>
              <a:t/>
            </a:r>
            <a:br>
              <a:rPr lang="en-IN" sz="1800" dirty="0"/>
            </a:br>
            <a:r>
              <a:rPr lang="en-IN" sz="1800" dirty="0"/>
              <a:t>{</a:t>
            </a:r>
            <a:br>
              <a:rPr lang="en-IN" sz="1800" dirty="0"/>
            </a:b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a:t>[]) </a:t>
            </a:r>
            <a:br>
              <a:rPr lang="en-IN" sz="1800" dirty="0"/>
            </a:br>
            <a:r>
              <a:rPr lang="en-IN" sz="1800" dirty="0"/>
              <a:t>{</a:t>
            </a:r>
            <a:br>
              <a:rPr lang="en-IN" sz="1800" dirty="0"/>
            </a:br>
            <a:r>
              <a:rPr lang="en-IN" sz="1800" b="1" dirty="0"/>
              <a:t>try</a:t>
            </a:r>
            <a:r>
              <a:rPr lang="en-IN" sz="1800" dirty="0"/>
              <a:t> </a:t>
            </a:r>
            <a:br>
              <a:rPr lang="en-IN" sz="1800" dirty="0"/>
            </a:br>
            <a:r>
              <a:rPr lang="en-IN" sz="1800" dirty="0"/>
              <a:t>{</a:t>
            </a:r>
            <a:br>
              <a:rPr lang="en-IN" sz="1800" dirty="0"/>
            </a:br>
            <a:r>
              <a:rPr lang="en-IN" sz="1800" dirty="0" err="1"/>
              <a:t>System.out.print</a:t>
            </a:r>
            <a:r>
              <a:rPr lang="en-IN" sz="1800" dirty="0"/>
              <a:t>("Hello" + " " + 1 / 0);</a:t>
            </a:r>
            <a:br>
              <a:rPr lang="en-IN" sz="1800" dirty="0"/>
            </a:br>
            <a:r>
              <a:rPr lang="en-IN" sz="1800" dirty="0"/>
              <a:t>}</a:t>
            </a:r>
            <a:br>
              <a:rPr lang="en-IN" sz="1800" dirty="0"/>
            </a:br>
            <a:r>
              <a:rPr lang="en-IN" sz="1800" b="1" dirty="0"/>
              <a:t>catch</a:t>
            </a:r>
            <a:r>
              <a:rPr lang="en-IN" sz="1800" dirty="0"/>
              <a:t>(</a:t>
            </a:r>
            <a:r>
              <a:rPr lang="en-IN" sz="1800" dirty="0" err="1"/>
              <a:t>ArithmeticException</a:t>
            </a:r>
            <a:r>
              <a:rPr lang="en-IN" sz="1800" dirty="0"/>
              <a:t> e) </a:t>
            </a:r>
            <a:br>
              <a:rPr lang="en-IN" sz="1800" dirty="0"/>
            </a:br>
            <a:r>
              <a:rPr lang="en-IN" sz="1800" dirty="0"/>
              <a:t>{</a:t>
            </a:r>
            <a:br>
              <a:rPr lang="en-IN" sz="1800" dirty="0"/>
            </a:br>
            <a:r>
              <a:rPr lang="en-IN" sz="1800" dirty="0" err="1"/>
              <a:t>System.out.print</a:t>
            </a:r>
            <a:r>
              <a:rPr lang="en-IN" sz="1800" dirty="0"/>
              <a:t>("World"); </a:t>
            </a:r>
            <a:br>
              <a:rPr lang="en-IN" sz="1800" dirty="0"/>
            </a:br>
            <a:r>
              <a:rPr lang="en-IN" sz="1800" dirty="0"/>
              <a:t>}</a:t>
            </a:r>
            <a:br>
              <a:rPr lang="en-IN" sz="1800" dirty="0"/>
            </a:br>
            <a:r>
              <a:rPr lang="en-IN" sz="1800" dirty="0"/>
              <a:t>}</a:t>
            </a:r>
            <a:br>
              <a:rPr lang="en-IN" sz="1800" dirty="0"/>
            </a:br>
            <a:r>
              <a:rPr lang="en-IN" sz="1800" dirty="0" smtClean="0"/>
              <a:t>}</a:t>
            </a:r>
            <a:br>
              <a:rPr lang="en-IN" sz="1800" dirty="0" smtClean="0"/>
            </a:br>
            <a:r>
              <a:rPr lang="en-IN" sz="1800" dirty="0"/>
              <a:t>a) Hello</a:t>
            </a:r>
            <a:r>
              <a:rPr lang="en-IN" sz="1800" dirty="0" smtClean="0"/>
              <a:t/>
            </a:r>
            <a:br>
              <a:rPr lang="en-IN" sz="1800" dirty="0" smtClean="0"/>
            </a:br>
            <a:r>
              <a:rPr lang="en-IN" sz="1800" dirty="0"/>
              <a:t>b) World</a:t>
            </a:r>
            <a:r>
              <a:rPr lang="en-IN" sz="1800" dirty="0" smtClean="0"/>
              <a:t/>
            </a:r>
            <a:br>
              <a:rPr lang="en-IN" sz="1800" dirty="0" smtClean="0"/>
            </a:br>
            <a:r>
              <a:rPr lang="en-IN" sz="1800" dirty="0"/>
              <a:t>c) </a:t>
            </a:r>
            <a:r>
              <a:rPr lang="en-IN" sz="1800" dirty="0" err="1"/>
              <a:t>HelloWorld</a:t>
            </a:r>
            <a:r>
              <a:rPr lang="en-IN" sz="1800" dirty="0" smtClean="0"/>
              <a:t/>
            </a:r>
            <a:br>
              <a:rPr lang="en-IN" sz="1800" dirty="0" smtClean="0"/>
            </a:br>
            <a:r>
              <a:rPr lang="en-IN" sz="1800" dirty="0"/>
              <a:t>d) Hello World</a:t>
            </a:r>
            <a:br>
              <a:rPr lang="en-IN" sz="1800" dirty="0"/>
            </a:br>
            <a:endParaRPr lang="en-IN"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69072"/>
          </a:xfrm>
        </p:spPr>
        <p:txBody>
          <a:bodyPr>
            <a:noAutofit/>
          </a:bodyPr>
          <a:lstStyle/>
          <a:p>
            <a:pPr algn="l"/>
            <a:r>
              <a:rPr lang="en-IN" sz="1800" dirty="0"/>
              <a:t>What is the output of this program?</a:t>
            </a:r>
            <a:br>
              <a:rPr lang="en-IN" sz="1800" dirty="0"/>
            </a:br>
            <a:r>
              <a:rPr lang="en-IN" sz="1800" b="1" dirty="0"/>
              <a:t>class</a:t>
            </a:r>
            <a:r>
              <a:rPr lang="en-IN" sz="1800" dirty="0"/>
              <a:t> </a:t>
            </a:r>
            <a:r>
              <a:rPr lang="en-IN" sz="1800" dirty="0" err="1"/>
              <a:t>exception_handling</a:t>
            </a:r>
            <a:r>
              <a:rPr lang="en-IN" sz="1800" dirty="0"/>
              <a:t> </a:t>
            </a:r>
            <a:br>
              <a:rPr lang="en-IN" sz="1800" dirty="0"/>
            </a:br>
            <a:r>
              <a:rPr lang="en-IN" sz="1800" dirty="0"/>
              <a:t>{</a:t>
            </a:r>
            <a:br>
              <a:rPr lang="en-IN" sz="1800" dirty="0"/>
            </a:b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a:t>[]) </a:t>
            </a:r>
            <a:br>
              <a:rPr lang="en-IN" sz="1800" dirty="0"/>
            </a:br>
            <a:r>
              <a:rPr lang="en-IN" sz="1800" dirty="0"/>
              <a:t>{</a:t>
            </a:r>
            <a:br>
              <a:rPr lang="en-IN" sz="1800" dirty="0"/>
            </a:br>
            <a:r>
              <a:rPr lang="en-IN" sz="1800" b="1" dirty="0"/>
              <a:t>try</a:t>
            </a:r>
            <a:r>
              <a:rPr lang="en-IN" sz="1800" dirty="0"/>
              <a:t> </a:t>
            </a:r>
            <a:br>
              <a:rPr lang="en-IN" sz="1800" dirty="0"/>
            </a:br>
            <a:r>
              <a:rPr lang="en-IN" sz="1800" dirty="0"/>
              <a:t>{</a:t>
            </a:r>
            <a:br>
              <a:rPr lang="en-IN" sz="1800" dirty="0"/>
            </a:br>
            <a:r>
              <a:rPr lang="en-IN" sz="1800" b="1" dirty="0" err="1"/>
              <a:t>int</a:t>
            </a:r>
            <a:r>
              <a:rPr lang="en-IN" sz="1800" dirty="0"/>
              <a:t> a, b;</a:t>
            </a:r>
            <a:br>
              <a:rPr lang="en-IN" sz="1800" dirty="0"/>
            </a:br>
            <a:r>
              <a:rPr lang="en-IN" sz="1800" dirty="0"/>
              <a:t>b = 0;</a:t>
            </a:r>
            <a:br>
              <a:rPr lang="en-IN" sz="1800" dirty="0"/>
            </a:br>
            <a:r>
              <a:rPr lang="en-IN" sz="1800" dirty="0"/>
              <a:t>a = 5 / b;</a:t>
            </a:r>
            <a:br>
              <a:rPr lang="en-IN" sz="1800" dirty="0"/>
            </a:br>
            <a:r>
              <a:rPr lang="en-IN" sz="1800" dirty="0" err="1"/>
              <a:t>System.out.print</a:t>
            </a:r>
            <a:r>
              <a:rPr lang="en-IN" sz="1800" dirty="0"/>
              <a:t>("A");</a:t>
            </a:r>
            <a:br>
              <a:rPr lang="en-IN" sz="1800" dirty="0"/>
            </a:br>
            <a:r>
              <a:rPr lang="en-IN" sz="1800" dirty="0"/>
              <a:t>}</a:t>
            </a:r>
            <a:br>
              <a:rPr lang="en-IN" sz="1800" dirty="0"/>
            </a:br>
            <a:r>
              <a:rPr lang="en-IN" sz="1800" b="1" dirty="0"/>
              <a:t>catch</a:t>
            </a:r>
            <a:r>
              <a:rPr lang="en-IN" sz="1800" dirty="0"/>
              <a:t>(</a:t>
            </a:r>
            <a:r>
              <a:rPr lang="en-IN" sz="1800" dirty="0" err="1"/>
              <a:t>ArithmeticException</a:t>
            </a:r>
            <a:r>
              <a:rPr lang="en-IN" sz="1800" dirty="0"/>
              <a:t> e) </a:t>
            </a:r>
            <a:br>
              <a:rPr lang="en-IN" sz="1800" dirty="0"/>
            </a:br>
            <a:r>
              <a:rPr lang="en-IN" sz="1800" dirty="0"/>
              <a:t>{</a:t>
            </a:r>
            <a:br>
              <a:rPr lang="en-IN" sz="1800" dirty="0"/>
            </a:br>
            <a:r>
              <a:rPr lang="en-IN" sz="1800" dirty="0" err="1"/>
              <a:t>System.out.print</a:t>
            </a:r>
            <a:r>
              <a:rPr lang="en-IN" sz="1800" dirty="0"/>
              <a:t>("B"); </a:t>
            </a:r>
            <a:br>
              <a:rPr lang="en-IN" sz="1800" dirty="0"/>
            </a:br>
            <a:r>
              <a:rPr lang="en-IN" sz="1800" dirty="0"/>
              <a:t>}</a:t>
            </a:r>
            <a:br>
              <a:rPr lang="en-IN" sz="1800" dirty="0"/>
            </a:br>
            <a:r>
              <a:rPr lang="en-IN" sz="1800" dirty="0"/>
              <a:t>}</a:t>
            </a:r>
            <a:br>
              <a:rPr lang="en-IN" sz="1800" dirty="0"/>
            </a:br>
            <a:r>
              <a:rPr lang="en-IN" sz="1800" dirty="0"/>
              <a:t>}</a:t>
            </a:r>
            <a:br>
              <a:rPr lang="en-IN" sz="1800" dirty="0"/>
            </a:br>
            <a:r>
              <a:rPr lang="en-IN" sz="1800" dirty="0"/>
              <a:t>a) A</a:t>
            </a:r>
            <a:br>
              <a:rPr lang="en-IN" sz="1800" dirty="0"/>
            </a:br>
            <a:r>
              <a:rPr lang="en-IN" sz="1800" dirty="0"/>
              <a:t>b) B</a:t>
            </a:r>
            <a:br>
              <a:rPr lang="en-IN" sz="1800" dirty="0"/>
            </a:br>
            <a:r>
              <a:rPr lang="en-IN" sz="1800" dirty="0"/>
              <a:t>c) Compilation Error</a:t>
            </a:r>
            <a:br>
              <a:rPr lang="en-IN" sz="1800" dirty="0"/>
            </a:br>
            <a:r>
              <a:rPr lang="en-IN" sz="1800" dirty="0"/>
              <a:t>d) Runtime Error</a:t>
            </a:r>
            <a:br>
              <a:rPr lang="en-IN" sz="1800" dirty="0"/>
            </a:br>
            <a:endParaRPr lang="en-IN"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Autofit/>
          </a:bodyPr>
          <a:lstStyle/>
          <a:p>
            <a:pPr algn="l"/>
            <a:r>
              <a:rPr lang="en-IN" sz="1600" dirty="0"/>
              <a:t>What is the output of this program?</a:t>
            </a:r>
            <a:br>
              <a:rPr lang="en-IN" sz="1600" dirty="0"/>
            </a:br>
            <a:r>
              <a:rPr lang="en-IN" sz="1600" b="1" dirty="0"/>
              <a:t>class</a:t>
            </a:r>
            <a:r>
              <a:rPr lang="en-IN" sz="1600" dirty="0"/>
              <a:t> </a:t>
            </a:r>
            <a:r>
              <a:rPr lang="en-IN" sz="1600" dirty="0" err="1"/>
              <a:t>exception_handling</a:t>
            </a:r>
            <a:r>
              <a:rPr lang="en-IN" sz="1600" dirty="0"/>
              <a:t> </a:t>
            </a:r>
            <a:br>
              <a:rPr lang="en-IN" sz="1600" dirty="0"/>
            </a:br>
            <a:r>
              <a:rPr lang="en-IN" sz="1600" dirty="0"/>
              <a:t>{</a:t>
            </a:r>
            <a:br>
              <a:rPr lang="en-IN" sz="1600" dirty="0"/>
            </a:br>
            <a:r>
              <a:rPr lang="en-IN" sz="1600" b="1" dirty="0"/>
              <a:t>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 </a:t>
            </a:r>
            <a:br>
              <a:rPr lang="en-IN" sz="1600" dirty="0"/>
            </a:br>
            <a:r>
              <a:rPr lang="en-IN" sz="1600" dirty="0"/>
              <a:t>{</a:t>
            </a:r>
            <a:br>
              <a:rPr lang="en-IN" sz="1600" dirty="0"/>
            </a:br>
            <a:r>
              <a:rPr lang="en-IN" sz="1600" b="1" dirty="0"/>
              <a:t>try</a:t>
            </a:r>
            <a:r>
              <a:rPr lang="en-IN" sz="1600" dirty="0"/>
              <a:t> </a:t>
            </a:r>
            <a:br>
              <a:rPr lang="en-IN" sz="1600" dirty="0"/>
            </a:br>
            <a:r>
              <a:rPr lang="en-IN" sz="1600" dirty="0"/>
              <a:t>{</a:t>
            </a:r>
            <a:br>
              <a:rPr lang="en-IN" sz="1600" dirty="0"/>
            </a:br>
            <a:r>
              <a:rPr lang="en-IN" sz="1600" b="1" dirty="0" err="1"/>
              <a:t>int</a:t>
            </a:r>
            <a:r>
              <a:rPr lang="en-IN" sz="1600" dirty="0"/>
              <a:t> a, b;</a:t>
            </a:r>
            <a:br>
              <a:rPr lang="en-IN" sz="1600" dirty="0"/>
            </a:br>
            <a:r>
              <a:rPr lang="en-IN" sz="1600" dirty="0"/>
              <a:t>b = 0;</a:t>
            </a:r>
            <a:br>
              <a:rPr lang="en-IN" sz="1600" dirty="0"/>
            </a:br>
            <a:r>
              <a:rPr lang="en-IN" sz="1600" dirty="0"/>
              <a:t>a = 5 / b;</a:t>
            </a:r>
            <a:br>
              <a:rPr lang="en-IN" sz="1600" dirty="0"/>
            </a:br>
            <a:r>
              <a:rPr lang="en-IN" sz="1600" dirty="0" err="1"/>
              <a:t>System.out.print</a:t>
            </a:r>
            <a:r>
              <a:rPr lang="en-IN" sz="1600" dirty="0"/>
              <a:t>("A");</a:t>
            </a:r>
            <a:br>
              <a:rPr lang="en-IN" sz="1600" dirty="0"/>
            </a:br>
            <a:r>
              <a:rPr lang="en-IN" sz="1600" dirty="0"/>
              <a:t>}</a:t>
            </a:r>
            <a:br>
              <a:rPr lang="en-IN" sz="1600" dirty="0"/>
            </a:br>
            <a:r>
              <a:rPr lang="en-IN" sz="1600" b="1" dirty="0"/>
              <a:t>catch</a:t>
            </a:r>
            <a:r>
              <a:rPr lang="en-IN" sz="1600" dirty="0"/>
              <a:t>(</a:t>
            </a:r>
            <a:r>
              <a:rPr lang="en-IN" sz="1600" dirty="0" err="1"/>
              <a:t>ArithmeticException</a:t>
            </a:r>
            <a:r>
              <a:rPr lang="en-IN" sz="1600" dirty="0"/>
              <a:t> e) </a:t>
            </a:r>
            <a:br>
              <a:rPr lang="en-IN" sz="1600" dirty="0"/>
            </a:br>
            <a:r>
              <a:rPr lang="en-IN" sz="1600" dirty="0"/>
              <a:t>{</a:t>
            </a:r>
            <a:br>
              <a:rPr lang="en-IN" sz="1600" dirty="0"/>
            </a:br>
            <a:r>
              <a:rPr lang="en-IN" sz="1600" dirty="0" err="1"/>
              <a:t>System.out.print</a:t>
            </a:r>
            <a:r>
              <a:rPr lang="en-IN" sz="1600" dirty="0"/>
              <a:t>("B"); </a:t>
            </a:r>
            <a:br>
              <a:rPr lang="en-IN" sz="1600" dirty="0"/>
            </a:br>
            <a:r>
              <a:rPr lang="en-IN" sz="1600" dirty="0"/>
              <a:t>}</a:t>
            </a:r>
            <a:br>
              <a:rPr lang="en-IN" sz="1600" dirty="0"/>
            </a:br>
            <a:r>
              <a:rPr lang="en-IN" sz="1600" b="1" dirty="0"/>
              <a:t>finally</a:t>
            </a:r>
            <a:r>
              <a:rPr lang="en-IN" sz="1600" dirty="0"/>
              <a:t> </a:t>
            </a:r>
            <a:br>
              <a:rPr lang="en-IN" sz="1600" dirty="0"/>
            </a:br>
            <a:r>
              <a:rPr lang="en-IN" sz="1600" dirty="0"/>
              <a:t>{</a:t>
            </a:r>
            <a:br>
              <a:rPr lang="en-IN" sz="1600" dirty="0"/>
            </a:br>
            <a:r>
              <a:rPr lang="en-IN" sz="1600" dirty="0" err="1"/>
              <a:t>System.out.print</a:t>
            </a:r>
            <a:r>
              <a:rPr lang="en-IN" sz="1600" dirty="0"/>
              <a:t>("C");</a:t>
            </a:r>
            <a:br>
              <a:rPr lang="en-IN" sz="1600" dirty="0"/>
            </a:br>
            <a:r>
              <a:rPr lang="en-IN" sz="1600" dirty="0"/>
              <a:t>}</a:t>
            </a:r>
            <a:br>
              <a:rPr lang="en-IN" sz="1600" dirty="0"/>
            </a:br>
            <a:r>
              <a:rPr lang="en-IN" sz="1600" dirty="0"/>
              <a:t>}</a:t>
            </a:r>
            <a:br>
              <a:rPr lang="en-IN" sz="1600" dirty="0"/>
            </a:br>
            <a:r>
              <a:rPr lang="en-IN" sz="1600" dirty="0"/>
              <a:t>}</a:t>
            </a:r>
            <a:br>
              <a:rPr lang="en-IN" sz="1600" dirty="0"/>
            </a:br>
            <a:r>
              <a:rPr lang="en-IN" sz="1600" dirty="0"/>
              <a:t>a) A</a:t>
            </a:r>
            <a:br>
              <a:rPr lang="en-IN" sz="1600" dirty="0"/>
            </a:br>
            <a:r>
              <a:rPr lang="en-IN" sz="1600" dirty="0"/>
              <a:t>b) B</a:t>
            </a:r>
            <a:br>
              <a:rPr lang="en-IN" sz="1600" dirty="0"/>
            </a:br>
            <a:r>
              <a:rPr lang="en-IN" sz="1600" dirty="0"/>
              <a:t>c) AC</a:t>
            </a:r>
            <a:br>
              <a:rPr lang="en-IN" sz="1600" dirty="0"/>
            </a:br>
            <a:r>
              <a:rPr lang="en-IN" sz="1600" dirty="0"/>
              <a:t>d) BC</a:t>
            </a:r>
            <a:br>
              <a:rPr lang="en-IN" sz="1600" dirty="0"/>
            </a:br>
            <a:endParaRPr lang="en-IN"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71678"/>
            <a:ext cx="8229600" cy="1143000"/>
          </a:xfrm>
        </p:spPr>
        <p:txBody>
          <a:bodyPr>
            <a:normAutofit fontScale="90000"/>
          </a:bodyPr>
          <a:lstStyle/>
          <a:p>
            <a:r>
              <a:rPr lang="en-IN" dirty="0" smtClean="0"/>
              <a:t>JDBC</a:t>
            </a:r>
            <a:br>
              <a:rPr lang="en-IN" dirty="0" smtClean="0"/>
            </a:br>
            <a:r>
              <a:rPr lang="en-IN" dirty="0" smtClean="0"/>
              <a:t>(Java </a:t>
            </a:r>
            <a:r>
              <a:rPr lang="en-IN" dirty="0" err="1" smtClean="0"/>
              <a:t>DataBase</a:t>
            </a:r>
            <a:r>
              <a:rPr lang="en-IN" dirty="0" smtClean="0"/>
              <a:t> Connectivity)</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5929354"/>
          </a:xfrm>
        </p:spPr>
        <p:txBody>
          <a:bodyPr>
            <a:noAutofit/>
          </a:bodyPr>
          <a:lstStyle/>
          <a:p>
            <a:pPr algn="l"/>
            <a:r>
              <a:rPr lang="en-IN" sz="1800" b="1" dirty="0"/>
              <a:t>What is Collection in Java</a:t>
            </a:r>
            <a:br>
              <a:rPr lang="en-IN" sz="1800" b="1" dirty="0"/>
            </a:br>
            <a:r>
              <a:rPr lang="en-IN" sz="1800" dirty="0" smtClean="0"/>
              <a:t>A </a:t>
            </a:r>
            <a:r>
              <a:rPr lang="en-IN" sz="1800" dirty="0"/>
              <a:t>Collection represents a single unit of objects, i.e., a group.</a:t>
            </a:r>
            <a:br>
              <a:rPr lang="en-IN" sz="1800" dirty="0"/>
            </a:br>
            <a:r>
              <a:rPr lang="en-IN" sz="1800" dirty="0" smtClean="0"/>
              <a:t/>
            </a:r>
            <a:br>
              <a:rPr lang="en-IN" sz="1800" dirty="0" smtClean="0"/>
            </a:br>
            <a:r>
              <a:rPr lang="en-IN" sz="1800" b="1" dirty="0" smtClean="0"/>
              <a:t>What </a:t>
            </a:r>
            <a:r>
              <a:rPr lang="en-IN" sz="1800" b="1" dirty="0"/>
              <a:t>is a framework in Java</a:t>
            </a:r>
            <a:br>
              <a:rPr lang="en-IN" sz="1800" b="1" dirty="0"/>
            </a:br>
            <a:r>
              <a:rPr lang="en-IN" sz="1800" dirty="0" smtClean="0"/>
              <a:t>It </a:t>
            </a:r>
            <a:r>
              <a:rPr lang="en-IN" sz="1800" dirty="0"/>
              <a:t>provides readymade architecture.</a:t>
            </a:r>
            <a:br>
              <a:rPr lang="en-IN" sz="1800" dirty="0"/>
            </a:br>
            <a:r>
              <a:rPr lang="en-IN" sz="1800" dirty="0"/>
              <a:t>It represents a set of classes and interfaces.</a:t>
            </a:r>
            <a:br>
              <a:rPr lang="en-IN" sz="1800" dirty="0"/>
            </a:br>
            <a:r>
              <a:rPr lang="en-IN" sz="1800" dirty="0"/>
              <a:t>It is optional.</a:t>
            </a:r>
            <a:br>
              <a:rPr lang="en-IN" sz="1800" dirty="0"/>
            </a:br>
            <a:r>
              <a:rPr lang="en-IN" sz="1800" dirty="0" smtClean="0"/>
              <a:t/>
            </a:r>
            <a:br>
              <a:rPr lang="en-IN" sz="1800" dirty="0" smtClean="0"/>
            </a:br>
            <a:r>
              <a:rPr lang="en-IN" sz="1800" b="1" dirty="0" smtClean="0"/>
              <a:t>What </a:t>
            </a:r>
            <a:r>
              <a:rPr lang="en-IN" sz="1800" b="1" dirty="0"/>
              <a:t>is Collection framework</a:t>
            </a:r>
            <a:br>
              <a:rPr lang="en-IN" sz="1800" b="1" dirty="0"/>
            </a:br>
            <a:r>
              <a:rPr lang="en-IN" sz="1800" dirty="0" smtClean="0"/>
              <a:t>The </a:t>
            </a:r>
            <a:r>
              <a:rPr lang="en-IN" sz="1800" dirty="0"/>
              <a:t>Collection framework represents a unified architecture for storing and manipulating a group of objects. It has:</a:t>
            </a:r>
            <a:br>
              <a:rPr lang="en-IN" sz="1800" dirty="0"/>
            </a:br>
            <a:r>
              <a:rPr lang="en-IN" sz="1800" dirty="0" smtClean="0"/>
              <a:t/>
            </a:r>
            <a:br>
              <a:rPr lang="en-IN" sz="1800" dirty="0" smtClean="0"/>
            </a:br>
            <a:r>
              <a:rPr lang="en-IN" sz="1800" b="1" dirty="0" smtClean="0"/>
              <a:t>Interfaces </a:t>
            </a:r>
            <a:r>
              <a:rPr lang="en-IN" sz="1800" b="1" dirty="0"/>
              <a:t>and its implementations, i.e., classes</a:t>
            </a:r>
            <a:br>
              <a:rPr lang="en-IN" sz="1800" b="1" dirty="0"/>
            </a:br>
            <a:r>
              <a:rPr lang="en-IN" sz="1800" b="1" dirty="0"/>
              <a:t>Algorithm</a:t>
            </a:r>
            <a:br>
              <a:rPr lang="en-IN" sz="1800" b="1" dirty="0"/>
            </a:br>
            <a:r>
              <a:rPr lang="en-IN" sz="1800" b="1" dirty="0" smtClean="0"/>
              <a:t/>
            </a:r>
            <a:br>
              <a:rPr lang="en-IN" sz="1800" b="1" dirty="0" smtClean="0"/>
            </a:br>
            <a:r>
              <a:rPr lang="en-IN" sz="1800" dirty="0"/>
              <a:t>The </a:t>
            </a:r>
            <a:r>
              <a:rPr lang="en-IN" sz="1800" b="1" dirty="0" err="1"/>
              <a:t>java.util</a:t>
            </a:r>
            <a:r>
              <a:rPr lang="en-IN" sz="1800" dirty="0"/>
              <a:t> package contains all the classes and interfaces for the Collection framework.</a:t>
            </a:r>
            <a:endParaRPr lang="en-IN" sz="18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54626"/>
          </a:xfrm>
        </p:spPr>
        <p:txBody>
          <a:bodyPr>
            <a:noAutofit/>
          </a:bodyPr>
          <a:lstStyle/>
          <a:p>
            <a:pPr algn="l"/>
            <a:r>
              <a:rPr lang="en-IN" sz="1800" dirty="0" smtClean="0"/>
              <a:t>- </a:t>
            </a:r>
            <a:br>
              <a:rPr lang="en-IN" sz="1800" dirty="0" smtClean="0"/>
            </a:br>
            <a:r>
              <a:rPr lang="en-IN" sz="1800" dirty="0" smtClean="0"/>
              <a:t>  </a:t>
            </a:r>
            <a:r>
              <a:rPr lang="en-IN" sz="1800" b="1" dirty="0" smtClean="0"/>
              <a:t>JDBC stands for Java Database Connectivity. </a:t>
            </a:r>
            <a:br>
              <a:rPr lang="en-IN" sz="1800" b="1" dirty="0" smtClean="0"/>
            </a:br>
            <a:r>
              <a:rPr lang="en-IN" sz="1800" dirty="0" smtClean="0"/>
              <a:t/>
            </a:r>
            <a:br>
              <a:rPr lang="en-IN" sz="1800" dirty="0" smtClean="0"/>
            </a:br>
            <a:r>
              <a:rPr lang="en-IN" sz="1800" dirty="0" smtClean="0"/>
              <a:t>- JDBC is a Java API to connect and execute the query with the database. </a:t>
            </a:r>
            <a:br>
              <a:rPr lang="en-IN" sz="1800" dirty="0" smtClean="0"/>
            </a:br>
            <a:r>
              <a:rPr lang="en-IN" sz="1800" dirty="0" smtClean="0"/>
              <a:t/>
            </a:r>
            <a:br>
              <a:rPr lang="en-IN" sz="1800" dirty="0" smtClean="0"/>
            </a:br>
            <a:r>
              <a:rPr lang="en-IN" sz="1800" dirty="0" smtClean="0"/>
              <a:t>- It is a part of </a:t>
            </a:r>
            <a:r>
              <a:rPr lang="en-IN" sz="1800" dirty="0" err="1" smtClean="0"/>
              <a:t>JavaSE</a:t>
            </a:r>
            <a:r>
              <a:rPr lang="en-IN" sz="1800" dirty="0" smtClean="0"/>
              <a:t> (Java Standard Edition). </a:t>
            </a:r>
            <a:br>
              <a:rPr lang="en-IN" sz="1800" dirty="0" smtClean="0"/>
            </a:br>
            <a:r>
              <a:rPr lang="en-IN" sz="1800" dirty="0" smtClean="0"/>
              <a:t/>
            </a:r>
            <a:br>
              <a:rPr lang="en-IN" sz="1800" dirty="0" smtClean="0"/>
            </a:br>
            <a:r>
              <a:rPr lang="en-IN" sz="1800" dirty="0" smtClean="0"/>
              <a:t>- JDBC API uses JDBC drivers to connect with the database. There are four types of </a:t>
            </a:r>
            <a:br>
              <a:rPr lang="en-IN" sz="1800" dirty="0" smtClean="0"/>
            </a:br>
            <a:r>
              <a:rPr lang="en-IN" sz="1800" dirty="0" smtClean="0"/>
              <a:t/>
            </a:r>
            <a:br>
              <a:rPr lang="en-IN" sz="1800" dirty="0" smtClean="0"/>
            </a:br>
            <a:r>
              <a:rPr lang="en-IN" sz="1800" b="1" dirty="0" smtClean="0"/>
              <a:t>JDBC drivers:</a:t>
            </a:r>
            <a:br>
              <a:rPr lang="en-IN" sz="1800" b="1" dirty="0" smtClean="0"/>
            </a:br>
            <a:r>
              <a:rPr lang="en-IN" sz="1800" b="1" dirty="0" smtClean="0"/>
              <a:t/>
            </a:r>
            <a:br>
              <a:rPr lang="en-IN" sz="1800" b="1" dirty="0" smtClean="0"/>
            </a:br>
            <a:r>
              <a:rPr lang="en-IN" sz="1800" dirty="0" smtClean="0"/>
              <a:t>JDBC-ODBC Bridge Driver,</a:t>
            </a:r>
            <a:br>
              <a:rPr lang="en-IN" sz="1800" dirty="0" smtClean="0"/>
            </a:br>
            <a:r>
              <a:rPr lang="en-IN" sz="1800" dirty="0" smtClean="0"/>
              <a:t/>
            </a:r>
            <a:br>
              <a:rPr lang="en-IN" sz="1800" dirty="0" smtClean="0"/>
            </a:br>
            <a:r>
              <a:rPr lang="en-IN" sz="1800" dirty="0" smtClean="0"/>
              <a:t>Native Driver,</a:t>
            </a:r>
            <a:br>
              <a:rPr lang="en-IN" sz="1800" dirty="0" smtClean="0"/>
            </a:br>
            <a:r>
              <a:rPr lang="en-IN" sz="1800" dirty="0" smtClean="0"/>
              <a:t/>
            </a:r>
            <a:br>
              <a:rPr lang="en-IN" sz="1800" dirty="0" smtClean="0"/>
            </a:br>
            <a:r>
              <a:rPr lang="en-IN" sz="1800" dirty="0" smtClean="0"/>
              <a:t>Network Protocol Driver, and</a:t>
            </a:r>
            <a:br>
              <a:rPr lang="en-IN" sz="1800" dirty="0" smtClean="0"/>
            </a:br>
            <a:r>
              <a:rPr lang="en-IN" sz="1800" dirty="0" smtClean="0"/>
              <a:t/>
            </a:r>
            <a:br>
              <a:rPr lang="en-IN" sz="1800" dirty="0" smtClean="0"/>
            </a:br>
            <a:r>
              <a:rPr lang="en-IN" sz="1800" dirty="0" smtClean="0"/>
              <a:t>Thin Driver</a:t>
            </a:r>
            <a:br>
              <a:rPr lang="en-IN" sz="1800" dirty="0" smtClean="0"/>
            </a:br>
            <a:endParaRPr lang="en-IN"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8808"/>
          </a:xfrm>
        </p:spPr>
        <p:txBody>
          <a:bodyPr>
            <a:normAutofit/>
          </a:bodyPr>
          <a:lstStyle/>
          <a:p>
            <a:pPr algn="l"/>
            <a:r>
              <a:rPr lang="en-IN" sz="1800" dirty="0" smtClean="0"/>
              <a:t>- JDBC API  access tabular data stored in any relational database. </a:t>
            </a:r>
            <a:br>
              <a:rPr lang="en-IN" sz="1800" dirty="0" smtClean="0"/>
            </a:br>
            <a:r>
              <a:rPr lang="en-IN" sz="1800" dirty="0" smtClean="0"/>
              <a:t/>
            </a:r>
            <a:br>
              <a:rPr lang="en-IN" sz="1800" dirty="0" smtClean="0"/>
            </a:br>
            <a:r>
              <a:rPr lang="en-IN" sz="1800" dirty="0" smtClean="0"/>
              <a:t>- JDBC API  helps to save, update, delete and fetch data from the database. </a:t>
            </a:r>
            <a:br>
              <a:rPr lang="en-IN" sz="1800" dirty="0" smtClean="0"/>
            </a:br>
            <a:r>
              <a:rPr lang="en-IN" sz="1800" dirty="0" smtClean="0"/>
              <a:t/>
            </a:r>
            <a:br>
              <a:rPr lang="en-IN" sz="1800" dirty="0" smtClean="0"/>
            </a:br>
            <a:r>
              <a:rPr lang="en-IN" sz="1800" dirty="0" smtClean="0"/>
              <a:t>- Open Database Connectivity (ODBC) provided by Microsoft.</a:t>
            </a:r>
            <a:br>
              <a:rPr lang="en-IN" sz="1800" dirty="0" smtClean="0"/>
            </a:br>
            <a:r>
              <a:rPr lang="en-IN" sz="1800" dirty="0" smtClean="0"/>
              <a:t/>
            </a:r>
            <a:br>
              <a:rPr lang="en-IN" sz="1800" dirty="0" smtClean="0"/>
            </a:br>
            <a:r>
              <a:rPr lang="en-IN" sz="1800" dirty="0" smtClean="0"/>
              <a:t/>
            </a:r>
            <a:br>
              <a:rPr lang="en-IN" sz="1800" dirty="0" smtClean="0"/>
            </a:br>
            <a:r>
              <a:rPr lang="en-IN" sz="1800" dirty="0" smtClean="0"/>
              <a:t/>
            </a:r>
            <a:br>
              <a:rPr lang="en-IN" sz="1800" dirty="0" smtClean="0"/>
            </a:br>
            <a:r>
              <a:rPr lang="en-IN" sz="1800" dirty="0" smtClean="0"/>
              <a:t/>
            </a:r>
            <a:br>
              <a:rPr lang="en-IN" sz="1800" dirty="0" smtClean="0"/>
            </a:br>
            <a:r>
              <a:rPr lang="en-IN" sz="1800" dirty="0" smtClean="0"/>
              <a:t/>
            </a:r>
            <a:br>
              <a:rPr lang="en-IN" sz="1800" dirty="0" smtClean="0"/>
            </a:br>
            <a:r>
              <a:rPr lang="en-IN" sz="1800" dirty="0" smtClean="0"/>
              <a:t/>
            </a:r>
            <a:br>
              <a:rPr lang="en-IN" sz="1800" dirty="0" smtClean="0"/>
            </a:br>
            <a:endParaRPr lang="en-IN" sz="1800" dirty="0"/>
          </a:p>
        </p:txBody>
      </p:sp>
      <p:pic>
        <p:nvPicPr>
          <p:cNvPr id="4" name="Picture 3" descr="jdbc.png"/>
          <p:cNvPicPr>
            <a:picLocks noChangeAspect="1"/>
          </p:cNvPicPr>
          <p:nvPr/>
        </p:nvPicPr>
        <p:blipFill>
          <a:blip r:embed="rId2" cstate="print"/>
          <a:stretch>
            <a:fillRect/>
          </a:stretch>
        </p:blipFill>
        <p:spPr>
          <a:xfrm>
            <a:off x="2000232" y="2500306"/>
            <a:ext cx="4505325" cy="19335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1816"/>
          </a:xfrm>
        </p:spPr>
        <p:txBody>
          <a:bodyPr>
            <a:noAutofit/>
          </a:bodyPr>
          <a:lstStyle/>
          <a:p>
            <a:pPr algn="l"/>
            <a:r>
              <a:rPr lang="en-IN" sz="1800" b="1" dirty="0" smtClean="0"/>
              <a:t/>
            </a:r>
            <a:br>
              <a:rPr lang="en-IN" sz="1800" b="1" dirty="0" smtClean="0"/>
            </a:br>
            <a:r>
              <a:rPr lang="en-IN" sz="1800" b="1" dirty="0" smtClean="0"/>
              <a:t>The java.sql package contains classes and interfaces for JDBC API.  </a:t>
            </a:r>
            <a:br>
              <a:rPr lang="en-IN" sz="1800" b="1" dirty="0" smtClean="0"/>
            </a:br>
            <a:r>
              <a:rPr lang="en-IN" sz="1800" b="1" dirty="0" smtClean="0"/>
              <a:t>List of popular </a:t>
            </a:r>
            <a:r>
              <a:rPr lang="en-IN" sz="1800" b="1" i="1" dirty="0" smtClean="0"/>
              <a:t>interfaces</a:t>
            </a:r>
            <a:r>
              <a:rPr lang="en-IN" sz="1800" b="1" dirty="0" smtClean="0"/>
              <a:t> of JDBC API are given below:</a:t>
            </a:r>
            <a:br>
              <a:rPr lang="en-IN" sz="1800" b="1" dirty="0" smtClean="0"/>
            </a:br>
            <a:r>
              <a:rPr lang="en-IN" sz="1800" dirty="0" smtClean="0"/>
              <a:t>Driver interface</a:t>
            </a:r>
            <a:br>
              <a:rPr lang="en-IN" sz="1800" dirty="0" smtClean="0"/>
            </a:br>
            <a:r>
              <a:rPr lang="en-IN" sz="1800" dirty="0" smtClean="0"/>
              <a:t>Connection interface</a:t>
            </a:r>
            <a:br>
              <a:rPr lang="en-IN" sz="1800" dirty="0" smtClean="0"/>
            </a:br>
            <a:r>
              <a:rPr lang="en-IN" sz="1800" dirty="0" smtClean="0"/>
              <a:t>Statement interface</a:t>
            </a:r>
            <a:br>
              <a:rPr lang="en-IN" sz="1800" dirty="0" smtClean="0"/>
            </a:br>
            <a:r>
              <a:rPr lang="en-IN" sz="1800" dirty="0" err="1" smtClean="0"/>
              <a:t>PreparedStatement</a:t>
            </a:r>
            <a:r>
              <a:rPr lang="en-IN" sz="1800" dirty="0" smtClean="0"/>
              <a:t> interface</a:t>
            </a:r>
            <a:br>
              <a:rPr lang="en-IN" sz="1800" dirty="0" smtClean="0"/>
            </a:br>
            <a:r>
              <a:rPr lang="en-IN" sz="1800" dirty="0" err="1" smtClean="0"/>
              <a:t>CallableStatement</a:t>
            </a:r>
            <a:r>
              <a:rPr lang="en-IN" sz="1800" dirty="0" smtClean="0"/>
              <a:t> interface</a:t>
            </a:r>
            <a:br>
              <a:rPr lang="en-IN" sz="1800" dirty="0" smtClean="0"/>
            </a:br>
            <a:r>
              <a:rPr lang="en-IN" sz="1800" dirty="0" err="1" smtClean="0"/>
              <a:t>ResultSet</a:t>
            </a:r>
            <a:r>
              <a:rPr lang="en-IN" sz="1800" dirty="0" smtClean="0"/>
              <a:t> interface</a:t>
            </a:r>
            <a:br>
              <a:rPr lang="en-IN" sz="1800" dirty="0" smtClean="0"/>
            </a:br>
            <a:r>
              <a:rPr lang="en-IN" sz="1800" dirty="0" err="1" smtClean="0"/>
              <a:t>ResultSetMetaData</a:t>
            </a:r>
            <a:r>
              <a:rPr lang="en-IN" sz="1800" dirty="0" smtClean="0"/>
              <a:t> interface</a:t>
            </a:r>
            <a:br>
              <a:rPr lang="en-IN" sz="1800" dirty="0" smtClean="0"/>
            </a:br>
            <a:r>
              <a:rPr lang="en-IN" sz="1800" dirty="0" err="1" smtClean="0"/>
              <a:t>DatabaseMetaData</a:t>
            </a:r>
            <a:r>
              <a:rPr lang="en-IN" sz="1800" dirty="0" smtClean="0"/>
              <a:t> interface</a:t>
            </a:r>
            <a:br>
              <a:rPr lang="en-IN" sz="1800" dirty="0" smtClean="0"/>
            </a:br>
            <a:r>
              <a:rPr lang="en-IN" sz="1800" dirty="0" err="1" smtClean="0"/>
              <a:t>RowSet</a:t>
            </a:r>
            <a:r>
              <a:rPr lang="en-IN" sz="1800" dirty="0" smtClean="0"/>
              <a:t> interface</a:t>
            </a:r>
            <a:br>
              <a:rPr lang="en-IN" sz="1800" dirty="0" smtClean="0"/>
            </a:br>
            <a:r>
              <a:rPr lang="en-IN" sz="1800" dirty="0" smtClean="0"/>
              <a:t/>
            </a:r>
            <a:br>
              <a:rPr lang="en-IN" sz="1800" dirty="0" smtClean="0"/>
            </a:br>
            <a:r>
              <a:rPr lang="en-IN" sz="1800" b="1" dirty="0" smtClean="0"/>
              <a:t>A list of popular </a:t>
            </a:r>
            <a:r>
              <a:rPr lang="en-IN" sz="1800" b="1" i="1" dirty="0" smtClean="0"/>
              <a:t>classes</a:t>
            </a:r>
            <a:r>
              <a:rPr lang="en-IN" sz="1800" b="1" dirty="0" smtClean="0"/>
              <a:t> of JDBC API are given below:</a:t>
            </a:r>
            <a:br>
              <a:rPr lang="en-IN" sz="1800" b="1" dirty="0" smtClean="0"/>
            </a:br>
            <a:r>
              <a:rPr lang="en-IN" sz="1800" dirty="0" err="1" smtClean="0"/>
              <a:t>DriverManager</a:t>
            </a:r>
            <a:r>
              <a:rPr lang="en-IN" sz="1800" dirty="0" smtClean="0"/>
              <a:t> class</a:t>
            </a:r>
            <a:br>
              <a:rPr lang="en-IN" sz="1800" dirty="0" smtClean="0"/>
            </a:br>
            <a:r>
              <a:rPr lang="en-IN" sz="1800" dirty="0" smtClean="0"/>
              <a:t>Blob class</a:t>
            </a:r>
            <a:br>
              <a:rPr lang="en-IN" sz="1800" dirty="0" smtClean="0"/>
            </a:br>
            <a:r>
              <a:rPr lang="en-IN" sz="1800" dirty="0" err="1" smtClean="0"/>
              <a:t>Clob</a:t>
            </a:r>
            <a:r>
              <a:rPr lang="en-IN" sz="1800" dirty="0" smtClean="0"/>
              <a:t> class</a:t>
            </a:r>
            <a:br>
              <a:rPr lang="en-IN" sz="1800" dirty="0" smtClean="0"/>
            </a:br>
            <a:r>
              <a:rPr lang="en-IN" sz="1800" dirty="0" smtClean="0"/>
              <a:t>Types class</a:t>
            </a:r>
            <a:br>
              <a:rPr lang="en-IN" sz="1800" dirty="0" smtClean="0"/>
            </a:br>
            <a:endParaRPr lang="en-IN"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26064"/>
          </a:xfrm>
        </p:spPr>
        <p:txBody>
          <a:bodyPr>
            <a:normAutofit/>
          </a:bodyPr>
          <a:lstStyle/>
          <a:p>
            <a:pPr algn="l"/>
            <a:r>
              <a:rPr lang="en-IN" sz="1800" b="1" dirty="0" smtClean="0"/>
              <a:t>Why Should We Use JDBC</a:t>
            </a:r>
            <a:r>
              <a:rPr lang="en-IN" sz="1800" dirty="0" smtClean="0"/>
              <a:t/>
            </a:r>
            <a:br>
              <a:rPr lang="en-IN" sz="1800" dirty="0" smtClean="0"/>
            </a:br>
            <a:r>
              <a:rPr lang="en-IN" sz="1800" dirty="0" smtClean="0"/>
              <a:t/>
            </a:r>
            <a:br>
              <a:rPr lang="en-IN" sz="1800" dirty="0" smtClean="0"/>
            </a:br>
            <a:r>
              <a:rPr lang="en-IN" sz="1800" dirty="0" smtClean="0"/>
              <a:t>- Before JDBC, ODBC API was the database API to connect and execute the query with the database. </a:t>
            </a:r>
            <a:br>
              <a:rPr lang="en-IN" sz="1800" dirty="0" smtClean="0"/>
            </a:br>
            <a:r>
              <a:rPr lang="en-IN" sz="1800" dirty="0" smtClean="0"/>
              <a:t/>
            </a:r>
            <a:br>
              <a:rPr lang="en-IN" sz="1800" dirty="0" smtClean="0"/>
            </a:br>
            <a:r>
              <a:rPr lang="en-IN" sz="1800" dirty="0" smtClean="0"/>
              <a:t>- ODBC API uses ODBC driver which is written in C language (i.e. platform dependent and unsecured). That is why Java has defined its own API (JDBC API) that uses JDBC drivers (written in Java language).</a:t>
            </a:r>
            <a:br>
              <a:rPr lang="en-IN" sz="1800" dirty="0" smtClean="0"/>
            </a:br>
            <a:r>
              <a:rPr lang="en-IN" sz="1800" dirty="0" smtClean="0"/>
              <a:t/>
            </a:r>
            <a:br>
              <a:rPr lang="en-IN" sz="1800" dirty="0" smtClean="0"/>
            </a:br>
            <a:r>
              <a:rPr lang="en-IN" sz="1800" dirty="0" smtClean="0"/>
              <a:t>- JDBC API to handle database using Java program and can perform the following activities:</a:t>
            </a:r>
            <a:br>
              <a:rPr lang="en-IN" sz="1800" dirty="0" smtClean="0"/>
            </a:br>
            <a:r>
              <a:rPr lang="en-IN" sz="1800" dirty="0" smtClean="0"/>
              <a:t/>
            </a:r>
            <a:br>
              <a:rPr lang="en-IN" sz="1800" dirty="0" smtClean="0"/>
            </a:br>
            <a:r>
              <a:rPr lang="en-IN" sz="1800" b="1" dirty="0" smtClean="0"/>
              <a:t>Connect to the database</a:t>
            </a:r>
            <a:br>
              <a:rPr lang="en-IN" sz="1800" b="1" dirty="0" smtClean="0"/>
            </a:br>
            <a:r>
              <a:rPr lang="en-IN" sz="1800" b="1" dirty="0" smtClean="0"/>
              <a:t/>
            </a:r>
            <a:br>
              <a:rPr lang="en-IN" sz="1800" b="1" dirty="0" smtClean="0"/>
            </a:br>
            <a:r>
              <a:rPr lang="en-IN" sz="1800" b="1" dirty="0" smtClean="0"/>
              <a:t>Execute queries and update statements to the database</a:t>
            </a:r>
            <a:br>
              <a:rPr lang="en-IN" sz="1800" b="1" dirty="0" smtClean="0"/>
            </a:br>
            <a:r>
              <a:rPr lang="en-IN" sz="1800" b="1" dirty="0" smtClean="0"/>
              <a:t/>
            </a:r>
            <a:br>
              <a:rPr lang="en-IN" sz="1800" b="1" dirty="0" smtClean="0"/>
            </a:br>
            <a:r>
              <a:rPr lang="en-IN" sz="1800" b="1" dirty="0" smtClean="0"/>
              <a:t>Retrieve the result received from the database.</a:t>
            </a:r>
            <a:br>
              <a:rPr lang="en-IN" sz="1800" b="1" dirty="0" smtClean="0"/>
            </a:br>
            <a:endParaRPr lang="en-IN"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ierarchy of Java Collection framework"/>
          <p:cNvPicPr>
            <a:picLocks noChangeAspect="1" noChangeArrowheads="1"/>
          </p:cNvPicPr>
          <p:nvPr/>
        </p:nvPicPr>
        <p:blipFill>
          <a:blip r:embed="rId2" cstate="print"/>
          <a:srcRect/>
          <a:stretch>
            <a:fillRect/>
          </a:stretch>
        </p:blipFill>
        <p:spPr bwMode="auto">
          <a:xfrm>
            <a:off x="714348" y="857232"/>
            <a:ext cx="7929618" cy="528641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noAutofit/>
          </a:bodyPr>
          <a:lstStyle/>
          <a:p>
            <a:pPr algn="l"/>
            <a:r>
              <a:rPr lang="en-IN" sz="1600" b="1" dirty="0" err="1"/>
              <a:t>Iterator</a:t>
            </a:r>
            <a:r>
              <a:rPr lang="en-IN" sz="1600" b="1" dirty="0"/>
              <a:t> interface</a:t>
            </a:r>
            <a:br>
              <a:rPr lang="en-IN" sz="1600" b="1" dirty="0"/>
            </a:br>
            <a:r>
              <a:rPr lang="en-IN" sz="1600" dirty="0" err="1"/>
              <a:t>Iterator</a:t>
            </a:r>
            <a:r>
              <a:rPr lang="en-IN" sz="1600" dirty="0"/>
              <a:t> interface provides the facility of iterating the elements in a forward direction </a:t>
            </a:r>
            <a:r>
              <a:rPr lang="en-IN" sz="1600" dirty="0" err="1"/>
              <a:t>only.Methods</a:t>
            </a:r>
            <a:r>
              <a:rPr lang="en-IN" sz="1600" dirty="0"/>
              <a:t> of </a:t>
            </a:r>
            <a:r>
              <a:rPr lang="en-IN" sz="1600" dirty="0" err="1"/>
              <a:t>Iterator</a:t>
            </a:r>
            <a:r>
              <a:rPr lang="en-IN" sz="1600" dirty="0"/>
              <a:t> interface</a:t>
            </a:r>
            <a:br>
              <a:rPr lang="en-IN" sz="1600" dirty="0"/>
            </a:br>
            <a:r>
              <a:rPr lang="en-IN" sz="1600" dirty="0" smtClean="0"/>
              <a:t/>
            </a:r>
            <a:br>
              <a:rPr lang="en-IN" sz="1600" dirty="0" smtClean="0"/>
            </a:br>
            <a:r>
              <a:rPr lang="en-IN" sz="1600" dirty="0" smtClean="0"/>
              <a:t>There </a:t>
            </a:r>
            <a:r>
              <a:rPr lang="en-IN" sz="1600" dirty="0"/>
              <a:t>are only three methods in the </a:t>
            </a:r>
            <a:r>
              <a:rPr lang="en-IN" sz="1600" dirty="0" err="1"/>
              <a:t>Iterator</a:t>
            </a:r>
            <a:r>
              <a:rPr lang="en-IN" sz="1600" dirty="0"/>
              <a:t> interface. </a:t>
            </a:r>
            <a:r>
              <a:rPr lang="en-IN" sz="1600" dirty="0" smtClean="0"/>
              <a:t/>
            </a:r>
            <a:br>
              <a:rPr lang="en-IN" sz="1600" dirty="0" smtClean="0"/>
            </a:br>
            <a:r>
              <a:rPr lang="en-IN" sz="1600" dirty="0" smtClean="0"/>
              <a:t/>
            </a:r>
            <a:br>
              <a:rPr lang="en-IN" sz="1600" dirty="0" smtClean="0"/>
            </a:br>
            <a:r>
              <a:rPr lang="en-IN" sz="1600" b="1" dirty="0" smtClean="0"/>
              <a:t>No                                           </a:t>
            </a:r>
            <a:r>
              <a:rPr lang="en-IN" sz="1600" b="1" dirty="0" err="1" smtClean="0"/>
              <a:t>MethodDescription</a:t>
            </a:r>
            <a:r>
              <a:rPr lang="en-IN" sz="1600" b="1" dirty="0" smtClean="0"/>
              <a:t/>
            </a:r>
            <a:br>
              <a:rPr lang="en-IN" sz="1600" b="1" dirty="0" smtClean="0"/>
            </a:br>
            <a:r>
              <a:rPr lang="en-IN" sz="1600" dirty="0" smtClean="0"/>
              <a:t>1public </a:t>
            </a:r>
            <a:r>
              <a:rPr lang="en-IN" sz="1600" dirty="0" err="1"/>
              <a:t>boolean</a:t>
            </a:r>
            <a:r>
              <a:rPr lang="en-IN" sz="1600" dirty="0"/>
              <a:t> </a:t>
            </a:r>
            <a:r>
              <a:rPr lang="en-IN" sz="1600" dirty="0" err="1"/>
              <a:t>hasNext</a:t>
            </a:r>
            <a:r>
              <a:rPr lang="en-IN" sz="1600" dirty="0" smtClean="0"/>
              <a:t>()  It </a:t>
            </a:r>
            <a:r>
              <a:rPr lang="en-IN" sz="1600" dirty="0"/>
              <a:t>returns true if the </a:t>
            </a:r>
            <a:r>
              <a:rPr lang="en-IN" sz="1600" dirty="0" err="1"/>
              <a:t>iterator</a:t>
            </a:r>
            <a:r>
              <a:rPr lang="en-IN" sz="1600" dirty="0"/>
              <a:t> has more elements otherwise it returns false</a:t>
            </a:r>
            <a:r>
              <a:rPr lang="en-IN" sz="1600" dirty="0" smtClean="0"/>
              <a:t>.</a:t>
            </a:r>
            <a:br>
              <a:rPr lang="en-IN" sz="1600" dirty="0" smtClean="0"/>
            </a:br>
            <a:r>
              <a:rPr lang="en-IN" sz="1600" dirty="0"/>
              <a:t/>
            </a:r>
            <a:br>
              <a:rPr lang="en-IN" sz="1600" dirty="0"/>
            </a:br>
            <a:r>
              <a:rPr lang="en-IN" sz="1600" dirty="0" smtClean="0"/>
              <a:t>2public </a:t>
            </a:r>
            <a:r>
              <a:rPr lang="en-IN" sz="1600" dirty="0"/>
              <a:t>Object next</a:t>
            </a:r>
            <a:r>
              <a:rPr lang="en-IN" sz="1600" dirty="0" smtClean="0"/>
              <a:t>()          It </a:t>
            </a:r>
            <a:r>
              <a:rPr lang="en-IN" sz="1600" dirty="0"/>
              <a:t>returns the element and moves the cursor pointer to the next element</a:t>
            </a:r>
            <a:r>
              <a:rPr lang="en-IN" sz="1600" dirty="0" smtClean="0"/>
              <a:t>.</a:t>
            </a:r>
            <a:br>
              <a:rPr lang="en-IN" sz="1600" dirty="0" smtClean="0"/>
            </a:br>
            <a:r>
              <a:rPr lang="en-IN" sz="1600" dirty="0"/>
              <a:t/>
            </a:r>
            <a:br>
              <a:rPr lang="en-IN" sz="1600" dirty="0"/>
            </a:br>
            <a:r>
              <a:rPr lang="en-IN" sz="1600" dirty="0" smtClean="0"/>
              <a:t>3public </a:t>
            </a:r>
            <a:r>
              <a:rPr lang="en-IN" sz="1600" dirty="0"/>
              <a:t>void remove</a:t>
            </a:r>
            <a:r>
              <a:rPr lang="en-IN" sz="1600" dirty="0" smtClean="0"/>
              <a:t>()        It </a:t>
            </a:r>
            <a:r>
              <a:rPr lang="en-IN" sz="1600" dirty="0"/>
              <a:t>removes the last elements returned by the </a:t>
            </a:r>
            <a:r>
              <a:rPr lang="en-IN" sz="1600" dirty="0" err="1"/>
              <a:t>iterator</a:t>
            </a:r>
            <a:r>
              <a:rPr lang="en-IN" sz="1600" dirty="0"/>
              <a:t>. It is </a:t>
            </a:r>
            <a:r>
              <a:rPr lang="en-IN" sz="1600" dirty="0" smtClean="0"/>
              <a:t>     less </a:t>
            </a:r>
            <a:r>
              <a:rPr lang="en-IN" sz="1600" dirty="0"/>
              <a:t>used</a:t>
            </a:r>
            <a:r>
              <a:rPr lang="en-IN" sz="1600" dirty="0" smtClean="0"/>
              <a:t>.</a:t>
            </a:r>
            <a:br>
              <a:rPr lang="en-IN" sz="1600" dirty="0" smtClean="0"/>
            </a:br>
            <a:r>
              <a:rPr lang="en-IN" sz="1600" b="1" dirty="0" err="1" smtClean="0"/>
              <a:t>Iterable</a:t>
            </a:r>
            <a:r>
              <a:rPr lang="en-IN" sz="1600" b="1" dirty="0" smtClean="0"/>
              <a:t> </a:t>
            </a:r>
            <a:r>
              <a:rPr lang="en-IN" sz="1600" b="1" dirty="0"/>
              <a:t>Interface</a:t>
            </a:r>
            <a:br>
              <a:rPr lang="en-IN" sz="1600" b="1" dirty="0"/>
            </a:br>
            <a:r>
              <a:rPr lang="en-IN" sz="1600" dirty="0"/>
              <a:t>The </a:t>
            </a:r>
            <a:r>
              <a:rPr lang="en-IN" sz="1600" dirty="0" err="1"/>
              <a:t>Iterable</a:t>
            </a:r>
            <a:r>
              <a:rPr lang="en-IN" sz="1600" dirty="0"/>
              <a:t> interface is the root interface for all the collection classes. </a:t>
            </a:r>
            <a:r>
              <a:rPr lang="en-IN" sz="1600" dirty="0" smtClean="0"/>
              <a:t/>
            </a:r>
            <a:br>
              <a:rPr lang="en-IN" sz="1600" dirty="0" smtClean="0"/>
            </a:br>
            <a:r>
              <a:rPr lang="en-IN" sz="1600" dirty="0"/>
              <a:t/>
            </a:r>
            <a:br>
              <a:rPr lang="en-IN" sz="1600" dirty="0"/>
            </a:br>
            <a:r>
              <a:rPr lang="en-IN" sz="1600" dirty="0" smtClean="0"/>
              <a:t>The </a:t>
            </a:r>
            <a:r>
              <a:rPr lang="en-IN" sz="1600" dirty="0"/>
              <a:t>Collection interface extends the </a:t>
            </a:r>
            <a:r>
              <a:rPr lang="en-IN" sz="1600" dirty="0" err="1"/>
              <a:t>Iterable</a:t>
            </a:r>
            <a:r>
              <a:rPr lang="en-IN" sz="1600" dirty="0"/>
              <a:t> interface and therefore all the subclasses of Collection interface also implement the </a:t>
            </a:r>
            <a:r>
              <a:rPr lang="en-IN" sz="1600" dirty="0" err="1"/>
              <a:t>Iterable</a:t>
            </a:r>
            <a:r>
              <a:rPr lang="en-IN" sz="1600" dirty="0"/>
              <a:t> interface.</a:t>
            </a:r>
            <a:br>
              <a:rPr lang="en-IN" sz="1600" dirty="0"/>
            </a:br>
            <a:r>
              <a:rPr lang="en-IN" sz="1600" dirty="0" smtClean="0"/>
              <a:t/>
            </a:r>
            <a:br>
              <a:rPr lang="en-IN" sz="1600" dirty="0" smtClean="0"/>
            </a:br>
            <a:r>
              <a:rPr lang="en-IN" sz="1600" dirty="0" smtClean="0"/>
              <a:t>It </a:t>
            </a:r>
            <a:r>
              <a:rPr lang="en-IN" sz="1600" dirty="0"/>
              <a:t>contains only one abstract method. i.e.,</a:t>
            </a:r>
            <a:br>
              <a:rPr lang="en-IN" sz="1600" dirty="0"/>
            </a:br>
            <a:r>
              <a:rPr lang="en-IN" sz="1600" b="1" dirty="0" err="1"/>
              <a:t>Iterator</a:t>
            </a:r>
            <a:r>
              <a:rPr lang="en-IN" sz="1600" b="1" dirty="0"/>
              <a:t>&lt;T&gt; </a:t>
            </a:r>
            <a:r>
              <a:rPr lang="en-IN" sz="1600" b="1" dirty="0" err="1"/>
              <a:t>iterator</a:t>
            </a:r>
            <a:r>
              <a:rPr lang="en-IN" sz="1600" b="1" dirty="0"/>
              <a:t>()  </a:t>
            </a:r>
            <a:br>
              <a:rPr lang="en-IN" sz="1600" b="1" dirty="0"/>
            </a:br>
            <a:r>
              <a:rPr lang="en-IN" sz="1600" dirty="0"/>
              <a:t>It returns the </a:t>
            </a:r>
            <a:r>
              <a:rPr lang="en-IN" sz="1600" dirty="0" err="1"/>
              <a:t>iterator</a:t>
            </a:r>
            <a:r>
              <a:rPr lang="en-IN" sz="1600" dirty="0"/>
              <a:t> over the elements of type T.</a:t>
            </a:r>
            <a:br>
              <a:rPr lang="en-IN" sz="1600" dirty="0"/>
            </a:br>
            <a:r>
              <a:rPr lang="en-IN" sz="1600" dirty="0" smtClean="0"/>
              <a:t/>
            </a:r>
            <a:br>
              <a:rPr lang="en-IN" sz="1600" dirty="0" smtClean="0"/>
            </a:br>
            <a:endParaRPr lang="en-IN"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69072"/>
          </a:xfrm>
        </p:spPr>
        <p:txBody>
          <a:bodyPr>
            <a:normAutofit fontScale="90000"/>
          </a:bodyPr>
          <a:lstStyle/>
          <a:p>
            <a:pPr algn="l"/>
            <a:r>
              <a:rPr lang="en-IN" sz="2200" b="1" dirty="0"/>
              <a:t>Collection Interface</a:t>
            </a:r>
            <a:r>
              <a:rPr lang="en-IN" sz="2000" b="1" dirty="0"/>
              <a:t/>
            </a:r>
            <a:br>
              <a:rPr lang="en-IN" sz="2000" b="1" dirty="0"/>
            </a:br>
            <a:r>
              <a:rPr lang="en-IN" sz="2000" dirty="0"/>
              <a:t>The Collection interface is the interface which is implemented by all the classes in the collection framework. </a:t>
            </a:r>
            <a:r>
              <a:rPr lang="en-IN" sz="2000" dirty="0" smtClean="0"/>
              <a:t/>
            </a:r>
            <a:br>
              <a:rPr lang="en-IN" sz="2000" dirty="0" smtClean="0"/>
            </a:br>
            <a:r>
              <a:rPr lang="en-IN" sz="2000" dirty="0" smtClean="0"/>
              <a:t/>
            </a:r>
            <a:br>
              <a:rPr lang="en-IN" sz="2000" dirty="0" smtClean="0"/>
            </a:br>
            <a:r>
              <a:rPr lang="en-IN" sz="2000" dirty="0" smtClean="0"/>
              <a:t>It </a:t>
            </a:r>
            <a:r>
              <a:rPr lang="en-IN" sz="2000" dirty="0"/>
              <a:t>declares the methods that every collection will have. </a:t>
            </a:r>
            <a:r>
              <a:rPr lang="en-IN" sz="2000" dirty="0" smtClean="0"/>
              <a:t/>
            </a:r>
            <a:br>
              <a:rPr lang="en-IN" sz="2000" dirty="0" smtClean="0"/>
            </a:br>
            <a:r>
              <a:rPr lang="en-IN" sz="2000" dirty="0" smtClean="0"/>
              <a:t/>
            </a:r>
            <a:br>
              <a:rPr lang="en-IN" sz="2000" dirty="0" smtClean="0"/>
            </a:br>
            <a:r>
              <a:rPr lang="en-IN" sz="2000" dirty="0" smtClean="0"/>
              <a:t>The </a:t>
            </a:r>
            <a:r>
              <a:rPr lang="en-IN" sz="2000" dirty="0"/>
              <a:t>Collection interface builds the foundation on which the collection framework depends.</a:t>
            </a:r>
            <a:br>
              <a:rPr lang="en-IN" sz="2000" dirty="0"/>
            </a:br>
            <a:r>
              <a:rPr lang="en-IN" sz="2000" dirty="0"/>
              <a:t>M</a:t>
            </a:r>
            <a:r>
              <a:rPr lang="en-IN" sz="2000" dirty="0" smtClean="0"/>
              <a:t>ethods </a:t>
            </a:r>
            <a:r>
              <a:rPr lang="en-IN" sz="2000" dirty="0"/>
              <a:t>of Collection interface </a:t>
            </a:r>
            <a:r>
              <a:rPr lang="en-IN" sz="2000" b="1" dirty="0"/>
              <a:t>are Boolean add ( Object </a:t>
            </a:r>
            <a:r>
              <a:rPr lang="en-IN" sz="2000" b="1" dirty="0" err="1"/>
              <a:t>obj</a:t>
            </a:r>
            <a:r>
              <a:rPr lang="en-IN" sz="2000" b="1" dirty="0"/>
              <a:t>), Boolean </a:t>
            </a:r>
            <a:r>
              <a:rPr lang="en-IN" sz="2000" b="1" dirty="0" err="1"/>
              <a:t>addAll</a:t>
            </a:r>
            <a:r>
              <a:rPr lang="en-IN" sz="2000" b="1" dirty="0"/>
              <a:t> ( Collection c), void clear(), etc.</a:t>
            </a:r>
            <a:r>
              <a:rPr lang="en-IN" sz="2000" dirty="0"/>
              <a:t> which are implemented by all the subclasses of Collection interface.</a:t>
            </a:r>
            <a:br>
              <a:rPr lang="en-IN" sz="2000" dirty="0"/>
            </a:br>
            <a:r>
              <a:rPr lang="en-IN" sz="2000" b="1" dirty="0"/>
              <a:t>List Interface</a:t>
            </a:r>
            <a:r>
              <a:rPr lang="en-IN" sz="2000" dirty="0"/>
              <a:t/>
            </a:r>
            <a:br>
              <a:rPr lang="en-IN" sz="2000" dirty="0"/>
            </a:br>
            <a:r>
              <a:rPr lang="en-IN" sz="2000" dirty="0"/>
              <a:t>List interface is the child interface of Collection interface. </a:t>
            </a:r>
            <a:r>
              <a:rPr lang="en-IN" sz="2000" dirty="0" smtClean="0"/>
              <a:t/>
            </a:r>
            <a:br>
              <a:rPr lang="en-IN" sz="2000" dirty="0" smtClean="0"/>
            </a:br>
            <a:r>
              <a:rPr lang="en-IN" sz="2000" dirty="0" smtClean="0"/>
              <a:t>It </a:t>
            </a:r>
            <a:r>
              <a:rPr lang="en-IN" sz="2000" dirty="0"/>
              <a:t>inhibits a list type data structure in which we can store the ordered collection of objects. </a:t>
            </a:r>
            <a:r>
              <a:rPr lang="en-IN" sz="2000" dirty="0" smtClean="0"/>
              <a:t/>
            </a:r>
            <a:br>
              <a:rPr lang="en-IN" sz="2000" dirty="0" smtClean="0"/>
            </a:br>
            <a:r>
              <a:rPr lang="en-IN" sz="2000" b="1" dirty="0" smtClean="0"/>
              <a:t>It </a:t>
            </a:r>
            <a:r>
              <a:rPr lang="en-IN" sz="2000" b="1" dirty="0"/>
              <a:t>can have duplicate values.</a:t>
            </a:r>
            <a:r>
              <a:rPr lang="en-IN" sz="2000" dirty="0"/>
              <a:t/>
            </a:r>
            <a:br>
              <a:rPr lang="en-IN" sz="2000" dirty="0"/>
            </a:br>
            <a:r>
              <a:rPr lang="en-IN" sz="2000" dirty="0"/>
              <a:t>List interface is implemented by the classes </a:t>
            </a:r>
            <a:r>
              <a:rPr lang="en-IN" sz="2000" b="1" dirty="0" err="1"/>
              <a:t>ArrayList</a:t>
            </a:r>
            <a:r>
              <a:rPr lang="en-IN" sz="2000" b="1" dirty="0"/>
              <a:t>, </a:t>
            </a:r>
            <a:r>
              <a:rPr lang="en-IN" sz="2000" b="1" dirty="0" smtClean="0"/>
              <a:t> </a:t>
            </a:r>
            <a:r>
              <a:rPr lang="en-IN" sz="2000" b="1" dirty="0" err="1" smtClean="0"/>
              <a:t>LinkedList</a:t>
            </a:r>
            <a:r>
              <a:rPr lang="en-IN" sz="2000" b="1" dirty="0"/>
              <a:t>, Vector, and Stack.</a:t>
            </a:r>
            <a:br>
              <a:rPr lang="en-IN" sz="2000" b="1" dirty="0"/>
            </a:br>
            <a:r>
              <a:rPr lang="en-IN" sz="2000" b="1" dirty="0"/>
              <a:t>To instantiate the List interface,</a:t>
            </a:r>
            <a:r>
              <a:rPr lang="en-IN" sz="2000" dirty="0"/>
              <a:t> we must use :</a:t>
            </a:r>
            <a:br>
              <a:rPr lang="en-IN" sz="2000" dirty="0"/>
            </a:br>
            <a:r>
              <a:rPr lang="en-IN" sz="2000" b="1" dirty="0"/>
              <a:t>List &lt;data-type&gt; list1= new </a:t>
            </a:r>
            <a:r>
              <a:rPr lang="en-IN" sz="2000" b="1" dirty="0" err="1"/>
              <a:t>ArrayList</a:t>
            </a:r>
            <a:r>
              <a:rPr lang="en-IN" sz="2000" b="1" dirty="0"/>
              <a:t>();  </a:t>
            </a:r>
            <a:br>
              <a:rPr lang="en-IN" sz="2000" b="1" dirty="0"/>
            </a:br>
            <a:r>
              <a:rPr lang="en-IN" sz="2000" b="1" dirty="0"/>
              <a:t>List &lt;data-type&gt; list2 = new </a:t>
            </a:r>
            <a:r>
              <a:rPr lang="en-IN" sz="2000" b="1" dirty="0" err="1"/>
              <a:t>LinkedList</a:t>
            </a:r>
            <a:r>
              <a:rPr lang="en-IN" sz="2000" b="1" dirty="0"/>
              <a:t>();  </a:t>
            </a:r>
            <a:br>
              <a:rPr lang="en-IN" sz="2000" b="1" dirty="0"/>
            </a:br>
            <a:r>
              <a:rPr lang="en-IN" sz="2000" b="1" dirty="0"/>
              <a:t>List &lt;data-type&gt; list3 = new Vector();  </a:t>
            </a:r>
            <a:br>
              <a:rPr lang="en-IN" sz="2000" b="1" dirty="0"/>
            </a:br>
            <a:r>
              <a:rPr lang="en-IN" sz="2000" b="1" dirty="0"/>
              <a:t>List &lt;data-type&gt; list4 = new Stack();  </a:t>
            </a:r>
            <a:br>
              <a:rPr lang="en-IN" sz="2000" b="1" dirty="0"/>
            </a:br>
            <a:endParaRPr lang="en-IN"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6000792"/>
          </a:xfrm>
        </p:spPr>
        <p:txBody>
          <a:bodyPr>
            <a:noAutofit/>
          </a:bodyPr>
          <a:lstStyle/>
          <a:p>
            <a:pPr algn="l"/>
            <a:r>
              <a:rPr lang="en-IN" sz="1800" b="1" dirty="0" smtClean="0"/>
              <a:t/>
            </a:r>
            <a:br>
              <a:rPr lang="en-IN" sz="1800" b="1" dirty="0" smtClean="0"/>
            </a:br>
            <a:r>
              <a:rPr lang="en-IN" sz="1800" b="1" dirty="0" smtClean="0"/>
              <a:t/>
            </a:r>
            <a:br>
              <a:rPr lang="en-IN" sz="1800" b="1" dirty="0" smtClean="0"/>
            </a:br>
            <a:r>
              <a:rPr lang="en-IN" sz="1800" b="1" dirty="0" smtClean="0"/>
              <a:t/>
            </a:r>
            <a:br>
              <a:rPr lang="en-IN" sz="1800" b="1" dirty="0" smtClean="0"/>
            </a:br>
            <a:r>
              <a:rPr lang="en-IN" sz="1800" b="1" dirty="0"/>
              <a:t/>
            </a:r>
            <a:br>
              <a:rPr lang="en-IN" sz="1800" b="1" dirty="0"/>
            </a:br>
            <a:r>
              <a:rPr lang="en-IN" sz="1800" b="1" dirty="0" smtClean="0"/>
              <a:t/>
            </a:r>
            <a:br>
              <a:rPr lang="en-IN" sz="1800" b="1" dirty="0" smtClean="0"/>
            </a:br>
            <a:r>
              <a:rPr lang="en-IN" sz="1800" b="1" dirty="0"/>
              <a:t/>
            </a:r>
            <a:br>
              <a:rPr lang="en-IN" sz="1800" b="1" dirty="0"/>
            </a:br>
            <a:r>
              <a:rPr lang="en-IN" sz="1800" b="1" dirty="0" smtClean="0"/>
              <a:t/>
            </a:r>
            <a:br>
              <a:rPr lang="en-IN" sz="1800" b="1" dirty="0" smtClean="0"/>
            </a:br>
            <a:r>
              <a:rPr lang="en-IN" sz="1800" b="1" dirty="0" err="1" smtClean="0"/>
              <a:t>ArrayList</a:t>
            </a:r>
            <a:r>
              <a:rPr lang="en-IN" sz="1800" b="1" dirty="0" smtClean="0"/>
              <a:t/>
            </a:r>
            <a:br>
              <a:rPr lang="en-IN" sz="1800" b="1" dirty="0" smtClean="0"/>
            </a:br>
            <a:r>
              <a:rPr lang="en-IN" sz="1800" dirty="0"/>
              <a:t/>
            </a:r>
            <a:br>
              <a:rPr lang="en-IN" sz="1800" dirty="0"/>
            </a:br>
            <a:r>
              <a:rPr lang="en-IN" sz="1800" dirty="0"/>
              <a:t>The </a:t>
            </a:r>
            <a:r>
              <a:rPr lang="en-IN" sz="1800" dirty="0" err="1"/>
              <a:t>ArrayList</a:t>
            </a:r>
            <a:r>
              <a:rPr lang="en-IN" sz="1800" dirty="0"/>
              <a:t> class implements the List interface. </a:t>
            </a:r>
            <a:r>
              <a:rPr lang="en-IN" sz="1800" dirty="0" smtClean="0"/>
              <a:t/>
            </a:r>
            <a:br>
              <a:rPr lang="en-IN" sz="1800" dirty="0" smtClean="0"/>
            </a:br>
            <a:r>
              <a:rPr lang="en-IN" sz="1800" dirty="0" smtClean="0"/>
              <a:t>It </a:t>
            </a:r>
            <a:r>
              <a:rPr lang="en-IN" sz="1800" dirty="0"/>
              <a:t>uses a dynamic array to store the duplicate element of different data types. The </a:t>
            </a:r>
            <a:r>
              <a:rPr lang="en-IN" sz="1800" dirty="0" err="1"/>
              <a:t>ArrayList</a:t>
            </a:r>
            <a:r>
              <a:rPr lang="en-IN" sz="1800" dirty="0"/>
              <a:t> class maintains the insertion order and is non-synchronized. </a:t>
            </a:r>
            <a:r>
              <a:rPr lang="en-IN" sz="1800" dirty="0" smtClean="0"/>
              <a:t/>
            </a:r>
            <a:br>
              <a:rPr lang="en-IN" sz="1800" dirty="0" smtClean="0"/>
            </a:br>
            <a:r>
              <a:rPr lang="en-IN" sz="1800" dirty="0" smtClean="0"/>
              <a:t>The </a:t>
            </a:r>
            <a:r>
              <a:rPr lang="en-IN" sz="1800" dirty="0"/>
              <a:t>elements stored in the </a:t>
            </a:r>
            <a:r>
              <a:rPr lang="en-IN" sz="1800" dirty="0" err="1"/>
              <a:t>ArrayList</a:t>
            </a:r>
            <a:r>
              <a:rPr lang="en-IN" sz="1800" dirty="0"/>
              <a:t> class can be randomly accessed</a:t>
            </a:r>
            <a:r>
              <a:rPr lang="en-IN" sz="1800" dirty="0" smtClean="0"/>
              <a:t>.</a:t>
            </a:r>
            <a:br>
              <a:rPr lang="en-IN" sz="1800" dirty="0" smtClean="0"/>
            </a:br>
            <a:r>
              <a:rPr lang="en-IN" sz="1800" dirty="0" smtClean="0"/>
              <a:t/>
            </a:r>
            <a:br>
              <a:rPr lang="en-IN" sz="1800" dirty="0" smtClean="0"/>
            </a:br>
            <a:r>
              <a:rPr lang="en-IN" sz="1800" b="1" dirty="0" err="1" smtClean="0"/>
              <a:t>LinkedList</a:t>
            </a:r>
            <a:r>
              <a:rPr lang="en-IN" sz="1800" b="1" dirty="0" smtClean="0"/>
              <a:t/>
            </a:r>
            <a:br>
              <a:rPr lang="en-IN" sz="1800" b="1" dirty="0" smtClean="0"/>
            </a:br>
            <a:r>
              <a:rPr lang="en-IN" sz="1800" dirty="0"/>
              <a:t/>
            </a:r>
            <a:br>
              <a:rPr lang="en-IN" sz="1800" dirty="0"/>
            </a:br>
            <a:r>
              <a:rPr lang="en-IN" sz="1800" dirty="0" err="1"/>
              <a:t>LinkedList</a:t>
            </a:r>
            <a:r>
              <a:rPr lang="en-IN" sz="1800" dirty="0"/>
              <a:t> implements the Collection interface. </a:t>
            </a:r>
            <a:r>
              <a:rPr lang="en-IN" sz="1800" dirty="0" smtClean="0"/>
              <a:t/>
            </a:r>
            <a:br>
              <a:rPr lang="en-IN" sz="1800" dirty="0" smtClean="0"/>
            </a:br>
            <a:r>
              <a:rPr lang="en-IN" sz="1800" dirty="0" smtClean="0"/>
              <a:t>It </a:t>
            </a:r>
            <a:r>
              <a:rPr lang="en-IN" sz="1800" dirty="0"/>
              <a:t>uses a doubly linked list internally to store the elements. </a:t>
            </a:r>
            <a:r>
              <a:rPr lang="en-IN" sz="1800" dirty="0" smtClean="0"/>
              <a:t/>
            </a:r>
            <a:br>
              <a:rPr lang="en-IN" sz="1800" dirty="0" smtClean="0"/>
            </a:br>
            <a:r>
              <a:rPr lang="en-IN" sz="1800" dirty="0" smtClean="0"/>
              <a:t>It </a:t>
            </a:r>
            <a:r>
              <a:rPr lang="en-IN" sz="1800" dirty="0"/>
              <a:t>can store the duplicate elements</a:t>
            </a:r>
            <a:r>
              <a:rPr lang="en-IN" sz="1800" dirty="0" smtClean="0"/>
              <a:t>.</a:t>
            </a:r>
            <a:br>
              <a:rPr lang="en-IN" sz="1800" dirty="0" smtClean="0"/>
            </a:br>
            <a:r>
              <a:rPr lang="en-IN" sz="1800" dirty="0" smtClean="0"/>
              <a:t> </a:t>
            </a:r>
            <a:r>
              <a:rPr lang="en-IN" sz="1800" dirty="0"/>
              <a:t>It maintains the insertion order and is not synchronized. </a:t>
            </a:r>
            <a:r>
              <a:rPr lang="en-IN" sz="1800" dirty="0" smtClean="0"/>
              <a:t/>
            </a:r>
            <a:br>
              <a:rPr lang="en-IN" sz="1800" dirty="0" smtClean="0"/>
            </a:br>
            <a:r>
              <a:rPr lang="en-IN" sz="1800" dirty="0" smtClean="0"/>
              <a:t>In </a:t>
            </a:r>
            <a:r>
              <a:rPr lang="en-IN" sz="1800" dirty="0" err="1"/>
              <a:t>LinkedList</a:t>
            </a:r>
            <a:r>
              <a:rPr lang="en-IN" sz="1800" dirty="0"/>
              <a:t>, the manipulation is fast because no shifting is required</a:t>
            </a:r>
            <a:r>
              <a:rPr lang="en-IN" sz="1800" dirty="0" smtClean="0"/>
              <a:t>.</a:t>
            </a:r>
            <a:br>
              <a:rPr lang="en-IN" sz="1800" dirty="0" smtClean="0"/>
            </a:br>
            <a:r>
              <a:rPr lang="en-IN" sz="1800" dirty="0"/>
              <a:t/>
            </a:r>
            <a:br>
              <a:rPr lang="en-IN" sz="1800" dirty="0"/>
            </a:br>
            <a:r>
              <a:rPr lang="en-IN" sz="1800" b="1" dirty="0" smtClean="0"/>
              <a:t>Vector</a:t>
            </a:r>
            <a:r>
              <a:rPr lang="en-IN" sz="1800" dirty="0"/>
              <a:t/>
            </a:r>
            <a:br>
              <a:rPr lang="en-IN" sz="1800" dirty="0"/>
            </a:br>
            <a:r>
              <a:rPr lang="en-IN" sz="1800" dirty="0"/>
              <a:t>Vector uses a dynamic array to store the data elements. </a:t>
            </a:r>
            <a:r>
              <a:rPr lang="en-IN" sz="1800" dirty="0" smtClean="0"/>
              <a:t/>
            </a:r>
            <a:br>
              <a:rPr lang="en-IN" sz="1800" dirty="0" smtClean="0"/>
            </a:br>
            <a:r>
              <a:rPr lang="en-IN" sz="1800" dirty="0" smtClean="0"/>
              <a:t>It </a:t>
            </a:r>
            <a:r>
              <a:rPr lang="en-IN" sz="1800" dirty="0"/>
              <a:t>is similar to </a:t>
            </a:r>
            <a:r>
              <a:rPr lang="en-IN" sz="1800" dirty="0" err="1"/>
              <a:t>ArrayList</a:t>
            </a:r>
            <a:r>
              <a:rPr lang="en-IN" sz="1800" dirty="0"/>
              <a:t>. However, It is synchronized and contains many methods that are not the part of Collection framework.</a:t>
            </a:r>
            <a:br>
              <a:rPr lang="en-IN" sz="1800" dirty="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a:t/>
            </a:r>
            <a:br>
              <a:rPr lang="en-IN" sz="1800" dirty="0"/>
            </a:br>
            <a:endParaRPr lang="en-IN"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noAutofit/>
          </a:bodyPr>
          <a:lstStyle/>
          <a:p>
            <a:pPr algn="l"/>
            <a:r>
              <a:rPr lang="en-IN" sz="1800" b="1" dirty="0" smtClean="0"/>
              <a:t/>
            </a:r>
            <a:br>
              <a:rPr lang="en-IN" sz="1800" b="1" dirty="0" smtClean="0"/>
            </a:br>
            <a:r>
              <a:rPr lang="en-IN" sz="1800" b="1" dirty="0" smtClean="0"/>
              <a:t/>
            </a:r>
            <a:br>
              <a:rPr lang="en-IN" sz="1800" b="1" dirty="0" smtClean="0"/>
            </a:br>
            <a:r>
              <a:rPr lang="en-IN" sz="1800" b="1" dirty="0"/>
              <a:t/>
            </a:r>
            <a:br>
              <a:rPr lang="en-IN" sz="1800" b="1" dirty="0"/>
            </a:br>
            <a:r>
              <a:rPr lang="en-IN" sz="1800" b="1" dirty="0" smtClean="0"/>
              <a:t/>
            </a:r>
            <a:br>
              <a:rPr lang="en-IN" sz="1800" b="1" dirty="0" smtClean="0"/>
            </a:br>
            <a:r>
              <a:rPr lang="en-IN" sz="1800" b="1" dirty="0"/>
              <a:t/>
            </a:r>
            <a:br>
              <a:rPr lang="en-IN" sz="1800" b="1" dirty="0"/>
            </a:br>
            <a:r>
              <a:rPr lang="en-IN" sz="1800" b="1" dirty="0" smtClean="0"/>
              <a:t/>
            </a:r>
            <a:br>
              <a:rPr lang="en-IN" sz="1800" b="1" dirty="0" smtClean="0"/>
            </a:br>
            <a:r>
              <a:rPr lang="en-IN" sz="1800" b="1" dirty="0"/>
              <a:t/>
            </a:r>
            <a:br>
              <a:rPr lang="en-IN" sz="1800" b="1" dirty="0"/>
            </a:br>
            <a:r>
              <a:rPr lang="en-IN" sz="1800" b="1" dirty="0" smtClean="0"/>
              <a:t>Stack</a:t>
            </a:r>
            <a:br>
              <a:rPr lang="en-IN" sz="1800" b="1" dirty="0" smtClean="0"/>
            </a:br>
            <a:r>
              <a:rPr lang="en-IN" sz="1800" dirty="0"/>
              <a:t/>
            </a:r>
            <a:br>
              <a:rPr lang="en-IN" sz="1800" dirty="0"/>
            </a:br>
            <a:r>
              <a:rPr lang="en-IN" sz="1800" dirty="0"/>
              <a:t>The stack is the subclass of Vector. It implements the last-in-first-out data structure, i.e., Stack. </a:t>
            </a:r>
            <a:r>
              <a:rPr lang="en-IN" sz="1800" dirty="0" smtClean="0"/>
              <a:t/>
            </a:r>
            <a:br>
              <a:rPr lang="en-IN" sz="1800" dirty="0" smtClean="0"/>
            </a:br>
            <a:r>
              <a:rPr lang="en-IN" sz="1800" dirty="0" smtClean="0"/>
              <a:t>The </a:t>
            </a:r>
            <a:r>
              <a:rPr lang="en-IN" sz="1800" dirty="0"/>
              <a:t>stack contains all of the methods of Vector class and also provides its methods like </a:t>
            </a:r>
            <a:r>
              <a:rPr lang="en-IN" sz="1800" dirty="0" err="1"/>
              <a:t>boolean</a:t>
            </a:r>
            <a:r>
              <a:rPr lang="en-IN" sz="1800" dirty="0"/>
              <a:t> push(), </a:t>
            </a:r>
            <a:r>
              <a:rPr lang="en-IN" sz="1800" dirty="0" err="1"/>
              <a:t>boolean</a:t>
            </a:r>
            <a:r>
              <a:rPr lang="en-IN" sz="1800" dirty="0"/>
              <a:t> peek(), </a:t>
            </a:r>
            <a:r>
              <a:rPr lang="en-IN" sz="1800" dirty="0" err="1"/>
              <a:t>boolean</a:t>
            </a:r>
            <a:r>
              <a:rPr lang="en-IN" sz="1800" dirty="0"/>
              <a:t> push(object o), which defines its </a:t>
            </a:r>
            <a:r>
              <a:rPr lang="en-IN" sz="1800" dirty="0" smtClean="0"/>
              <a:t>properties</a:t>
            </a:r>
            <a:br>
              <a:rPr lang="en-IN" sz="1800" dirty="0" smtClean="0"/>
            </a:br>
            <a:r>
              <a:rPr lang="en-IN" sz="1800" dirty="0" smtClean="0"/>
              <a:t/>
            </a:r>
            <a:br>
              <a:rPr lang="en-IN" sz="1800" dirty="0" smtClean="0"/>
            </a:br>
            <a:r>
              <a:rPr lang="en-IN" sz="1800" b="1" dirty="0"/>
              <a:t>Queue Interface</a:t>
            </a:r>
            <a:r>
              <a:rPr lang="en-IN" sz="1600" dirty="0"/>
              <a:t/>
            </a:r>
            <a:br>
              <a:rPr lang="en-IN" sz="1600" dirty="0"/>
            </a:br>
            <a:r>
              <a:rPr lang="en-IN" sz="1600" dirty="0"/>
              <a:t>Queue interface maintains the first-in-first-out order</a:t>
            </a:r>
            <a:r>
              <a:rPr lang="en-IN" sz="1600" dirty="0" smtClean="0"/>
              <a:t>.</a:t>
            </a:r>
            <a:br>
              <a:rPr lang="en-IN" sz="1600" dirty="0" smtClean="0"/>
            </a:br>
            <a:r>
              <a:rPr lang="en-IN" sz="1600" dirty="0" smtClean="0"/>
              <a:t> </a:t>
            </a:r>
            <a:r>
              <a:rPr lang="en-IN" sz="1600" dirty="0"/>
              <a:t>It can be defined as an ordered list that is used to hold the elements which are about to be processed. There are various classes like </a:t>
            </a:r>
            <a:r>
              <a:rPr lang="en-IN" sz="1600" dirty="0" err="1"/>
              <a:t>PriorityQueue</a:t>
            </a:r>
            <a:r>
              <a:rPr lang="en-IN" sz="1600" dirty="0"/>
              <a:t>, </a:t>
            </a:r>
            <a:r>
              <a:rPr lang="en-IN" sz="1600" dirty="0" err="1"/>
              <a:t>Deque</a:t>
            </a:r>
            <a:r>
              <a:rPr lang="en-IN" sz="1600" dirty="0"/>
              <a:t>, and </a:t>
            </a:r>
            <a:r>
              <a:rPr lang="en-IN" sz="1600" dirty="0" err="1"/>
              <a:t>ArrayDeque</a:t>
            </a:r>
            <a:r>
              <a:rPr lang="en-IN" sz="1600" dirty="0"/>
              <a:t> which implements the Queue interface.</a:t>
            </a:r>
            <a:br>
              <a:rPr lang="en-IN" sz="1600" dirty="0"/>
            </a:br>
            <a:r>
              <a:rPr lang="en-IN" sz="1600" dirty="0"/>
              <a:t>Queue interface can be instantiated as:</a:t>
            </a:r>
            <a:br>
              <a:rPr lang="en-IN" sz="1600" dirty="0"/>
            </a:br>
            <a:r>
              <a:rPr lang="en-IN" sz="1600" dirty="0"/>
              <a:t>Queue&lt;String&gt; q1 = </a:t>
            </a:r>
            <a:r>
              <a:rPr lang="en-IN" sz="1600" b="1" dirty="0"/>
              <a:t>new</a:t>
            </a:r>
            <a:r>
              <a:rPr lang="en-IN" sz="1600" dirty="0"/>
              <a:t> </a:t>
            </a:r>
            <a:r>
              <a:rPr lang="en-IN" sz="1600" dirty="0" err="1"/>
              <a:t>PriorityQueue</a:t>
            </a:r>
            <a:r>
              <a:rPr lang="en-IN" sz="1600" dirty="0"/>
              <a:t>();  </a:t>
            </a:r>
            <a:br>
              <a:rPr lang="en-IN" sz="1600" dirty="0"/>
            </a:br>
            <a:r>
              <a:rPr lang="en-IN" sz="1600" dirty="0"/>
              <a:t>Queue&lt;String&gt; q2 = </a:t>
            </a:r>
            <a:r>
              <a:rPr lang="en-IN" sz="1600" b="1" dirty="0"/>
              <a:t>new</a:t>
            </a:r>
            <a:r>
              <a:rPr lang="en-IN" sz="1600" dirty="0"/>
              <a:t> </a:t>
            </a:r>
            <a:r>
              <a:rPr lang="en-IN" sz="1600" dirty="0" err="1"/>
              <a:t>ArrayDeque</a:t>
            </a:r>
            <a:r>
              <a:rPr lang="en-IN" sz="1600" dirty="0"/>
              <a:t>();  </a:t>
            </a:r>
            <a:br>
              <a:rPr lang="en-IN" sz="1600" dirty="0"/>
            </a:br>
            <a:r>
              <a:rPr lang="en-IN" sz="1600" dirty="0"/>
              <a:t>There are various classes that implement the Queue interface, some of them are given below.</a:t>
            </a:r>
            <a:br>
              <a:rPr lang="en-IN" sz="1600" dirty="0"/>
            </a:br>
            <a:r>
              <a:rPr lang="en-IN" sz="1600" dirty="0" err="1"/>
              <a:t>PriorityQueue</a:t>
            </a:r>
            <a:r>
              <a:rPr lang="en-IN" sz="1600" dirty="0"/>
              <a:t/>
            </a:r>
            <a:br>
              <a:rPr lang="en-IN" sz="1600" dirty="0"/>
            </a:br>
            <a:r>
              <a:rPr lang="en-IN" sz="1600" dirty="0"/>
              <a:t>The </a:t>
            </a:r>
            <a:r>
              <a:rPr lang="en-IN" sz="1600" dirty="0" err="1"/>
              <a:t>PriorityQueue</a:t>
            </a:r>
            <a:r>
              <a:rPr lang="en-IN" sz="1600" dirty="0"/>
              <a:t> class implements the Queue interface. It holds the elements or objects which are to be processed by their priorities. </a:t>
            </a:r>
            <a:r>
              <a:rPr lang="en-IN" sz="1600" dirty="0" smtClean="0"/>
              <a:t/>
            </a:r>
            <a:br>
              <a:rPr lang="en-IN" sz="1600" dirty="0" smtClean="0"/>
            </a:br>
            <a:r>
              <a:rPr lang="en-IN" sz="1600" dirty="0" err="1" smtClean="0"/>
              <a:t>PriorityQueue</a:t>
            </a:r>
            <a:r>
              <a:rPr lang="en-IN" sz="1600" dirty="0" smtClean="0"/>
              <a:t> </a:t>
            </a:r>
            <a:r>
              <a:rPr lang="en-IN" sz="1600" dirty="0"/>
              <a:t>doesn't allow null values to be stored in the queue.</a:t>
            </a:r>
            <a:br>
              <a:rPr lang="en-IN" sz="1600" dirty="0"/>
            </a:br>
            <a:r>
              <a:rPr lang="en-IN" sz="1800" dirty="0"/>
              <a:t/>
            </a:r>
            <a:br>
              <a:rPr lang="en-IN" sz="1800" dirty="0"/>
            </a:br>
            <a:r>
              <a:rPr lang="en-IN" sz="1800" dirty="0" smtClean="0"/>
              <a:t>.</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a:t/>
            </a:r>
            <a:br>
              <a:rPr lang="en-IN" sz="1800" dirty="0"/>
            </a:br>
            <a:endParaRPr lang="en-IN"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1853</TotalTime>
  <Words>191</Words>
  <Application>Microsoft Office PowerPoint</Application>
  <PresentationFormat>On-screen Show (4:3)</PresentationFormat>
  <Paragraphs>84</Paragraphs>
  <Slides>43</Slides>
  <Notes>21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COLLECTIONS AND EXCEPTION HANDLING</vt:lpstr>
      <vt:lpstr>COLLECTIONS</vt:lpstr>
      <vt:lpstr> The Collection in Java is a framework that provides an architecture to store and manipulate the group of objects.  Java Collections can achieve all the operations that you perform on a data such as searching, sorting, insertion, manipulation, and deletion.  Java Collection means a single unit of objects.   Java Collection framework provides many interfaces (Set, List, Queue, Deque) and classes (ArrayList, Vector, LinkedList, PriorityQueue, HashSet, LinkedHashSet, TreeSet).   </vt:lpstr>
      <vt:lpstr>What is Collection in Java A Collection represents a single unit of objects, i.e., a group.  What is a framework in Java It provides readymade architecture. It represents a set of classes and interfaces. It is optional.  What is Collection framework The Collection framework represents a unified architecture for storing and manipulating a group of objects. It has:  Interfaces and its implementations, i.e., classes Algorithm  The java.util package contains all the classes and interfaces for the Collection framework.</vt:lpstr>
      <vt:lpstr>Slide 5</vt:lpstr>
      <vt:lpstr>Iterator interface Iterator interface provides the facility of iterating the elements in a forward direction only.Methods of Iterator interface  There are only three methods in the Iterator interface.   No                                           MethodDescription 1public boolean hasNext()  It returns true if the iterator has more elements otherwise it returns false.  2public Object next()          It returns the element and moves the cursor pointer to the next element.  3public void remove()        It removes the last elements returned by the iterator. It is      less used. Iterable Interface The Iterable interface is the root interface for all the collection classes.   The Collection interface extends the Iterable interface and therefore all the subclasses of Collection interface also implement the Iterable interface.  It contains only one abstract method. i.e., Iterator&lt;T&gt; iterator()   It returns the iterator over the elements of type T.  </vt:lpstr>
      <vt:lpstr>Collection Interface The Collection interface is the interface which is implemented by all the classes in the collection framework.   It declares the methods that every collection will have.   The Collection interface builds the foundation on which the collection framework depends. Methods of Collection interface are Boolean add ( Object obj), Boolean addAll ( Collection c), void clear(), etc. which are implemented by all the subclasses of Collection interface. List Interface List interface is the child interface of Collection interface.  It inhibits a list type data structure in which we can store the ordered collection of objects.  It can have duplicate values. List interface is implemented by the classes ArrayList,  LinkedList, Vector, and Stack. To instantiate the List interface, we must use : List &lt;data-type&gt; list1= new ArrayList();   List &lt;data-type&gt; list2 = new LinkedList();   List &lt;data-type&gt; list3 = new Vector();   List &lt;data-type&gt; list4 = new Stack();   </vt:lpstr>
      <vt:lpstr>       ArrayList  The ArrayList class implements the List interface.  It uses a dynamic array to store the duplicate element of different data types. The ArrayList class maintains the insertion order and is non-synchronized.  The elements stored in the ArrayList class can be randomly accessed.  LinkedList  LinkedList implements the Collection interface.  It uses a doubly linked list internally to store the elements.  It can store the duplicate elements.  It maintains the insertion order and is not synchronized.  In LinkedList, the manipulation is fast because no shifting is required.  Vector Vector uses a dynamic array to store the data elements.  It is similar to ArrayList. However, It is synchronized and contains many methods that are not the part of Collection framework.       </vt:lpstr>
      <vt:lpstr>       Stack  The stack is the subclass of Vector. It implements the last-in-first-out data structure, i.e., Stack.  The stack contains all of the methods of Vector class and also provides its methods like boolean push(), boolean peek(), boolean push(object o), which defines its properties  Queue Interface Queue interface maintains the first-in-first-out order.  It can be defined as an ordered list that is used to hold the elements which are about to be processed. There are various classes like PriorityQueue, Deque, and ArrayDeque which implements the Queue interface. Queue interface can be instantiated as: Queue&lt;String&gt; q1 = new PriorityQueue();   Queue&lt;String&gt; q2 = new ArrayDeque();   There are various classes that implement the Queue interface, some of them are given below. PriorityQueue The PriorityQueue class implements the Queue interface. It holds the elements or objects which are to be processed by their priorities.  PriorityQueue doesn't allow null values to be stored in the queue.  .     </vt:lpstr>
      <vt:lpstr> Deque Interface Deque interface extends the Queue interface.  In Deque, we can remove and add the elements from both the side.  Deque stands for a double-ended queue which enables us to perform the operations at both the ends. Deque can be instantiated as: Deque d = new ArrayDeque();    ArrayDeque ArrayDeque class implements the Deque interface.  It facilitates us to use the Deque. Unlike queue, we can add or delete the elements from both the ends. ArrayDeque is faster than ArrayList and Stack and has no capacity restrictions.  Set Interface Set Interface in Java is present in java.util package. It extends the Collection interface. It represents the unordered set of elements which doesn't allow us to store the duplicate items. We can store at most one null value in Set. Set is implemented by HashSet, LinkedHashSet, and TreeSet. Set can be instantiated as: Set&lt;data-type&gt; s1 = new HashSet&lt;data-type&gt;();   Set&lt;data-type&gt; s2 = new LinkedHashSet&lt;data-type&gt;();   Set&lt;data-type&gt; s3 = new TreeSet&lt;data-type&gt;();    </vt:lpstr>
      <vt:lpstr>  HashSet HashSet class implements Set Interface. It represents the collection that uses a hash table for storage. Hashing is used to store the elements in the HashSet. It contains unique items.  LinkedHashSet LinkedHashSet class represents the LinkedList implementation of Set Interface. It extends the HashSet class and implements Set interface. Like HashSet, It also contains unique elements. It maintains the insertion order and permits null elements.  SortedSet Interface SortedSet is the alternate of Set interface that provides a total ordering on its elements. The elements of the SortedSet are arranged in the increasing (ascending) order. The SortedSet provides the additional methods that inhibit the natural ordering of the elements. The SortedSet can be instantiated as: SortedSet&lt;data-type&gt; set = new TreeSet();    TreeSet Java TreeSet class implements the Set interface that uses a tree for storage. Like HashSet, TreeSet also contains unique elements.  The access and retrieval time of TreeSet is quite fast.  The elements in TreeSet stored in ascending order.  </vt:lpstr>
      <vt:lpstr>   Java Comparable interface Java Comparable interface is used to order the objects of the user-defined class.  This interface is found in java.lang package and contains only one method named compareTo(Object).  It provides a single sorting sequence only, i.e., you can sort the elements on the basis of single data member only.   For example, it may be rollno, name, age or anything else. compareTo(Object obj) method public int compareTo(Object obj): It is used to compare the current object with the specified object. It returns positive integer, if the current object is greater than the specified object. negative integer, if the current object is less than the specified object. zero, if the current object is equal to the specified object.  We can sort the elements of: String objects Wrapper class objects User-defined class objects     </vt:lpstr>
      <vt:lpstr>Java Comparator interface  Java Comparator interface is used to order the objects of a user-defined class. This interface is found in java.util package and contains 2 methods  compare(Object obj1,Object obj2)  equals(Object element). It provides multiple sorting sequences, i.e., you can sort the elements on the basis of any data member, for example, rollno, name, age or anything else.  Methods of Java Comparator Interface Method                                                                      Description public int compare(Object obj1, Object obj2)     compares the first object with the    second  public boolean equals(Object obj)                         compare the current object with the specified obj public boolean equals(Object obj)                       compare the current object with the specified obj</vt:lpstr>
      <vt:lpstr> Question  Which of the following method you need to override for using an object as key in a HashMap? 1.  None 2.  hashKey() 3.  hashValue() 4.  hashCode() </vt:lpstr>
      <vt:lpstr>Question  Which of the following is a correct method to convert the array of strings into a list? 1.  Arrays class doList() method 2.  Arrays class asList() method 3.  None 4.  Arrays class toList() method </vt:lpstr>
      <vt:lpstr>Question  Which of the following is a correct difference between the Iterator and Enumeration? 1.  Iterator can traverse legacy and non-legacy containers whereas the Enumeration can traverse only legacy containers. 2.  Enumeration is fail-fast while Iterator is not fail-fast. 3.  Iterator is faster than Enumeration. 4.  None </vt:lpstr>
      <vt:lpstr>Question  Which of the following is a valid difference between Set and Map? 1.  Set doesn't maintain any order whereas Map maintains ascending order. 2.  None 3.  Set can contain duplicate elements whereas Map contains only unique elements. 4.  Set contains only values whereas Map contains key and values both. </vt:lpstr>
      <vt:lpstr>Question : What do you understand of hash-collision in a Hashtable? 1.  If two same keys have the different hash value then it leads to hash-collision. 2.  If two same keys have the same hash value then it leads to hash-collision. 3.  If two different keys have the same hash value then it leads to hash-collision. 4.  None </vt:lpstr>
      <vt:lpstr>Question  What is the default value of load factor in a hashing based collection? 1.  0.55 2.  0.75 3.  0.65 4.  0.70 </vt:lpstr>
      <vt:lpstr> Question  Which of the following is a correct difference between HashMap and Hashtable? 1.  HashMap contains only values whereas Hashtable contains key and values both. 2.  HashMap is not synchronized while the Hashtable is synchronized. 3.  HashMap can contain duplicate elements whereas the Hashtable contains only unique elements. 4.  long </vt:lpstr>
      <vt:lpstr>Question  What is the correct difference between HashSet and HashMap? 1.  HashSet can contain duplicate elements whereas HashMap contains only unique elements. 2.  HashSet contains only values whereas HashMap contains the key and value pair. 3.  long 4.  HashSet maintains no order whereas HashMap maintains ascending order. </vt:lpstr>
      <vt:lpstr>Question  Which of the following is a correct method to convert the array of strings into a list? 1.  Arrays class doList() method 2.  Arrays class asList() method 3.  None 4.  Arrays class toList() method </vt:lpstr>
      <vt:lpstr>   Question  When would you choose to use ArrayList over LinkedList in an application?  1.  ArrayList is preferred when there is more demand for get via ind ex operations. 2.  None 3.  ArrayList is preferred when there are frequent insertions or deletions required in the application. 4.  ArrayList is preferred when there is growing need of merging or sorting operations. </vt:lpstr>
      <vt:lpstr>Question  Which of the following class doesn’t implement the Set interface? 1.  None of the above 2.  LinkedHashSet 3.  TreeSet 4.  HashSet </vt:lpstr>
      <vt:lpstr>Question  Which of the following is a correct difference between ArrayList and Vector? 1.  ArrayList is synchronized while Vector is not. 2.  ArrayList increases its size by doubling the array size while Vector increases by 50% of the array size. 3.  ArrayList is not a legacy class while Vector is the legacy. 4.  None </vt:lpstr>
      <vt:lpstr>Question  What is the correct difference between HashMap and TreeMap? 1.  HashMap can contain duplicate elements whereas TreeMap contains only unique elements. 2.  HashMap contains only values whereas TreeMap contains key and values both. 3.  None 4.  HashMap maintains no order but TreeMap maintains ascending order. </vt:lpstr>
      <vt:lpstr> Question  Which of the following is a valid difference between Set and Map? 1.  Set can contain duplicate elements whereas Map contains only unique elements. 2.  Set contains only values whereas Map contains key and values both. 3.  Set doesn't maintain any order whereas Map maintains ascending order. 4.  None </vt:lpstr>
      <vt:lpstr>EXCEPTION HANDLING</vt:lpstr>
      <vt:lpstr>  Java Exceptions  When executing Java code, different errors can occur:  coding errors made by the programmer, errors due to wrong input, or other unforeseeable things. When an error occurs, Java will normally stop and generate an error message.  The technical term for this is: Java will throw an exception(throw an error). Java try and catch The try statement allows you to define a block of code to be tested for errors while it is being executed. The catch statement allows you to define a block of code to be executed, if an error occurs in the try block. The try and catch keywords come in pairs: Syntax try {   //  Block of code to try } catch(Exception e) {   //  Block of code to handle errors } finally{  } The finally statement lets you execute code, after try...catch, regardless of the result:  </vt:lpstr>
      <vt:lpstr>The throw keyword The throw statement allows you to create a custom error.  The throw statement is used together with an exception type.   There are many exception types available    ArithmeticException, ClassNotFoundException, ArrayIndexOutOfBoundsException, SecurityException, etc. The exception type is often used together with a custom method.  </vt:lpstr>
      <vt:lpstr>QUIZ</vt:lpstr>
      <vt:lpstr>When does Exceptions in Java arises in code sequence? a) Run Time b) Compilation Time c) Can Occur Any Time d) None of the mentioned </vt:lpstr>
      <vt:lpstr>Which of these keywords is not a part of exception handling? a) try b) finally c) thrown d) catch  </vt:lpstr>
      <vt:lpstr>Which of these keywords must be used to handle the exception thrown by try block in some rational manner? a) try b) finally c) throw d) catch  </vt:lpstr>
      <vt:lpstr>Which of these keywords is used to manually throw an exception? a) try b) finally c) throw d) catch</vt:lpstr>
      <vt:lpstr>What is the output of this program? class exception_handling  { public static void main(String args[])  { try  { System.out.print("Hello" + " " + 1 / 0); } catch(ArithmeticException e)  { System.out.print("World");  } } } a) Hello b) World c) HelloWorld d) Hello World </vt:lpstr>
      <vt:lpstr>What is the output of this program? class exception_handling  { public static void main(String args[])  { try  { int a, b; b = 0; a = 5 / b; System.out.print("A"); } catch(ArithmeticException e)  { System.out.print("B");  } } } a) A b) B c) Compilation Error d) Runtime Error </vt:lpstr>
      <vt:lpstr>What is the output of this program? class exception_handling  { public static void main(String args[])  { try  { int a, b; b = 0; a = 5 / b; System.out.print("A"); } catch(ArithmeticException e)  { System.out.print("B");  } finally  { System.out.print("C"); } } } a) A b) B c) AC d) BC </vt:lpstr>
      <vt:lpstr>JDBC (Java DataBase Connectivity)</vt:lpstr>
      <vt:lpstr>-    JDBC stands for Java Database Connectivity.   - JDBC is a Java API to connect and execute the query with the database.   - It is a part of JavaSE (Java Standard Edition).   - JDBC API uses JDBC drivers to connect with the database. There are four types of   JDBC drivers:  JDBC-ODBC Bridge Driver,  Native Driver,  Network Protocol Driver, and  Thin Driver </vt:lpstr>
      <vt:lpstr>- JDBC API  access tabular data stored in any relational database.   - JDBC API  helps to save, update, delete and fetch data from the database.   - Open Database Connectivity (ODBC) provided by Microsoft.       </vt:lpstr>
      <vt:lpstr> The java.sql package contains classes and interfaces for JDBC API.   List of popular interfaces of JDBC API are given below: Driver interface Connection interface Statement interface PreparedStatement interface CallableStatement interface ResultSet interface ResultSetMetaData interface DatabaseMetaData interface RowSet interface  A list of popular classes of JDBC API are given below: DriverManager class Blob class Clob class Types class </vt:lpstr>
      <vt:lpstr>Why Should We Use JDBC  - Before JDBC, ODBC API was the database API to connect and execute the query with the database.   - ODBC API uses ODBC driver which is written in C language (i.e. platform dependent and unsecured). That is why Java has defined its own API (JDBC API) that uses JDBC drivers (written in Java language).  - JDBC API to handle database using Java program and can perform the following activities:  Connect to the database  Execute queries and update statements to the database  Retrieve the result received from the database.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AND EXCEPTION HANDLING</dc:title>
  <dc:creator>HP</dc:creator>
  <cp:lastModifiedBy>HP</cp:lastModifiedBy>
  <cp:revision>118</cp:revision>
  <dcterms:created xsi:type="dcterms:W3CDTF">2019-06-20T05:56:20Z</dcterms:created>
  <dcterms:modified xsi:type="dcterms:W3CDTF">2019-10-15T14:58:06Z</dcterms:modified>
</cp:coreProperties>
</file>