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6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EA76D-192B-4A92-B3C7-7BACF7BD502F}" type="datetimeFigureOut">
              <a:rPr lang="en-US" smtClean="0"/>
              <a:pPr/>
              <a:t>3/16/2020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5D5AC-288C-44FD-95BE-33655A3B9E6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d</a:t>
            </a:r>
            <a:r>
              <a:rPr lang="en-IN" dirty="0" smtClean="0"/>
              <a:t/>
            </a:r>
            <a:br>
              <a:rPr lang="en-IN" dirty="0" smtClean="0"/>
            </a:br>
            <a:r>
              <a:rPr lang="en-IN" sz="1200" b="0" i="0" kern="1200" dirty="0" smtClean="0">
                <a:solidFill>
                  <a:schemeClr val="tx1"/>
                </a:solidFill>
                <a:latin typeface="+mn-lt"/>
                <a:ea typeface="+mn-ea"/>
                <a:cs typeface="+mn-cs"/>
              </a:rPr>
              <a:t>Explanation: There are 4 OOPS concepts in Java. Inheritance, Encapsulation, Polymorphism and Abstraction.</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a</a:t>
            </a:r>
            <a:r>
              <a:rPr lang="en-IN" dirty="0" smtClean="0"/>
              <a:t/>
            </a:r>
            <a:br>
              <a:rPr lang="en-IN" dirty="0" smtClean="0"/>
            </a:br>
            <a:r>
              <a:rPr lang="en-IN" sz="1200" b="0" i="0" kern="1200" dirty="0" smtClean="0">
                <a:solidFill>
                  <a:schemeClr val="tx1"/>
                </a:solidFill>
                <a:latin typeface="+mn-lt"/>
                <a:ea typeface="+mn-ea"/>
                <a:cs typeface="+mn-cs"/>
              </a:rPr>
              <a:t>Explanation: In order for method overriding, method with same signature in both </a:t>
            </a:r>
            <a:r>
              <a:rPr lang="en-IN" sz="1200" b="0" i="0" kern="1200" dirty="0" err="1" smtClean="0">
                <a:solidFill>
                  <a:schemeClr val="tx1"/>
                </a:solidFill>
                <a:latin typeface="+mn-lt"/>
                <a:ea typeface="+mn-ea"/>
                <a:cs typeface="+mn-cs"/>
              </a:rPr>
              <a:t>superclass</a:t>
            </a:r>
            <a:r>
              <a:rPr lang="en-IN" sz="1200" b="0" i="0" kern="1200" dirty="0" smtClean="0">
                <a:solidFill>
                  <a:schemeClr val="tx1"/>
                </a:solidFill>
                <a:latin typeface="+mn-lt"/>
                <a:ea typeface="+mn-ea"/>
                <a:cs typeface="+mn-cs"/>
              </a:rPr>
              <a:t> and subclass is required with same signature. That satisfies both concepts inheritance and polymorphism.</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err="1" smtClean="0">
                <a:solidFill>
                  <a:schemeClr val="tx1"/>
                </a:solidFill>
                <a:effectLst/>
                <a:latin typeface="+mn-lt"/>
                <a:ea typeface="+mn-ea"/>
                <a:cs typeface="+mn-cs"/>
              </a:rPr>
              <a:t>Ans</a:t>
            </a:r>
            <a:r>
              <a:rPr lang="en-IN" sz="1200" b="0" i="0" kern="1200" dirty="0" smtClean="0">
                <a:solidFill>
                  <a:schemeClr val="tx1"/>
                </a:solidFill>
                <a:effectLst/>
                <a:latin typeface="+mn-lt"/>
                <a:ea typeface="+mn-ea"/>
                <a:cs typeface="+mn-cs"/>
              </a:rPr>
              <a:t> : a</a:t>
            </a:r>
          </a:p>
          <a:p>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Ans</a:t>
            </a:r>
            <a:r>
              <a:rPr lang="en-IN" dirty="0" smtClean="0"/>
              <a:t>: c</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err="1" smtClean="0"/>
              <a:t>Ans</a:t>
            </a:r>
            <a:r>
              <a:rPr lang="en-IN" sz="1200" dirty="0" smtClean="0"/>
              <a:t>:</a:t>
            </a:r>
            <a:r>
              <a:rPr lang="en-IN" sz="1200" baseline="0" dirty="0" smtClean="0"/>
              <a:t> c</a:t>
            </a:r>
            <a:r>
              <a:rPr lang="en-IN" sz="1200" dirty="0" smtClean="0"/>
              <a:t/>
            </a:r>
            <a:br>
              <a:rPr lang="en-IN" sz="1200" dirty="0" smtClean="0"/>
            </a:br>
            <a:r>
              <a:rPr lang="en-IN" sz="1200" dirty="0" smtClean="0"/>
              <a:t>Explanation</a:t>
            </a:r>
            <a:br>
              <a:rPr lang="en-IN" sz="1200" dirty="0" smtClean="0"/>
            </a:br>
            <a:r>
              <a:rPr lang="en-IN" sz="1200" dirty="0" smtClean="0"/>
              <a:t>The JDBC driver converts the Java data type to the appropriate JDBC type before sending it to the database. It uses a default mapping for most data types. For example, a Java </a:t>
            </a:r>
            <a:r>
              <a:rPr lang="en-IN" sz="1200" dirty="0" err="1" smtClean="0"/>
              <a:t>int</a:t>
            </a:r>
            <a:r>
              <a:rPr lang="en-IN" sz="1200" dirty="0" smtClean="0"/>
              <a:t> is converted to an SQL INTEGER.</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LcParenR"/>
            </a:pPr>
            <a:r>
              <a:rPr lang="en-IN" sz="1200" dirty="0" smtClean="0"/>
              <a:t>Connection interface consists of methods for contacting a database. The connection object represents communication context.</a:t>
            </a:r>
            <a:br>
              <a:rPr lang="en-IN" sz="1200" dirty="0" smtClean="0"/>
            </a:br>
            <a:endParaRPr lang="en-IN" sz="1200" dirty="0" smtClean="0"/>
          </a:p>
          <a:p>
            <a:pPr marL="228600" indent="-228600">
              <a:buAutoNum type="alphaLcParenR"/>
            </a:pPr>
            <a:r>
              <a:rPr lang="en-IN" sz="1200" dirty="0" smtClean="0"/>
              <a:t>Statement encapsulates an SQL statement which is passed to the database to be parsed, compiled, planned and executed.</a:t>
            </a:r>
          </a:p>
          <a:p>
            <a:pPr marL="228600" indent="-228600">
              <a:buAutoNum type="alphaLcParenR"/>
            </a:pPr>
            <a:endParaRPr lang="en-IN" sz="1200" dirty="0" smtClean="0"/>
          </a:p>
          <a:p>
            <a:pPr marL="228600" indent="-228600">
              <a:buAutoNum type="alphaLcParenR"/>
            </a:pPr>
            <a:r>
              <a:rPr lang="en-IN" sz="1200" dirty="0" smtClean="0"/>
              <a:t>These objects hold data retrieved from a database after you execute an SQL query using Statement objects. It acts as an </a:t>
            </a:r>
            <a:r>
              <a:rPr lang="en-IN" sz="1200" dirty="0" err="1" smtClean="0"/>
              <a:t>iterator</a:t>
            </a:r>
            <a:r>
              <a:rPr lang="en-IN" sz="1200" dirty="0" smtClean="0"/>
              <a:t> to allow you to move through its data. The </a:t>
            </a:r>
            <a:r>
              <a:rPr lang="en-IN" sz="1200" dirty="0" err="1" smtClean="0"/>
              <a:t>java.sql.ResultSet</a:t>
            </a:r>
            <a:r>
              <a:rPr lang="en-IN" sz="1200" dirty="0" smtClean="0"/>
              <a:t> interface represents the result set of a database query.</a:t>
            </a:r>
          </a:p>
          <a:p>
            <a:pPr marL="228600" indent="-228600">
              <a:buAutoNum type="alphaLcParenR"/>
            </a:pPr>
            <a:endParaRPr lang="en-IN" sz="1200" dirty="0" smtClean="0"/>
          </a:p>
          <a:p>
            <a:pPr marL="228600" indent="-228600">
              <a:buAutoNum type="alphaLcParenR"/>
            </a:pPr>
            <a:r>
              <a:rPr lang="en-IN" sz="1200" dirty="0" smtClean="0"/>
              <a:t>The JDBC driver converts the Java data type to the appropriate JDBC type before sending it to the database. It uses a default mapping for most data types. For example, a Java </a:t>
            </a:r>
            <a:r>
              <a:rPr lang="en-IN" sz="1200" dirty="0" err="1" smtClean="0"/>
              <a:t>int</a:t>
            </a:r>
            <a:r>
              <a:rPr lang="en-IN" sz="1200" dirty="0" smtClean="0"/>
              <a:t> is converted to an SQL INTEGER.</a:t>
            </a:r>
          </a:p>
          <a:p>
            <a:pPr marL="228600" indent="-228600">
              <a:buAutoNum type="alphaLcParenR"/>
            </a:pPr>
            <a:endParaRPr lang="en-IN" sz="1200" dirty="0" smtClean="0"/>
          </a:p>
          <a:p>
            <a:pPr marL="228600" indent="-228600">
              <a:buAutoNum type="alphaLcParenR"/>
            </a:pPr>
            <a:r>
              <a:rPr lang="en-IN" sz="1200" dirty="0" err="1" smtClean="0"/>
              <a:t>SQLException</a:t>
            </a:r>
            <a:r>
              <a:rPr lang="en-IN" sz="1200" dirty="0" smtClean="0"/>
              <a:t>-----</a:t>
            </a:r>
            <a:r>
              <a:rPr lang="en-IN" sz="1200" b="1" i="0" kern="1200" dirty="0" err="1" smtClean="0">
                <a:solidFill>
                  <a:schemeClr val="tx1"/>
                </a:solidFill>
                <a:latin typeface="+mn-lt"/>
                <a:ea typeface="+mn-ea"/>
                <a:cs typeface="+mn-cs"/>
              </a:rPr>
              <a:t>java.sql.SQLException</a:t>
            </a:r>
            <a:r>
              <a:rPr lang="en-IN" sz="1200" b="1" i="0" kern="1200" smtClean="0">
                <a:solidFill>
                  <a:schemeClr val="tx1"/>
                </a:solidFill>
                <a:latin typeface="+mn-lt"/>
                <a:ea typeface="+mn-ea"/>
                <a:cs typeface="+mn-cs"/>
              </a:rPr>
              <a:t>.</a:t>
            </a:r>
            <a:r>
              <a:rPr lang="en-IN" sz="1200" dirty="0" smtClean="0"/>
              <a:t/>
            </a:r>
            <a:br>
              <a:rPr lang="en-IN" sz="1200" dirty="0" smtClean="0"/>
            </a:br>
            <a:r>
              <a:rPr lang="en-IN" sz="1200" dirty="0" smtClean="0"/>
              <a:t/>
            </a:r>
            <a:br>
              <a:rPr lang="en-IN" sz="1200" dirty="0" smtClean="0"/>
            </a:br>
            <a:r>
              <a:rPr lang="en-IN" sz="1200" dirty="0" smtClean="0"/>
              <a:t/>
            </a:r>
            <a:br>
              <a:rPr lang="en-IN" sz="1200" dirty="0" smtClean="0"/>
            </a:br>
            <a:r>
              <a:rPr lang="en-IN" sz="1200" dirty="0" smtClean="0"/>
              <a:t/>
            </a:r>
            <a:br>
              <a:rPr lang="en-IN" sz="1200" dirty="0" smtClean="0"/>
            </a:b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15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a</a:t>
            </a:r>
            <a:r>
              <a:rPr lang="en-IN" dirty="0" smtClean="0"/>
              <a:t/>
            </a:r>
            <a:br>
              <a:rPr lang="en-IN" dirty="0" smtClean="0"/>
            </a:br>
            <a:r>
              <a:rPr lang="en-IN" sz="1200" b="0" i="0" kern="1200" dirty="0" smtClean="0">
                <a:solidFill>
                  <a:schemeClr val="tx1"/>
                </a:solidFill>
                <a:latin typeface="+mn-lt"/>
                <a:ea typeface="+mn-ea"/>
                <a:cs typeface="+mn-cs"/>
              </a:rPr>
              <a:t>Explanation: There are two types of polymorphism in Java. Compile time polymorphism (overloading) and runtime polymorphism (overriding).</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b</a:t>
            </a:r>
            <a:r>
              <a:rPr lang="en-IN" dirty="0" smtClean="0"/>
              <a:t/>
            </a:r>
            <a:br>
              <a:rPr lang="en-IN" dirty="0" smtClean="0"/>
            </a:br>
            <a:r>
              <a:rPr lang="en-IN" sz="1200" b="0" i="0" kern="1200" dirty="0" smtClean="0">
                <a:solidFill>
                  <a:schemeClr val="tx1"/>
                </a:solidFill>
                <a:latin typeface="+mn-lt"/>
                <a:ea typeface="+mn-ea"/>
                <a:cs typeface="+mn-cs"/>
              </a:rPr>
              <a:t>Explanation: Overloading is determined at compile time. Hence, it is also known as compile time polymorphism.</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d</a:t>
            </a:r>
            <a:r>
              <a:rPr lang="en-IN" dirty="0" smtClean="0"/>
              <a:t/>
            </a:r>
            <a:br>
              <a:rPr lang="en-IN" dirty="0" smtClean="0"/>
            </a:br>
            <a:r>
              <a:rPr lang="en-IN" sz="1200" b="0" i="0" kern="1200" dirty="0" smtClean="0">
                <a:solidFill>
                  <a:schemeClr val="tx1"/>
                </a:solidFill>
                <a:latin typeface="+mn-lt"/>
                <a:ea typeface="+mn-ea"/>
                <a:cs typeface="+mn-cs"/>
              </a:rPr>
              <a:t>Explanation: Overloading occurs when more than one method with same name but different constructor and also when same signature but different number of parameters and/or parameter type</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c</a:t>
            </a:r>
            <a:r>
              <a:rPr lang="en-IN" dirty="0" smtClean="0"/>
              <a:t/>
            </a:r>
            <a:br>
              <a:rPr lang="en-IN" dirty="0" smtClean="0"/>
            </a:br>
            <a:r>
              <a:rPr lang="en-IN" sz="1200" b="0" i="0" kern="1200" dirty="0" smtClean="0">
                <a:solidFill>
                  <a:schemeClr val="tx1"/>
                </a:solidFill>
                <a:latin typeface="+mn-lt"/>
                <a:ea typeface="+mn-ea"/>
                <a:cs typeface="+mn-cs"/>
              </a:rPr>
              <a:t>Explanation: Abstraction is the concept of defining real world objects in terms of classes or interfaces.</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a</a:t>
            </a:r>
            <a:r>
              <a:rPr lang="en-IN" dirty="0" smtClean="0"/>
              <a:t/>
            </a:r>
            <a:br>
              <a:rPr lang="en-IN" dirty="0" smtClean="0"/>
            </a:br>
            <a:r>
              <a:rPr lang="en-IN" sz="1200" b="0" i="0" kern="1200" dirty="0" smtClean="0">
                <a:solidFill>
                  <a:schemeClr val="tx1"/>
                </a:solidFill>
                <a:latin typeface="+mn-lt"/>
                <a:ea typeface="+mn-ea"/>
                <a:cs typeface="+mn-cs"/>
              </a:rPr>
              <a:t>Explanation: Encapsulation is implemented by combining methods and attribute into a class. The class acts like a container of encapsulating properties.</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d</a:t>
            </a:r>
            <a:r>
              <a:rPr lang="en-IN" dirty="0" smtClean="0"/>
              <a:t/>
            </a:r>
            <a:br>
              <a:rPr lang="en-IN" dirty="0" smtClean="0"/>
            </a:br>
            <a:r>
              <a:rPr lang="en-IN" sz="1200" b="0" i="0" kern="1200" dirty="0" smtClean="0">
                <a:solidFill>
                  <a:schemeClr val="tx1"/>
                </a:solidFill>
                <a:latin typeface="+mn-lt"/>
                <a:ea typeface="+mn-ea"/>
                <a:cs typeface="+mn-cs"/>
              </a:rPr>
              <a:t>Explanation: It is a relationship where all objects have their own lifecycle and there is no owner. This occurs where many to many relationships are available, instead of one to one or one to many.</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b</a:t>
            </a:r>
            <a:r>
              <a:rPr lang="en-IN" dirty="0" smtClean="0"/>
              <a:t/>
            </a:r>
            <a:br>
              <a:rPr lang="en-IN" dirty="0" smtClean="0"/>
            </a:br>
            <a:r>
              <a:rPr lang="en-IN" sz="1200" b="0" i="0" kern="1200" dirty="0" smtClean="0">
                <a:solidFill>
                  <a:schemeClr val="tx1"/>
                </a:solidFill>
                <a:latin typeface="+mn-lt"/>
                <a:ea typeface="+mn-ea"/>
                <a:cs typeface="+mn-cs"/>
              </a:rPr>
              <a:t>Explanation: Composition occurs when child object gets killed if parent object gets killed. Aggregation is also known as strong Aggregation.</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a</a:t>
            </a:r>
            <a:r>
              <a:rPr lang="en-IN" dirty="0" smtClean="0"/>
              <a:t/>
            </a:r>
            <a:br>
              <a:rPr lang="en-IN" dirty="0" smtClean="0"/>
            </a:br>
            <a:r>
              <a:rPr lang="en-IN" sz="1200" b="0" i="0" kern="1200" dirty="0" smtClean="0">
                <a:solidFill>
                  <a:schemeClr val="tx1"/>
                </a:solidFill>
                <a:latin typeface="+mn-lt"/>
                <a:ea typeface="+mn-ea"/>
                <a:cs typeface="+mn-cs"/>
              </a:rPr>
              <a:t>Explanation: Aggregation occurs when objects have their own life cycle and child object can associate with only one parent object.</a:t>
            </a:r>
            <a:endParaRPr lang="en-IN" dirty="0"/>
          </a:p>
        </p:txBody>
      </p:sp>
      <p:sp>
        <p:nvSpPr>
          <p:cNvPr id="4" name="Slide Number Placeholder 3"/>
          <p:cNvSpPr>
            <a:spLocks noGrp="1"/>
          </p:cNvSpPr>
          <p:nvPr>
            <p:ph type="sldNum" sz="quarter" idx="10"/>
          </p:nvPr>
        </p:nvSpPr>
        <p:spPr/>
        <p:txBody>
          <a:bodyPr/>
          <a:lstStyle/>
          <a:p>
            <a:fld id="{B8A5D5AC-288C-44FD-95BE-33655A3B9E60}"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59AFED-45DE-47BA-9C2C-D49ABEE4841D}" type="datetimeFigureOut">
              <a:rPr lang="en-US" smtClean="0"/>
              <a:pPr/>
              <a:t>3/16/2020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9AFED-45DE-47BA-9C2C-D49ABEE4841D}" type="datetimeFigureOut">
              <a:rPr lang="en-US" smtClean="0"/>
              <a:pPr/>
              <a:t>3/16/2020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9AFED-45DE-47BA-9C2C-D49ABEE4841D}" type="datetimeFigureOut">
              <a:rPr lang="en-US" smtClean="0"/>
              <a:pPr/>
              <a:t>3/16/2020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9AFED-45DE-47BA-9C2C-D49ABEE4841D}" type="datetimeFigureOut">
              <a:rPr lang="en-US" smtClean="0"/>
              <a:pPr/>
              <a:t>3/16/2020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59AFED-45DE-47BA-9C2C-D49ABEE4841D}" type="datetimeFigureOut">
              <a:rPr lang="en-US" smtClean="0"/>
              <a:pPr/>
              <a:t>3/16/2020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59AFED-45DE-47BA-9C2C-D49ABEE4841D}" type="datetimeFigureOut">
              <a:rPr lang="en-US" smtClean="0"/>
              <a:pPr/>
              <a:t>3/16/2020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59AFED-45DE-47BA-9C2C-D49ABEE4841D}" type="datetimeFigureOut">
              <a:rPr lang="en-US" smtClean="0"/>
              <a:pPr/>
              <a:t>3/16/2020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59AFED-45DE-47BA-9C2C-D49ABEE4841D}" type="datetimeFigureOut">
              <a:rPr lang="en-US" smtClean="0"/>
              <a:pPr/>
              <a:t>3/16/2020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9AFED-45DE-47BA-9C2C-D49ABEE4841D}" type="datetimeFigureOut">
              <a:rPr lang="en-US" smtClean="0"/>
              <a:pPr/>
              <a:t>3/16/2020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59AFED-45DE-47BA-9C2C-D49ABEE4841D}" type="datetimeFigureOut">
              <a:rPr lang="en-US" smtClean="0"/>
              <a:pPr/>
              <a:t>3/16/2020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59AFED-45DE-47BA-9C2C-D49ABEE4841D}" type="datetimeFigureOut">
              <a:rPr lang="en-US" smtClean="0"/>
              <a:pPr/>
              <a:t>3/16/2020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36A64-C178-43B6-BB31-04AF11B99E6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9AFED-45DE-47BA-9C2C-D49ABEE4841D}" type="datetimeFigureOut">
              <a:rPr lang="en-US" smtClean="0"/>
              <a:pPr/>
              <a:t>3/16/2020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6A64-C178-43B6-BB31-04AF11B99E6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1857364"/>
            <a:ext cx="8229600" cy="1143000"/>
          </a:xfrm>
        </p:spPr>
        <p:txBody>
          <a:bodyPr/>
          <a:lstStyle/>
          <a:p>
            <a:r>
              <a:rPr lang="en-IN" b="1" smtClean="0"/>
              <a:t>OOPs - QUIZ</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26064"/>
          </a:xfrm>
        </p:spPr>
        <p:txBody>
          <a:bodyPr>
            <a:noAutofit/>
          </a:bodyPr>
          <a:lstStyle/>
          <a:p>
            <a:pPr algn="l"/>
            <a:r>
              <a:rPr lang="en-IN" sz="2000" dirty="0" smtClean="0"/>
              <a:t>9. What is it called where object has its own lifecycle and child object cannot belong to another parent object?</a:t>
            </a:r>
            <a:br>
              <a:rPr lang="en-IN" sz="2000" dirty="0" smtClean="0"/>
            </a:br>
            <a:r>
              <a:rPr lang="en-IN" sz="2000" dirty="0" smtClean="0"/>
              <a:t/>
            </a:r>
            <a:br>
              <a:rPr lang="en-IN" sz="2000" dirty="0" smtClean="0"/>
            </a:br>
            <a:r>
              <a:rPr lang="en-IN" sz="2000" dirty="0" smtClean="0"/>
              <a:t>a) Aggregation</a:t>
            </a:r>
            <a:br>
              <a:rPr lang="en-IN" sz="2000" dirty="0" smtClean="0"/>
            </a:br>
            <a:r>
              <a:rPr lang="en-IN" sz="2000" dirty="0" smtClean="0"/>
              <a:t>b) Composition</a:t>
            </a:r>
            <a:br>
              <a:rPr lang="en-IN" sz="2000" dirty="0" smtClean="0"/>
            </a:br>
            <a:r>
              <a:rPr lang="en-IN" sz="2000" dirty="0" smtClean="0"/>
              <a:t>c) Encapsulation</a:t>
            </a:r>
            <a:br>
              <a:rPr lang="en-IN" sz="2000" dirty="0" smtClean="0"/>
            </a:br>
            <a:r>
              <a:rPr lang="en-IN" sz="2000" dirty="0" smtClean="0"/>
              <a:t>d) Association</a:t>
            </a:r>
            <a:br>
              <a:rPr lang="en-IN" sz="2000" dirty="0" smtClean="0"/>
            </a:b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3582990"/>
          </a:xfrm>
        </p:spPr>
        <p:txBody>
          <a:bodyPr>
            <a:noAutofit/>
          </a:bodyPr>
          <a:lstStyle/>
          <a:p>
            <a:pPr algn="l"/>
            <a:r>
              <a:rPr lang="en-IN" sz="2000" dirty="0" smtClean="0"/>
              <a:t>10. Method overriding is combination of inheritance and polymorphism?</a:t>
            </a:r>
            <a:br>
              <a:rPr lang="en-IN" sz="2000" dirty="0" smtClean="0"/>
            </a:br>
            <a:r>
              <a:rPr lang="en-IN" sz="2000" dirty="0" smtClean="0"/>
              <a:t/>
            </a:r>
            <a:br>
              <a:rPr lang="en-IN" sz="2000" dirty="0" smtClean="0"/>
            </a:br>
            <a:r>
              <a:rPr lang="en-IN" sz="2000" dirty="0" smtClean="0"/>
              <a:t>a) True</a:t>
            </a:r>
            <a:br>
              <a:rPr lang="en-IN" sz="2000" dirty="0" smtClean="0"/>
            </a:br>
            <a:r>
              <a:rPr lang="en-IN" sz="2000" dirty="0" smtClean="0"/>
              <a:t>b) false</a:t>
            </a:r>
            <a:br>
              <a:rPr lang="en-IN" sz="2000" dirty="0" smtClean="0"/>
            </a:br>
            <a:r>
              <a:rPr lang="en-IN" sz="2000" dirty="0" smtClean="0"/>
              <a:t/>
            </a:r>
            <a:br>
              <a:rPr lang="en-IN" sz="2000" dirty="0" smtClean="0"/>
            </a:b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68742"/>
          </a:xfrm>
        </p:spPr>
        <p:txBody>
          <a:bodyPr>
            <a:normAutofit/>
          </a:bodyPr>
          <a:lstStyle/>
          <a:p>
            <a:pPr algn="l"/>
            <a:r>
              <a:rPr lang="en-IN" sz="1800" b="1" dirty="0" smtClean="0"/>
              <a:t> What JDBC stands for?</a:t>
            </a:r>
            <a:br>
              <a:rPr lang="en-IN" sz="1800" b="1" dirty="0" smtClean="0"/>
            </a:br>
            <a:r>
              <a:rPr lang="en-IN" sz="1800" b="1" dirty="0" smtClean="0"/>
              <a:t>a)</a:t>
            </a:r>
            <a:r>
              <a:rPr lang="en-IN" sz="1800" dirty="0" smtClean="0"/>
              <a:t> Java Database Connectivity</a:t>
            </a:r>
            <a:r>
              <a:rPr lang="en-IN" sz="1800" b="1" dirty="0" smtClean="0"/>
              <a:t/>
            </a:r>
            <a:br>
              <a:rPr lang="en-IN" sz="1800" b="1" dirty="0" smtClean="0"/>
            </a:br>
            <a:r>
              <a:rPr lang="en-IN" sz="1800" b="1" dirty="0" smtClean="0"/>
              <a:t>b)</a:t>
            </a:r>
            <a:r>
              <a:rPr lang="en-IN" sz="1800" dirty="0" smtClean="0"/>
              <a:t> Java Driver for Basic Connection</a:t>
            </a:r>
            <a:r>
              <a:rPr lang="en-IN" sz="1800" b="1" dirty="0" smtClean="0"/>
              <a:t/>
            </a:r>
            <a:br>
              <a:rPr lang="en-IN" sz="1800" b="1" dirty="0" smtClean="0"/>
            </a:br>
            <a:r>
              <a:rPr lang="en-IN" sz="1800" b="1" dirty="0" smtClean="0"/>
              <a:t>c)</a:t>
            </a:r>
            <a:r>
              <a:rPr lang="en-IN" sz="1800" dirty="0" smtClean="0"/>
              <a:t> Joint Database Connectivity</a:t>
            </a:r>
            <a:r>
              <a:rPr lang="en-IN" sz="1800" b="1" dirty="0" smtClean="0"/>
              <a:t/>
            </a:r>
            <a:br>
              <a:rPr lang="en-IN" sz="1800" b="1" dirty="0" smtClean="0"/>
            </a:br>
            <a:r>
              <a:rPr lang="en-IN" sz="1800" b="1" dirty="0" smtClean="0"/>
              <a:t>d)</a:t>
            </a:r>
            <a:r>
              <a:rPr lang="en-IN" sz="1800" dirty="0" smtClean="0"/>
              <a:t> Joint Driver for Basic Connection</a:t>
            </a:r>
            <a:r>
              <a:rPr lang="en-IN" sz="1800" b="1" dirty="0" smtClean="0"/>
              <a:t/>
            </a:r>
            <a:br>
              <a:rPr lang="en-IN" sz="1800" b="1" dirty="0" smtClean="0"/>
            </a:b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rmAutofit/>
          </a:bodyPr>
          <a:lstStyle/>
          <a:p>
            <a:pPr algn="l"/>
            <a:r>
              <a:rPr lang="en-IN" sz="1800" b="1" dirty="0" smtClean="0"/>
              <a:t>Which of the following is correct about JDBC?</a:t>
            </a:r>
            <a:br>
              <a:rPr lang="en-IN" sz="1800" b="1" dirty="0" smtClean="0"/>
            </a:br>
            <a:r>
              <a:rPr lang="en-IN" sz="1800" b="1" dirty="0" smtClean="0"/>
              <a:t>a) </a:t>
            </a:r>
            <a:r>
              <a:rPr lang="en-IN" sz="1800" dirty="0" smtClean="0"/>
              <a:t>JDBC architecture decouples an abstraction from its implementation.</a:t>
            </a:r>
            <a:r>
              <a:rPr lang="en-IN" sz="1800" b="1" dirty="0" smtClean="0"/>
              <a:t/>
            </a:r>
            <a:br>
              <a:rPr lang="en-IN" sz="1800" b="1" dirty="0" smtClean="0"/>
            </a:br>
            <a:r>
              <a:rPr lang="en-IN" sz="1800" b="1" dirty="0" smtClean="0"/>
              <a:t>b) </a:t>
            </a:r>
            <a:r>
              <a:rPr lang="en-IN" sz="1800" dirty="0" smtClean="0"/>
              <a:t>JDBC follows a bridge design pattern.</a:t>
            </a:r>
            <a:r>
              <a:rPr lang="en-IN" sz="1800" b="1" dirty="0" smtClean="0"/>
              <a:t/>
            </a:r>
            <a:br>
              <a:rPr lang="en-IN" sz="1800" b="1" dirty="0" smtClean="0"/>
            </a:br>
            <a:r>
              <a:rPr lang="en-IN" sz="1800" b="1" dirty="0" smtClean="0"/>
              <a:t>c) </a:t>
            </a:r>
            <a:r>
              <a:rPr lang="en-IN" sz="1800" dirty="0" smtClean="0"/>
              <a:t> Both of the above.</a:t>
            </a:r>
            <a:r>
              <a:rPr lang="en-IN" sz="1800" b="1" dirty="0" smtClean="0"/>
              <a:t/>
            </a:r>
            <a:br>
              <a:rPr lang="en-IN" sz="1800" b="1" dirty="0" smtClean="0"/>
            </a:br>
            <a:r>
              <a:rPr lang="en-IN" sz="1800" b="1" dirty="0" smtClean="0"/>
              <a:t>d) </a:t>
            </a:r>
            <a:r>
              <a:rPr lang="en-IN" sz="1800" dirty="0" smtClean="0"/>
              <a:t> None of the above.</a:t>
            </a:r>
            <a:r>
              <a:rPr lang="en-IN" sz="1800" b="1" dirty="0" smtClean="0"/>
              <a:t/>
            </a:r>
            <a:br>
              <a:rPr lang="en-IN" sz="1800" b="1" dirty="0" smtClean="0"/>
            </a:br>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11684"/>
          </a:xfrm>
        </p:spPr>
        <p:txBody>
          <a:bodyPr>
            <a:noAutofit/>
          </a:bodyPr>
          <a:lstStyle/>
          <a:p>
            <a:pPr algn="l"/>
            <a:r>
              <a:rPr lang="en-IN" sz="1800" b="1" dirty="0" smtClean="0"/>
              <a:t> How does JDBC handle the data types of Java and database?</a:t>
            </a:r>
            <a:br>
              <a:rPr lang="en-IN" sz="1800" b="1" dirty="0" smtClean="0"/>
            </a:br>
            <a:r>
              <a:rPr lang="en-IN" sz="1800" b="1" dirty="0" smtClean="0"/>
              <a:t>a)</a:t>
            </a:r>
            <a:r>
              <a:rPr lang="en-IN" sz="1800" dirty="0" smtClean="0"/>
              <a:t>  The JDBC driver converts the Java data type to the appropriate JDBC type before sending it to the database.</a:t>
            </a:r>
            <a:r>
              <a:rPr lang="en-IN" sz="1800" b="1" dirty="0" smtClean="0"/>
              <a:t/>
            </a:r>
            <a:br>
              <a:rPr lang="en-IN" sz="1800" b="1" dirty="0" smtClean="0"/>
            </a:br>
            <a:r>
              <a:rPr lang="en-IN" sz="1800" b="1" dirty="0" smtClean="0"/>
              <a:t>b)</a:t>
            </a:r>
            <a:r>
              <a:rPr lang="en-IN" sz="1800" dirty="0" smtClean="0"/>
              <a:t> It uses a default mapping for most data types.</a:t>
            </a:r>
            <a:r>
              <a:rPr lang="en-IN" sz="1800" b="1" dirty="0" smtClean="0"/>
              <a:t/>
            </a:r>
            <a:br>
              <a:rPr lang="en-IN" sz="1800" b="1" dirty="0" smtClean="0"/>
            </a:br>
            <a:r>
              <a:rPr lang="en-IN" sz="1800" b="1" dirty="0" smtClean="0"/>
              <a:t>c) </a:t>
            </a:r>
            <a:r>
              <a:rPr lang="en-IN" sz="1800" dirty="0" smtClean="0"/>
              <a:t> Both of the above.</a:t>
            </a:r>
            <a:r>
              <a:rPr lang="en-IN" sz="1800" b="1" dirty="0" smtClean="0"/>
              <a:t/>
            </a:r>
            <a:br>
              <a:rPr lang="en-IN" sz="1800" b="1" dirty="0" smtClean="0"/>
            </a:br>
            <a:r>
              <a:rPr lang="en-IN" sz="1800" b="1" dirty="0" smtClean="0"/>
              <a:t>d) </a:t>
            </a:r>
            <a:r>
              <a:rPr lang="en-IN" sz="1800" dirty="0" smtClean="0"/>
              <a:t> None of the above.</a:t>
            </a:r>
            <a:r>
              <a:rPr lang="en-IN" sz="1800" b="1" dirty="0" smtClean="0"/>
              <a:t/>
            </a:r>
            <a:br>
              <a:rPr lang="en-IN" sz="1800" b="1" dirty="0" smtClean="0"/>
            </a:br>
            <a:r>
              <a:rPr lang="en-IN" sz="1800" dirty="0" smtClean="0"/>
              <a:t/>
            </a:r>
            <a:br>
              <a:rPr lang="en-IN" sz="1800" dirty="0" smtClean="0"/>
            </a:b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25932"/>
          </a:xfrm>
        </p:spPr>
        <p:txBody>
          <a:bodyPr>
            <a:noAutofit/>
          </a:bodyPr>
          <a:lstStyle/>
          <a:p>
            <a:pPr algn="l"/>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a) What is a connection?</a:t>
            </a:r>
            <a:br>
              <a:rPr lang="en-IN" sz="1800" dirty="0" smtClean="0"/>
            </a:br>
            <a:r>
              <a:rPr lang="en-IN" sz="1800" dirty="0" smtClean="0"/>
              <a:t/>
            </a:r>
            <a:br>
              <a:rPr lang="en-IN" sz="1800" dirty="0" smtClean="0"/>
            </a:br>
            <a:r>
              <a:rPr lang="en-IN" sz="1800" dirty="0" smtClean="0"/>
              <a:t>b) What is a statement?</a:t>
            </a:r>
            <a:br>
              <a:rPr lang="en-IN" sz="1800" dirty="0" smtClean="0"/>
            </a:br>
            <a:r>
              <a:rPr lang="en-IN" sz="1800" dirty="0" smtClean="0"/>
              <a:t/>
            </a:r>
            <a:br>
              <a:rPr lang="en-IN" sz="1800" dirty="0" smtClean="0"/>
            </a:br>
            <a:r>
              <a:rPr lang="en-IN" sz="1800" dirty="0" smtClean="0"/>
              <a:t>c) What is a </a:t>
            </a:r>
            <a:r>
              <a:rPr lang="en-IN" sz="1800" dirty="0" err="1" smtClean="0"/>
              <a:t>ResultSet</a:t>
            </a:r>
            <a:r>
              <a:rPr lang="en-IN" sz="1800" dirty="0" smtClean="0"/>
              <a:t>?</a:t>
            </a:r>
            <a:br>
              <a:rPr lang="en-IN" sz="1800" dirty="0" smtClean="0"/>
            </a:br>
            <a:r>
              <a:rPr lang="en-IN" sz="1800" dirty="0" smtClean="0"/>
              <a:t/>
            </a:r>
            <a:br>
              <a:rPr lang="en-IN" sz="1800" dirty="0" smtClean="0"/>
            </a:br>
            <a:r>
              <a:rPr lang="en-IN" sz="1800" dirty="0" smtClean="0"/>
              <a:t>d) How does JDBC handle the data types of Java and database?</a:t>
            </a:r>
            <a:br>
              <a:rPr lang="en-IN" sz="1800" dirty="0" smtClean="0"/>
            </a:br>
            <a:r>
              <a:rPr lang="en-IN" sz="1800" dirty="0" smtClean="0"/>
              <a:t/>
            </a:r>
            <a:br>
              <a:rPr lang="en-IN" sz="1800" dirty="0" smtClean="0"/>
            </a:br>
            <a:r>
              <a:rPr lang="en-IN" sz="1800" dirty="0" smtClean="0"/>
              <a:t>e)  What is the most common exception to deal with JDBC?</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928802"/>
            <a:ext cx="8229600" cy="1143000"/>
          </a:xfrm>
        </p:spPr>
        <p:txBody>
          <a:bodyPr/>
          <a:lstStyle/>
          <a:p>
            <a:r>
              <a:rPr lang="en-IN"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3143272"/>
          </a:xfrm>
        </p:spPr>
        <p:txBody>
          <a:bodyPr>
            <a:noAutofit/>
          </a:bodyPr>
          <a:lstStyle/>
          <a:p>
            <a:pPr algn="l"/>
            <a:r>
              <a:rPr lang="en-IN" sz="2000" dirty="0"/>
              <a:t>1. Which of the following is not OOPS concept in Java?</a:t>
            </a:r>
            <a:br>
              <a:rPr lang="en-IN" sz="2000" dirty="0"/>
            </a:br>
            <a:r>
              <a:rPr lang="en-IN" sz="2000" dirty="0" smtClean="0"/>
              <a:t/>
            </a:r>
            <a:br>
              <a:rPr lang="en-IN" sz="2000" dirty="0" smtClean="0"/>
            </a:br>
            <a:r>
              <a:rPr lang="en-IN" sz="2000" dirty="0" smtClean="0"/>
              <a:t>a</a:t>
            </a:r>
            <a:r>
              <a:rPr lang="en-IN" sz="2000" dirty="0"/>
              <a:t>) Inheritance</a:t>
            </a:r>
            <a:br>
              <a:rPr lang="en-IN" sz="2000" dirty="0"/>
            </a:br>
            <a:r>
              <a:rPr lang="en-IN" sz="2000" dirty="0"/>
              <a:t>b) Encapsulation</a:t>
            </a:r>
            <a:br>
              <a:rPr lang="en-IN" sz="2000" dirty="0"/>
            </a:br>
            <a:r>
              <a:rPr lang="en-IN" sz="2000" dirty="0"/>
              <a:t>c) Polymorphism</a:t>
            </a:r>
            <a:br>
              <a:rPr lang="en-IN" sz="2000" dirty="0"/>
            </a:br>
            <a:r>
              <a:rPr lang="en-IN" sz="2000" dirty="0"/>
              <a:t>d) Compilation</a:t>
            </a:r>
            <a:br>
              <a:rPr lang="en-IN" sz="2000" dirty="0"/>
            </a:b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3714776"/>
          </a:xfrm>
        </p:spPr>
        <p:txBody>
          <a:bodyPr>
            <a:normAutofit/>
          </a:bodyPr>
          <a:lstStyle/>
          <a:p>
            <a:pPr algn="l"/>
            <a:r>
              <a:rPr lang="en-IN" sz="2000" dirty="0" smtClean="0"/>
              <a:t>2. Which of the following is a type of polymorphism in Java?</a:t>
            </a:r>
            <a:br>
              <a:rPr lang="en-IN" sz="2000" dirty="0" smtClean="0"/>
            </a:br>
            <a:r>
              <a:rPr lang="en-IN" sz="2000" dirty="0" smtClean="0"/>
              <a:t/>
            </a:r>
            <a:br>
              <a:rPr lang="en-IN" sz="2000" dirty="0" smtClean="0"/>
            </a:br>
            <a:r>
              <a:rPr lang="en-IN" sz="2000" dirty="0" smtClean="0"/>
              <a:t>a) Compile time polymorphism</a:t>
            </a:r>
            <a:br>
              <a:rPr lang="en-IN" sz="2000" dirty="0" smtClean="0"/>
            </a:br>
            <a:r>
              <a:rPr lang="en-IN" sz="2000" dirty="0" smtClean="0"/>
              <a:t>b) Execution time polymorphism</a:t>
            </a:r>
            <a:br>
              <a:rPr lang="en-IN" sz="2000" dirty="0" smtClean="0"/>
            </a:br>
            <a:r>
              <a:rPr lang="en-IN" sz="2000" dirty="0" smtClean="0"/>
              <a:t>c) Multiple polymorphism</a:t>
            </a:r>
            <a:br>
              <a:rPr lang="en-IN" sz="2000" dirty="0" smtClean="0"/>
            </a:br>
            <a:r>
              <a:rPr lang="en-IN" sz="2000" dirty="0" smtClean="0"/>
              <a:t>d) Multilevel polymorphism</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2428892"/>
          </a:xfrm>
        </p:spPr>
        <p:txBody>
          <a:bodyPr>
            <a:noAutofit/>
          </a:bodyPr>
          <a:lstStyle/>
          <a:p>
            <a:pPr algn="l"/>
            <a:r>
              <a:rPr lang="en-IN" sz="2000" dirty="0" smtClean="0"/>
              <a:t>3. When does method overloading is determined?</a:t>
            </a:r>
            <a:br>
              <a:rPr lang="en-IN" sz="2000" dirty="0" smtClean="0"/>
            </a:br>
            <a:r>
              <a:rPr lang="en-IN" sz="2000" dirty="0" smtClean="0"/>
              <a:t/>
            </a:r>
            <a:br>
              <a:rPr lang="en-IN" sz="2000" dirty="0" smtClean="0"/>
            </a:br>
            <a:r>
              <a:rPr lang="en-IN" sz="2000" dirty="0" smtClean="0"/>
              <a:t>a) At run time</a:t>
            </a:r>
            <a:br>
              <a:rPr lang="en-IN" sz="2000" dirty="0" smtClean="0"/>
            </a:br>
            <a:r>
              <a:rPr lang="en-IN" sz="2000" dirty="0" smtClean="0"/>
              <a:t>b) At compile time</a:t>
            </a:r>
            <a:br>
              <a:rPr lang="en-IN" sz="2000" dirty="0" smtClean="0"/>
            </a:br>
            <a:r>
              <a:rPr lang="en-IN" sz="2000" dirty="0" smtClean="0"/>
              <a:t>c) At coding time</a:t>
            </a:r>
            <a:br>
              <a:rPr lang="en-IN" sz="2000" dirty="0" smtClean="0"/>
            </a:br>
            <a:r>
              <a:rPr lang="en-IN" sz="2000" dirty="0" smtClean="0"/>
              <a:t>d) At execution time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Autofit/>
          </a:bodyPr>
          <a:lstStyle/>
          <a:p>
            <a:pPr algn="l"/>
            <a:r>
              <a:rPr lang="en-IN" sz="2000" dirty="0" smtClean="0"/>
              <a:t>4. When Overloading does not occur?</a:t>
            </a:r>
            <a:br>
              <a:rPr lang="en-IN" sz="2000" dirty="0" smtClean="0"/>
            </a:br>
            <a:r>
              <a:rPr lang="en-IN" sz="2000" dirty="0"/>
              <a:t/>
            </a:r>
            <a:br>
              <a:rPr lang="en-IN" sz="2000" dirty="0"/>
            </a:br>
            <a:r>
              <a:rPr lang="en-IN" sz="2000" dirty="0" smtClean="0"/>
              <a:t>a) More than one method with same name but different method signature and different number or type of parameters</a:t>
            </a:r>
            <a:br>
              <a:rPr lang="en-IN" sz="2000" dirty="0" smtClean="0"/>
            </a:br>
            <a:r>
              <a:rPr lang="en-IN" sz="2000" dirty="0" smtClean="0"/>
              <a:t>b) More than one method with same name, same signature but different number of signature</a:t>
            </a:r>
            <a:br>
              <a:rPr lang="en-IN" sz="2000" dirty="0" smtClean="0"/>
            </a:br>
            <a:r>
              <a:rPr lang="en-IN" sz="2000" dirty="0" smtClean="0"/>
              <a:t>c) More than one method with same name, same signature, same number of parameters but different type</a:t>
            </a:r>
            <a:br>
              <a:rPr lang="en-IN" sz="2000" dirty="0" smtClean="0"/>
            </a:br>
            <a:r>
              <a:rPr lang="en-IN" sz="2000" dirty="0" smtClean="0"/>
              <a:t>d) More than one method with same name, same number of parameters and type but different signature</a:t>
            </a:r>
            <a:br>
              <a:rPr lang="en-IN" sz="2000" dirty="0" smtClean="0"/>
            </a:b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143536"/>
          </a:xfrm>
        </p:spPr>
        <p:txBody>
          <a:bodyPr>
            <a:normAutofit/>
          </a:bodyPr>
          <a:lstStyle/>
          <a:p>
            <a:pPr algn="l"/>
            <a:r>
              <a:rPr lang="en-IN" sz="2000" dirty="0"/>
              <a:t>5. Which concept of Java is a way of converting real world objects in terms of class?</a:t>
            </a:r>
            <a:br>
              <a:rPr lang="en-IN" sz="2000" dirty="0"/>
            </a:br>
            <a:r>
              <a:rPr lang="en-IN" sz="2000" dirty="0" smtClean="0"/>
              <a:t/>
            </a:r>
            <a:br>
              <a:rPr lang="en-IN" sz="2000" dirty="0" smtClean="0"/>
            </a:br>
            <a:r>
              <a:rPr lang="en-IN" sz="2000" dirty="0" smtClean="0"/>
              <a:t>a</a:t>
            </a:r>
            <a:r>
              <a:rPr lang="en-IN" sz="2000" dirty="0"/>
              <a:t>) Polymorphism</a:t>
            </a:r>
            <a:br>
              <a:rPr lang="en-IN" sz="2000" dirty="0"/>
            </a:br>
            <a:r>
              <a:rPr lang="en-IN" sz="2000" dirty="0"/>
              <a:t>b) Encapsulation</a:t>
            </a:r>
            <a:br>
              <a:rPr lang="en-IN" sz="2000" dirty="0"/>
            </a:br>
            <a:r>
              <a:rPr lang="en-IN" sz="2000" dirty="0"/>
              <a:t>c) Abstraction</a:t>
            </a:r>
            <a:br>
              <a:rPr lang="en-IN" sz="2000" dirty="0"/>
            </a:br>
            <a:r>
              <a:rPr lang="en-IN" sz="2000" dirty="0"/>
              <a:t>d) Inheritance</a:t>
            </a:r>
            <a:br>
              <a:rPr lang="en-IN" sz="2000" dirty="0"/>
            </a:br>
            <a:r>
              <a:rPr lang="en-IN" sz="2000" dirty="0"/>
              <a:t/>
            </a:r>
            <a:br>
              <a:rPr lang="en-IN" sz="2000" dirty="0"/>
            </a:br>
            <a:r>
              <a:rPr lang="en-IN" sz="2000" dirty="0"/>
              <a:t/>
            </a:r>
            <a:br>
              <a:rPr lang="en-IN" sz="2000" dirty="0"/>
            </a:br>
            <a:r>
              <a:rPr lang="en-IN" sz="2000" dirty="0"/>
              <a:t/>
            </a:r>
            <a:br>
              <a:rPr lang="en-IN" sz="2000" dirty="0"/>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2857520"/>
          </a:xfrm>
        </p:spPr>
        <p:txBody>
          <a:bodyPr>
            <a:normAutofit/>
          </a:bodyPr>
          <a:lstStyle/>
          <a:p>
            <a:pPr algn="l"/>
            <a:r>
              <a:rPr lang="en-IN" sz="2000" dirty="0" smtClean="0"/>
              <a:t>6. Which concept of Java is achieved by combining methods and attribute into a class?</a:t>
            </a:r>
            <a:br>
              <a:rPr lang="en-IN" sz="2000" dirty="0" smtClean="0"/>
            </a:br>
            <a:r>
              <a:rPr lang="en-IN" sz="2000" dirty="0" smtClean="0"/>
              <a:t/>
            </a:r>
            <a:br>
              <a:rPr lang="en-IN" sz="2000" dirty="0" smtClean="0"/>
            </a:br>
            <a:r>
              <a:rPr lang="en-IN" sz="2000" dirty="0" smtClean="0"/>
              <a:t>a) Encapsulation</a:t>
            </a:r>
            <a:br>
              <a:rPr lang="en-IN" sz="2000" dirty="0" smtClean="0"/>
            </a:br>
            <a:r>
              <a:rPr lang="en-IN" sz="2000" dirty="0" smtClean="0"/>
              <a:t>b) Inheritance</a:t>
            </a:r>
            <a:br>
              <a:rPr lang="en-IN" sz="2000" dirty="0" smtClean="0"/>
            </a:br>
            <a:r>
              <a:rPr lang="en-IN" sz="2000" dirty="0" smtClean="0"/>
              <a:t>c) Polymorphism</a:t>
            </a:r>
            <a:br>
              <a:rPr lang="en-IN" sz="2000" dirty="0" smtClean="0"/>
            </a:br>
            <a:r>
              <a:rPr lang="en-IN" sz="2000" dirty="0" smtClean="0"/>
              <a:t>d) Abstraction</a:t>
            </a:r>
            <a:br>
              <a:rPr lang="en-IN" sz="2000" dirty="0" smtClean="0"/>
            </a:b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11618"/>
          </a:xfrm>
        </p:spPr>
        <p:txBody>
          <a:bodyPr>
            <a:noAutofit/>
          </a:bodyPr>
          <a:lstStyle/>
          <a:p>
            <a:pPr algn="l"/>
            <a:r>
              <a:rPr lang="en-IN" sz="2000" dirty="0" smtClean="0"/>
              <a:t>7. What is it called if an object has its own lifecycle and there is no owner?</a:t>
            </a:r>
            <a:br>
              <a:rPr lang="en-IN" sz="2000" dirty="0" smtClean="0"/>
            </a:br>
            <a:r>
              <a:rPr lang="en-IN" sz="2000" dirty="0" smtClean="0"/>
              <a:t/>
            </a:r>
            <a:br>
              <a:rPr lang="en-IN" sz="2000" dirty="0" smtClean="0"/>
            </a:br>
            <a:r>
              <a:rPr lang="en-IN" sz="2000" dirty="0" smtClean="0"/>
              <a:t>a) Aggregation</a:t>
            </a:r>
            <a:br>
              <a:rPr lang="en-IN" sz="2000" dirty="0" smtClean="0"/>
            </a:br>
            <a:r>
              <a:rPr lang="en-IN" sz="2000" dirty="0" smtClean="0"/>
              <a:t>b) Composition</a:t>
            </a:r>
            <a:br>
              <a:rPr lang="en-IN" sz="2000" dirty="0" smtClean="0"/>
            </a:br>
            <a:r>
              <a:rPr lang="en-IN" sz="2000" dirty="0" smtClean="0"/>
              <a:t>c) Encapsulation</a:t>
            </a:r>
            <a:br>
              <a:rPr lang="en-IN" sz="2000" dirty="0" smtClean="0"/>
            </a:br>
            <a:r>
              <a:rPr lang="en-IN" sz="2000" dirty="0" smtClean="0"/>
              <a:t>d) Association</a:t>
            </a:r>
            <a:br>
              <a:rPr lang="en-IN" sz="2000" dirty="0" smtClean="0"/>
            </a:b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5286412"/>
          </a:xfrm>
        </p:spPr>
        <p:txBody>
          <a:bodyPr>
            <a:normAutofit/>
          </a:bodyPr>
          <a:lstStyle/>
          <a:p>
            <a:pPr algn="l"/>
            <a:r>
              <a:rPr lang="en-IN" sz="2000" dirty="0"/>
              <a:t>8. What is it called where child object gets killed if parent object is killed?</a:t>
            </a:r>
            <a:br>
              <a:rPr lang="en-IN" sz="2000" dirty="0"/>
            </a:br>
            <a:r>
              <a:rPr lang="en-IN" sz="2000" dirty="0" smtClean="0"/>
              <a:t/>
            </a:r>
            <a:br>
              <a:rPr lang="en-IN" sz="2000" dirty="0" smtClean="0"/>
            </a:br>
            <a:r>
              <a:rPr lang="en-IN" sz="2000" dirty="0" smtClean="0"/>
              <a:t>a</a:t>
            </a:r>
            <a:r>
              <a:rPr lang="en-IN" sz="2000" dirty="0"/>
              <a:t>) Aggregation</a:t>
            </a:r>
            <a:br>
              <a:rPr lang="en-IN" sz="2000" dirty="0"/>
            </a:br>
            <a:r>
              <a:rPr lang="en-IN" sz="2000" dirty="0"/>
              <a:t>b) Composition</a:t>
            </a:r>
            <a:br>
              <a:rPr lang="en-IN" sz="2000" dirty="0"/>
            </a:br>
            <a:r>
              <a:rPr lang="en-IN" sz="2000" dirty="0"/>
              <a:t>c) Encapsulation</a:t>
            </a:r>
            <a:br>
              <a:rPr lang="en-IN" sz="2000" dirty="0"/>
            </a:br>
            <a:r>
              <a:rPr lang="en-IN" sz="2000" dirty="0"/>
              <a:t>d) Association</a:t>
            </a:r>
            <a:br>
              <a:rPr lang="en-IN" sz="2000" dirty="0"/>
            </a:br>
            <a:r>
              <a:rPr lang="en-IN" sz="2000" dirty="0"/>
              <a:t/>
            </a:r>
            <a:br>
              <a:rPr lang="en-IN" sz="2000" dirty="0"/>
            </a:br>
            <a:r>
              <a:rPr lang="en-IN" sz="2000" dirty="0"/>
              <a:t/>
            </a:r>
            <a:br>
              <a:rPr lang="en-IN" sz="2000" dirty="0"/>
            </a:b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233</Words>
  <Application>Microsoft Office PowerPoint</Application>
  <PresentationFormat>On-screen Show (4:3)</PresentationFormat>
  <Paragraphs>51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OOPs - QUIZ</vt:lpstr>
      <vt:lpstr>1. Which of the following is not OOPS concept in Java?  a) Inheritance b) Encapsulation c) Polymorphism d) Compilation </vt:lpstr>
      <vt:lpstr>2. Which of the following is a type of polymorphism in Java?  a) Compile time polymorphism b) Execution time polymorphism c) Multiple polymorphism d) Multilevel polymorphism</vt:lpstr>
      <vt:lpstr>3. When does method overloading is determined?  a) At run time b) At compile time c) At coding time d) At execution time</vt:lpstr>
      <vt:lpstr>4. When Overloading does not occur?  a) More than one method with same name but different method signature and different number or type of parameters b) More than one method with same name, same signature but different number of signature c) More than one method with same name, same signature, same number of parameters but different type d) More than one method with same name, same number of parameters and type but different signature </vt:lpstr>
      <vt:lpstr>5. Which concept of Java is a way of converting real world objects in terms of class?  a) Polymorphism b) Encapsulation c) Abstraction d) Inheritance    </vt:lpstr>
      <vt:lpstr>6. Which concept of Java is achieved by combining methods and attribute into a class?  a) Encapsulation b) Inheritance c) Polymorphism d) Abstraction </vt:lpstr>
      <vt:lpstr>7. What is it called if an object has its own lifecycle and there is no owner?  a) Aggregation b) Composition c) Encapsulation d) Association </vt:lpstr>
      <vt:lpstr>8. What is it called where child object gets killed if parent object is killed?  a) Aggregation b) Composition c) Encapsulation d) Association   </vt:lpstr>
      <vt:lpstr>9. What is it called where object has its own lifecycle and child object cannot belong to another parent object?  a) Aggregation b) Composition c) Encapsulation d) Association </vt:lpstr>
      <vt:lpstr>10. Method overriding is combination of inheritance and polymorphism?  a) True b) false  </vt:lpstr>
      <vt:lpstr> What JDBC stands for? a) Java Database Connectivity b) Java Driver for Basic Connection c) Joint Database Connectivity d) Joint Driver for Basic Connection </vt:lpstr>
      <vt:lpstr>Which of the following is correct about JDBC? a) JDBC architecture decouples an abstraction from its implementation. b) JDBC follows a bridge design pattern. c)  Both of the above. d)  None of the above. </vt:lpstr>
      <vt:lpstr> How does JDBC handle the data types of Java and database? a)  The JDBC driver converts the Java data type to the appropriate JDBC type before sending it to the database. b) It uses a default mapping for most data types. c)  Both of the above. d)  None of the above.  </vt:lpstr>
      <vt:lpstr>   a) What is a connection?  b) What is a statement?  c) What is a ResultSet?  d) How does JDBC handle the data types of Java and database?  e)  What is the most common exception to deal with JDBC?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HP</dc:creator>
  <cp:lastModifiedBy>HP</cp:lastModifiedBy>
  <cp:revision>38</cp:revision>
  <dcterms:created xsi:type="dcterms:W3CDTF">2019-06-14T11:17:29Z</dcterms:created>
  <dcterms:modified xsi:type="dcterms:W3CDTF">2020-03-16T12:31:50Z</dcterms:modified>
</cp:coreProperties>
</file>