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E7AC2B-DAAF-4473-AA9B-C7AC51F148B7}" type="datetimeFigureOut">
              <a:rPr lang="en-US" smtClean="0"/>
              <a:pPr/>
              <a:t>8/9/2019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E7AC2B-DAAF-4473-AA9B-C7AC51F148B7}" type="datetimeFigureOut">
              <a:rPr lang="en-US" smtClean="0"/>
              <a:pPr/>
              <a:t>8/9/2019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E7AC2B-DAAF-4473-AA9B-C7AC51F148B7}" type="datetimeFigureOut">
              <a:rPr lang="en-US" smtClean="0"/>
              <a:pPr/>
              <a:t>8/9/2019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E7AC2B-DAAF-4473-AA9B-C7AC51F148B7}" type="datetimeFigureOut">
              <a:rPr lang="en-US" smtClean="0"/>
              <a:pPr/>
              <a:t>8/9/2019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E7AC2B-DAAF-4473-AA9B-C7AC51F148B7}" type="datetimeFigureOut">
              <a:rPr lang="en-US" smtClean="0"/>
              <a:pPr/>
              <a:t>8/9/2019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E7AC2B-DAAF-4473-AA9B-C7AC51F148B7}" type="datetimeFigureOut">
              <a:rPr lang="en-US" smtClean="0"/>
              <a:pPr/>
              <a:t>8/9/2019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E7AC2B-DAAF-4473-AA9B-C7AC51F148B7}" type="datetimeFigureOut">
              <a:rPr lang="en-US" smtClean="0"/>
              <a:pPr/>
              <a:t>8/9/2019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E7AC2B-DAAF-4473-AA9B-C7AC51F148B7}" type="datetimeFigureOut">
              <a:rPr lang="en-US" smtClean="0"/>
              <a:pPr/>
              <a:t>8/9/2019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7AC2B-DAAF-4473-AA9B-C7AC51F148B7}" type="datetimeFigureOut">
              <a:rPr lang="en-US" smtClean="0"/>
              <a:pPr/>
              <a:t>8/9/2019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7AC2B-DAAF-4473-AA9B-C7AC51F148B7}" type="datetimeFigureOut">
              <a:rPr lang="en-US" smtClean="0"/>
              <a:pPr/>
              <a:t>8/9/2019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7AC2B-DAAF-4473-AA9B-C7AC51F148B7}" type="datetimeFigureOut">
              <a:rPr lang="en-US" smtClean="0"/>
              <a:pPr/>
              <a:t>8/9/2019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2E812-A232-42E4-9A06-C6DFF9FFC0F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7AC2B-DAAF-4473-AA9B-C7AC51F148B7}" type="datetimeFigureOut">
              <a:rPr lang="en-US" smtClean="0"/>
              <a:pPr/>
              <a:t>8/9/2019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2E812-A232-42E4-9A06-C6DFF9FFC0F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2500306"/>
            <a:ext cx="8229600" cy="1143000"/>
          </a:xfrm>
        </p:spPr>
        <p:txBody>
          <a:bodyPr/>
          <a:lstStyle/>
          <a:p>
            <a:r>
              <a:rPr lang="en-IN" dirty="0" smtClean="0"/>
              <a:t>INHERITANCE</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54692"/>
          </a:xfrm>
        </p:spPr>
        <p:txBody>
          <a:bodyPr>
            <a:normAutofit/>
          </a:bodyPr>
          <a:lstStyle/>
          <a:p>
            <a:pPr algn="l"/>
            <a:r>
              <a:rPr lang="en-IN" sz="1800" b="1" dirty="0"/>
              <a:t>Method Overriding in Java</a:t>
            </a:r>
            <a:br>
              <a:rPr lang="en-IN" sz="1800" b="1" dirty="0"/>
            </a:br>
            <a:r>
              <a:rPr lang="en-IN" sz="1800" dirty="0"/>
              <a:t/>
            </a:r>
            <a:br>
              <a:rPr lang="en-IN" sz="1800" dirty="0"/>
            </a:br>
            <a:r>
              <a:rPr lang="en-IN" sz="1800" dirty="0"/>
              <a:t>If subclass (child class) has the same method as declared in the parent class, it is known as </a:t>
            </a:r>
            <a:r>
              <a:rPr lang="en-IN" sz="1800" b="1" dirty="0"/>
              <a:t>method overriding in Java</a:t>
            </a:r>
            <a:r>
              <a:rPr lang="en-IN" sz="1800" dirty="0"/>
              <a:t>.</a:t>
            </a:r>
            <a:br>
              <a:rPr lang="en-IN" sz="1800" dirty="0"/>
            </a:br>
            <a:r>
              <a:rPr lang="en-IN" sz="1800" dirty="0"/>
              <a:t>In other words, If a subclass provides the specific implementation of the method that has been declared by one of its parent class, it is known as method overriding.</a:t>
            </a:r>
            <a:br>
              <a:rPr lang="en-IN" sz="1800" dirty="0"/>
            </a:br>
            <a:r>
              <a:rPr lang="en-IN" sz="1800" dirty="0" smtClean="0"/>
              <a:t/>
            </a:r>
            <a:br>
              <a:rPr lang="en-IN" sz="1800" dirty="0" smtClean="0"/>
            </a:br>
            <a:r>
              <a:rPr lang="en-IN" sz="1800" b="1" dirty="0" smtClean="0"/>
              <a:t>Usage </a:t>
            </a:r>
            <a:r>
              <a:rPr lang="en-IN" sz="1800" b="1" dirty="0"/>
              <a:t>of Java Method Overriding</a:t>
            </a:r>
            <a:br>
              <a:rPr lang="en-IN" sz="1800" b="1" dirty="0"/>
            </a:br>
            <a:r>
              <a:rPr lang="en-IN" sz="1800" dirty="0"/>
              <a:t>Method overriding is used to provide the specific implementation of a method which is already provided by its </a:t>
            </a:r>
            <a:r>
              <a:rPr lang="en-IN" sz="1800" dirty="0" err="1"/>
              <a:t>superclass</a:t>
            </a:r>
            <a:r>
              <a:rPr lang="en-IN" sz="1800" dirty="0"/>
              <a:t>.</a:t>
            </a:r>
            <a:br>
              <a:rPr lang="en-IN" sz="1800" dirty="0"/>
            </a:br>
            <a:r>
              <a:rPr lang="en-IN" sz="1800" dirty="0" smtClean="0"/>
              <a:t/>
            </a:r>
            <a:br>
              <a:rPr lang="en-IN" sz="1800" dirty="0" smtClean="0"/>
            </a:br>
            <a:r>
              <a:rPr lang="en-IN" sz="1800" dirty="0" smtClean="0"/>
              <a:t>Method </a:t>
            </a:r>
            <a:r>
              <a:rPr lang="en-IN" sz="1800" dirty="0"/>
              <a:t>overriding is used for runtime polymorphism</a:t>
            </a:r>
            <a:br>
              <a:rPr lang="en-IN" sz="1800" dirty="0"/>
            </a:br>
            <a:r>
              <a:rPr lang="en-IN" sz="1800" b="1" dirty="0"/>
              <a:t>Rules for Java Method Overriding</a:t>
            </a:r>
            <a:br>
              <a:rPr lang="en-IN" sz="1800" b="1" dirty="0"/>
            </a:br>
            <a:r>
              <a:rPr lang="en-IN" sz="1800" b="1" dirty="0" smtClean="0"/>
              <a:t/>
            </a:r>
            <a:br>
              <a:rPr lang="en-IN" sz="1800" b="1" dirty="0" smtClean="0"/>
            </a:br>
            <a:r>
              <a:rPr lang="en-IN" sz="1800" dirty="0" smtClean="0"/>
              <a:t>The </a:t>
            </a:r>
            <a:r>
              <a:rPr lang="en-IN" sz="1800" dirty="0"/>
              <a:t>method must have the same name as in the parent class</a:t>
            </a:r>
            <a:br>
              <a:rPr lang="en-IN" sz="1800" dirty="0"/>
            </a:br>
            <a:r>
              <a:rPr lang="en-IN" sz="1800" dirty="0"/>
              <a:t>The method must have the same parameter as in the parent class.</a:t>
            </a:r>
            <a:br>
              <a:rPr lang="en-IN" sz="1800" dirty="0"/>
            </a:br>
            <a:r>
              <a:rPr lang="en-IN" sz="1800" dirty="0"/>
              <a:t>There must be an IS-A relationship (inheritance).</a:t>
            </a:r>
            <a:br>
              <a:rPr lang="en-IN" sz="1800" dirty="0"/>
            </a:br>
            <a:endParaRPr lang="en-IN"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kinheritance.png"/>
          <p:cNvPicPr>
            <a:picLocks noChangeAspect="1"/>
          </p:cNvPicPr>
          <p:nvPr/>
        </p:nvPicPr>
        <p:blipFill>
          <a:blip r:embed="rId2"/>
          <a:stretch>
            <a:fillRect/>
          </a:stretch>
        </p:blipFill>
        <p:spPr>
          <a:xfrm>
            <a:off x="214282" y="2000240"/>
            <a:ext cx="8201025" cy="2867025"/>
          </a:xfrm>
          <a:prstGeom prst="rect">
            <a:avLst/>
          </a:prstGeom>
        </p:spPr>
      </p:pic>
      <p:sp>
        <p:nvSpPr>
          <p:cNvPr id="4" name="Rectangle 3"/>
          <p:cNvSpPr/>
          <p:nvPr/>
        </p:nvSpPr>
        <p:spPr>
          <a:xfrm>
            <a:off x="500034" y="571480"/>
            <a:ext cx="7858180" cy="1200329"/>
          </a:xfrm>
          <a:prstGeom prst="rect">
            <a:avLst/>
          </a:prstGeom>
        </p:spPr>
        <p:txBody>
          <a:bodyPr wrap="square">
            <a:spAutoFit/>
          </a:bodyPr>
          <a:lstStyle/>
          <a:p>
            <a:r>
              <a:rPr lang="en-IN" dirty="0"/>
              <a:t>A real example of Java Method Overriding</a:t>
            </a:r>
          </a:p>
          <a:p>
            <a:r>
              <a:rPr lang="en-IN" dirty="0"/>
              <a:t>Consider a scenario where Bank is a class that provides functionality to get the rate of interest. However, the rate of interest varies according to banks. For example, SBI, ICICI and AXIS banks could provide 8%, 7%, and 9% rate of interest.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69006"/>
          </a:xfrm>
        </p:spPr>
        <p:txBody>
          <a:bodyPr>
            <a:normAutofit fontScale="90000"/>
          </a:bodyPr>
          <a:lstStyle/>
          <a:p>
            <a:pPr algn="l"/>
            <a:r>
              <a:rPr lang="en-IN" sz="1800" dirty="0" smtClean="0"/>
              <a:t/>
            </a:r>
            <a:br>
              <a:rPr lang="en-IN" sz="1800" dirty="0" smtClean="0"/>
            </a:br>
            <a:r>
              <a:rPr lang="en-IN" sz="1800" dirty="0" smtClean="0"/>
              <a:t>//</a:t>
            </a:r>
            <a:r>
              <a:rPr lang="en-IN" sz="1800" dirty="0"/>
              <a:t>Java Program to demonstrate the real scenario of Java Method Overriding  </a:t>
            </a:r>
            <a:br>
              <a:rPr lang="en-IN" sz="1800" dirty="0"/>
            </a:br>
            <a:r>
              <a:rPr lang="en-IN" sz="1800" dirty="0"/>
              <a:t>//where three classes are overriding the method of a parent class.  </a:t>
            </a:r>
            <a:br>
              <a:rPr lang="en-IN" sz="1800" dirty="0"/>
            </a:br>
            <a:r>
              <a:rPr lang="en-IN" sz="1800" dirty="0"/>
              <a:t>//Creating a parent class.  </a:t>
            </a:r>
            <a:br>
              <a:rPr lang="en-IN" sz="1800" dirty="0"/>
            </a:br>
            <a:r>
              <a:rPr lang="en-IN" sz="1800" b="1" dirty="0"/>
              <a:t>class</a:t>
            </a:r>
            <a:r>
              <a:rPr lang="en-IN" sz="1800" dirty="0"/>
              <a:t> Bank{  </a:t>
            </a:r>
            <a:br>
              <a:rPr lang="en-IN" sz="1800" dirty="0"/>
            </a:br>
            <a:r>
              <a:rPr lang="en-IN" sz="1800" b="1" dirty="0" err="1"/>
              <a:t>int</a:t>
            </a:r>
            <a:r>
              <a:rPr lang="en-IN" sz="1800" dirty="0"/>
              <a:t> </a:t>
            </a:r>
            <a:r>
              <a:rPr lang="en-IN" sz="1800" dirty="0" err="1"/>
              <a:t>getRateOfInterest</a:t>
            </a:r>
            <a:r>
              <a:rPr lang="en-IN" sz="1800" dirty="0" smtClean="0"/>
              <a:t>()</a:t>
            </a:r>
            <a:br>
              <a:rPr lang="en-IN" sz="1800" dirty="0" smtClean="0"/>
            </a:br>
            <a:r>
              <a:rPr lang="en-IN" sz="1800" dirty="0" smtClean="0"/>
              <a:t>{</a:t>
            </a:r>
            <a:r>
              <a:rPr lang="en-IN" sz="1800" b="1" dirty="0"/>
              <a:t>return</a:t>
            </a:r>
            <a:r>
              <a:rPr lang="en-IN" sz="1800" dirty="0"/>
              <a:t> 0;}  </a:t>
            </a:r>
            <a:br>
              <a:rPr lang="en-IN" sz="1800" dirty="0"/>
            </a:br>
            <a:r>
              <a:rPr lang="en-IN" sz="1800" dirty="0"/>
              <a:t>}  </a:t>
            </a:r>
            <a:br>
              <a:rPr lang="en-IN" sz="1800" dirty="0"/>
            </a:br>
            <a:r>
              <a:rPr lang="en-IN" sz="1800" dirty="0"/>
              <a:t>//Creating child classes.  </a:t>
            </a:r>
            <a:br>
              <a:rPr lang="en-IN" sz="1800" dirty="0"/>
            </a:br>
            <a:r>
              <a:rPr lang="en-IN" sz="1800" b="1" dirty="0"/>
              <a:t>class</a:t>
            </a:r>
            <a:r>
              <a:rPr lang="en-IN" sz="1800" dirty="0"/>
              <a:t> SBI </a:t>
            </a:r>
            <a:r>
              <a:rPr lang="en-IN" sz="1800" b="1" dirty="0"/>
              <a:t>extends</a:t>
            </a:r>
            <a:r>
              <a:rPr lang="en-IN" sz="1800" dirty="0"/>
              <a:t> Bank{  </a:t>
            </a:r>
            <a:br>
              <a:rPr lang="en-IN" sz="1800" dirty="0"/>
            </a:br>
            <a:r>
              <a:rPr lang="en-IN" sz="1800" b="1" dirty="0" err="1"/>
              <a:t>int</a:t>
            </a:r>
            <a:r>
              <a:rPr lang="en-IN" sz="1800" dirty="0"/>
              <a:t> </a:t>
            </a:r>
            <a:r>
              <a:rPr lang="en-IN" sz="1800" dirty="0" err="1"/>
              <a:t>getRateOfInterest</a:t>
            </a:r>
            <a:r>
              <a:rPr lang="en-IN" sz="1800" dirty="0"/>
              <a:t>(){</a:t>
            </a:r>
            <a:r>
              <a:rPr lang="en-IN" sz="1800" b="1" dirty="0"/>
              <a:t>return</a:t>
            </a:r>
            <a:r>
              <a:rPr lang="en-IN" sz="1800" dirty="0"/>
              <a:t> 8;}  </a:t>
            </a:r>
            <a:br>
              <a:rPr lang="en-IN" sz="1800" dirty="0"/>
            </a:br>
            <a:r>
              <a:rPr lang="en-IN" sz="1800" dirty="0"/>
              <a:t>}  </a:t>
            </a:r>
            <a:br>
              <a:rPr lang="en-IN" sz="1800" dirty="0"/>
            </a:br>
            <a:r>
              <a:rPr lang="en-IN" sz="1800" dirty="0"/>
              <a:t>  </a:t>
            </a:r>
            <a:br>
              <a:rPr lang="en-IN" sz="1800" dirty="0"/>
            </a:br>
            <a:r>
              <a:rPr lang="en-IN" sz="1800" b="1" dirty="0"/>
              <a:t>class</a:t>
            </a:r>
            <a:r>
              <a:rPr lang="en-IN" sz="1800" dirty="0"/>
              <a:t> ICICI </a:t>
            </a:r>
            <a:r>
              <a:rPr lang="en-IN" sz="1800" b="1" dirty="0"/>
              <a:t>extends</a:t>
            </a:r>
            <a:r>
              <a:rPr lang="en-IN" sz="1800" dirty="0"/>
              <a:t> Bank{  </a:t>
            </a:r>
            <a:br>
              <a:rPr lang="en-IN" sz="1800" dirty="0"/>
            </a:br>
            <a:r>
              <a:rPr lang="en-IN" sz="1800" b="1" dirty="0" err="1"/>
              <a:t>int</a:t>
            </a:r>
            <a:r>
              <a:rPr lang="en-IN" sz="1800" dirty="0"/>
              <a:t> </a:t>
            </a:r>
            <a:r>
              <a:rPr lang="en-IN" sz="1800" dirty="0" err="1"/>
              <a:t>getRateOfInterest</a:t>
            </a:r>
            <a:r>
              <a:rPr lang="en-IN" sz="1800" dirty="0"/>
              <a:t>(){</a:t>
            </a:r>
            <a:r>
              <a:rPr lang="en-IN" sz="1800" b="1" dirty="0"/>
              <a:t>return</a:t>
            </a:r>
            <a:r>
              <a:rPr lang="en-IN" sz="1800" dirty="0"/>
              <a:t> 7;}  </a:t>
            </a:r>
            <a:br>
              <a:rPr lang="en-IN" sz="1800" dirty="0"/>
            </a:br>
            <a:r>
              <a:rPr lang="en-IN" sz="1800" dirty="0"/>
              <a:t>}  </a:t>
            </a:r>
            <a:br>
              <a:rPr lang="en-IN" sz="1800" dirty="0"/>
            </a:br>
            <a:r>
              <a:rPr lang="en-IN" sz="1800" b="1" dirty="0"/>
              <a:t>class</a:t>
            </a:r>
            <a:r>
              <a:rPr lang="en-IN" sz="1800" dirty="0"/>
              <a:t> AXIS </a:t>
            </a:r>
            <a:r>
              <a:rPr lang="en-IN" sz="1800" b="1" dirty="0"/>
              <a:t>extends</a:t>
            </a:r>
            <a:r>
              <a:rPr lang="en-IN" sz="1800" dirty="0"/>
              <a:t> Bank{  </a:t>
            </a:r>
            <a:br>
              <a:rPr lang="en-IN" sz="1800" dirty="0"/>
            </a:br>
            <a:r>
              <a:rPr lang="en-IN" sz="1800" b="1" dirty="0" err="1"/>
              <a:t>int</a:t>
            </a:r>
            <a:r>
              <a:rPr lang="en-IN" sz="1800" dirty="0"/>
              <a:t> </a:t>
            </a:r>
            <a:r>
              <a:rPr lang="en-IN" sz="1800" dirty="0" err="1"/>
              <a:t>getRateOfInterest</a:t>
            </a:r>
            <a:r>
              <a:rPr lang="en-IN" sz="1800" dirty="0"/>
              <a:t>(){</a:t>
            </a:r>
            <a:r>
              <a:rPr lang="en-IN" sz="1800" b="1" dirty="0"/>
              <a:t>return</a:t>
            </a:r>
            <a:r>
              <a:rPr lang="en-IN" sz="1800" dirty="0"/>
              <a:t> 9;}  </a:t>
            </a:r>
            <a:br>
              <a:rPr lang="en-IN" sz="1800" dirty="0"/>
            </a:br>
            <a:r>
              <a:rPr lang="en-IN" sz="1800" dirty="0"/>
              <a:t>}  </a:t>
            </a:r>
            <a:br>
              <a:rPr lang="en-IN" sz="1800" dirty="0"/>
            </a:br>
            <a:r>
              <a:rPr lang="en-IN" sz="1800" dirty="0"/>
              <a:t/>
            </a:r>
            <a:br>
              <a:rPr lang="en-IN" sz="1800" dirty="0"/>
            </a:br>
            <a:r>
              <a:rPr lang="en-IN" sz="1800" dirty="0"/>
              <a:t>}  </a:t>
            </a:r>
            <a:br>
              <a:rPr lang="en-IN" sz="1800" dirty="0"/>
            </a:br>
            <a:endParaRPr lang="en-IN"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97568"/>
          </a:xfrm>
        </p:spPr>
        <p:txBody>
          <a:bodyPr>
            <a:normAutofit/>
          </a:bodyPr>
          <a:lstStyle/>
          <a:p>
            <a:pPr algn="l"/>
            <a:r>
              <a:rPr lang="en-IN" sz="1800" dirty="0" smtClean="0"/>
              <a:t>//Test class to create objects and call the methods  </a:t>
            </a:r>
            <a:br>
              <a:rPr lang="en-IN" sz="1800" dirty="0" smtClean="0"/>
            </a:br>
            <a:r>
              <a:rPr lang="en-IN" sz="1800" b="1" dirty="0" smtClean="0"/>
              <a:t>class</a:t>
            </a:r>
            <a:r>
              <a:rPr lang="en-IN" sz="1800" dirty="0" smtClean="0"/>
              <a:t> Test2{  </a:t>
            </a:r>
            <a:br>
              <a:rPr lang="en-IN" sz="1800" dirty="0" smtClean="0"/>
            </a:br>
            <a:r>
              <a:rPr lang="en-IN" sz="1800" b="1" dirty="0" smtClean="0"/>
              <a:t>public</a:t>
            </a:r>
            <a:r>
              <a:rPr lang="en-IN" sz="1800" dirty="0" smtClean="0"/>
              <a:t> </a:t>
            </a:r>
            <a:r>
              <a:rPr lang="en-IN" sz="1800" b="1" dirty="0" smtClean="0"/>
              <a:t>static</a:t>
            </a:r>
            <a:r>
              <a:rPr lang="en-IN" sz="1800" dirty="0" smtClean="0"/>
              <a:t> </a:t>
            </a:r>
            <a:r>
              <a:rPr lang="en-IN" sz="1800" b="1" dirty="0" smtClean="0"/>
              <a:t>void</a:t>
            </a:r>
            <a:r>
              <a:rPr lang="en-IN" sz="1800" dirty="0" smtClean="0"/>
              <a:t> main(String </a:t>
            </a:r>
            <a:r>
              <a:rPr lang="en-IN" sz="1800" dirty="0" err="1" smtClean="0"/>
              <a:t>args</a:t>
            </a:r>
            <a:r>
              <a:rPr lang="en-IN" sz="1800" dirty="0" smtClean="0"/>
              <a:t>[]){  </a:t>
            </a:r>
            <a:br>
              <a:rPr lang="en-IN" sz="1800" dirty="0" smtClean="0"/>
            </a:br>
            <a:r>
              <a:rPr lang="en-IN" sz="1800" dirty="0" smtClean="0"/>
              <a:t>SBI s=</a:t>
            </a:r>
            <a:r>
              <a:rPr lang="en-IN" sz="1800" b="1" dirty="0" smtClean="0"/>
              <a:t>new</a:t>
            </a:r>
            <a:r>
              <a:rPr lang="en-IN" sz="1800" dirty="0" smtClean="0"/>
              <a:t> SBI();  </a:t>
            </a:r>
            <a:br>
              <a:rPr lang="en-IN" sz="1800" dirty="0" smtClean="0"/>
            </a:br>
            <a:r>
              <a:rPr lang="en-IN" sz="1800" dirty="0" smtClean="0"/>
              <a:t>ICICI </a:t>
            </a:r>
            <a:r>
              <a:rPr lang="en-IN" sz="1800" dirty="0" err="1" smtClean="0"/>
              <a:t>i</a:t>
            </a:r>
            <a:r>
              <a:rPr lang="en-IN" sz="1800" dirty="0" smtClean="0"/>
              <a:t>=</a:t>
            </a:r>
            <a:r>
              <a:rPr lang="en-IN" sz="1800" b="1" dirty="0" smtClean="0"/>
              <a:t>new</a:t>
            </a:r>
            <a:r>
              <a:rPr lang="en-IN" sz="1800" dirty="0" smtClean="0"/>
              <a:t> ICICI();  </a:t>
            </a:r>
            <a:br>
              <a:rPr lang="en-IN" sz="1800" dirty="0" smtClean="0"/>
            </a:br>
            <a:r>
              <a:rPr lang="en-IN" sz="1800" dirty="0" smtClean="0"/>
              <a:t>AXIS a=</a:t>
            </a:r>
            <a:r>
              <a:rPr lang="en-IN" sz="1800" b="1" dirty="0" smtClean="0"/>
              <a:t>new</a:t>
            </a:r>
            <a:r>
              <a:rPr lang="en-IN" sz="1800" dirty="0" smtClean="0"/>
              <a:t> AXIS();  </a:t>
            </a:r>
            <a:br>
              <a:rPr lang="en-IN" sz="1800" dirty="0" smtClean="0"/>
            </a:br>
            <a:r>
              <a:rPr lang="en-IN" sz="1800" dirty="0" err="1" smtClean="0"/>
              <a:t>System.out.println</a:t>
            </a:r>
            <a:r>
              <a:rPr lang="en-IN" sz="1800" dirty="0" smtClean="0"/>
              <a:t>("SBI Rate of Interest: "+</a:t>
            </a:r>
            <a:r>
              <a:rPr lang="en-IN" sz="1800" dirty="0" err="1" smtClean="0"/>
              <a:t>s.getRateOfInterest</a:t>
            </a:r>
            <a:r>
              <a:rPr lang="en-IN" sz="1800" dirty="0" smtClean="0"/>
              <a:t>());  </a:t>
            </a:r>
            <a:br>
              <a:rPr lang="en-IN" sz="1800" dirty="0" smtClean="0"/>
            </a:br>
            <a:r>
              <a:rPr lang="en-IN" sz="1800" dirty="0" err="1" smtClean="0"/>
              <a:t>System.out.println</a:t>
            </a:r>
            <a:r>
              <a:rPr lang="en-IN" sz="1800" dirty="0" smtClean="0"/>
              <a:t>("ICICI Rate of Interest: "+</a:t>
            </a:r>
            <a:r>
              <a:rPr lang="en-IN" sz="1800" dirty="0" err="1" smtClean="0"/>
              <a:t>i.getRateOfInterest</a:t>
            </a:r>
            <a:r>
              <a:rPr lang="en-IN" sz="1800" dirty="0" smtClean="0"/>
              <a:t>());  </a:t>
            </a:r>
            <a:br>
              <a:rPr lang="en-IN" sz="1800" dirty="0" smtClean="0"/>
            </a:br>
            <a:r>
              <a:rPr lang="en-IN" sz="1800" dirty="0" err="1" smtClean="0"/>
              <a:t>System.out.println</a:t>
            </a:r>
            <a:r>
              <a:rPr lang="en-IN" sz="1800" dirty="0" smtClean="0"/>
              <a:t>("AXIS Rate of Interest: "+</a:t>
            </a:r>
            <a:r>
              <a:rPr lang="en-IN" sz="1800" dirty="0" err="1" smtClean="0"/>
              <a:t>a.getRateOfInterest</a:t>
            </a:r>
            <a:r>
              <a:rPr lang="en-IN" sz="1800" dirty="0" smtClean="0"/>
              <a:t>());  </a:t>
            </a:r>
            <a:br>
              <a:rPr lang="en-IN" sz="1800" dirty="0" smtClean="0"/>
            </a:br>
            <a:r>
              <a:rPr lang="en-IN" sz="1800" dirty="0" smtClean="0"/>
              <a:t>}  </a:t>
            </a:r>
            <a:endParaRPr lang="en-I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26064"/>
          </a:xfrm>
        </p:spPr>
        <p:txBody>
          <a:bodyPr>
            <a:normAutofit/>
          </a:bodyPr>
          <a:lstStyle/>
          <a:p>
            <a:pPr algn="l"/>
            <a:r>
              <a:rPr lang="en-IN" sz="1800" b="1" dirty="0"/>
              <a:t>Can we override static method?</a:t>
            </a:r>
            <a:r>
              <a:rPr lang="en-IN" sz="1800" dirty="0"/>
              <a:t/>
            </a:r>
            <a:br>
              <a:rPr lang="en-IN" sz="1800" dirty="0"/>
            </a:br>
            <a:r>
              <a:rPr lang="en-IN" sz="1800" dirty="0"/>
              <a:t>No, a static method cannot be overridden. It can be proved by runtime polymorphism, so we will learn it later</a:t>
            </a:r>
            <a:r>
              <a:rPr lang="en-IN" sz="1800" dirty="0" smtClean="0"/>
              <a:t>.</a:t>
            </a:r>
            <a:br>
              <a:rPr lang="en-IN" sz="1800" dirty="0" smtClean="0"/>
            </a:br>
            <a:r>
              <a:rPr lang="en-IN" sz="1800" dirty="0"/>
              <a:t/>
            </a:r>
            <a:br>
              <a:rPr lang="en-IN" sz="1800" dirty="0"/>
            </a:br>
            <a:r>
              <a:rPr lang="en-IN" sz="1800" b="1" dirty="0"/>
              <a:t>Why can we not override static method?</a:t>
            </a:r>
            <a:br>
              <a:rPr lang="en-IN" sz="1800" b="1" dirty="0"/>
            </a:br>
            <a:r>
              <a:rPr lang="en-IN" sz="1800" dirty="0"/>
              <a:t>It is because the static method is bound with class whereas instance method is bound with an object. Static belongs to the class area, and an instance belongs to the heap area.</a:t>
            </a:r>
            <a:br>
              <a:rPr lang="en-IN" sz="1800" dirty="0"/>
            </a:br>
            <a:r>
              <a:rPr lang="en-IN" sz="1800" dirty="0" smtClean="0"/>
              <a:t/>
            </a:r>
            <a:br>
              <a:rPr lang="en-IN" sz="1800" dirty="0" smtClean="0"/>
            </a:br>
            <a:r>
              <a:rPr lang="en-IN" sz="1800" b="1" dirty="0" smtClean="0"/>
              <a:t>Can </a:t>
            </a:r>
            <a:r>
              <a:rPr lang="en-IN" sz="1800" b="1" dirty="0"/>
              <a:t>we override java main method?</a:t>
            </a:r>
            <a:br>
              <a:rPr lang="en-IN" sz="1800" b="1" dirty="0"/>
            </a:br>
            <a:r>
              <a:rPr lang="en-IN" sz="1800" dirty="0"/>
              <a:t>No, because the main is a static method.</a:t>
            </a:r>
            <a:br>
              <a:rPr lang="en-IN" sz="1800" dirty="0"/>
            </a:br>
            <a:r>
              <a:rPr lang="en-IN" sz="1800" dirty="0"/>
              <a:t/>
            </a:r>
            <a:br>
              <a:rPr lang="en-IN" sz="1800" dirty="0"/>
            </a:br>
            <a:r>
              <a:rPr lang="en-IN" sz="1800" dirty="0"/>
              <a:t/>
            </a:r>
            <a:br>
              <a:rPr lang="en-IN" sz="1800" dirty="0"/>
            </a:br>
            <a:endParaRPr lang="en-IN"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000" dirty="0" smtClean="0"/>
              <a:t>Differences between method Overloading and Method Overriding in java</a:t>
            </a:r>
            <a:br>
              <a:rPr lang="en-IN" sz="2000" dirty="0" smtClean="0"/>
            </a:br>
            <a:endParaRPr lang="en-IN" sz="2000" dirty="0"/>
          </a:p>
        </p:txBody>
      </p:sp>
      <p:pic>
        <p:nvPicPr>
          <p:cNvPr id="1026" name="Picture 2"/>
          <p:cNvPicPr>
            <a:picLocks noChangeAspect="1" noChangeArrowheads="1"/>
          </p:cNvPicPr>
          <p:nvPr/>
        </p:nvPicPr>
        <p:blipFill>
          <a:blip r:embed="rId2"/>
          <a:srcRect/>
          <a:stretch>
            <a:fillRect/>
          </a:stretch>
        </p:blipFill>
        <p:spPr bwMode="auto">
          <a:xfrm>
            <a:off x="-1" y="1071546"/>
            <a:ext cx="9117275"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496"/>
            <a:ext cx="8229600" cy="1143000"/>
          </a:xfrm>
        </p:spPr>
        <p:txBody>
          <a:bodyPr/>
          <a:lstStyle/>
          <a:p>
            <a:r>
              <a:rPr lang="en-IN" dirty="0" smtClean="0"/>
              <a:t>THANK YOU</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82</Words>
  <Application>Microsoft Office PowerPoint</Application>
  <PresentationFormat>On-screen Show (4:3)</PresentationFormat>
  <Paragraphs>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INHERITANCE</vt:lpstr>
      <vt:lpstr>Method Overriding in Java  If subclass (child class) has the same method as declared in the parent class, it is known as method overriding in Java. In other words, If a subclass provides the specific implementation of the method that has been declared by one of its parent class, it is known as method overriding.  Usage of Java Method Overriding Method overriding is used to provide the specific implementation of a method which is already provided by its superclass.  Method overriding is used for runtime polymorphism Rules for Java Method Overriding  The method must have the same name as in the parent class The method must have the same parameter as in the parent class. There must be an IS-A relationship (inheritance). </vt:lpstr>
      <vt:lpstr>Slide 3</vt:lpstr>
      <vt:lpstr> //Java Program to demonstrate the real scenario of Java Method Overriding   //where three classes are overriding the method of a parent class.   //Creating a parent class.   class Bank{   int getRateOfInterest() {return 0;}   }   //Creating child classes.   class SBI extends Bank{   int getRateOfInterest(){return 8;}   }      class ICICI extends Bank{   int getRateOfInterest(){return 7;}   }   class AXIS extends Bank{   int getRateOfInterest(){return 9;}   }    }   </vt:lpstr>
      <vt:lpstr>//Test class to create objects and call the methods   class Test2{   public static void main(String args[]){   SBI s=new SBI();   ICICI i=new ICICI();   AXIS a=new AXIS();   System.out.println("SBI Rate of Interest: "+s.getRateOfInterest());   System.out.println("ICICI Rate of Interest: "+i.getRateOfInterest());   System.out.println("AXIS Rate of Interest: "+a.getRateOfInterest());   }  </vt:lpstr>
      <vt:lpstr>Can we override static method? No, a static method cannot be overridden. It can be proved by runtime polymorphism, so we will learn it later.  Why can we not override static method? It is because the static method is bound with class whereas instance method is bound with an object. Static belongs to the class area, and an instance belongs to the heap area.  Can we override java main method? No, because the main is a static method.   </vt:lpstr>
      <vt:lpstr>Differences between method Overloading and Method Overriding in java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HP</dc:creator>
  <cp:lastModifiedBy>HP</cp:lastModifiedBy>
  <cp:revision>9</cp:revision>
  <dcterms:created xsi:type="dcterms:W3CDTF">2019-08-08T15:25:29Z</dcterms:created>
  <dcterms:modified xsi:type="dcterms:W3CDTF">2019-08-09T06:30:26Z</dcterms:modified>
</cp:coreProperties>
</file>