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73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ADFA346-F655-4328-A79A-C7F10322F6B1}" type="datetimeFigureOut">
              <a:rPr lang="en-US" smtClean="0"/>
              <a:pPr/>
              <a:t>11/21/2019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B9390-0B12-45F6-9B6E-A5A01FF92F6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DFA346-F655-4328-A79A-C7F10322F6B1}" type="datetimeFigureOut">
              <a:rPr lang="en-US" smtClean="0"/>
              <a:pPr/>
              <a:t>11/21/2019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B9390-0B12-45F6-9B6E-A5A01FF92F6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DFA346-F655-4328-A79A-C7F10322F6B1}" type="datetimeFigureOut">
              <a:rPr lang="en-US" smtClean="0"/>
              <a:pPr/>
              <a:t>11/21/2019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B9390-0B12-45F6-9B6E-A5A01FF92F6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DFA346-F655-4328-A79A-C7F10322F6B1}" type="datetimeFigureOut">
              <a:rPr lang="en-US" smtClean="0"/>
              <a:pPr/>
              <a:t>11/21/2019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B9390-0B12-45F6-9B6E-A5A01FF92F6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DFA346-F655-4328-A79A-C7F10322F6B1}" type="datetimeFigureOut">
              <a:rPr lang="en-US" smtClean="0"/>
              <a:pPr/>
              <a:t>11/21/2019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B9390-0B12-45F6-9B6E-A5A01FF92F6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ADFA346-F655-4328-A79A-C7F10322F6B1}" type="datetimeFigureOut">
              <a:rPr lang="en-US" smtClean="0"/>
              <a:pPr/>
              <a:t>11/21/2019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9B9390-0B12-45F6-9B6E-A5A01FF92F6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ADFA346-F655-4328-A79A-C7F10322F6B1}" type="datetimeFigureOut">
              <a:rPr lang="en-US" smtClean="0"/>
              <a:pPr/>
              <a:t>11/21/2019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9B9390-0B12-45F6-9B6E-A5A01FF92F6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ADFA346-F655-4328-A79A-C7F10322F6B1}" type="datetimeFigureOut">
              <a:rPr lang="en-US" smtClean="0"/>
              <a:pPr/>
              <a:t>11/21/2019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9B9390-0B12-45F6-9B6E-A5A01FF92F6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FA346-F655-4328-A79A-C7F10322F6B1}" type="datetimeFigureOut">
              <a:rPr lang="en-US" smtClean="0"/>
              <a:pPr/>
              <a:t>11/21/2019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9B9390-0B12-45F6-9B6E-A5A01FF92F6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DFA346-F655-4328-A79A-C7F10322F6B1}" type="datetimeFigureOut">
              <a:rPr lang="en-US" smtClean="0"/>
              <a:pPr/>
              <a:t>11/21/2019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9B9390-0B12-45F6-9B6E-A5A01FF92F6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DFA346-F655-4328-A79A-C7F10322F6B1}" type="datetimeFigureOut">
              <a:rPr lang="en-US" smtClean="0"/>
              <a:pPr/>
              <a:t>11/21/2019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9B9390-0B12-45F6-9B6E-A5A01FF92F6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FA346-F655-4328-A79A-C7F10322F6B1}" type="datetimeFigureOut">
              <a:rPr lang="en-US" smtClean="0"/>
              <a:pPr/>
              <a:t>11/21/2019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B9390-0B12-45F6-9B6E-A5A01FF92F6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w3schools.in/java-tutorial/object-oriented-programming-oop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7158" y="1857364"/>
            <a:ext cx="8229600" cy="1143000"/>
          </a:xfrm>
        </p:spPr>
        <p:txBody>
          <a:bodyPr/>
          <a:lstStyle/>
          <a:p>
            <a:r>
              <a:rPr lang="en-IN" dirty="0" smtClean="0"/>
              <a:t>PACKAGES IN JAVA</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11750"/>
          </a:xfrm>
        </p:spPr>
        <p:txBody>
          <a:bodyPr>
            <a:normAutofit/>
          </a:bodyPr>
          <a:lstStyle/>
          <a:p>
            <a:pPr algn="l"/>
            <a:r>
              <a:rPr lang="en-IN" sz="1800" b="1" dirty="0" smtClean="0"/>
              <a:t>One </a:t>
            </a:r>
            <a:r>
              <a:rPr lang="en-IN" sz="1800" b="1" dirty="0"/>
              <a:t>of the main features of the </a:t>
            </a:r>
            <a:r>
              <a:rPr lang="en-IN" sz="1800" b="1" dirty="0">
                <a:hlinkClick r:id="rId2"/>
              </a:rPr>
              <a:t>Object Oriented Programming</a:t>
            </a:r>
            <a:r>
              <a:rPr lang="en-IN" sz="1800" b="1" dirty="0"/>
              <a:t> is the ability to reuse the code already written by the programmer</a:t>
            </a:r>
            <a:r>
              <a:rPr lang="en-IN" sz="1800" b="1" dirty="0" smtClean="0"/>
              <a:t>.</a:t>
            </a:r>
            <a:br>
              <a:rPr lang="en-IN" sz="1800" b="1" dirty="0" smtClean="0"/>
            </a:br>
            <a:r>
              <a:rPr lang="en-IN" sz="1800" b="1" dirty="0"/>
              <a:t/>
            </a:r>
            <a:br>
              <a:rPr lang="en-IN" sz="1800" b="1" dirty="0"/>
            </a:br>
            <a:r>
              <a:rPr lang="en-IN" sz="1800" b="1" dirty="0" smtClean="0"/>
              <a:t> </a:t>
            </a:r>
            <a:r>
              <a:rPr lang="en-IN" sz="1800" b="1" dirty="0"/>
              <a:t>One way of achieving is by extending class and using the interface</a:t>
            </a:r>
            <a:r>
              <a:rPr lang="en-IN" sz="1800" b="1" dirty="0" smtClean="0"/>
              <a:t>.</a:t>
            </a:r>
            <a:br>
              <a:rPr lang="en-IN" sz="1800" b="1" dirty="0" smtClean="0"/>
            </a:br>
            <a:r>
              <a:rPr lang="en-IN" sz="1800" b="1" dirty="0"/>
              <a:t/>
            </a:r>
            <a:br>
              <a:rPr lang="en-IN" sz="1800" b="1" dirty="0"/>
            </a:br>
            <a:r>
              <a:rPr lang="en-IN" sz="1800" b="1" dirty="0" smtClean="0"/>
              <a:t> </a:t>
            </a:r>
            <a:r>
              <a:rPr lang="en-IN" sz="1800" b="1" dirty="0"/>
              <a:t>It has a limitation. </a:t>
            </a:r>
            <a:r>
              <a:rPr lang="en-IN" sz="1800" b="1" dirty="0" smtClean="0"/>
              <a:t/>
            </a:r>
            <a:br>
              <a:rPr lang="en-IN" sz="1800" b="1" dirty="0" smtClean="0"/>
            </a:br>
            <a:r>
              <a:rPr lang="en-IN" sz="1800" b="1" dirty="0"/>
              <a:t/>
            </a:r>
            <a:br>
              <a:rPr lang="en-IN" sz="1800" b="1" dirty="0"/>
            </a:br>
            <a:r>
              <a:rPr lang="en-IN" sz="1800" b="1" dirty="0" smtClean="0"/>
              <a:t>What </a:t>
            </a:r>
            <a:r>
              <a:rPr lang="en-IN" sz="1800" b="1" dirty="0"/>
              <a:t>will you have to do if you have to use a class from another program without physically copying them into the program at the time of development? </a:t>
            </a:r>
            <a:r>
              <a:rPr lang="en-IN" sz="1800" b="1" dirty="0" smtClean="0"/>
              <a:t/>
            </a:r>
            <a:br>
              <a:rPr lang="en-IN" sz="1800" b="1" dirty="0" smtClean="0"/>
            </a:br>
            <a:r>
              <a:rPr lang="en-IN" sz="1800" b="1" dirty="0"/>
              <a:t/>
            </a:r>
            <a:br>
              <a:rPr lang="en-IN" sz="1800" b="1" dirty="0"/>
            </a:br>
            <a:r>
              <a:rPr lang="en-IN" sz="1800" b="1" dirty="0" smtClean="0"/>
              <a:t>So </a:t>
            </a:r>
            <a:r>
              <a:rPr lang="en-IN" sz="1800" b="1" dirty="0"/>
              <a:t>another way of achieving the concept of reusability in Java is via the use of Packages.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11882"/>
          </a:xfrm>
        </p:spPr>
        <p:txBody>
          <a:bodyPr>
            <a:normAutofit/>
          </a:bodyPr>
          <a:lstStyle/>
          <a:p>
            <a:pPr algn="l"/>
            <a:r>
              <a:rPr lang="en-IN" sz="2700" b="1" dirty="0" smtClean="0"/>
              <a:t>What are Packages?</a:t>
            </a:r>
            <a:r>
              <a:rPr lang="en-IN" sz="2000" b="1" dirty="0" smtClean="0"/>
              <a:t/>
            </a:r>
            <a:br>
              <a:rPr lang="en-IN" sz="2000" b="1" dirty="0" smtClean="0"/>
            </a:br>
            <a:r>
              <a:rPr lang="en-IN" sz="2000" b="1" dirty="0"/>
              <a:t>Packages in Java are groups of similar types of classes, interface and sub packages. </a:t>
            </a:r>
            <a:r>
              <a:rPr lang="en-IN" sz="2000" b="1" dirty="0" smtClean="0"/>
              <a:t/>
            </a:r>
            <a:br>
              <a:rPr lang="en-IN" sz="2000" b="1" dirty="0" smtClean="0"/>
            </a:br>
            <a:r>
              <a:rPr lang="en-IN" sz="2000" b="1" dirty="0" smtClean="0"/>
              <a:t/>
            </a:r>
            <a:br>
              <a:rPr lang="en-IN" sz="2000" b="1" dirty="0" smtClean="0"/>
            </a:br>
            <a:r>
              <a:rPr lang="en-IN" sz="2000" b="1" dirty="0" smtClean="0"/>
              <a:t>It </a:t>
            </a:r>
            <a:r>
              <a:rPr lang="en-IN" sz="2000" b="1" dirty="0"/>
              <a:t>is a way of grouping a variety of classes or interfaces collectively. </a:t>
            </a:r>
            <a:r>
              <a:rPr lang="en-IN" sz="2000" b="1" dirty="0" smtClean="0"/>
              <a:t/>
            </a:r>
            <a:br>
              <a:rPr lang="en-IN" sz="2000" b="1" dirty="0" smtClean="0"/>
            </a:br>
            <a:r>
              <a:rPr lang="en-IN" sz="2000" b="1" dirty="0"/>
              <a:t/>
            </a:r>
            <a:br>
              <a:rPr lang="en-IN" sz="2000" b="1" dirty="0"/>
            </a:br>
            <a:r>
              <a:rPr lang="en-IN" sz="2000" b="1" dirty="0" smtClean="0"/>
              <a:t>The </a:t>
            </a:r>
            <a:r>
              <a:rPr lang="en-IN" sz="2000" b="1" dirty="0"/>
              <a:t>grouping is usually done according to functionality. The Java packages act as containers for Java classes.</a:t>
            </a:r>
            <a:br>
              <a:rPr lang="en-IN" sz="2000" b="1" dirty="0"/>
            </a:br>
            <a:r>
              <a:rPr lang="en-IN" sz="2000" b="1" dirty="0"/>
              <a:t>There is also a term named sub-packages. </a:t>
            </a:r>
            <a:r>
              <a:rPr lang="en-IN" sz="2000" b="1" dirty="0" smtClean="0"/>
              <a:t/>
            </a:r>
            <a:br>
              <a:rPr lang="en-IN" sz="2000" b="1" dirty="0" smtClean="0"/>
            </a:br>
            <a:r>
              <a:rPr lang="en-IN" sz="2000" b="1" dirty="0"/>
              <a:t/>
            </a:r>
            <a:br>
              <a:rPr lang="en-IN" sz="2000" b="1" dirty="0"/>
            </a:br>
            <a:r>
              <a:rPr lang="en-IN" sz="2000" b="1" dirty="0" smtClean="0"/>
              <a:t>Package </a:t>
            </a:r>
            <a:r>
              <a:rPr lang="en-IN" sz="2000" b="1" dirty="0"/>
              <a:t>inside the package is called the sub-package</a:t>
            </a:r>
            <a:r>
              <a:rPr lang="en-IN" sz="2000" b="1" dirty="0" smtClean="0"/>
              <a:t>.</a:t>
            </a:r>
            <a:br>
              <a:rPr lang="en-IN" sz="2000" b="1" dirty="0" smtClean="0"/>
            </a:br>
            <a:r>
              <a:rPr lang="en-IN" sz="2000" b="1" dirty="0"/>
              <a:t/>
            </a:r>
            <a:br>
              <a:rPr lang="en-IN" sz="2000" b="1" dirty="0"/>
            </a:br>
            <a:r>
              <a:rPr lang="en-IN" sz="2000" b="1" dirty="0" smtClean="0"/>
              <a:t> </a:t>
            </a:r>
            <a:r>
              <a:rPr lang="en-IN" sz="2000" b="1" dirty="0"/>
              <a:t>It should be created to categorize the package further.</a:t>
            </a:r>
            <a:br>
              <a:rPr lang="en-IN" sz="2000" b="1" dirty="0"/>
            </a:br>
            <a:endParaRPr lang="en-IN" sz="20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69006"/>
          </a:xfrm>
        </p:spPr>
        <p:txBody>
          <a:bodyPr>
            <a:normAutofit fontScale="90000"/>
          </a:bodyPr>
          <a:lstStyle/>
          <a:p>
            <a:pPr algn="l"/>
            <a:r>
              <a:rPr lang="en-IN" sz="2000" b="1" u="sng" dirty="0" smtClean="0"/>
              <a:t>Here's are the benefits of organizing classes:</a:t>
            </a:r>
            <a:br>
              <a:rPr lang="en-IN" sz="2000" b="1" u="sng" dirty="0" smtClean="0"/>
            </a:br>
            <a:r>
              <a:rPr lang="en-IN" sz="2000" b="1" dirty="0" smtClean="0"/>
              <a:t/>
            </a:r>
            <a:br>
              <a:rPr lang="en-IN" sz="2000" b="1" dirty="0" smtClean="0"/>
            </a:br>
            <a:r>
              <a:rPr lang="en-IN" sz="2000" b="1" dirty="0" smtClean="0"/>
              <a:t>The classes contained in the packages of another program can be easily reused.</a:t>
            </a:r>
            <a:br>
              <a:rPr lang="en-IN" sz="2000" b="1" dirty="0" smtClean="0"/>
            </a:br>
            <a:r>
              <a:rPr lang="en-IN" sz="2000" b="1" dirty="0" smtClean="0"/>
              <a:t/>
            </a:r>
            <a:br>
              <a:rPr lang="en-IN" sz="2000" b="1" dirty="0" smtClean="0"/>
            </a:br>
            <a:r>
              <a:rPr lang="en-IN" sz="2000" b="1" dirty="0" smtClean="0"/>
              <a:t>Packages also allow programmers to separate design from coding.</a:t>
            </a:r>
            <a:br>
              <a:rPr lang="en-IN" sz="2000" b="1" dirty="0" smtClean="0"/>
            </a:br>
            <a:r>
              <a:rPr lang="en-IN" sz="2000" b="1" dirty="0" smtClean="0"/>
              <a:t/>
            </a:r>
            <a:br>
              <a:rPr lang="en-IN" sz="2000" b="1" dirty="0" smtClean="0"/>
            </a:br>
            <a:r>
              <a:rPr lang="en-IN" sz="2000" b="1" dirty="0" smtClean="0"/>
              <a:t>In packages, classes can be declared uniquely compared with classes in other packages.</a:t>
            </a:r>
            <a:br>
              <a:rPr lang="en-IN" sz="2000" b="1" dirty="0" smtClean="0"/>
            </a:br>
            <a:r>
              <a:rPr lang="en-IN" sz="2000" b="1" dirty="0" smtClean="0"/>
              <a:t/>
            </a:r>
            <a:br>
              <a:rPr lang="en-IN" sz="2000" b="1" dirty="0" smtClean="0"/>
            </a:br>
            <a:r>
              <a:rPr lang="en-IN" sz="2000" b="1" dirty="0" smtClean="0"/>
              <a:t>Java Packages provide a way to 'hide' classes thus preventing other programs or packages from accessing classes that are meant for internal use only.</a:t>
            </a:r>
            <a:br>
              <a:rPr lang="en-IN" sz="2000" b="1" dirty="0" smtClean="0"/>
            </a:br>
            <a:r>
              <a:rPr lang="en-IN" sz="2000" b="1" dirty="0" smtClean="0"/>
              <a:t/>
            </a:r>
            <a:br>
              <a:rPr lang="en-IN" sz="2000" b="1" dirty="0" smtClean="0"/>
            </a:br>
            <a:r>
              <a:rPr lang="en-IN" sz="2000" b="1" dirty="0" smtClean="0"/>
              <a:t>Packages provide access protection.</a:t>
            </a:r>
            <a:br>
              <a:rPr lang="en-IN" sz="2000" b="1" dirty="0" smtClean="0"/>
            </a:br>
            <a:r>
              <a:rPr lang="en-IN" sz="2000" b="1" dirty="0" smtClean="0"/>
              <a:t/>
            </a:r>
            <a:br>
              <a:rPr lang="en-IN" sz="2000" b="1" dirty="0" smtClean="0"/>
            </a:br>
            <a:r>
              <a:rPr lang="en-IN" sz="2000" b="1" dirty="0" smtClean="0"/>
              <a:t>Java package removes naming collision.</a:t>
            </a:r>
            <a:br>
              <a:rPr lang="en-IN" sz="2000" b="1" dirty="0" smtClean="0"/>
            </a:br>
            <a:r>
              <a:rPr lang="en-IN" sz="2000" b="1" dirty="0"/>
              <a:t/>
            </a:r>
            <a:br>
              <a:rPr lang="en-IN" sz="2000" b="1" dirty="0"/>
            </a:br>
            <a:r>
              <a:rPr lang="en-IN" sz="2000" b="1" dirty="0" err="1" smtClean="0"/>
              <a:t>Note:</a:t>
            </a:r>
            <a:r>
              <a:rPr lang="en-IN" sz="1800" b="1" dirty="0" err="1" smtClean="0"/>
              <a:t>For</a:t>
            </a:r>
            <a:r>
              <a:rPr lang="en-IN" sz="1800" b="1" dirty="0" smtClean="0"/>
              <a:t> </a:t>
            </a:r>
            <a:r>
              <a:rPr lang="en-IN" sz="1800" b="1" dirty="0"/>
              <a:t>most applications, programmers need to use different sets of classes, one for the internal representation of program's data and other for the external presentation purposes.</a:t>
            </a:r>
            <a:r>
              <a:rPr lang="en-IN" sz="2000" b="1" dirty="0" smtClean="0"/>
              <a:t/>
            </a:r>
            <a:br>
              <a:rPr lang="en-IN" sz="2000" b="1" dirty="0" smtClean="0"/>
            </a:br>
            <a:endParaRPr lang="en-IN" sz="2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6196"/>
          </a:xfrm>
        </p:spPr>
        <p:txBody>
          <a:bodyPr>
            <a:noAutofit/>
          </a:bodyPr>
          <a:lstStyle/>
          <a:p>
            <a:pPr algn="l"/>
            <a:r>
              <a:rPr lang="en-IN" sz="2400" b="1" dirty="0" smtClean="0"/>
              <a:t>Creating a package</a:t>
            </a:r>
            <a:br>
              <a:rPr lang="en-IN" sz="2400" b="1" dirty="0" smtClean="0"/>
            </a:br>
            <a:r>
              <a:rPr lang="en-IN" sz="2000" b="1" dirty="0" smtClean="0"/>
              <a:t>While </a:t>
            </a:r>
            <a:r>
              <a:rPr lang="en-IN" sz="2000" b="1" dirty="0"/>
              <a:t>creating a package, programmers must choose a name for the package and include a package statement along with that name at the top of the source program that contains the classes, interfaces, enumerations, and annotation types that you want to include in the package. </a:t>
            </a:r>
            <a:r>
              <a:rPr lang="en-IN" sz="2000" b="1" dirty="0" smtClean="0"/>
              <a:t/>
            </a:r>
            <a:br>
              <a:rPr lang="en-IN" sz="2000" b="1" dirty="0" smtClean="0"/>
            </a:br>
            <a:r>
              <a:rPr lang="en-IN" sz="2000" b="1" dirty="0"/>
              <a:t/>
            </a:r>
            <a:br>
              <a:rPr lang="en-IN" sz="2000" b="1" dirty="0"/>
            </a:br>
            <a:r>
              <a:rPr lang="en-IN" sz="2000" b="1" dirty="0" smtClean="0"/>
              <a:t>There </a:t>
            </a:r>
            <a:r>
              <a:rPr lang="en-IN" sz="2000" b="1" dirty="0"/>
              <a:t>can be only one statement of the package in each source code, and it applies to all types in the file.</a:t>
            </a:r>
            <a:br>
              <a:rPr lang="en-IN" sz="2000" b="1" dirty="0"/>
            </a:br>
            <a:r>
              <a:rPr lang="en-IN" sz="2000" b="1" dirty="0" smtClean="0"/>
              <a:t/>
            </a:r>
            <a:br>
              <a:rPr lang="en-IN" sz="2000" b="1" dirty="0" smtClean="0"/>
            </a:br>
            <a:r>
              <a:rPr lang="en-IN" sz="2000" b="1" dirty="0" smtClean="0"/>
              <a:t>To </a:t>
            </a:r>
            <a:r>
              <a:rPr lang="en-IN" sz="2000" b="1" dirty="0"/>
              <a:t>compile the Java programs </a:t>
            </a:r>
            <a:r>
              <a:rPr lang="en-IN" sz="2000" b="1"/>
              <a:t>with </a:t>
            </a:r>
            <a:r>
              <a:rPr lang="en-IN" sz="2000" b="1" smtClean="0"/>
              <a:t>package, </a:t>
            </a:r>
            <a:r>
              <a:rPr lang="en-IN" sz="2000" b="1" dirty="0"/>
              <a:t>programmers have to do used option as shown below</a:t>
            </a:r>
            <a:br>
              <a:rPr lang="en-IN" sz="2000" b="1" dirty="0"/>
            </a:br>
            <a:r>
              <a:rPr lang="en-IN" sz="2000" b="1" dirty="0" err="1" smtClean="0"/>
              <a:t>javac</a:t>
            </a:r>
            <a:r>
              <a:rPr lang="en-IN" sz="2000" b="1" dirty="0" smtClean="0"/>
              <a:t> -d </a:t>
            </a:r>
            <a:r>
              <a:rPr lang="en-IN" sz="2000" b="1" dirty="0" err="1" smtClean="0"/>
              <a:t>Destination_folder</a:t>
            </a:r>
            <a:r>
              <a:rPr lang="en-IN" sz="2000" b="1" dirty="0" smtClean="0"/>
              <a:t> file_name.java</a:t>
            </a:r>
            <a:br>
              <a:rPr lang="en-IN" sz="2000" b="1" dirty="0" smtClean="0"/>
            </a:br>
            <a:r>
              <a:rPr lang="en-IN" sz="2000" b="1" dirty="0"/>
              <a:t/>
            </a:r>
            <a:br>
              <a:rPr lang="en-IN" sz="2000" b="1" dirty="0"/>
            </a:br>
            <a:r>
              <a:rPr lang="en-IN" sz="2000" b="1" dirty="0" smtClean="0"/>
              <a:t>After </a:t>
            </a:r>
            <a:r>
              <a:rPr lang="en-IN" sz="2000" b="1" dirty="0"/>
              <a:t>that, a folder is created with the given package name in a specific location, and the compiled class files will be placed in that folder.</a:t>
            </a:r>
            <a:br>
              <a:rPr lang="en-IN" sz="2000" b="1" dirty="0"/>
            </a:br>
            <a:r>
              <a:rPr lang="en-IN" sz="2000" b="1" u="sng" dirty="0"/>
              <a:t>The general form of creating a package is:</a:t>
            </a:r>
            <a:r>
              <a:rPr lang="en-IN" sz="2000" b="1" dirty="0"/>
              <a:t/>
            </a:r>
            <a:br>
              <a:rPr lang="en-IN" sz="2000" b="1" dirty="0"/>
            </a:br>
            <a:r>
              <a:rPr lang="en-IN" sz="2000" b="1" dirty="0" smtClean="0"/>
              <a:t/>
            </a:r>
            <a:br>
              <a:rPr lang="en-IN" sz="2000" b="1" dirty="0" smtClean="0"/>
            </a:br>
            <a:r>
              <a:rPr lang="en-IN" sz="2000" b="1" dirty="0" smtClean="0"/>
              <a:t>package </a:t>
            </a:r>
            <a:r>
              <a:rPr lang="en-IN" sz="2000" b="1" dirty="0" err="1"/>
              <a:t>pack_name</a:t>
            </a:r>
            <a:r>
              <a:rPr lang="en-IN" sz="2000" b="1" dirty="0" smtClean="0"/>
              <a:t>;</a:t>
            </a:r>
            <a:br>
              <a:rPr lang="en-IN" sz="2000" b="1" dirty="0" smtClean="0"/>
            </a:br>
            <a:r>
              <a:rPr lang="en-IN" sz="2000" b="1" dirty="0" smtClean="0"/>
              <a:t> </a:t>
            </a:r>
            <a:r>
              <a:rPr lang="en-IN" sz="2000" b="1" dirty="0"/>
              <a:t>public class </a:t>
            </a:r>
            <a:r>
              <a:rPr lang="en-IN" sz="2000" b="1" dirty="0" err="1" smtClean="0"/>
              <a:t>firstClass</a:t>
            </a:r>
            <a:r>
              <a:rPr lang="en-IN" sz="2000" b="1" dirty="0" smtClean="0"/>
              <a:t/>
            </a:r>
            <a:br>
              <a:rPr lang="en-IN" sz="2000" b="1" dirty="0" smtClean="0"/>
            </a:br>
            <a:r>
              <a:rPr lang="en-IN" sz="2000" b="1" dirty="0" smtClean="0"/>
              <a:t> </a:t>
            </a:r>
            <a:r>
              <a:rPr lang="en-IN" sz="2000" b="1" dirty="0"/>
              <a:t>{ . . . . . . . . //body of the class. . . . . . . . .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6196"/>
          </a:xfrm>
        </p:spPr>
        <p:txBody>
          <a:bodyPr>
            <a:noAutofit/>
          </a:bodyPr>
          <a:lstStyle/>
          <a:p>
            <a:pPr algn="l"/>
            <a:r>
              <a:rPr lang="en-IN" sz="2000" b="1" dirty="0" smtClean="0"/>
              <a:t>Accessing a package</a:t>
            </a:r>
            <a:r>
              <a:rPr lang="en-IN" sz="2000" dirty="0" smtClean="0"/>
              <a:t/>
            </a:r>
            <a:br>
              <a:rPr lang="en-IN" sz="2000" dirty="0" smtClean="0"/>
            </a:br>
            <a:r>
              <a:rPr lang="en-IN" sz="2000" dirty="0" smtClean="0"/>
              <a:t>T</a:t>
            </a:r>
            <a:r>
              <a:rPr lang="en-IN" sz="2000" u="sng" dirty="0" smtClean="0"/>
              <a:t>hree </a:t>
            </a:r>
            <a:r>
              <a:rPr lang="en-IN" sz="2000" u="sng" dirty="0"/>
              <a:t>ways to access the package from outside the package:</a:t>
            </a:r>
            <a:r>
              <a:rPr lang="en-IN" sz="2000" dirty="0"/>
              <a:t/>
            </a:r>
            <a:br>
              <a:rPr lang="en-IN" sz="2000" dirty="0"/>
            </a:br>
            <a:r>
              <a:rPr lang="en-IN" sz="2000" dirty="0"/>
              <a:t>import package.*;</a:t>
            </a:r>
            <a:br>
              <a:rPr lang="en-IN" sz="2000" dirty="0"/>
            </a:br>
            <a:r>
              <a:rPr lang="en-IN" sz="2000" dirty="0"/>
              <a:t>import </a:t>
            </a:r>
            <a:r>
              <a:rPr lang="en-IN" sz="2000" dirty="0" err="1"/>
              <a:t>package.classname</a:t>
            </a:r>
            <a:r>
              <a:rPr lang="en-IN" sz="2000" dirty="0"/>
              <a:t>;</a:t>
            </a:r>
            <a:br>
              <a:rPr lang="en-IN" sz="2000" dirty="0"/>
            </a:br>
            <a:r>
              <a:rPr lang="en-IN" sz="2000" dirty="0"/>
              <a:t>fully qualified name</a:t>
            </a:r>
            <a:r>
              <a:rPr lang="en-IN" sz="2000" dirty="0" smtClean="0"/>
              <a:t>.</a:t>
            </a:r>
            <a:br>
              <a:rPr lang="en-IN" sz="2000" dirty="0" smtClean="0"/>
            </a:br>
            <a:r>
              <a:rPr lang="en-IN" sz="2000" b="1" dirty="0" smtClean="0"/>
              <a:t>Note</a:t>
            </a:r>
            <a:r>
              <a:rPr lang="en-IN" sz="2000" dirty="0"/>
              <a:t/>
            </a:r>
            <a:br>
              <a:rPr lang="en-IN" sz="2000" dirty="0"/>
            </a:br>
            <a:r>
              <a:rPr lang="en-IN" sz="2000" dirty="0"/>
              <a:t>I</a:t>
            </a:r>
            <a:r>
              <a:rPr lang="en-IN" sz="2000" dirty="0" smtClean="0"/>
              <a:t>mport </a:t>
            </a:r>
            <a:r>
              <a:rPr lang="en-IN" sz="2000" dirty="0"/>
              <a:t>statement when there are many references to a particular package. </a:t>
            </a:r>
            <a:r>
              <a:rPr lang="en-IN" sz="2000" dirty="0" smtClean="0"/>
              <a:t/>
            </a:r>
            <a:br>
              <a:rPr lang="en-IN" sz="2000" dirty="0" smtClean="0"/>
            </a:br>
            <a:r>
              <a:rPr lang="en-IN" sz="2000" dirty="0"/>
              <a:t/>
            </a:r>
            <a:br>
              <a:rPr lang="en-IN" sz="2000" dirty="0"/>
            </a:br>
            <a:r>
              <a:rPr lang="en-IN" sz="2000" dirty="0" smtClean="0"/>
              <a:t>The </a:t>
            </a:r>
            <a:r>
              <a:rPr lang="en-IN" sz="2000" dirty="0"/>
              <a:t>same approach can be used to access the user-defined packages as well. The import statement can be used to search a list of packages for a particular class. </a:t>
            </a:r>
            <a:r>
              <a:rPr lang="en-IN" sz="2000" dirty="0" smtClean="0"/>
              <a:t/>
            </a:r>
            <a:br>
              <a:rPr lang="en-IN" sz="2000" dirty="0" smtClean="0"/>
            </a:br>
            <a:r>
              <a:rPr lang="en-IN" sz="2000" b="1" dirty="0" smtClean="0"/>
              <a:t>The </a:t>
            </a:r>
            <a:r>
              <a:rPr lang="en-IN" sz="2000" b="1" dirty="0"/>
              <a:t>general form of import statement for searching a class is:</a:t>
            </a:r>
            <a:br>
              <a:rPr lang="en-IN" sz="2000" b="1" dirty="0"/>
            </a:br>
            <a:r>
              <a:rPr lang="en-IN" sz="2000" b="1" dirty="0" smtClean="0"/>
              <a:t>import package1 [.package2] [.package3].</a:t>
            </a:r>
            <a:r>
              <a:rPr lang="en-IN" sz="2000" b="1" dirty="0" err="1" smtClean="0"/>
              <a:t>classname</a:t>
            </a:r>
            <a:r>
              <a:rPr lang="en-IN" sz="2000" b="1" dirty="0" smtClean="0"/>
              <a:t>;</a:t>
            </a:r>
            <a:br>
              <a:rPr lang="en-IN" sz="2000" b="1" dirty="0" smtClean="0"/>
            </a:br>
            <a:r>
              <a:rPr lang="en-IN" sz="2000" dirty="0"/>
              <a:t/>
            </a:r>
            <a:br>
              <a:rPr lang="en-IN" sz="2000" dirty="0"/>
            </a:br>
            <a:r>
              <a:rPr lang="en-IN" sz="2000" dirty="0" smtClean="0"/>
              <a:t>Here</a:t>
            </a:r>
            <a:r>
              <a:rPr lang="en-IN" sz="2000" dirty="0"/>
              <a:t>, package1 is the name of the top-level package. </a:t>
            </a:r>
            <a:r>
              <a:rPr lang="en-IN" sz="2000" dirty="0" smtClean="0"/>
              <a:t/>
            </a:r>
            <a:br>
              <a:rPr lang="en-IN" sz="2000" dirty="0" smtClean="0"/>
            </a:br>
            <a:r>
              <a:rPr lang="en-IN" sz="2000" dirty="0" smtClean="0"/>
              <a:t>package2 </a:t>
            </a:r>
            <a:r>
              <a:rPr lang="en-IN" sz="2000" dirty="0"/>
              <a:t>is the name of the package that is inside the 1</a:t>
            </a:r>
            <a:r>
              <a:rPr lang="en-IN" sz="2000" baseline="30000" dirty="0"/>
              <a:t>st</a:t>
            </a:r>
            <a:r>
              <a:rPr lang="en-IN" sz="2000" dirty="0"/>
              <a:t> package i.e. package1 and so on. </a:t>
            </a:r>
            <a:r>
              <a:rPr lang="en-IN" sz="2000" dirty="0" smtClean="0"/>
              <a:t/>
            </a:r>
            <a:br>
              <a:rPr lang="en-IN" sz="2000" dirty="0" smtClean="0"/>
            </a:br>
            <a:r>
              <a:rPr lang="en-IN" sz="2000" dirty="0" smtClean="0"/>
              <a:t/>
            </a:r>
            <a:br>
              <a:rPr lang="en-IN" sz="2000" dirty="0" smtClean="0"/>
            </a:br>
            <a:r>
              <a:rPr lang="en-IN" sz="2000" dirty="0" smtClean="0"/>
              <a:t>Programmers </a:t>
            </a:r>
            <a:r>
              <a:rPr lang="en-IN" sz="2000" dirty="0"/>
              <a:t>can use any number of packages in the package hierarchy. In the end, the explicitly class name is specified.</a:t>
            </a:r>
            <a:br>
              <a:rPr lang="en-IN" sz="2000" dirty="0"/>
            </a:br>
            <a:endParaRPr lang="en-IN"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TotalTime>
  <Words>28</Words>
  <Application>Microsoft Office PowerPoint</Application>
  <PresentationFormat>On-screen Show (4:3)</PresentationFormat>
  <Paragraphs>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PACKAGES IN JAVA</vt:lpstr>
      <vt:lpstr>One of the main features of the Object Oriented Programming is the ability to reuse the code already written by the programmer.   One way of achieving is by extending class and using the interface.   It has a limitation.   What will you have to do if you have to use a class from another program without physically copying them into the program at the time of development?   So another way of achieving the concept of reusability in Java is via the use of Packages. </vt:lpstr>
      <vt:lpstr>What are Packages? Packages in Java are groups of similar types of classes, interface and sub packages.   It is a way of grouping a variety of classes or interfaces collectively.   The grouping is usually done according to functionality. The Java packages act as containers for Java classes. There is also a term named sub-packages.   Package inside the package is called the sub-package.   It should be created to categorize the package further. </vt:lpstr>
      <vt:lpstr>Here's are the benefits of organizing classes:  The classes contained in the packages of another program can be easily reused.  Packages also allow programmers to separate design from coding.  In packages, classes can be declared uniquely compared with classes in other packages.  Java Packages provide a way to 'hide' classes thus preventing other programs or packages from accessing classes that are meant for internal use only.  Packages provide access protection.  Java package removes naming collision.  Note:For most applications, programmers need to use different sets of classes, one for the internal representation of program's data and other for the external presentation purposes. </vt:lpstr>
      <vt:lpstr>Creating a package While creating a package, programmers must choose a name for the package and include a package statement along with that name at the top of the source program that contains the classes, interfaces, enumerations, and annotation types that you want to include in the package.   There can be only one statement of the package in each source code, and it applies to all types in the file.  To compile the Java programs with package, programmers have to do used option as shown below javac -d Destination_folder file_name.java  After that, a folder is created with the given package name in a specific location, and the compiled class files will be placed in that folder. The general form of creating a package is:  package pack_name;  public class firstClass  { . . . . . . . . //body of the class. . . . . . . . . }</vt:lpstr>
      <vt:lpstr>Accessing a package Three ways to access the package from outside the package: import package.*; import package.classname; fully qualified name. Note Import statement when there are many references to a particular package.   The same approach can be used to access the user-defined packages as well. The import statement can be used to search a list of packages for a particular class.  The general form of import statement for searching a class is: import package1 [.package2] [.package3].classname;  Here, package1 is the name of the top-level package.  package2 is the name of the package that is inside the 1st package i.e. package1 and so on.   Programmers can use any number of packages in the package hierarchy. In the end, the explicitly class name is specified.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PACKAGES IN JAVA</dc:title>
  <dc:creator>HP</dc:creator>
  <cp:lastModifiedBy>HP</cp:lastModifiedBy>
  <cp:revision>33</cp:revision>
  <dcterms:created xsi:type="dcterms:W3CDTF">2019-08-08T01:15:46Z</dcterms:created>
  <dcterms:modified xsi:type="dcterms:W3CDTF">2019-11-21T03:52:16Z</dcterms:modified>
</cp:coreProperties>
</file>