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5AA30-DDFA-4908-91F6-7B78E4E31993}" type="datetimeFigureOut">
              <a:rPr lang="en-IN" smtClean="0"/>
              <a:t>16-01-2023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ABDC7-CF94-4FA7-87CF-0519D906F918}" type="slidenum">
              <a:rPr lang="en-IN" smtClean="0"/>
              <a:t>‹#›</a:t>
            </a:fld>
            <a:endParaRPr lang="en-IN"/>
          </a:p>
        </p:txBody>
      </p:sp>
    </p:spTree>
    <p:extLst>
      <p:ext uri="{BB962C8B-B14F-4D97-AF65-F5344CB8AC3E}">
        <p14:creationId xmlns:p14="http://schemas.microsoft.com/office/powerpoint/2010/main" val="400767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CC06-F4A4-0B53-F02B-8742D0C30C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C56FE7-8C06-C18D-93DD-B42960554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E31C17-4823-C1DC-0627-65871658AC3C}"/>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5" name="Footer Placeholder 4">
            <a:extLst>
              <a:ext uri="{FF2B5EF4-FFF2-40B4-BE49-F238E27FC236}">
                <a16:creationId xmlns:a16="http://schemas.microsoft.com/office/drawing/2014/main" id="{9535C4E8-3C5B-FDE6-821F-4BCC56DEA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A6B8E-15F1-D631-6F77-F0B444E0FDEE}"/>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289553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74B2-3020-7B83-2C1E-3780311C02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C56B15-75C0-F5E0-F615-7936D3A9D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20A47-A8DC-729F-4D52-B0740104ABB2}"/>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5" name="Footer Placeholder 4">
            <a:extLst>
              <a:ext uri="{FF2B5EF4-FFF2-40B4-BE49-F238E27FC236}">
                <a16:creationId xmlns:a16="http://schemas.microsoft.com/office/drawing/2014/main" id="{712621FC-0C0A-B01F-9F66-F883F7B6A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38DE6-956F-1E7F-97F1-D338FA9B2767}"/>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125119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0E1DE-F48E-564C-6EFE-8D80C3046B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72702-B288-180A-A1B4-90D05B6C6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72B14-B1BF-DECF-2349-718F551A53DE}"/>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5" name="Footer Placeholder 4">
            <a:extLst>
              <a:ext uri="{FF2B5EF4-FFF2-40B4-BE49-F238E27FC236}">
                <a16:creationId xmlns:a16="http://schemas.microsoft.com/office/drawing/2014/main" id="{799F31BB-947A-C8AC-DAAB-BAE1DBD2B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5F075-7025-5009-5AAB-B15BBA633832}"/>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9405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53ED-AC84-1978-8842-9DC322E8B0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7455F-E246-1537-BFE3-4BF69C860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B04EB-7D42-5D38-DBD7-BF09D5CDB4DA}"/>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5" name="Footer Placeholder 4">
            <a:extLst>
              <a:ext uri="{FF2B5EF4-FFF2-40B4-BE49-F238E27FC236}">
                <a16:creationId xmlns:a16="http://schemas.microsoft.com/office/drawing/2014/main" id="{2EE4B44B-D01B-1922-B463-C81B63F1D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3DCAD-83FC-414A-2421-1CE6956AA15D}"/>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213037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B1C4-F5E1-9BBC-474D-FF96E75BA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C530DF-2174-6D3B-D52D-C7330E764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8C0D5-DE16-4176-997C-93FE93D8C4F4}"/>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5" name="Footer Placeholder 4">
            <a:extLst>
              <a:ext uri="{FF2B5EF4-FFF2-40B4-BE49-F238E27FC236}">
                <a16:creationId xmlns:a16="http://schemas.microsoft.com/office/drawing/2014/main" id="{BAC957FA-0DE4-7F37-EFDC-5FBD9B4B2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E7655-471E-0AF5-F435-6C305CFD2C41}"/>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96799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F47C-A730-AE14-2AD5-BAD520290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30FB5-2956-366C-AE30-03215BA0F4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B0A48E-9CC4-7318-EA92-582DFFCC2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5AC02-F25D-D0CA-9A0D-48F8F5C2E466}"/>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6" name="Footer Placeholder 5">
            <a:extLst>
              <a:ext uri="{FF2B5EF4-FFF2-40B4-BE49-F238E27FC236}">
                <a16:creationId xmlns:a16="http://schemas.microsoft.com/office/drawing/2014/main" id="{86C1DF4E-8720-7C25-321A-B4E719F46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CE6991-D297-E4A3-D42D-C5AB6A42179A}"/>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398847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723F-CC50-F263-4789-D21F4A49E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223D95-E3D9-EEEC-B647-F4EAEFF9A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F3875D-5DA2-BE85-E7B8-BD5278681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FD392-8385-E2FE-0C9A-CD6885344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8C433-1CA1-0A4E-42F7-6EEFE359E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FE8048-9503-084B-4F89-43193A6ABF30}"/>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8" name="Footer Placeholder 7">
            <a:extLst>
              <a:ext uri="{FF2B5EF4-FFF2-40B4-BE49-F238E27FC236}">
                <a16:creationId xmlns:a16="http://schemas.microsoft.com/office/drawing/2014/main" id="{4EF50051-359E-4B37-4C1B-2976EDAADF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74C061-CFC9-036E-61F6-850A45BFCD4E}"/>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383082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2DA2-A30F-9906-DB80-9A4668D64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2B85CD-A168-DBE2-96F3-BF8FF53E2308}"/>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4" name="Footer Placeholder 3">
            <a:extLst>
              <a:ext uri="{FF2B5EF4-FFF2-40B4-BE49-F238E27FC236}">
                <a16:creationId xmlns:a16="http://schemas.microsoft.com/office/drawing/2014/main" id="{3723D267-3B44-F31E-0D9C-A58D5456EF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012AB5-F5D2-8E53-F6C5-A021B69DCF37}"/>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72273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47733-0958-2CE0-20EF-7035789B891F}"/>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3" name="Footer Placeholder 2">
            <a:extLst>
              <a:ext uri="{FF2B5EF4-FFF2-40B4-BE49-F238E27FC236}">
                <a16:creationId xmlns:a16="http://schemas.microsoft.com/office/drawing/2014/main" id="{1C09CC67-2B77-63C2-B313-AA97B8A8DA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91646F-3C15-FF22-1ADD-EE497AD89890}"/>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279128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5AD1-7766-E22B-C431-11357134F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995509-744F-0B8B-AEC8-C9E8874C7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E86E9A-7EBB-884F-15F7-5BE13ABE7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EC292-0989-EFCC-4DE4-62C7C963CC76}"/>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6" name="Footer Placeholder 5">
            <a:extLst>
              <a:ext uri="{FF2B5EF4-FFF2-40B4-BE49-F238E27FC236}">
                <a16:creationId xmlns:a16="http://schemas.microsoft.com/office/drawing/2014/main" id="{338D1C28-AE39-4733-6202-30A999F630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1B990-2B52-F190-4990-5B56731494A6}"/>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1570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0DB9-30E3-597B-E451-AC1F3115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FB0820-6B1A-45F6-65C9-DBC244D9C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F3252E-EE09-A3BA-CF24-012190F5A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08FC6-F6AB-1DD8-79A1-40C2596C044B}"/>
              </a:ext>
            </a:extLst>
          </p:cNvPr>
          <p:cNvSpPr>
            <a:spLocks noGrp="1"/>
          </p:cNvSpPr>
          <p:nvPr>
            <p:ph type="dt" sz="half" idx="10"/>
          </p:nvPr>
        </p:nvSpPr>
        <p:spPr/>
        <p:txBody>
          <a:bodyPr/>
          <a:lstStyle/>
          <a:p>
            <a:fld id="{ACC0B028-D32B-4F6F-8EA5-6C10425B93B6}" type="datetimeFigureOut">
              <a:rPr lang="en-IN" smtClean="0"/>
              <a:t>16-01-2023</a:t>
            </a:fld>
            <a:endParaRPr lang="en-IN"/>
          </a:p>
        </p:txBody>
      </p:sp>
      <p:sp>
        <p:nvSpPr>
          <p:cNvPr id="6" name="Footer Placeholder 5">
            <a:extLst>
              <a:ext uri="{FF2B5EF4-FFF2-40B4-BE49-F238E27FC236}">
                <a16:creationId xmlns:a16="http://schemas.microsoft.com/office/drawing/2014/main" id="{E0963045-CF7E-1DE5-9C74-48C929C285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AF4E9-2AED-A7A6-5D12-07BE5DC14060}"/>
              </a:ext>
            </a:extLst>
          </p:cNvPr>
          <p:cNvSpPr>
            <a:spLocks noGrp="1"/>
          </p:cNvSpPr>
          <p:nvPr>
            <p:ph type="sldNum" sz="quarter" idx="12"/>
          </p:nvPr>
        </p:nvSpPr>
        <p:spPr/>
        <p:txBody>
          <a:bodyPr/>
          <a:lstStyle/>
          <a:p>
            <a:fld id="{2B574641-7878-4BF8-B832-672BE764526A}" type="slidenum">
              <a:rPr lang="en-IN" smtClean="0"/>
              <a:t>‹#›</a:t>
            </a:fld>
            <a:endParaRPr lang="en-IN"/>
          </a:p>
        </p:txBody>
      </p:sp>
    </p:spTree>
    <p:extLst>
      <p:ext uri="{BB962C8B-B14F-4D97-AF65-F5344CB8AC3E}">
        <p14:creationId xmlns:p14="http://schemas.microsoft.com/office/powerpoint/2010/main" val="414866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8B068-F90C-4A53-EDB4-73A06F83D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ED099-5F15-6EB4-796A-9D537EC25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C073E-1379-7C37-0A20-126D0A798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0B028-D32B-4F6F-8EA5-6C10425B93B6}" type="datetimeFigureOut">
              <a:rPr lang="en-IN" smtClean="0"/>
              <a:t>16-01-2023</a:t>
            </a:fld>
            <a:endParaRPr lang="en-IN"/>
          </a:p>
        </p:txBody>
      </p:sp>
      <p:sp>
        <p:nvSpPr>
          <p:cNvPr id="5" name="Footer Placeholder 4">
            <a:extLst>
              <a:ext uri="{FF2B5EF4-FFF2-40B4-BE49-F238E27FC236}">
                <a16:creationId xmlns:a16="http://schemas.microsoft.com/office/drawing/2014/main" id="{61791E76-1BC4-A5EE-374B-DB7CCCEEA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1D125B-9594-CF90-1C44-F4F26CA7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74641-7878-4BF8-B832-672BE764526A}" type="slidenum">
              <a:rPr lang="en-IN" smtClean="0"/>
              <a:t>‹#›</a:t>
            </a:fld>
            <a:endParaRPr lang="en-IN"/>
          </a:p>
        </p:txBody>
      </p:sp>
    </p:spTree>
    <p:extLst>
      <p:ext uri="{BB962C8B-B14F-4D97-AF65-F5344CB8AC3E}">
        <p14:creationId xmlns:p14="http://schemas.microsoft.com/office/powerpoint/2010/main" val="17299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99FD-0557-C0B0-53C9-14AB09BC2E4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4DF1452-FE18-A859-6FD1-BC3AEFD8CA27}"/>
              </a:ext>
            </a:extLst>
          </p:cNvPr>
          <p:cNvSpPr>
            <a:spLocks noGrp="1"/>
          </p:cNvSpPr>
          <p:nvPr>
            <p:ph type="subTitle" idx="1"/>
          </p:nvPr>
        </p:nvSpPr>
        <p:spPr/>
        <p:txBody>
          <a:bodyPr/>
          <a:lstStyle/>
          <a:p>
            <a:endParaRPr lang="en-IN"/>
          </a:p>
        </p:txBody>
      </p:sp>
      <p:sp>
        <p:nvSpPr>
          <p:cNvPr id="4" name="Rectangle: Diagonal Corners Rounded 3">
            <a:extLst>
              <a:ext uri="{FF2B5EF4-FFF2-40B4-BE49-F238E27FC236}">
                <a16:creationId xmlns:a16="http://schemas.microsoft.com/office/drawing/2014/main" id="{3CC09475-FF33-C484-8331-4B8D79B54566}"/>
              </a:ext>
            </a:extLst>
          </p:cNvPr>
          <p:cNvSpPr/>
          <p:nvPr/>
        </p:nvSpPr>
        <p:spPr>
          <a:xfrm>
            <a:off x="71718" y="134471"/>
            <a:ext cx="12021670" cy="672352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IN" sz="2800" b="1" dirty="0"/>
              <a:t>INSTAGRAM USER ANALYTICS</a:t>
            </a:r>
          </a:p>
          <a:p>
            <a:endParaRPr lang="en-IN" b="1" dirty="0"/>
          </a:p>
          <a:p>
            <a:pPr marL="285750" indent="-285750">
              <a:buFont typeface="Wingdings" panose="05000000000000000000" pitchFamily="2" charset="2"/>
              <a:buChar char="v"/>
            </a:pPr>
            <a:r>
              <a:rPr lang="en-IN" sz="2400" b="1" dirty="0"/>
              <a:t>Project Description: </a:t>
            </a:r>
            <a:r>
              <a:rPr lang="en-IN" sz="2000" dirty="0"/>
              <a:t>In this project we are going to Analyse Instagram user data using SQL Queries. As per the task given we are going to Analyse based on two metrics as below: </a:t>
            </a:r>
          </a:p>
          <a:p>
            <a:endParaRPr lang="en-IN" sz="2000" dirty="0"/>
          </a:p>
          <a:p>
            <a:pPr algn="l"/>
            <a:r>
              <a:rPr lang="en-IN" sz="2000" b="1" dirty="0"/>
              <a:t>A.) </a:t>
            </a:r>
            <a:r>
              <a:rPr lang="en-US" sz="2400" b="1" dirty="0"/>
              <a:t>Marketing: </a:t>
            </a:r>
          </a:p>
          <a:p>
            <a:pPr algn="l"/>
            <a:endParaRPr lang="en-US" sz="2000" b="1" dirty="0"/>
          </a:p>
          <a:p>
            <a:pPr algn="l">
              <a:buFont typeface="+mj-lt"/>
              <a:buAutoNum type="arabicPeriod"/>
            </a:pPr>
            <a:r>
              <a:rPr lang="en-US" sz="2000" b="1" dirty="0"/>
              <a:t>Rewarding Most Loyal Users: </a:t>
            </a:r>
            <a:r>
              <a:rPr lang="en-US" sz="2000" dirty="0"/>
              <a:t>People who have been using the platform for the longest time, where we need to find the 5 oldest users of the Instagram from the database provided</a:t>
            </a:r>
          </a:p>
          <a:p>
            <a:pPr algn="l">
              <a:buFont typeface="+mj-lt"/>
              <a:buAutoNum type="arabicPeriod"/>
            </a:pPr>
            <a:r>
              <a:rPr lang="en-US" sz="2000" b="1" dirty="0"/>
              <a:t>Remind Inactive Users to Start Posting: </a:t>
            </a:r>
            <a:r>
              <a:rPr lang="en-US" sz="2000" dirty="0"/>
              <a:t>By sending them promotional emails to post their 1st photo, where we need to find the users who have never posted a single photo on Instagram</a:t>
            </a:r>
          </a:p>
          <a:p>
            <a:pPr algn="l">
              <a:buFont typeface="+mj-lt"/>
              <a:buAutoNum type="arabicPeriod"/>
            </a:pPr>
            <a:r>
              <a:rPr lang="en-US" sz="2000" b="1" dirty="0"/>
              <a:t>Declaring Contest Winner: </a:t>
            </a:r>
            <a:r>
              <a:rPr lang="en-US" sz="2000" dirty="0"/>
              <a:t>The team started a contest and the user who gets the most likes on a single photo will win the contest now they wish to declare the winner, here we need to Identify the winner of the contest and provide their details to the team</a:t>
            </a:r>
          </a:p>
          <a:p>
            <a:pPr algn="l">
              <a:buFont typeface="+mj-lt"/>
              <a:buAutoNum type="arabicPeriod"/>
            </a:pPr>
            <a:r>
              <a:rPr lang="en-US" sz="2000" b="1" dirty="0"/>
              <a:t>Hashtag Researching: </a:t>
            </a:r>
            <a:r>
              <a:rPr lang="en-US" sz="2000" dirty="0"/>
              <a:t>A partner brand wants to know, which hashtags to use in the post to reach the most people on the platform, here we need to Identify and suggest the top 5 most commonly used hashtags on the platform.</a:t>
            </a:r>
          </a:p>
          <a:p>
            <a:pPr algn="l">
              <a:buFont typeface="+mj-lt"/>
              <a:buAutoNum type="arabicPeriod"/>
            </a:pPr>
            <a:r>
              <a:rPr lang="en-US" sz="2000" b="1" dirty="0"/>
              <a:t>Launch AD Campaign: </a:t>
            </a:r>
            <a:r>
              <a:rPr lang="en-US" sz="2000" dirty="0"/>
              <a:t>The team wants to know, which day would be the best day to launch Ads, here we need to find on what day of the week do most users register on? Provide insights on when to schedule an ad campaign</a:t>
            </a:r>
          </a:p>
          <a:p>
            <a:endParaRPr lang="en-IN" sz="2000" b="1" dirty="0"/>
          </a:p>
          <a:p>
            <a:endParaRPr lang="en-IN" sz="2000" b="1" dirty="0"/>
          </a:p>
        </p:txBody>
      </p:sp>
    </p:spTree>
    <p:extLst>
      <p:ext uri="{BB962C8B-B14F-4D97-AF65-F5344CB8AC3E}">
        <p14:creationId xmlns:p14="http://schemas.microsoft.com/office/powerpoint/2010/main" val="317399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B7828569-DF65-9F1E-22D5-03901F4B4A27}"/>
              </a:ext>
            </a:extLst>
          </p:cNvPr>
          <p:cNvSpPr/>
          <p:nvPr/>
        </p:nvSpPr>
        <p:spPr>
          <a:xfrm>
            <a:off x="89647" y="17930"/>
            <a:ext cx="12012706" cy="66607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l"/>
            <a:r>
              <a:rPr lang="en-US" sz="2000" b="1" dirty="0"/>
              <a:t>B) Investor Metrics:</a:t>
            </a:r>
          </a:p>
          <a:p>
            <a:pPr algn="l">
              <a:buFont typeface="+mj-lt"/>
              <a:buAutoNum type="arabicPeriod"/>
            </a:pPr>
            <a:r>
              <a:rPr lang="en-US" sz="2000" b="1" dirty="0"/>
              <a:t>User Engagement: </a:t>
            </a:r>
            <a:r>
              <a:rPr lang="en-US" sz="2000" dirty="0"/>
              <a:t>Are users still as active and post on Instagram or they are making fewer posts,</a:t>
            </a:r>
            <a:br>
              <a:rPr lang="en-US" sz="2000" dirty="0"/>
            </a:br>
            <a:r>
              <a:rPr lang="en-US" sz="2000" dirty="0"/>
              <a:t>where we need to provide how many times does average user posts on Instagram. Also, provide the total number of photos on Instagram/total number of users</a:t>
            </a:r>
          </a:p>
          <a:p>
            <a:pPr algn="l">
              <a:buFont typeface="+mj-lt"/>
              <a:buAutoNum type="arabicPeriod"/>
            </a:pPr>
            <a:r>
              <a:rPr lang="en-US" sz="2000" b="1" dirty="0"/>
              <a:t>Bots &amp; Fake Accounts: </a:t>
            </a:r>
            <a:r>
              <a:rPr lang="en-US" sz="2000" dirty="0"/>
              <a:t>The investors want to know if the platform is crowded with fake and dummy accounts, where we need to provide data on users (bots) who have liked every single photo on the site (since any normal user would not be able to do this). </a:t>
            </a:r>
          </a:p>
          <a:p>
            <a:pPr algn="l"/>
            <a:endParaRPr lang="en-US" sz="2000" b="1" dirty="0"/>
          </a:p>
          <a:p>
            <a:pPr algn="l"/>
            <a:r>
              <a:rPr lang="en-US" sz="2400" b="1" dirty="0"/>
              <a:t>APPROACH: </a:t>
            </a:r>
            <a:r>
              <a:rPr lang="en-US" sz="2000" dirty="0"/>
              <a:t>1. Created database in MYSQL workbench as per provided in the project and gathered the information based on the task I need to complete. </a:t>
            </a:r>
          </a:p>
          <a:p>
            <a:pPr algn="l"/>
            <a:r>
              <a:rPr lang="en-US" sz="2000" dirty="0"/>
              <a:t>2. In MYSQL workbench, starting writing SQL queries and executed to achieve the results for the tasks provided in description.</a:t>
            </a:r>
            <a:endParaRPr lang="en-US" sz="2400" dirty="0"/>
          </a:p>
          <a:p>
            <a:pPr algn="l"/>
            <a:endParaRPr lang="en-US" sz="2000" b="1" dirty="0"/>
          </a:p>
          <a:p>
            <a:pPr algn="l"/>
            <a:r>
              <a:rPr lang="en-US" sz="2400" b="1" dirty="0"/>
              <a:t>TECH-STACK: </a:t>
            </a:r>
            <a:r>
              <a:rPr lang="en-US" sz="2000" dirty="0"/>
              <a:t>I used MYSQL Workbench 8.0CE. The  main purpose behind using MYSQL workbench is that it provides the console to simply edit and administer to get better results and insights from the data. It is great tool to design, generate and manage the databases.</a:t>
            </a:r>
          </a:p>
          <a:p>
            <a:pPr algn="l"/>
            <a:endParaRPr lang="en-US" sz="2000" b="1" dirty="0"/>
          </a:p>
        </p:txBody>
      </p:sp>
    </p:spTree>
    <p:extLst>
      <p:ext uri="{BB962C8B-B14F-4D97-AF65-F5344CB8AC3E}">
        <p14:creationId xmlns:p14="http://schemas.microsoft.com/office/powerpoint/2010/main" val="182465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B7828569-DF65-9F1E-22D5-03901F4B4A27}"/>
              </a:ext>
            </a:extLst>
          </p:cNvPr>
          <p:cNvSpPr/>
          <p:nvPr/>
        </p:nvSpPr>
        <p:spPr>
          <a:xfrm>
            <a:off x="89647" y="-26894"/>
            <a:ext cx="12012706" cy="66607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2400" b="1" dirty="0"/>
              <a:t>PROJECT INSIGHTS: </a:t>
            </a:r>
            <a:r>
              <a:rPr lang="en-US" sz="2000" dirty="0"/>
              <a:t>From the project We can learn how to analyze the users data and what’s the user analysis process and how the data analysts analyze the user information and statistics, it also helps to gain knowledge on how to perform some operations to acquire the required result. </a:t>
            </a:r>
          </a:p>
          <a:p>
            <a:endParaRPr lang="en-US" sz="2000" dirty="0"/>
          </a:p>
          <a:p>
            <a:r>
              <a:rPr lang="en-US" sz="2400" b="1" dirty="0"/>
              <a:t>RESULT: </a:t>
            </a:r>
            <a:r>
              <a:rPr lang="en-US" sz="2000" dirty="0"/>
              <a:t>Below is the result we achieved,</a:t>
            </a:r>
          </a:p>
          <a:p>
            <a:pPr marL="342900" indent="-342900">
              <a:buFont typeface="Wingdings" panose="05000000000000000000" pitchFamily="2" charset="2"/>
              <a:buChar char="Ø"/>
            </a:pPr>
            <a:r>
              <a:rPr lang="en-US" sz="2000" dirty="0"/>
              <a:t>The oldest 5 users we found are in below screenshot: </a:t>
            </a:r>
          </a:p>
          <a:p>
            <a:endParaRPr lang="en-US" sz="2400" dirty="0"/>
          </a:p>
          <a:p>
            <a:endParaRPr lang="en-US" sz="2400" b="1" dirty="0"/>
          </a:p>
          <a:p>
            <a:pPr algn="l"/>
            <a:endParaRPr lang="en-US" sz="2400" b="1" dirty="0"/>
          </a:p>
          <a:p>
            <a:pPr algn="l"/>
            <a:endParaRPr lang="en-US" sz="2400" b="1" dirty="0"/>
          </a:p>
          <a:p>
            <a:pPr marL="342900" indent="-342900" algn="l">
              <a:buFont typeface="Wingdings" panose="05000000000000000000" pitchFamily="2" charset="2"/>
              <a:buChar char="Ø"/>
            </a:pPr>
            <a:r>
              <a:rPr lang="en-US" sz="2000" dirty="0"/>
              <a:t>There are 26 users who never posted a single photo on Instagram.</a:t>
            </a:r>
          </a:p>
          <a:p>
            <a:pPr marL="342900" indent="-342900" algn="l">
              <a:buFont typeface="Wingdings" panose="05000000000000000000" pitchFamily="2" charset="2"/>
              <a:buChar char="Ø"/>
            </a:pPr>
            <a:r>
              <a:rPr lang="en-US" sz="2000" dirty="0"/>
              <a:t>The user who got most number of likes for a single photo is shown in below screenshot:</a:t>
            </a:r>
          </a:p>
          <a:p>
            <a:pPr algn="l"/>
            <a:endParaRPr lang="en-US" sz="2000" dirty="0"/>
          </a:p>
          <a:p>
            <a:pPr algn="l"/>
            <a:endParaRPr lang="en-US" sz="2000" dirty="0"/>
          </a:p>
        </p:txBody>
      </p:sp>
      <p:pic>
        <p:nvPicPr>
          <p:cNvPr id="4" name="Picture 3">
            <a:extLst>
              <a:ext uri="{FF2B5EF4-FFF2-40B4-BE49-F238E27FC236}">
                <a16:creationId xmlns:a16="http://schemas.microsoft.com/office/drawing/2014/main" id="{DB30C124-0BE2-3670-95F2-655F07B09454}"/>
              </a:ext>
            </a:extLst>
          </p:cNvPr>
          <p:cNvPicPr>
            <a:picLocks noChangeAspect="1"/>
          </p:cNvPicPr>
          <p:nvPr/>
        </p:nvPicPr>
        <p:blipFill>
          <a:blip r:embed="rId2"/>
          <a:stretch>
            <a:fillRect/>
          </a:stretch>
        </p:blipFill>
        <p:spPr>
          <a:xfrm>
            <a:off x="1193543" y="2461176"/>
            <a:ext cx="2453853" cy="967824"/>
          </a:xfrm>
          <a:prstGeom prst="rect">
            <a:avLst/>
          </a:prstGeom>
        </p:spPr>
      </p:pic>
      <p:pic>
        <p:nvPicPr>
          <p:cNvPr id="6" name="Picture 5">
            <a:extLst>
              <a:ext uri="{FF2B5EF4-FFF2-40B4-BE49-F238E27FC236}">
                <a16:creationId xmlns:a16="http://schemas.microsoft.com/office/drawing/2014/main" id="{0CEDEAA0-08D7-5979-657E-BFBFB61F46B6}"/>
              </a:ext>
            </a:extLst>
          </p:cNvPr>
          <p:cNvPicPr>
            <a:picLocks noChangeAspect="1"/>
          </p:cNvPicPr>
          <p:nvPr/>
        </p:nvPicPr>
        <p:blipFill>
          <a:blip r:embed="rId3"/>
          <a:stretch>
            <a:fillRect/>
          </a:stretch>
        </p:blipFill>
        <p:spPr>
          <a:xfrm>
            <a:off x="1193543" y="4707124"/>
            <a:ext cx="2591025" cy="388654"/>
          </a:xfrm>
          <a:prstGeom prst="rect">
            <a:avLst/>
          </a:prstGeom>
        </p:spPr>
      </p:pic>
    </p:spTree>
    <p:extLst>
      <p:ext uri="{BB962C8B-B14F-4D97-AF65-F5344CB8AC3E}">
        <p14:creationId xmlns:p14="http://schemas.microsoft.com/office/powerpoint/2010/main" val="175949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B7828569-DF65-9F1E-22D5-03901F4B4A27}"/>
              </a:ext>
            </a:extLst>
          </p:cNvPr>
          <p:cNvSpPr/>
          <p:nvPr/>
        </p:nvSpPr>
        <p:spPr>
          <a:xfrm>
            <a:off x="89647" y="98612"/>
            <a:ext cx="12012706" cy="66607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342900" indent="-342900" algn="l">
              <a:buFont typeface="Wingdings" panose="05000000000000000000" pitchFamily="2" charset="2"/>
              <a:buChar char="Ø"/>
            </a:pPr>
            <a:r>
              <a:rPr lang="en-US" sz="2000" dirty="0"/>
              <a:t>The top 5 most commonly used hashtags on the Instagram Platform are: </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marL="342900" indent="-342900" algn="l">
              <a:buFont typeface="Wingdings" panose="05000000000000000000" pitchFamily="2" charset="2"/>
              <a:buChar char="Ø"/>
            </a:pPr>
            <a:r>
              <a:rPr lang="en-US" sz="2000" dirty="0"/>
              <a:t>The day of the week most users are registering are Sunday and Thursday which is best fir to launch a AD Campaign.</a:t>
            </a:r>
          </a:p>
          <a:p>
            <a:pPr marL="342900" indent="-342900" algn="l">
              <a:buFont typeface="Wingdings" panose="05000000000000000000" pitchFamily="2" charset="2"/>
              <a:buChar char="Ø"/>
            </a:pPr>
            <a:r>
              <a:rPr lang="en-US" sz="2000" dirty="0"/>
              <a:t>The number of time average user posts on Instagram is 3.47 time. </a:t>
            </a:r>
          </a:p>
          <a:p>
            <a:pPr marL="342900" indent="-342900" algn="l">
              <a:buFont typeface="Wingdings" panose="05000000000000000000" pitchFamily="2" charset="2"/>
              <a:buChar char="Ø"/>
            </a:pPr>
            <a:r>
              <a:rPr lang="en-US" sz="2000" dirty="0"/>
              <a:t>The total number of photos on Instagram/total number of users is 2.57.</a:t>
            </a:r>
          </a:p>
          <a:p>
            <a:pPr marL="342900" indent="-342900" algn="l">
              <a:buFont typeface="Wingdings" panose="05000000000000000000" pitchFamily="2" charset="2"/>
              <a:buChar char="Ø"/>
            </a:pPr>
            <a:r>
              <a:rPr lang="en-US" sz="2000" dirty="0"/>
              <a:t>There are total 13 numbers of Bots or </a:t>
            </a:r>
            <a:r>
              <a:rPr lang="en-US" sz="2000"/>
              <a:t>fake accounts </a:t>
            </a:r>
            <a:r>
              <a:rPr lang="en-US" sz="2000" dirty="0"/>
              <a:t>who have liked every single photo on </a:t>
            </a:r>
            <a:r>
              <a:rPr lang="en-US" sz="2000"/>
              <a:t>the site.</a:t>
            </a:r>
            <a:endParaRPr lang="en-US" sz="2000" dirty="0"/>
          </a:p>
        </p:txBody>
      </p:sp>
      <p:pic>
        <p:nvPicPr>
          <p:cNvPr id="5" name="Picture 4">
            <a:extLst>
              <a:ext uri="{FF2B5EF4-FFF2-40B4-BE49-F238E27FC236}">
                <a16:creationId xmlns:a16="http://schemas.microsoft.com/office/drawing/2014/main" id="{0E33DE6E-0301-CD96-4390-2CCB8037C428}"/>
              </a:ext>
            </a:extLst>
          </p:cNvPr>
          <p:cNvPicPr>
            <a:picLocks noChangeAspect="1"/>
          </p:cNvPicPr>
          <p:nvPr/>
        </p:nvPicPr>
        <p:blipFill>
          <a:blip r:embed="rId2"/>
          <a:stretch>
            <a:fillRect/>
          </a:stretch>
        </p:blipFill>
        <p:spPr>
          <a:xfrm>
            <a:off x="2197591" y="1071465"/>
            <a:ext cx="2453853" cy="967824"/>
          </a:xfrm>
          <a:prstGeom prst="rect">
            <a:avLst/>
          </a:prstGeom>
        </p:spPr>
      </p:pic>
    </p:spTree>
    <p:extLst>
      <p:ext uri="{BB962C8B-B14F-4D97-AF65-F5344CB8AC3E}">
        <p14:creationId xmlns:p14="http://schemas.microsoft.com/office/powerpoint/2010/main" val="2741056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645</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Rawat</dc:creator>
  <cp:lastModifiedBy>Deepak Rawat</cp:lastModifiedBy>
  <cp:revision>3</cp:revision>
  <dcterms:created xsi:type="dcterms:W3CDTF">2023-01-16T09:27:26Z</dcterms:created>
  <dcterms:modified xsi:type="dcterms:W3CDTF">2023-01-17T08:49:14Z</dcterms:modified>
</cp:coreProperties>
</file>