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72" autoAdjust="0"/>
    <p:restoredTop sz="94660"/>
  </p:normalViewPr>
  <p:slideViewPr>
    <p:cSldViewPr snapToGrid="0">
      <p:cViewPr varScale="1">
        <p:scale>
          <a:sx n="82" d="100"/>
          <a:sy n="82" d="100"/>
        </p:scale>
        <p:origin x="720"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7" name=""/>
        <p:cNvGrpSpPr/>
        <p:nvPr/>
      </p:nvGrpSpPr>
      <p:grpSpPr>
        <a:xfrm>
          <a:off x="0" y="0"/>
          <a:ext cx="0" cy="0"/>
          <a:chOff x="0" y="0"/>
          <a:chExt cx="0" cy="0"/>
        </a:xfrm>
      </p:grpSpPr>
      <p:sp>
        <p:nvSpPr>
          <p:cNvPr id="104861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20" name="Date Placeholder 3"/>
          <p:cNvSpPr>
            <a:spLocks noGrp="1"/>
          </p:cNvSpPr>
          <p:nvPr>
            <p:ph type="dt" sz="half" idx="10"/>
          </p:nvPr>
        </p:nvSpPr>
        <p:spPr/>
        <p:txBody>
          <a:bodyPr/>
          <a:p>
            <a:fld id="{48A87A34-81AB-432B-8DAE-1953F412C126}" type="datetimeFigureOut">
              <a:rPr lang="en-US" smtClean="0"/>
              <a:t>10/18/2023</a:t>
            </a:fld>
            <a:endParaRPr dirty="0" lang="en-US"/>
          </a:p>
        </p:txBody>
      </p:sp>
      <p:sp>
        <p:nvSpPr>
          <p:cNvPr id="1048621" name="Footer Placeholder 4"/>
          <p:cNvSpPr>
            <a:spLocks noGrp="1"/>
          </p:cNvSpPr>
          <p:nvPr>
            <p:ph type="ftr" sz="quarter" idx="11"/>
          </p:nvPr>
        </p:nvSpPr>
        <p:spPr/>
        <p:txBody>
          <a:bodyPr/>
          <a:p>
            <a:endParaRPr dirty="0" lang="en-US"/>
          </a:p>
        </p:txBody>
      </p:sp>
      <p:sp>
        <p:nvSpPr>
          <p:cNvPr id="1048622"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lang="en-IN"/>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3"/>
          <p:cNvSpPr>
            <a:spLocks noGrp="1"/>
          </p:cNvSpPr>
          <p:nvPr>
            <p:ph type="dt" sz="half" idx="10"/>
          </p:nvPr>
        </p:nvSpPr>
        <p:spPr/>
        <p:txBody>
          <a:bodyPr/>
          <a:p>
            <a:fld id="{48A87A34-81AB-432B-8DAE-1953F412C126}" type="datetimeFigureOut">
              <a:rPr lang="en-US" smtClean="0"/>
              <a:t>10/18/2023</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p>
            <a:fld id="{48A87A34-81AB-432B-8DAE-1953F412C126}" type="datetimeFigureOut">
              <a:rPr lang="en-US" smtClean="0"/>
              <a:t>10/18/2023</a:t>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48A87A34-81AB-432B-8DAE-1953F412C126}" type="datetimeFigureOut">
              <a:rPr lang="en-US" smtClean="0"/>
              <a:t>10/18/2023</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48A87A34-81AB-432B-8DAE-1953F412C126}" type="datetimeFigureOut">
              <a:rPr lang="en-US" smtClean="0"/>
              <a:t>10/18/2023</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lang="en-IN"/>
          </a:p>
        </p:txBody>
      </p:sp>
      <p:sp>
        <p:nvSpPr>
          <p:cNvPr id="104864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Date Placeholder 4"/>
          <p:cNvSpPr>
            <a:spLocks noGrp="1"/>
          </p:cNvSpPr>
          <p:nvPr>
            <p:ph type="dt" sz="half" idx="10"/>
          </p:nvPr>
        </p:nvSpPr>
        <p:spPr/>
        <p:txBody>
          <a:bodyPr/>
          <a:p>
            <a:fld id="{48A87A34-81AB-432B-8DAE-1953F412C126}" type="datetimeFigureOut">
              <a:rPr lang="en-US" smtClean="0"/>
              <a:t>10/18/2023</a:t>
            </a:fld>
            <a:endParaRPr dirty="0" lang="en-US"/>
          </a:p>
        </p:txBody>
      </p:sp>
      <p:sp>
        <p:nvSpPr>
          <p:cNvPr id="1048652" name="Footer Placeholder 5"/>
          <p:cNvSpPr>
            <a:spLocks noGrp="1"/>
          </p:cNvSpPr>
          <p:nvPr>
            <p:ph type="ftr" sz="quarter" idx="11"/>
          </p:nvPr>
        </p:nvSpPr>
        <p:spPr/>
        <p:txBody>
          <a:bodyPr/>
          <a:p>
            <a:endParaRPr dirty="0" lang="en-US"/>
          </a:p>
        </p:txBody>
      </p:sp>
      <p:sp>
        <p:nvSpPr>
          <p:cNvPr id="1048653"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6"/>
          <p:cNvSpPr>
            <a:spLocks noGrp="1"/>
          </p:cNvSpPr>
          <p:nvPr>
            <p:ph type="dt" sz="half" idx="10"/>
          </p:nvPr>
        </p:nvSpPr>
        <p:spPr/>
        <p:txBody>
          <a:bodyPr/>
          <a:p>
            <a:fld id="{48A87A34-81AB-432B-8DAE-1953F412C126}" type="datetimeFigureOut">
              <a:rPr lang="en-US" smtClean="0"/>
              <a:t>10/18/2023</a:t>
            </a:fld>
            <a:endParaRPr dirty="0" lang="en-US"/>
          </a:p>
        </p:txBody>
      </p:sp>
      <p:sp>
        <p:nvSpPr>
          <p:cNvPr id="1048660" name="Footer Placeholder 7"/>
          <p:cNvSpPr>
            <a:spLocks noGrp="1"/>
          </p:cNvSpPr>
          <p:nvPr>
            <p:ph type="ftr" sz="quarter" idx="11"/>
          </p:nvPr>
        </p:nvSpPr>
        <p:spPr/>
        <p:txBody>
          <a:bodyPr/>
          <a:p>
            <a:endParaRPr dirty="0" lang="en-US"/>
          </a:p>
        </p:txBody>
      </p:sp>
      <p:sp>
        <p:nvSpPr>
          <p:cNvPr id="1048661" name="Slide Number Placeholder 8"/>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lang="en-IN"/>
          </a:p>
        </p:txBody>
      </p:sp>
      <p:sp>
        <p:nvSpPr>
          <p:cNvPr id="1048624" name="Date Placeholder 2"/>
          <p:cNvSpPr>
            <a:spLocks noGrp="1"/>
          </p:cNvSpPr>
          <p:nvPr>
            <p:ph type="dt" sz="half" idx="10"/>
          </p:nvPr>
        </p:nvSpPr>
        <p:spPr/>
        <p:txBody>
          <a:bodyPr/>
          <a:p>
            <a:fld id="{48A87A34-81AB-432B-8DAE-1953F412C126}" type="datetimeFigureOut">
              <a:rPr lang="en-US" smtClean="0"/>
              <a:t>10/18/2023</a:t>
            </a:fld>
            <a:endParaRPr dirty="0" lang="en-US"/>
          </a:p>
        </p:txBody>
      </p:sp>
      <p:sp>
        <p:nvSpPr>
          <p:cNvPr id="1048625" name="Footer Placeholder 3"/>
          <p:cNvSpPr>
            <a:spLocks noGrp="1"/>
          </p:cNvSpPr>
          <p:nvPr>
            <p:ph type="ftr" sz="quarter" idx="11"/>
          </p:nvPr>
        </p:nvSpPr>
        <p:spPr/>
        <p:txBody>
          <a:bodyPr/>
          <a:p>
            <a:endParaRPr dirty="0" lang="en-US"/>
          </a:p>
        </p:txBody>
      </p:sp>
      <p:sp>
        <p:nvSpPr>
          <p:cNvPr id="1048626"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62" name="Date Placeholder 1"/>
          <p:cNvSpPr>
            <a:spLocks noGrp="1"/>
          </p:cNvSpPr>
          <p:nvPr>
            <p:ph type="dt" sz="half" idx="10"/>
          </p:nvPr>
        </p:nvSpPr>
        <p:spPr/>
        <p:txBody>
          <a:bodyPr/>
          <a:p>
            <a:fld id="{48A87A34-81AB-432B-8DAE-1953F412C126}" type="datetimeFigureOut">
              <a:rPr lang="en-US" smtClean="0"/>
              <a:t>10/18/2023</a:t>
            </a:fld>
            <a:endParaRPr dirty="0" lang="en-US"/>
          </a:p>
        </p:txBody>
      </p:sp>
      <p:sp>
        <p:nvSpPr>
          <p:cNvPr id="1048663" name="Footer Placeholder 2"/>
          <p:cNvSpPr>
            <a:spLocks noGrp="1"/>
          </p:cNvSpPr>
          <p:nvPr>
            <p:ph type="ftr" sz="quarter" idx="11"/>
          </p:nvPr>
        </p:nvSpPr>
        <p:spPr/>
        <p:txBody>
          <a:bodyPr/>
          <a:p>
            <a:endParaRPr dirty="0" lang="en-US"/>
          </a:p>
        </p:txBody>
      </p:sp>
      <p:sp>
        <p:nvSpPr>
          <p:cNvPr id="1048664" name="Slide Number Placeholder 3"/>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6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p>
            <a:fld id="{48A87A34-81AB-432B-8DAE-1953F412C126}" type="datetimeFigureOut">
              <a:rPr lang="en-US" smtClean="0"/>
              <a:t>10/18/2023</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lang="en-IN"/>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p>
            <a:fld id="{48A87A34-81AB-432B-8DAE-1953F412C126}" type="datetimeFigureOut">
              <a:rPr lang="en-US" smtClean="0"/>
              <a:t>10/18/2023</a:t>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48A87A34-81AB-432B-8DAE-1953F412C126}" type="datetimeFigureOut">
              <a:rPr lang="en-US" smtClean="0"/>
              <a:t>10/18/2023</a:t>
            </a:fld>
            <a:endParaRPr dirty="0"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6D22F896-40B5-4ADD-8801-0D06FADFA09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1451579" y="804519"/>
            <a:ext cx="9603275" cy="1556125"/>
          </a:xfrm>
        </p:spPr>
        <p:txBody>
          <a:bodyPr>
            <a:normAutofit/>
          </a:bodyPr>
          <a:p>
            <a:pPr algn="ctr"/>
            <a:r>
              <a:rPr b="1" dirty="0" sz="2700" lang="en-GB" u="sng">
                <a:effectLst/>
                <a:latin typeface="Times New Roman" panose="02020603050405020304" pitchFamily="18" charset="0"/>
                <a:ea typeface="Times New Roman" panose="02020603050405020304" pitchFamily="18" charset="0"/>
              </a:rPr>
              <a:t>AI-Driven Exploration and Prediction of Company Registration Trends with </a:t>
            </a:r>
            <a:r>
              <a:rPr b="1" dirty="0" sz="2700" lang="en-GB" err="1" u="sng">
                <a:effectLst/>
                <a:latin typeface="Times New Roman" panose="02020603050405020304" pitchFamily="18" charset="0"/>
                <a:ea typeface="Times New Roman" panose="02020603050405020304" pitchFamily="18" charset="0"/>
              </a:rPr>
              <a:t>RoC</a:t>
            </a:r>
            <a:br>
              <a:rPr dirty="0" sz="1800" lang="en-IN">
                <a:effectLst/>
                <a:latin typeface="Arial" panose="020B0604020202020204" pitchFamily="34" charset="0"/>
                <a:ea typeface="Arial" panose="020B0604020202020204" pitchFamily="34" charset="0"/>
              </a:rPr>
            </a:br>
            <a:endParaRPr dirty="0" lang="en-IN"/>
          </a:p>
        </p:txBody>
      </p:sp>
      <p:sp>
        <p:nvSpPr>
          <p:cNvPr id="1048587" name="Content Placeholder 2"/>
          <p:cNvSpPr>
            <a:spLocks noGrp="1"/>
          </p:cNvSpPr>
          <p:nvPr>
            <p:ph idx="1"/>
          </p:nvPr>
        </p:nvSpPr>
        <p:spPr>
          <a:xfrm>
            <a:off x="1451579" y="2817845"/>
            <a:ext cx="9603275" cy="2648500"/>
          </a:xfrm>
        </p:spPr>
        <p:txBody>
          <a:bodyPr>
            <a:normAutofit/>
          </a:bodyPr>
          <a:p>
            <a:pPr algn="ctr" indent="0" marL="0">
              <a:buNone/>
            </a:pPr>
            <a:r>
              <a:rPr dirty="0" sz="2400" lang="en-GB">
                <a:effectLst/>
                <a:latin typeface="Times New Roman" panose="02020603050405020304" pitchFamily="18" charset="0"/>
                <a:ea typeface="Times New Roman" panose="02020603050405020304" pitchFamily="18" charset="0"/>
              </a:rPr>
              <a:t>411521104018(</a:t>
            </a:r>
            <a:r>
              <a:rPr dirty="0" sz="2400" lang="en-GB" err="1">
                <a:effectLst/>
                <a:latin typeface="Times New Roman" panose="02020603050405020304" pitchFamily="18" charset="0"/>
                <a:ea typeface="Times New Roman" panose="02020603050405020304" pitchFamily="18" charset="0"/>
              </a:rPr>
              <a:t>K.Deepak</a:t>
            </a:r>
            <a:r>
              <a:rPr dirty="0" sz="2400" lang="en-GB">
                <a:effectLst/>
                <a:latin typeface="Times New Roman" panose="02020603050405020304" pitchFamily="18" charset="0"/>
                <a:ea typeface="Times New Roman" panose="02020603050405020304" pitchFamily="18" charset="0"/>
              </a:rPr>
              <a:t> </a:t>
            </a:r>
            <a:r>
              <a:rPr dirty="0" sz="2400" lang="en-GB" err="1">
                <a:effectLst/>
                <a:latin typeface="Times New Roman" panose="02020603050405020304" pitchFamily="18" charset="0"/>
                <a:ea typeface="Times New Roman" panose="02020603050405020304" pitchFamily="18" charset="0"/>
              </a:rPr>
              <a:t>kumar</a:t>
            </a:r>
            <a:r>
              <a:rPr dirty="0" sz="2400" lang="en-GB">
                <a:effectLst/>
                <a:latin typeface="Times New Roman" panose="02020603050405020304" pitchFamily="18" charset="0"/>
                <a:ea typeface="Times New Roman" panose="02020603050405020304" pitchFamily="18" charset="0"/>
              </a:rPr>
              <a:t>)</a:t>
            </a:r>
          </a:p>
          <a:p>
            <a:pPr algn="ctr" indent="0" marL="0">
              <a:buNone/>
            </a:pPr>
            <a:r>
              <a:rPr dirty="0" sz="2400" lang="en-US">
                <a:effectLst/>
                <a:latin typeface="Times New Roman" panose="02020603050405020304" pitchFamily="18" charset="0"/>
                <a:ea typeface="Times New Roman" panose="02020603050405020304" pitchFamily="18" charset="0"/>
              </a:rPr>
              <a:t>p</a:t>
            </a:r>
            <a:r>
              <a:rPr dirty="0" sz="2400" lang="en-US">
                <a:effectLst/>
                <a:latin typeface="Times New Roman" panose="02020603050405020304" pitchFamily="18" charset="0"/>
                <a:ea typeface="Times New Roman" panose="02020603050405020304" pitchFamily="18" charset="0"/>
              </a:rPr>
              <a:t>h</a:t>
            </a:r>
            <a:r>
              <a:rPr dirty="0" sz="2400" lang="en-US">
                <a:effectLst/>
                <a:latin typeface="Times New Roman" panose="02020603050405020304" pitchFamily="18" charset="0"/>
                <a:ea typeface="Times New Roman" panose="02020603050405020304" pitchFamily="18" charset="0"/>
              </a:rPr>
              <a:t>a</a:t>
            </a:r>
            <a:r>
              <a:rPr dirty="0" sz="2400" lang="en-US">
                <a:effectLst/>
                <a:latin typeface="Times New Roman" panose="02020603050405020304" pitchFamily="18" charset="0"/>
                <a:ea typeface="Times New Roman" panose="02020603050405020304" pitchFamily="18" charset="0"/>
              </a:rPr>
              <a:t>s</a:t>
            </a:r>
            <a:r>
              <a:rPr dirty="0" sz="2400" lang="en-US">
                <a:effectLst/>
                <a:latin typeface="Times New Roman" panose="02020603050405020304" pitchFamily="18" charset="0"/>
                <a:ea typeface="Times New Roman" panose="02020603050405020304" pitchFamily="18" charset="0"/>
              </a:rPr>
              <a:t>e</a:t>
            </a:r>
            <a:r>
              <a:rPr dirty="0" sz="2400" lang="en-US">
                <a:effectLst/>
                <a:latin typeface="Times New Roman" panose="02020603050405020304" pitchFamily="18" charset="0"/>
                <a:ea typeface="Arial" panose="020B0604020202020204" pitchFamily="34" charset="0"/>
              </a:rPr>
              <a:t>3</a:t>
            </a:r>
            <a:r>
              <a:rPr dirty="0" sz="2400" lang="en-GB">
                <a:latin typeface="Times New Roman" panose="02020603050405020304" pitchFamily="18" charset="0"/>
                <a:ea typeface="Arial" panose="020B0604020202020204" pitchFamily="34" charset="0"/>
              </a:rPr>
              <a:t> submission</a:t>
            </a:r>
            <a:endParaRPr altLang="en-US" lang="zh-CN"/>
          </a:p>
          <a:p>
            <a:pPr indent="0" marL="0">
              <a:buNone/>
            </a:pPr>
            <a:endParaRPr dirty="0" sz="2400" lang="en-IN"/>
          </a:p>
          <a:p>
            <a:pPr algn="ctr"/>
            <a:endParaRPr dirty="0" sz="2400" lang="en-IN">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4" name="Title 1"/>
          <p:cNvSpPr>
            <a:spLocks noGrp="1"/>
          </p:cNvSpPr>
          <p:nvPr>
            <p:ph type="title"/>
          </p:nvPr>
        </p:nvSpPr>
        <p:spPr>
          <a:xfrm flipV="1">
            <a:off x="838200" y="251928"/>
            <a:ext cx="10515600" cy="113198"/>
          </a:xfrm>
        </p:spPr>
        <p:txBody>
          <a:bodyPr>
            <a:normAutofit fontScale="90000"/>
          </a:bodyPr>
          <a:p>
            <a:endParaRPr dirty="0" lang="en-IN"/>
          </a:p>
        </p:txBody>
      </p:sp>
      <p:sp>
        <p:nvSpPr>
          <p:cNvPr id="1048605" name="Content Placeholder 2"/>
          <p:cNvSpPr>
            <a:spLocks noGrp="1"/>
          </p:cNvSpPr>
          <p:nvPr>
            <p:ph idx="1"/>
          </p:nvPr>
        </p:nvSpPr>
        <p:spPr>
          <a:xfrm>
            <a:off x="642257" y="565992"/>
            <a:ext cx="10515600" cy="6040080"/>
          </a:xfrm>
        </p:spPr>
        <p:txBody>
          <a:bodyPr>
            <a:normAutofit/>
          </a:bodyPr>
          <a:p>
            <a:pPr>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once the data is split, we can train the linear regression model using the following code:</a:t>
            </a:r>
          </a:p>
          <a:p>
            <a:pPr indent="0" marL="0">
              <a:lnSpc>
                <a:spcPct val="150000"/>
              </a:lnSpc>
              <a:buNone/>
            </a:pPr>
            <a:r>
              <a:rPr b="1" dirty="0" sz="1600" lang="en-US">
                <a:solidFill>
                  <a:srgbClr val="1F1F1F"/>
                </a:solidFill>
                <a:latin typeface="Times New Roman" panose="02020603050405020304" pitchFamily="18" charset="0"/>
                <a:cs typeface="Times New Roman" panose="02020603050405020304" pitchFamily="18" charset="0"/>
              </a:rPr>
              <a:t>Code:</a:t>
            </a:r>
            <a:endParaRPr b="1" dirty="0" sz="1600" i="0" lang="en-US">
              <a:solidFill>
                <a:srgbClr val="1F1F1F"/>
              </a:solidFill>
              <a:effectLst/>
              <a:latin typeface="Times New Roman" panose="02020603050405020304" pitchFamily="18" charset="0"/>
              <a:cs typeface="Times New Roman" panose="02020603050405020304" pitchFamily="18" charset="0"/>
            </a:endParaRPr>
          </a:p>
          <a:p>
            <a:pPr>
              <a:lnSpc>
                <a:spcPct val="150000"/>
              </a:lnSpc>
            </a:pPr>
            <a:r>
              <a:rPr dirty="0" sz="1600" lang="fr-FR">
                <a:latin typeface="Times New Roman" panose="02020603050405020304" pitchFamily="18" charset="0"/>
                <a:cs typeface="Times New Roman" panose="02020603050405020304" pitchFamily="18" charset="0"/>
              </a:rPr>
              <a:t>model = </a:t>
            </a:r>
            <a:r>
              <a:rPr dirty="0" sz="1600" lang="fr-FR" err="1">
                <a:latin typeface="Times New Roman" panose="02020603050405020304" pitchFamily="18" charset="0"/>
                <a:cs typeface="Times New Roman" panose="02020603050405020304" pitchFamily="18" charset="0"/>
              </a:rPr>
              <a:t>LinearRegression</a:t>
            </a:r>
            <a:r>
              <a:rPr dirty="0" sz="1600" lang="fr-FR">
                <a:latin typeface="Times New Roman" panose="02020603050405020304" pitchFamily="18" charset="0"/>
                <a:cs typeface="Times New Roman" panose="02020603050405020304" pitchFamily="18" charset="0"/>
              </a:rPr>
              <a:t>()</a:t>
            </a:r>
          </a:p>
          <a:p>
            <a:pPr>
              <a:lnSpc>
                <a:spcPct val="100000"/>
              </a:lnSpc>
            </a:pPr>
            <a:r>
              <a:rPr dirty="0" sz="1600" lang="fr-FR" err="1">
                <a:latin typeface="Times New Roman" panose="02020603050405020304" pitchFamily="18" charset="0"/>
                <a:cs typeface="Times New Roman" panose="02020603050405020304" pitchFamily="18" charset="0"/>
              </a:rPr>
              <a:t>model.fit</a:t>
            </a:r>
            <a:r>
              <a:rPr dirty="0" sz="1600" lang="fr-FR">
                <a:latin typeface="Times New Roman" panose="02020603050405020304" pitchFamily="18" charset="0"/>
                <a:cs typeface="Times New Roman" panose="02020603050405020304" pitchFamily="18" charset="0"/>
              </a:rPr>
              <a:t>(</a:t>
            </a:r>
            <a:r>
              <a:rPr dirty="0" sz="1600" lang="fr-FR" err="1">
                <a:latin typeface="Times New Roman" panose="02020603050405020304" pitchFamily="18" charset="0"/>
                <a:cs typeface="Times New Roman" panose="02020603050405020304" pitchFamily="18" charset="0"/>
              </a:rPr>
              <a:t>X_train</a:t>
            </a:r>
            <a:r>
              <a:rPr dirty="0" sz="1600" lang="fr-FR">
                <a:latin typeface="Times New Roman" panose="02020603050405020304" pitchFamily="18" charset="0"/>
                <a:cs typeface="Times New Roman" panose="02020603050405020304" pitchFamily="18" charset="0"/>
              </a:rPr>
              <a:t>, </a:t>
            </a:r>
            <a:r>
              <a:rPr dirty="0" sz="1600" lang="fr-FR" err="1">
                <a:latin typeface="Times New Roman" panose="02020603050405020304" pitchFamily="18" charset="0"/>
                <a:cs typeface="Times New Roman" panose="02020603050405020304" pitchFamily="18" charset="0"/>
              </a:rPr>
              <a:t>y_train</a:t>
            </a:r>
            <a:r>
              <a:rPr dirty="0" sz="1600" lang="fr-FR">
                <a:latin typeface="Times New Roman" panose="02020603050405020304" pitchFamily="18" charset="0"/>
                <a:cs typeface="Times New Roman" panose="02020603050405020304" pitchFamily="18" charset="0"/>
              </a:rPr>
              <a:t>)</a:t>
            </a:r>
          </a:p>
          <a:p>
            <a:pPr>
              <a:lnSpc>
                <a:spcPct val="100000"/>
              </a:lnSpc>
            </a:pPr>
            <a:endParaRPr dirty="0" sz="1600" lang="fr-FR">
              <a:latin typeface="Times New Roman" panose="02020603050405020304" pitchFamily="18" charset="0"/>
              <a:cs typeface="Times New Roman" panose="02020603050405020304" pitchFamily="18" charset="0"/>
            </a:endParaRPr>
          </a:p>
          <a:p>
            <a:pPr>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now that the model is trained, we can use it to predict company registration trends for future dates.</a:t>
            </a:r>
          </a:p>
          <a:p>
            <a:pPr>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 Predict the number of company registrations for 2024</a:t>
            </a:r>
          </a:p>
          <a:p>
            <a:pPr>
              <a:lnSpc>
                <a:spcPct val="150000"/>
              </a:lnSpc>
            </a:pPr>
            <a:r>
              <a:rPr b="0" dirty="0" sz="1600" i="0" lang="en-US" err="1">
                <a:solidFill>
                  <a:srgbClr val="1F1F1F"/>
                </a:solidFill>
                <a:effectLst/>
                <a:latin typeface="Times New Roman" panose="02020603050405020304" pitchFamily="18" charset="0"/>
                <a:cs typeface="Times New Roman" panose="02020603050405020304" pitchFamily="18" charset="0"/>
              </a:rPr>
              <a:t>y_pred</a:t>
            </a:r>
            <a:r>
              <a:rPr b="0" dirty="0" sz="1600" i="0" lang="en-US">
                <a:solidFill>
                  <a:srgbClr val="1F1F1F"/>
                </a:solidFill>
                <a:effectLst/>
                <a:latin typeface="Times New Roman" panose="02020603050405020304" pitchFamily="18" charset="0"/>
                <a:cs typeface="Times New Roman" panose="02020603050405020304" pitchFamily="18" charset="0"/>
              </a:rPr>
              <a:t> = </a:t>
            </a:r>
            <a:r>
              <a:rPr b="0" dirty="0" sz="1600" i="0" lang="en-US" err="1">
                <a:solidFill>
                  <a:srgbClr val="1F1F1F"/>
                </a:solidFill>
                <a:effectLst/>
                <a:latin typeface="Times New Roman" panose="02020603050405020304" pitchFamily="18" charset="0"/>
                <a:cs typeface="Times New Roman" panose="02020603050405020304" pitchFamily="18" charset="0"/>
              </a:rPr>
              <a:t>model.predict</a:t>
            </a:r>
            <a:r>
              <a:rPr b="0" dirty="0" sz="1600" i="0" lang="en-US">
                <a:solidFill>
                  <a:srgbClr val="1F1F1F"/>
                </a:solidFill>
                <a:effectLst/>
                <a:latin typeface="Times New Roman" panose="02020603050405020304" pitchFamily="18" charset="0"/>
                <a:cs typeface="Times New Roman" panose="02020603050405020304" pitchFamily="18" charset="0"/>
              </a:rPr>
              <a:t>(</a:t>
            </a:r>
            <a:r>
              <a:rPr b="0" dirty="0" sz="1600" i="0" lang="en-US" err="1">
                <a:solidFill>
                  <a:srgbClr val="1F1F1F"/>
                </a:solidFill>
                <a:effectLst/>
                <a:latin typeface="Times New Roman" panose="02020603050405020304" pitchFamily="18" charset="0"/>
                <a:cs typeface="Times New Roman" panose="02020603050405020304" pitchFamily="18" charset="0"/>
              </a:rPr>
              <a:t>pd.DataFrame</a:t>
            </a:r>
            <a:r>
              <a:rPr b="0" dirty="0" sz="1600" i="0" lang="en-US">
                <a:solidFill>
                  <a:srgbClr val="1F1F1F"/>
                </a:solidFill>
                <a:effectLst/>
                <a:latin typeface="Times New Roman" panose="02020603050405020304" pitchFamily="18" charset="0"/>
                <a:cs typeface="Times New Roman" panose="02020603050405020304" pitchFamily="18" charset="0"/>
              </a:rPr>
              <a:t>([[np.datetime64('2024-01-01')]]))</a:t>
            </a:r>
          </a:p>
          <a:p>
            <a:pPr>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 Print the predicted number of company registrations</a:t>
            </a:r>
          </a:p>
          <a:p>
            <a:pPr>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print(</a:t>
            </a:r>
            <a:r>
              <a:rPr b="0" dirty="0" sz="1600" i="0" lang="en-US" err="1">
                <a:solidFill>
                  <a:srgbClr val="1F1F1F"/>
                </a:solidFill>
                <a:effectLst/>
                <a:latin typeface="Times New Roman" panose="02020603050405020304" pitchFamily="18" charset="0"/>
                <a:cs typeface="Times New Roman" panose="02020603050405020304" pitchFamily="18" charset="0"/>
              </a:rPr>
              <a:t>y_pred</a:t>
            </a:r>
            <a:r>
              <a:rPr b="0" dirty="0" sz="1600" i="0" lang="en-US">
                <a:solidFill>
                  <a:srgbClr val="1F1F1F"/>
                </a:solidFill>
                <a:effectLst/>
                <a:latin typeface="Times New Roman" panose="02020603050405020304" pitchFamily="18" charset="0"/>
                <a:cs typeface="Times New Roman" panose="02020603050405020304" pitchFamily="18" charset="0"/>
              </a:rPr>
              <a:t>)</a:t>
            </a:r>
          </a:p>
          <a:p>
            <a:pPr indent="0" marL="0">
              <a:buNone/>
            </a:pPr>
            <a:r>
              <a:rPr b="1" dirty="0" sz="1600" lang="en-IN">
                <a:latin typeface="Times New Roman" panose="02020603050405020304" pitchFamily="18" charset="0"/>
                <a:cs typeface="Times New Roman" panose="02020603050405020304" pitchFamily="18" charset="0"/>
              </a:rPr>
              <a:t>Loading dataset:</a:t>
            </a:r>
          </a:p>
          <a:p>
            <a:pPr indent="0" marL="0">
              <a:buNone/>
            </a:pPr>
            <a:r>
              <a:rPr dirty="0" sz="1600" lang="en-IN">
                <a:latin typeface="Times New Roman" panose="02020603050405020304" pitchFamily="18" charset="0"/>
                <a:cs typeface="Times New Roman" panose="02020603050405020304" pitchFamily="18" charset="0"/>
              </a:rPr>
              <a:t>  </a:t>
            </a:r>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 = </a:t>
            </a:r>
            <a:r>
              <a:rPr dirty="0" sz="1600" lang="en-IN" err="1">
                <a:latin typeface="Times New Roman" panose="02020603050405020304" pitchFamily="18" charset="0"/>
                <a:cs typeface="Times New Roman" panose="02020603050405020304" pitchFamily="18" charset="0"/>
              </a:rPr>
              <a:t>pd.read_csv</a:t>
            </a:r>
            <a:r>
              <a:rPr dirty="0" sz="1600" lang="en-IN">
                <a:latin typeface="Times New Roman" panose="02020603050405020304" pitchFamily="18" charset="0"/>
                <a:cs typeface="Times New Roman" panose="02020603050405020304" pitchFamily="18" charset="0"/>
              </a:rPr>
              <a:t>('roc_data.csv’)</a:t>
            </a:r>
          </a:p>
          <a:p>
            <a:pPr>
              <a:lnSpc>
                <a:spcPct val="150000"/>
              </a:lnSpc>
            </a:pPr>
            <a:endParaRPr b="0" dirty="0" sz="1600" i="0" lang="en-US">
              <a:solidFill>
                <a:srgbClr val="1F1F1F"/>
              </a:solidFill>
              <a:effectLst/>
              <a:latin typeface="Times New Roman" panose="02020603050405020304" pitchFamily="18" charset="0"/>
              <a:cs typeface="Times New Roman" panose="02020603050405020304" pitchFamily="18" charset="0"/>
            </a:endParaRPr>
          </a:p>
          <a:p>
            <a:pPr indent="0" marL="0">
              <a:lnSpc>
                <a:spcPct val="150000"/>
              </a:lnSpc>
              <a:buNone/>
            </a:pPr>
            <a:endParaRPr b="1" dirty="0" sz="1600" i="0" lang="en-US">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6" name="Title 1"/>
          <p:cNvSpPr>
            <a:spLocks noGrp="1"/>
          </p:cNvSpPr>
          <p:nvPr>
            <p:ph type="title"/>
          </p:nvPr>
        </p:nvSpPr>
        <p:spPr>
          <a:xfrm flipV="1">
            <a:off x="838200" y="177282"/>
            <a:ext cx="10515600" cy="187843"/>
          </a:xfrm>
        </p:spPr>
        <p:txBody>
          <a:bodyPr>
            <a:normAutofit fontScale="90000"/>
          </a:bodyPr>
          <a:p>
            <a:endParaRPr dirty="0" lang="en-IN"/>
          </a:p>
        </p:txBody>
      </p:sp>
      <p:sp>
        <p:nvSpPr>
          <p:cNvPr id="1048607" name="Content Placeholder 2"/>
          <p:cNvSpPr>
            <a:spLocks noGrp="1"/>
          </p:cNvSpPr>
          <p:nvPr>
            <p:ph idx="1"/>
          </p:nvPr>
        </p:nvSpPr>
        <p:spPr>
          <a:xfrm>
            <a:off x="838200" y="466531"/>
            <a:ext cx="10515600" cy="5710432"/>
          </a:xfrm>
        </p:spPr>
        <p:txBody>
          <a:bodyPr>
            <a:normAutofit fontScale="88235" lnSpcReduction="20000"/>
          </a:bodyPr>
          <a:p>
            <a:pPr indent="0" marL="0">
              <a:buNone/>
            </a:pPr>
            <a:r>
              <a:rPr b="1" dirty="0" sz="1800" lang="en-IN">
                <a:latin typeface="Times New Roman" panose="02020603050405020304" pitchFamily="18" charset="0"/>
                <a:cs typeface="Times New Roman" panose="02020603050405020304" pitchFamily="18" charset="0"/>
              </a:rPr>
              <a:t>Data Exploration:</a:t>
            </a:r>
          </a:p>
          <a:p>
            <a:pPr indent="0" marL="0">
              <a:buNone/>
            </a:pPr>
            <a:r>
              <a:rPr dirty="0" sz="1800" lang="en-IN">
                <a:latin typeface="Times New Roman" panose="02020603050405020304" pitchFamily="18" charset="0"/>
                <a:cs typeface="Times New Roman" panose="02020603050405020304" pitchFamily="18" charset="0"/>
              </a:rPr>
              <a:t>Dataset:</a:t>
            </a:r>
          </a:p>
          <a:p>
            <a:r>
              <a:rPr dirty="0" sz="1700" lang="en-US" err="1">
                <a:latin typeface="Times New Roman" panose="02020603050405020304" pitchFamily="18" charset="0"/>
                <a:cs typeface="Times New Roman" panose="02020603050405020304" pitchFamily="18" charset="0"/>
              </a:rPr>
              <a:t>Date,Industry,Number</a:t>
            </a:r>
            <a:r>
              <a:rPr dirty="0" sz="1700" lang="en-US">
                <a:latin typeface="Times New Roman" panose="02020603050405020304" pitchFamily="18" charset="0"/>
                <a:cs typeface="Times New Roman" panose="02020603050405020304" pitchFamily="18" charset="0"/>
              </a:rPr>
              <a:t> of Registrations</a:t>
            </a:r>
          </a:p>
          <a:p>
            <a:r>
              <a:rPr dirty="0" sz="1700" lang="en-US">
                <a:latin typeface="Times New Roman" panose="02020603050405020304" pitchFamily="18" charset="0"/>
                <a:cs typeface="Times New Roman" panose="02020603050405020304" pitchFamily="18" charset="0"/>
              </a:rPr>
              <a:t>2022-01-01,Software,10000</a:t>
            </a:r>
          </a:p>
          <a:p>
            <a:r>
              <a:rPr dirty="0" sz="1700" lang="en-US">
                <a:latin typeface="Times New Roman" panose="02020603050405020304" pitchFamily="18" charset="0"/>
                <a:cs typeface="Times New Roman" panose="02020603050405020304" pitchFamily="18" charset="0"/>
              </a:rPr>
              <a:t>2022-02-01,E-commerce,5000</a:t>
            </a:r>
          </a:p>
          <a:p>
            <a:r>
              <a:rPr dirty="0" sz="1700" lang="en-US">
                <a:latin typeface="Times New Roman" panose="02020603050405020304" pitchFamily="18" charset="0"/>
                <a:cs typeface="Times New Roman" panose="02020603050405020304" pitchFamily="18" charset="0"/>
              </a:rPr>
              <a:t>2022-03-01,Healthcare,3000</a:t>
            </a:r>
          </a:p>
          <a:p>
            <a:r>
              <a:rPr dirty="0" sz="1700" lang="en-US">
                <a:latin typeface="Times New Roman" panose="02020603050405020304" pitchFamily="18" charset="0"/>
                <a:cs typeface="Times New Roman" panose="02020603050405020304" pitchFamily="18" charset="0"/>
              </a:rPr>
              <a:t>2022-04-01,Manufacturing,2000</a:t>
            </a:r>
          </a:p>
          <a:p>
            <a:r>
              <a:rPr dirty="0" sz="1700" lang="en-US">
                <a:latin typeface="Times New Roman" panose="02020603050405020304" pitchFamily="18" charset="0"/>
                <a:cs typeface="Times New Roman" panose="02020603050405020304" pitchFamily="18" charset="0"/>
              </a:rPr>
              <a:t>2022-05-01,Education,1000</a:t>
            </a:r>
          </a:p>
          <a:p>
            <a:r>
              <a:rPr dirty="0" sz="1700" lang="en-US">
                <a:latin typeface="Times New Roman" panose="02020603050405020304" pitchFamily="18" charset="0"/>
                <a:cs typeface="Times New Roman" panose="02020603050405020304" pitchFamily="18" charset="0"/>
              </a:rPr>
              <a:t>2022-06-01,Software,12000</a:t>
            </a:r>
          </a:p>
          <a:p>
            <a:r>
              <a:rPr dirty="0" sz="1700" lang="en-US">
                <a:latin typeface="Times New Roman" panose="02020603050405020304" pitchFamily="18" charset="0"/>
                <a:cs typeface="Times New Roman" panose="02020603050405020304" pitchFamily="18" charset="0"/>
              </a:rPr>
              <a:t>2022-07-01,E-commerce,6000</a:t>
            </a:r>
          </a:p>
          <a:p>
            <a:r>
              <a:rPr dirty="0" sz="1700" lang="en-US">
                <a:latin typeface="Times New Roman" panose="02020603050405020304" pitchFamily="18" charset="0"/>
                <a:cs typeface="Times New Roman" panose="02020603050405020304" pitchFamily="18" charset="0"/>
              </a:rPr>
              <a:t>2022-08-01,Healthcare,4000</a:t>
            </a:r>
          </a:p>
          <a:p>
            <a:r>
              <a:rPr dirty="0" sz="1700" lang="en-US">
                <a:latin typeface="Times New Roman" panose="02020603050405020304" pitchFamily="18" charset="0"/>
                <a:cs typeface="Times New Roman" panose="02020603050405020304" pitchFamily="18" charset="0"/>
              </a:rPr>
              <a:t>2022-09-01,Manufacturing,2500</a:t>
            </a:r>
          </a:p>
          <a:p>
            <a:r>
              <a:rPr dirty="0" sz="1700" lang="en-US">
                <a:latin typeface="Times New Roman" panose="02020603050405020304" pitchFamily="18" charset="0"/>
                <a:cs typeface="Times New Roman" panose="02020603050405020304" pitchFamily="18" charset="0"/>
              </a:rPr>
              <a:t>2022-10-01,Education,1500</a:t>
            </a:r>
          </a:p>
          <a:p>
            <a:r>
              <a:rPr dirty="0" sz="1700" lang="en-US">
                <a:latin typeface="Times New Roman" panose="02020603050405020304" pitchFamily="18" charset="0"/>
                <a:cs typeface="Times New Roman" panose="02020603050405020304" pitchFamily="18" charset="0"/>
              </a:rPr>
              <a:t>2022-11-01,Software,14000</a:t>
            </a:r>
          </a:p>
          <a:p>
            <a:r>
              <a:rPr dirty="0" sz="1700" lang="en-US">
                <a:latin typeface="Times New Roman" panose="02020603050405020304" pitchFamily="18" charset="0"/>
                <a:cs typeface="Times New Roman" panose="02020603050405020304" pitchFamily="18" charset="0"/>
              </a:rPr>
              <a:t>2022-12-01,E-commerce,7000</a:t>
            </a:r>
          </a:p>
          <a:p>
            <a:r>
              <a:rPr dirty="0" sz="1700" lang="en-US">
                <a:latin typeface="Times New Roman" panose="02020603050405020304" pitchFamily="18" charset="0"/>
                <a:cs typeface="Times New Roman" panose="02020603050405020304" pitchFamily="18" charset="0"/>
              </a:rPr>
              <a:t>2023-01-01,Healthcare,5000</a:t>
            </a:r>
          </a:p>
          <a:p>
            <a:r>
              <a:rPr dirty="0" sz="1700" lang="en-US">
                <a:latin typeface="Times New Roman" panose="02020603050405020304" pitchFamily="18" charset="0"/>
                <a:cs typeface="Times New Roman" panose="02020603050405020304" pitchFamily="18" charset="0"/>
              </a:rPr>
              <a:t>2023-02-01,Manufacturing,3000</a:t>
            </a:r>
          </a:p>
          <a:p>
            <a:r>
              <a:rPr dirty="0" sz="1700" lang="en-US">
                <a:latin typeface="Times New Roman" panose="02020603050405020304" pitchFamily="18" charset="0"/>
                <a:cs typeface="Times New Roman" panose="02020603050405020304" pitchFamily="18" charset="0"/>
              </a:rPr>
              <a:t>2023-03-01,Education,2000</a:t>
            </a:r>
          </a:p>
          <a:p>
            <a:pPr indent="0" marL="0">
              <a:buNone/>
            </a:pPr>
            <a:endParaRPr dirty="0" sz="1800" lang="en-IN">
              <a:latin typeface="Times New Roman" panose="02020603050405020304" pitchFamily="18" charset="0"/>
              <a:cs typeface="Times New Roman" panose="02020603050405020304" pitchFamily="18" charset="0"/>
            </a:endParaRPr>
          </a:p>
          <a:p>
            <a:endParaRPr dirty="0" sz="1800" lang="en-IN">
              <a:latin typeface="Times New Roman" panose="02020603050405020304" pitchFamily="18" charset="0"/>
              <a:cs typeface="Times New Roman" panose="02020603050405020304" pitchFamily="18" charset="0"/>
            </a:endParaRPr>
          </a:p>
          <a:p>
            <a:endParaRPr dirty="0" sz="1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Title 1"/>
          <p:cNvSpPr>
            <a:spLocks noGrp="1"/>
          </p:cNvSpPr>
          <p:nvPr>
            <p:ph type="title"/>
          </p:nvPr>
        </p:nvSpPr>
        <p:spPr>
          <a:xfrm>
            <a:off x="838200" y="365126"/>
            <a:ext cx="10515600" cy="288018"/>
          </a:xfrm>
        </p:spPr>
        <p:txBody>
          <a:bodyPr>
            <a:normAutofit fontScale="90000"/>
          </a:bodyPr>
          <a:p>
            <a:r>
              <a:rPr b="1" dirty="0" sz="2400" lang="en-US">
                <a:latin typeface="Times New Roman" panose="02020603050405020304" pitchFamily="18" charset="0"/>
                <a:cs typeface="Times New Roman" panose="02020603050405020304" pitchFamily="18" charset="0"/>
              </a:rPr>
              <a:t>Output:</a:t>
            </a:r>
            <a:endParaRPr b="1" dirty="0" sz="2400" lang="en-IN">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a:xfrm>
            <a:off x="716903" y="653144"/>
            <a:ext cx="10515600" cy="5971591"/>
          </a:xfrm>
        </p:spPr>
        <p:txBody>
          <a:bodyPr>
            <a:normAutofit/>
          </a:bodyPr>
          <a:p>
            <a:r>
              <a:rPr b="0" dirty="0" sz="2200" i="0" lang="en-IN">
                <a:solidFill>
                  <a:srgbClr val="444746"/>
                </a:solidFill>
                <a:effectLst/>
                <a:latin typeface="Times New Roman" panose="02020603050405020304" pitchFamily="18" charset="0"/>
                <a:cs typeface="Times New Roman" panose="02020603050405020304" pitchFamily="18" charset="0"/>
              </a:rPr>
              <a:t>[100000]</a:t>
            </a:r>
          </a:p>
          <a:p>
            <a:endParaRPr dirty="0" sz="2200" lang="en-IN">
              <a:solidFill>
                <a:srgbClr val="444746"/>
              </a:solidFill>
              <a:latin typeface="Times New Roman" panose="02020603050405020304" pitchFamily="18" charset="0"/>
              <a:cs typeface="Times New Roman" panose="02020603050405020304" pitchFamily="18" charset="0"/>
            </a:endParaRPr>
          </a:p>
          <a:p>
            <a:pPr indent="0" marL="0">
              <a:buNone/>
            </a:pPr>
            <a:r>
              <a:rPr dirty="0" sz="2200" lang="en-US">
                <a:latin typeface="Times New Roman" panose="02020603050405020304" pitchFamily="18" charset="0"/>
                <a:cs typeface="Times New Roman" panose="02020603050405020304" pitchFamily="18" charset="0"/>
              </a:rPr>
              <a:t>Some common data preprocessing tasks include:</a:t>
            </a:r>
          </a:p>
          <a:p>
            <a:pPr algn="l" indent="0" marL="0">
              <a:lnSpc>
                <a:spcPct val="150000"/>
              </a:lnSpc>
              <a:buNone/>
            </a:pPr>
            <a:r>
              <a:rPr b="1" dirty="0" sz="1600" i="0" lang="en-US">
                <a:effectLst/>
                <a:latin typeface="Times New Roman" panose="02020603050405020304" pitchFamily="18" charset="0"/>
                <a:cs typeface="Times New Roman" panose="02020603050405020304" pitchFamily="18" charset="0"/>
              </a:rPr>
              <a:t>Data </a:t>
            </a:r>
            <a:r>
              <a:rPr b="1" dirty="0" sz="1600" i="0" lang="en-US" err="1">
                <a:effectLst/>
                <a:latin typeface="Times New Roman" panose="02020603050405020304" pitchFamily="18" charset="0"/>
                <a:cs typeface="Times New Roman" panose="02020603050405020304" pitchFamily="18" charset="0"/>
              </a:rPr>
              <a:t>cleaning:</a:t>
            </a:r>
            <a:r>
              <a:rPr b="0" dirty="0" sz="1600" i="0" lang="en-US" err="1">
                <a:effectLst/>
                <a:latin typeface="Times New Roman" panose="02020603050405020304" pitchFamily="18" charset="0"/>
                <a:cs typeface="Times New Roman" panose="02020603050405020304" pitchFamily="18" charset="0"/>
              </a:rPr>
              <a:t>Data</a:t>
            </a:r>
            <a:r>
              <a:rPr b="0" dirty="0" sz="1600" i="0" lang="en-US">
                <a:effectLst/>
                <a:latin typeface="Times New Roman" panose="02020603050405020304" pitchFamily="18" charset="0"/>
                <a:cs typeface="Times New Roman" panose="02020603050405020304" pitchFamily="18" charset="0"/>
              </a:rPr>
              <a:t> cleaning is an essential step in any AI-driven exploration and prediction project. It involves identifying and correcting errors and inconsistencies in the data. This process is important because it helps to ensure that the AI model is trained on high-quality data, which will lead to more accurate predictions.</a:t>
            </a:r>
          </a:p>
          <a:p>
            <a:pPr algn="l">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Here are some common data cleaning tasks that may be necessary for an AI-driven exploration and prediction of company registration trends with </a:t>
            </a:r>
            <a:r>
              <a:rPr b="0" dirty="0" sz="1600" i="0" lang="en-US" err="1">
                <a:solidFill>
                  <a:srgbClr val="1F1F1F"/>
                </a:solidFill>
                <a:effectLst/>
                <a:latin typeface="Times New Roman" panose="02020603050405020304" pitchFamily="18" charset="0"/>
                <a:cs typeface="Times New Roman" panose="02020603050405020304" pitchFamily="18" charset="0"/>
              </a:rPr>
              <a:t>RoC</a:t>
            </a:r>
            <a:r>
              <a:rPr b="0" dirty="0" sz="1600" i="0" lang="en-US">
                <a:solidFill>
                  <a:srgbClr val="1F1F1F"/>
                </a:solidFill>
                <a:effectLst/>
                <a:latin typeface="Times New Roman" panose="02020603050405020304" pitchFamily="18" charset="0"/>
                <a:cs typeface="Times New Roman" panose="02020603050405020304" pitchFamily="18" charset="0"/>
              </a:rPr>
              <a:t>:</a:t>
            </a:r>
          </a:p>
          <a:p>
            <a:pPr algn="just" indent="-342900" marL="342900">
              <a:buFont typeface="+mj-lt"/>
              <a:buAutoNum type="arabicPeriod"/>
            </a:pPr>
            <a:r>
              <a:rPr b="0" dirty="0" sz="1600" i="0" lang="en-US">
                <a:solidFill>
                  <a:srgbClr val="1F1F1F"/>
                </a:solidFill>
                <a:effectLst/>
                <a:latin typeface="Times New Roman" panose="02020603050405020304" pitchFamily="18" charset="0"/>
                <a:cs typeface="Times New Roman" panose="02020603050405020304" pitchFamily="18" charset="0"/>
              </a:rPr>
              <a:t>Remove duplicate rows.</a:t>
            </a:r>
          </a:p>
          <a:p>
            <a:pPr algn="just" indent="-342900" marL="342900">
              <a:buFont typeface="+mj-lt"/>
              <a:buAutoNum type="arabicPeriod"/>
            </a:pPr>
            <a:r>
              <a:rPr b="0" dirty="0" sz="1600" i="0" lang="en-US">
                <a:solidFill>
                  <a:srgbClr val="1F1F1F"/>
                </a:solidFill>
                <a:effectLst/>
                <a:latin typeface="Times New Roman" panose="02020603050405020304" pitchFamily="18" charset="0"/>
                <a:cs typeface="Times New Roman" panose="02020603050405020304" pitchFamily="18" charset="0"/>
              </a:rPr>
              <a:t>Remove rows with missing values.</a:t>
            </a:r>
          </a:p>
          <a:p>
            <a:pPr algn="just" indent="-342900" marL="342900">
              <a:buFont typeface="+mj-lt"/>
              <a:buAutoNum type="arabicPeriod"/>
            </a:pPr>
            <a:r>
              <a:rPr b="0" dirty="0" sz="1600" i="0" lang="en-US">
                <a:solidFill>
                  <a:srgbClr val="1F1F1F"/>
                </a:solidFill>
                <a:effectLst/>
                <a:latin typeface="Times New Roman" panose="02020603050405020304" pitchFamily="18" charset="0"/>
                <a:cs typeface="Times New Roman" panose="02020603050405020304" pitchFamily="18" charset="0"/>
              </a:rPr>
              <a:t>Convert data types to a consistent format.</a:t>
            </a:r>
          </a:p>
          <a:p>
            <a:pPr algn="just" indent="-342900" marL="342900">
              <a:buFont typeface="+mj-lt"/>
              <a:buAutoNum type="arabicPeriod"/>
            </a:pPr>
            <a:r>
              <a:rPr b="0" dirty="0" sz="1600" i="0" lang="en-US">
                <a:solidFill>
                  <a:srgbClr val="1F1F1F"/>
                </a:solidFill>
                <a:effectLst/>
                <a:latin typeface="Times New Roman" panose="02020603050405020304" pitchFamily="18" charset="0"/>
                <a:cs typeface="Times New Roman" panose="02020603050405020304" pitchFamily="18" charset="0"/>
              </a:rPr>
              <a:t>Correct spelling and grammatical errors.</a:t>
            </a:r>
          </a:p>
          <a:p>
            <a:pPr algn="just" indent="-342900" marL="342900">
              <a:buFont typeface="+mj-lt"/>
              <a:buAutoNum type="arabicPeriod"/>
            </a:pPr>
            <a:r>
              <a:rPr b="0" dirty="0" sz="1600" i="0" lang="en-US">
                <a:solidFill>
                  <a:srgbClr val="1F1F1F"/>
                </a:solidFill>
                <a:effectLst/>
                <a:latin typeface="Times New Roman" panose="02020603050405020304" pitchFamily="18" charset="0"/>
                <a:cs typeface="Times New Roman" panose="02020603050405020304" pitchFamily="18" charset="0"/>
              </a:rPr>
              <a:t>Identify and remove outliers.</a:t>
            </a:r>
          </a:p>
          <a:p>
            <a:pPr algn="just" indent="-342900" marL="342900">
              <a:buFont typeface="+mj-lt"/>
              <a:buAutoNum type="arabicPeriod"/>
            </a:pPr>
            <a:r>
              <a:rPr b="0" dirty="0" sz="1600" i="0" lang="en-US">
                <a:solidFill>
                  <a:srgbClr val="1F1F1F"/>
                </a:solidFill>
                <a:effectLst/>
                <a:latin typeface="Times New Roman" panose="02020603050405020304" pitchFamily="18" charset="0"/>
                <a:cs typeface="Times New Roman" panose="02020603050405020304" pitchFamily="18" charset="0"/>
              </a:rPr>
              <a:t>Normalize the data.</a:t>
            </a:r>
            <a:r>
              <a:rPr dirty="0" sz="1600" lang="en-US">
                <a:solidFill>
                  <a:srgbClr val="1F1F1F"/>
                </a:solidFill>
                <a:latin typeface="Times New Roman" panose="02020603050405020304" pitchFamily="18" charset="0"/>
                <a:cs typeface="Times New Roman" panose="02020603050405020304" pitchFamily="18" charset="0"/>
              </a:rPr>
              <a:t>          </a:t>
            </a:r>
            <a:endParaRPr b="0" dirty="0" sz="1600" i="0" lang="en-US">
              <a:effectLst/>
              <a:latin typeface="Times New Roman" panose="02020603050405020304" pitchFamily="18" charset="0"/>
              <a:cs typeface="Times New Roman" panose="02020603050405020304" pitchFamily="18" charset="0"/>
            </a:endParaRPr>
          </a:p>
          <a:p>
            <a:pPr indent="0" marL="0">
              <a:lnSpc>
                <a:spcPct val="150000"/>
              </a:lnSpc>
              <a:buNone/>
            </a:pPr>
            <a:endParaRPr dirty="0" sz="2200" lang="en-IN">
              <a:solidFill>
                <a:srgbClr val="444746"/>
              </a:solidFill>
              <a:latin typeface="Times New Roman" panose="02020603050405020304" pitchFamily="18" charset="0"/>
              <a:cs typeface="Times New Roman" panose="02020603050405020304" pitchFamily="18" charset="0"/>
            </a:endParaRPr>
          </a:p>
          <a:p>
            <a:endParaRPr dirty="0" sz="2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itle 1"/>
          <p:cNvSpPr>
            <a:spLocks noGrp="1"/>
          </p:cNvSpPr>
          <p:nvPr>
            <p:ph type="title"/>
          </p:nvPr>
        </p:nvSpPr>
        <p:spPr>
          <a:xfrm>
            <a:off x="838200" y="365126"/>
            <a:ext cx="10515600" cy="941160"/>
          </a:xfrm>
        </p:spPr>
        <p:txBody>
          <a:bodyPr>
            <a:normAutofit/>
          </a:bodyPr>
          <a:p>
            <a:r>
              <a:rPr dirty="0" sz="2400" lang="en-US">
                <a:latin typeface="Times New Roman" panose="02020603050405020304" pitchFamily="18" charset="0"/>
                <a:cs typeface="Times New Roman" panose="02020603050405020304" pitchFamily="18" charset="0"/>
              </a:rPr>
              <a:t>Data transformation:</a:t>
            </a:r>
            <a:endParaRPr dirty="0" sz="2400" lang="en-IN">
              <a:latin typeface="Times New Roman" panose="02020603050405020304" pitchFamily="18" charset="0"/>
              <a:cs typeface="Times New Roman" panose="02020603050405020304" pitchFamily="18" charset="0"/>
            </a:endParaRPr>
          </a:p>
        </p:txBody>
      </p:sp>
      <p:sp>
        <p:nvSpPr>
          <p:cNvPr id="1048611" name="Content Placeholder 2"/>
          <p:cNvSpPr>
            <a:spLocks noGrp="1"/>
          </p:cNvSpPr>
          <p:nvPr>
            <p:ph idx="1"/>
          </p:nvPr>
        </p:nvSpPr>
        <p:spPr>
          <a:xfrm>
            <a:off x="838200" y="466531"/>
            <a:ext cx="10515600" cy="6092889"/>
          </a:xfrm>
        </p:spPr>
        <p:txBody>
          <a:bodyPr>
            <a:normAutofit/>
          </a:bodyPr>
          <a:p>
            <a:pPr indent="0" marL="0">
              <a:lnSpc>
                <a:spcPct val="150000"/>
              </a:lnSpc>
              <a:buNone/>
            </a:pPr>
            <a:endParaRPr b="0" dirty="0" sz="1600" i="0" lang="en-US">
              <a:solidFill>
                <a:srgbClr val="1F1F1F"/>
              </a:solidFill>
              <a:effectLst/>
              <a:latin typeface="Times New Roman" panose="02020603050405020304" pitchFamily="18" charset="0"/>
              <a:cs typeface="Times New Roman" panose="02020603050405020304" pitchFamily="18" charset="0"/>
            </a:endParaRPr>
          </a:p>
          <a:p>
            <a:pPr indent="0" marL="0">
              <a:lnSpc>
                <a:spcPct val="150000"/>
              </a:lnSpc>
              <a:buNone/>
            </a:pPr>
            <a:r>
              <a:rPr b="0" dirty="0" sz="1600" i="0" lang="en-US">
                <a:solidFill>
                  <a:srgbClr val="1F1F1F"/>
                </a:solidFill>
                <a:effectLst/>
                <a:latin typeface="Times New Roman" panose="02020603050405020304" pitchFamily="18" charset="0"/>
                <a:cs typeface="Times New Roman" panose="02020603050405020304" pitchFamily="18" charset="0"/>
              </a:rPr>
              <a:t> Data transformation is a process of converting data into a format that is suitable for analysis and prediction. It involves identifying and correcting errors and inconsistencies in the data, as well as converting the data into a format that can be understood by AI model.</a:t>
            </a:r>
          </a:p>
          <a:p>
            <a:pPr indent="0" marL="0">
              <a:lnSpc>
                <a:spcPct val="150000"/>
              </a:lnSpc>
              <a:buNone/>
            </a:pPr>
            <a:r>
              <a:rPr dirty="0" sz="2400" i="0" lang="en-US">
                <a:solidFill>
                  <a:srgbClr val="1F1F1F"/>
                </a:solidFill>
                <a:effectLst/>
                <a:latin typeface="Times New Roman" panose="02020603050405020304" pitchFamily="18" charset="0"/>
                <a:cs typeface="Times New Roman" panose="02020603050405020304" pitchFamily="18" charset="0"/>
              </a:rPr>
              <a:t>Feature engineering:</a:t>
            </a:r>
          </a:p>
          <a:p>
            <a:pPr algn="just" indent="0" marL="0">
              <a:lnSpc>
                <a:spcPct val="150000"/>
              </a:lnSpc>
              <a:buNone/>
            </a:pPr>
            <a:r>
              <a:rPr b="0" dirty="0" sz="1600" i="0" lang="en-US">
                <a:solidFill>
                  <a:srgbClr val="1F1F1F"/>
                </a:solidFill>
                <a:effectLst/>
                <a:latin typeface="Times New Roman" panose="02020603050405020304" pitchFamily="18" charset="0"/>
                <a:cs typeface="Times New Roman" panose="02020603050405020304" pitchFamily="18" charset="0"/>
              </a:rPr>
              <a:t>  Feature engineering is the process of creating new features from existing features in the data. This can be done to improve the performance of the AI model. For example, we could create a new feature for the "age of company" by subtracting the "date of incorporation" from the "current date.“</a:t>
            </a:r>
          </a:p>
          <a:p>
            <a:pPr algn="just" indent="0" marL="0">
              <a:lnSpc>
                <a:spcPct val="150000"/>
              </a:lnSpc>
              <a:buNone/>
            </a:pPr>
            <a:r>
              <a:rPr dirty="0" sz="2400" lang="en-US">
                <a:solidFill>
                  <a:srgbClr val="1F1F1F"/>
                </a:solidFill>
                <a:latin typeface="Times New Roman" panose="02020603050405020304" pitchFamily="18" charset="0"/>
                <a:cs typeface="Times New Roman" panose="02020603050405020304" pitchFamily="18" charset="0"/>
              </a:rPr>
              <a:t>Data </a:t>
            </a:r>
            <a:r>
              <a:rPr dirty="0" sz="2400" lang="en-US" err="1">
                <a:solidFill>
                  <a:srgbClr val="1F1F1F"/>
                </a:solidFill>
                <a:latin typeface="Times New Roman" panose="02020603050405020304" pitchFamily="18" charset="0"/>
                <a:cs typeface="Times New Roman" panose="02020603050405020304" pitchFamily="18" charset="0"/>
              </a:rPr>
              <a:t>integeration</a:t>
            </a:r>
            <a:r>
              <a:rPr dirty="0" sz="2400" lang="en-US">
                <a:solidFill>
                  <a:srgbClr val="1F1F1F"/>
                </a:solidFill>
                <a:latin typeface="Times New Roman" panose="02020603050405020304" pitchFamily="18" charset="0"/>
                <a:cs typeface="Times New Roman" panose="02020603050405020304" pitchFamily="18" charset="0"/>
              </a:rPr>
              <a:t>:</a:t>
            </a:r>
            <a:endParaRPr b="0" dirty="0" sz="1600" i="0" lang="en-US">
              <a:effectLst/>
              <a:latin typeface="Times New Roman" panose="02020603050405020304" pitchFamily="18" charset="0"/>
            </a:endParaRPr>
          </a:p>
          <a:p>
            <a:pPr algn="l" indent="0" marL="0" rtl="0">
              <a:lnSpc>
                <a:spcPct val="150000"/>
              </a:lnSpc>
              <a:buNone/>
            </a:pPr>
            <a:r>
              <a:rPr b="0" dirty="0" sz="1600" i="0" lang="en-US">
                <a:effectLst/>
                <a:latin typeface="Times New Roman" panose="02020603050405020304" pitchFamily="18" charset="0"/>
                <a:cs typeface="Times New Roman" panose="02020603050405020304" pitchFamily="18" charset="0"/>
              </a:rPr>
              <a:t> Data integration is the process of combining data from multiple sources into a single, unified dataset. This is necessary for AI-driven exploration and prediction of company registration trends with </a:t>
            </a:r>
            <a:r>
              <a:rPr b="0" dirty="0" sz="1600" i="0" lang="en-US" err="1">
                <a:effectLst/>
                <a:latin typeface="Times New Roman" panose="02020603050405020304" pitchFamily="18" charset="0"/>
                <a:cs typeface="Times New Roman" panose="02020603050405020304" pitchFamily="18" charset="0"/>
              </a:rPr>
              <a:t>RoC</a:t>
            </a:r>
            <a:r>
              <a:rPr b="0" dirty="0" sz="1600" i="0" lang="en-US">
                <a:effectLst/>
                <a:latin typeface="Times New Roman" panose="02020603050405020304" pitchFamily="18" charset="0"/>
                <a:cs typeface="Times New Roman" panose="02020603050405020304" pitchFamily="18" charset="0"/>
              </a:rPr>
              <a:t> because the data is likely to be spread across multiple sources, such as the </a:t>
            </a:r>
            <a:r>
              <a:rPr b="0" dirty="0" sz="1600" i="0" lang="en-US" err="1">
                <a:effectLst/>
                <a:latin typeface="Times New Roman" panose="02020603050405020304" pitchFamily="18" charset="0"/>
                <a:cs typeface="Times New Roman" panose="02020603050405020304" pitchFamily="18" charset="0"/>
              </a:rPr>
              <a:t>RoC</a:t>
            </a:r>
            <a:r>
              <a:rPr b="0" dirty="0" sz="1600" i="0" lang="en-US">
                <a:effectLst/>
                <a:latin typeface="Times New Roman" panose="02020603050405020304" pitchFamily="18" charset="0"/>
                <a:cs typeface="Times New Roman" panose="02020603050405020304" pitchFamily="18" charset="0"/>
              </a:rPr>
              <a:t> database, economic data sources, and demographic data sources</a:t>
            </a:r>
            <a:r>
              <a:rPr b="0" dirty="0" sz="1600" i="0" lang="en-US">
                <a:effectLst/>
                <a:latin typeface="Google Sans"/>
              </a:rPr>
              <a:t>.</a:t>
            </a:r>
          </a:p>
          <a:p>
            <a:pPr algn="just" indent="0" marL="0">
              <a:lnSpc>
                <a:spcPct val="150000"/>
              </a:lnSpc>
              <a:buNone/>
            </a:pPr>
            <a:endParaRPr dirty="0" sz="2400" i="0" lang="en-US">
              <a:solidFill>
                <a:srgbClr val="1F1F1F"/>
              </a:solidFill>
              <a:effectLst/>
              <a:latin typeface="Times New Roman" panose="02020603050405020304" pitchFamily="18" charset="0"/>
              <a:cs typeface="Times New Roman" panose="02020603050405020304" pitchFamily="18" charset="0"/>
            </a:endParaRPr>
          </a:p>
          <a:p>
            <a:pPr algn="just" indent="0" marL="0">
              <a:lnSpc>
                <a:spcPct val="150000"/>
              </a:lnSpc>
              <a:buNone/>
            </a:pPr>
            <a:endParaRPr b="1" dirty="0" sz="1600" i="0" lang="en-US">
              <a:solidFill>
                <a:srgbClr val="1F1F1F"/>
              </a:solidFill>
              <a:effectLst/>
              <a:latin typeface="Times New Roman" panose="02020603050405020304" pitchFamily="18" charset="0"/>
              <a:cs typeface="Times New Roman" panose="02020603050405020304" pitchFamily="18" charset="0"/>
            </a:endParaRPr>
          </a:p>
          <a:p>
            <a:pPr>
              <a:lnSpc>
                <a:spcPct val="150000"/>
              </a:lnSpc>
            </a:pP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2400" lang="en-US">
                <a:latin typeface="Times New Roman" panose="02020603050405020304" pitchFamily="18" charset="0"/>
                <a:cs typeface="Times New Roman" panose="02020603050405020304" pitchFamily="18" charset="0"/>
              </a:rPr>
              <a:t>program:</a:t>
            </a:r>
            <a:endParaRPr dirty="0" sz="2400" lang="en-IN">
              <a:latin typeface="Times New Roman" panose="02020603050405020304" pitchFamily="18" charset="0"/>
              <a:cs typeface="Times New Roman" panose="02020603050405020304" pitchFamily="18" charset="0"/>
            </a:endParaRPr>
          </a:p>
        </p:txBody>
      </p:sp>
      <p:sp>
        <p:nvSpPr>
          <p:cNvPr id="1048613" name="Content Placeholder 2"/>
          <p:cNvSpPr>
            <a:spLocks noGrp="1"/>
          </p:cNvSpPr>
          <p:nvPr>
            <p:ph idx="1"/>
          </p:nvPr>
        </p:nvSpPr>
        <p:spPr>
          <a:xfrm>
            <a:off x="838200" y="1268963"/>
            <a:ext cx="10515600" cy="4908000"/>
          </a:xfrm>
        </p:spPr>
        <p:txBody>
          <a:bodyPr>
            <a:normAutofit/>
          </a:bodyPr>
          <a:p>
            <a:r>
              <a:rPr dirty="0" sz="1600" lang="en-IN">
                <a:latin typeface="Times New Roman" panose="02020603050405020304" pitchFamily="18" charset="0"/>
                <a:cs typeface="Times New Roman" panose="02020603050405020304" pitchFamily="18" charset="0"/>
              </a:rPr>
              <a:t>import pandas as pd</a:t>
            </a:r>
          </a:p>
          <a:p>
            <a:r>
              <a:rPr dirty="0" sz="1600" lang="en-IN">
                <a:latin typeface="Times New Roman" panose="02020603050405020304" pitchFamily="18" charset="0"/>
                <a:cs typeface="Times New Roman" panose="02020603050405020304" pitchFamily="18" charset="0"/>
              </a:rPr>
              <a:t>import </a:t>
            </a:r>
            <a:r>
              <a:rPr dirty="0" sz="1600" lang="en-IN" err="1">
                <a:latin typeface="Times New Roman" panose="02020603050405020304" pitchFamily="18" charset="0"/>
                <a:cs typeface="Times New Roman" panose="02020603050405020304" pitchFamily="18" charset="0"/>
              </a:rPr>
              <a:t>numpy</a:t>
            </a:r>
            <a:r>
              <a:rPr dirty="0" sz="1600" lang="en-IN">
                <a:latin typeface="Times New Roman" panose="02020603050405020304" pitchFamily="18" charset="0"/>
                <a:cs typeface="Times New Roman" panose="02020603050405020304" pitchFamily="18" charset="0"/>
              </a:rPr>
              <a:t> as np</a:t>
            </a:r>
          </a:p>
          <a:p>
            <a:r>
              <a:rPr dirty="0" sz="1600" lang="en-IN">
                <a:latin typeface="Times New Roman" panose="02020603050405020304" pitchFamily="18" charset="0"/>
                <a:cs typeface="Times New Roman" panose="02020603050405020304" pitchFamily="18" charset="0"/>
              </a:rPr>
              <a:t>import </a:t>
            </a:r>
            <a:r>
              <a:rPr dirty="0" sz="1600" lang="en-IN" err="1">
                <a:latin typeface="Times New Roman" panose="02020603050405020304" pitchFamily="18" charset="0"/>
                <a:cs typeface="Times New Roman" panose="02020603050405020304" pitchFamily="18" charset="0"/>
              </a:rPr>
              <a:t>matplotlib.pyplot</a:t>
            </a:r>
            <a:r>
              <a:rPr dirty="0" sz="1600" lang="en-IN">
                <a:latin typeface="Times New Roman" panose="02020603050405020304" pitchFamily="18" charset="0"/>
                <a:cs typeface="Times New Roman" panose="02020603050405020304" pitchFamily="18" charset="0"/>
              </a:rPr>
              <a:t> as </a:t>
            </a:r>
            <a:r>
              <a:rPr dirty="0" sz="1600" lang="en-IN" err="1">
                <a:latin typeface="Times New Roman" panose="02020603050405020304" pitchFamily="18" charset="0"/>
                <a:cs typeface="Times New Roman" panose="02020603050405020304" pitchFamily="18" charset="0"/>
              </a:rPr>
              <a:t>plt</a:t>
            </a:r>
            <a:endParaRPr dirty="0" sz="1600" lang="en-IN">
              <a:latin typeface="Times New Roman" panose="02020603050405020304" pitchFamily="18" charset="0"/>
              <a:cs typeface="Times New Roman" panose="02020603050405020304" pitchFamily="18" charset="0"/>
            </a:endParaRPr>
          </a:p>
          <a:p>
            <a:r>
              <a:rPr dirty="0" sz="1600" lang="en-IN">
                <a:latin typeface="Times New Roman" panose="02020603050405020304" pitchFamily="18" charset="0"/>
                <a:cs typeface="Times New Roman" panose="02020603050405020304" pitchFamily="18" charset="0"/>
              </a:rPr>
              <a:t>import seaborn as </a:t>
            </a:r>
            <a:r>
              <a:rPr dirty="0" sz="1600" lang="en-IN" err="1">
                <a:latin typeface="Times New Roman" panose="02020603050405020304" pitchFamily="18" charset="0"/>
                <a:cs typeface="Times New Roman" panose="02020603050405020304" pitchFamily="18" charset="0"/>
              </a:rPr>
              <a:t>sns</a:t>
            </a:r>
            <a:endParaRPr dirty="0" sz="1600" lang="en-IN">
              <a:latin typeface="Times New Roman" panose="02020603050405020304" pitchFamily="18" charset="0"/>
              <a:cs typeface="Times New Roman" panose="02020603050405020304" pitchFamily="18" charset="0"/>
            </a:endParaRPr>
          </a:p>
          <a:p>
            <a:r>
              <a:rPr dirty="0" sz="1600" lang="en-IN">
                <a:latin typeface="Times New Roman" panose="02020603050405020304" pitchFamily="18" charset="0"/>
                <a:cs typeface="Times New Roman" panose="02020603050405020304" pitchFamily="18" charset="0"/>
              </a:rPr>
              <a:t>from </a:t>
            </a:r>
            <a:r>
              <a:rPr dirty="0" sz="1600" lang="en-IN" err="1">
                <a:latin typeface="Times New Roman" panose="02020603050405020304" pitchFamily="18" charset="0"/>
                <a:cs typeface="Times New Roman" panose="02020603050405020304" pitchFamily="18" charset="0"/>
              </a:rPr>
              <a:t>sklearn.linear_model</a:t>
            </a:r>
            <a:r>
              <a:rPr dirty="0" sz="1600" lang="en-IN">
                <a:latin typeface="Times New Roman" panose="02020603050405020304" pitchFamily="18" charset="0"/>
                <a:cs typeface="Times New Roman" panose="02020603050405020304" pitchFamily="18" charset="0"/>
              </a:rPr>
              <a:t> import </a:t>
            </a:r>
            <a:r>
              <a:rPr dirty="0" sz="1600" lang="en-IN" err="1">
                <a:latin typeface="Times New Roman" panose="02020603050405020304" pitchFamily="18" charset="0"/>
                <a:cs typeface="Times New Roman" panose="02020603050405020304" pitchFamily="18" charset="0"/>
              </a:rPr>
              <a:t>LinearRegression</a:t>
            </a:r>
            <a:endParaRPr dirty="0" sz="1600" lang="en-IN">
              <a:latin typeface="Times New Roman" panose="02020603050405020304" pitchFamily="18" charset="0"/>
              <a:cs typeface="Times New Roman" panose="02020603050405020304" pitchFamily="18" charset="0"/>
            </a:endParaRPr>
          </a:p>
          <a:p>
            <a:r>
              <a:rPr dirty="0" sz="1600" lang="en-IN">
                <a:latin typeface="Times New Roman" panose="02020603050405020304" pitchFamily="18" charset="0"/>
                <a:cs typeface="Times New Roman" panose="02020603050405020304" pitchFamily="18" charset="0"/>
              </a:rPr>
              <a:t>from </a:t>
            </a:r>
            <a:r>
              <a:rPr dirty="0" sz="1600" lang="en-IN" err="1">
                <a:latin typeface="Times New Roman" panose="02020603050405020304" pitchFamily="18" charset="0"/>
                <a:cs typeface="Times New Roman" panose="02020603050405020304" pitchFamily="18" charset="0"/>
              </a:rPr>
              <a:t>sklearn.model_selection</a:t>
            </a:r>
            <a:r>
              <a:rPr dirty="0" sz="1600" lang="en-IN">
                <a:latin typeface="Times New Roman" panose="02020603050405020304" pitchFamily="18" charset="0"/>
                <a:cs typeface="Times New Roman" panose="02020603050405020304" pitchFamily="18" charset="0"/>
              </a:rPr>
              <a:t> import </a:t>
            </a:r>
            <a:r>
              <a:rPr dirty="0" sz="1600" lang="en-IN" err="1">
                <a:latin typeface="Times New Roman" panose="02020603050405020304" pitchFamily="18" charset="0"/>
                <a:cs typeface="Times New Roman" panose="02020603050405020304" pitchFamily="18" charset="0"/>
              </a:rPr>
              <a:t>train_test_split</a:t>
            </a:r>
            <a:endParaRPr dirty="0" sz="1600" lang="en-IN">
              <a:latin typeface="Times New Roman" panose="02020603050405020304" pitchFamily="18" charset="0"/>
              <a:cs typeface="Times New Roman" panose="02020603050405020304" pitchFamily="18" charset="0"/>
            </a:endParaRPr>
          </a:p>
          <a:p>
            <a:endParaRPr dirty="0" sz="1600" lang="en-IN">
              <a:latin typeface="Times New Roman" panose="02020603050405020304" pitchFamily="18" charset="0"/>
              <a:cs typeface="Times New Roman" panose="02020603050405020304" pitchFamily="18" charset="0"/>
            </a:endParaRPr>
          </a:p>
          <a:p>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 = </a:t>
            </a:r>
            <a:r>
              <a:rPr dirty="0" sz="1600" lang="en-IN" err="1">
                <a:latin typeface="Times New Roman" panose="02020603050405020304" pitchFamily="18" charset="0"/>
                <a:cs typeface="Times New Roman" panose="02020603050405020304" pitchFamily="18" charset="0"/>
              </a:rPr>
              <a:t>pd.read_csv</a:t>
            </a:r>
            <a:r>
              <a:rPr dirty="0" sz="1600" lang="en-IN">
                <a:latin typeface="Times New Roman" panose="02020603050405020304" pitchFamily="18" charset="0"/>
                <a:cs typeface="Times New Roman" panose="02020603050405020304" pitchFamily="18" charset="0"/>
              </a:rPr>
              <a:t>('roc_data.csv’)</a:t>
            </a:r>
          </a:p>
          <a:p>
            <a:endParaRPr dirty="0" sz="1600" lang="en-IN">
              <a:latin typeface="Times New Roman" panose="02020603050405020304" pitchFamily="18" charset="0"/>
              <a:cs typeface="Times New Roman" panose="02020603050405020304" pitchFamily="18" charset="0"/>
            </a:endParaRPr>
          </a:p>
          <a:p>
            <a:r>
              <a:rPr dirty="0" sz="1600" lang="en-IN">
                <a:latin typeface="Times New Roman" panose="02020603050405020304" pitchFamily="18" charset="0"/>
                <a:cs typeface="Times New Roman" panose="02020603050405020304" pitchFamily="18" charset="0"/>
              </a:rPr>
              <a:t># Remove duplicate rows</a:t>
            </a:r>
          </a:p>
          <a:p>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 = </a:t>
            </a:r>
            <a:r>
              <a:rPr dirty="0" sz="1600" lang="en-IN" err="1">
                <a:latin typeface="Times New Roman" panose="02020603050405020304" pitchFamily="18" charset="0"/>
                <a:cs typeface="Times New Roman" panose="02020603050405020304" pitchFamily="18" charset="0"/>
              </a:rPr>
              <a:t>roc_data.drop_duplicates</a:t>
            </a:r>
            <a:r>
              <a:rPr dirty="0" sz="1600" lang="en-IN">
                <a:latin typeface="Times New Roman" panose="02020603050405020304" pitchFamily="18" charset="0"/>
                <a:cs typeface="Times New Roman" panose="02020603050405020304" pitchFamily="18" charset="0"/>
              </a:rPr>
              <a:t>()</a:t>
            </a:r>
          </a:p>
          <a:p>
            <a:endParaRPr dirty="0" sz="1600" lang="en-IN">
              <a:latin typeface="Times New Roman" panose="02020603050405020304" pitchFamily="18" charset="0"/>
              <a:cs typeface="Times New Roman" panose="02020603050405020304" pitchFamily="18" charset="0"/>
            </a:endParaRPr>
          </a:p>
          <a:p>
            <a:r>
              <a:rPr dirty="0" sz="1600" lang="en-IN">
                <a:latin typeface="Times New Roman" panose="02020603050405020304" pitchFamily="18" charset="0"/>
                <a:cs typeface="Times New Roman" panose="02020603050405020304" pitchFamily="18" charset="0"/>
              </a:rPr>
              <a:t># Remove rows with missing values</a:t>
            </a:r>
          </a:p>
          <a:p>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 = </a:t>
            </a:r>
            <a:r>
              <a:rPr dirty="0" sz="1600" lang="en-IN" err="1">
                <a:latin typeface="Times New Roman" panose="02020603050405020304" pitchFamily="18" charset="0"/>
                <a:cs typeface="Times New Roman" panose="02020603050405020304" pitchFamily="18" charset="0"/>
              </a:rPr>
              <a:t>roc_data.dropna</a:t>
            </a:r>
            <a:r>
              <a:rPr dirty="0" sz="1600" lang="en-IN">
                <a:latin typeface="Times New Roman" panose="02020603050405020304" pitchFamily="18" charset="0"/>
                <a:cs typeface="Times New Roman" panose="02020603050405020304" pitchFamily="18" charset="0"/>
              </a:rPr>
              <a:t>()</a:t>
            </a:r>
          </a:p>
          <a:p>
            <a:endParaRPr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4" name="Title 1"/>
          <p:cNvSpPr>
            <a:spLocks noGrp="1"/>
          </p:cNvSpPr>
          <p:nvPr>
            <p:ph type="title"/>
          </p:nvPr>
        </p:nvSpPr>
        <p:spPr>
          <a:xfrm flipV="1">
            <a:off x="838200" y="289250"/>
            <a:ext cx="10515600" cy="75876"/>
          </a:xfrm>
        </p:spPr>
        <p:txBody>
          <a:bodyPr>
            <a:normAutofit fontScale="90000"/>
          </a:bodyPr>
          <a:p>
            <a:endParaRPr dirty="0" lang="en-IN"/>
          </a:p>
        </p:txBody>
      </p:sp>
      <p:sp>
        <p:nvSpPr>
          <p:cNvPr id="1048615" name="Content Placeholder 2"/>
          <p:cNvSpPr>
            <a:spLocks noGrp="1"/>
          </p:cNvSpPr>
          <p:nvPr>
            <p:ph idx="1"/>
          </p:nvPr>
        </p:nvSpPr>
        <p:spPr>
          <a:xfrm>
            <a:off x="838200" y="289250"/>
            <a:ext cx="10515600" cy="6406190"/>
          </a:xfrm>
        </p:spPr>
        <p:txBody>
          <a:bodyPr/>
          <a:p>
            <a:r>
              <a:rPr dirty="0" sz="1600" lang="en-IN">
                <a:latin typeface="Times New Roman" panose="02020603050405020304" pitchFamily="18" charset="0"/>
                <a:cs typeface="Times New Roman" panose="02020603050405020304" pitchFamily="18" charset="0"/>
              </a:rPr>
              <a:t># Convert the 'Date' column to datetime format</a:t>
            </a:r>
          </a:p>
          <a:p>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['Date'] = </a:t>
            </a:r>
            <a:r>
              <a:rPr dirty="0" sz="1600" lang="en-IN" err="1">
                <a:latin typeface="Times New Roman" panose="02020603050405020304" pitchFamily="18" charset="0"/>
                <a:cs typeface="Times New Roman" panose="02020603050405020304" pitchFamily="18" charset="0"/>
              </a:rPr>
              <a:t>pd.to_datetime</a:t>
            </a:r>
            <a:r>
              <a:rPr dirty="0" sz="1600" lang="en-IN">
                <a:latin typeface="Times New Roman" panose="02020603050405020304" pitchFamily="18" charset="0"/>
                <a:cs typeface="Times New Roman" panose="02020603050405020304" pitchFamily="18" charset="0"/>
              </a:rPr>
              <a:t>(</a:t>
            </a:r>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['Date'])</a:t>
            </a:r>
          </a:p>
          <a:p>
            <a:endParaRPr dirty="0" sz="1600" lang="en-IN">
              <a:latin typeface="Times New Roman" panose="02020603050405020304" pitchFamily="18" charset="0"/>
              <a:cs typeface="Times New Roman" panose="02020603050405020304" pitchFamily="18" charset="0"/>
            </a:endParaRPr>
          </a:p>
          <a:p>
            <a:r>
              <a:rPr dirty="0" sz="1600" lang="en-IN">
                <a:latin typeface="Times New Roman" panose="02020603050405020304" pitchFamily="18" charset="0"/>
                <a:cs typeface="Times New Roman" panose="02020603050405020304" pitchFamily="18" charset="0"/>
              </a:rPr>
              <a:t># Plot the number of company registrations over time</a:t>
            </a:r>
          </a:p>
          <a:p>
            <a:pPr>
              <a:lnSpc>
                <a:spcPct val="150000"/>
              </a:lnSpc>
            </a:pPr>
            <a:r>
              <a:rPr dirty="0" sz="1600" lang="en-IN" err="1">
                <a:latin typeface="Times New Roman" panose="02020603050405020304" pitchFamily="18" charset="0"/>
                <a:cs typeface="Times New Roman" panose="02020603050405020304" pitchFamily="18" charset="0"/>
              </a:rPr>
              <a:t>plt.plot</a:t>
            </a:r>
            <a:r>
              <a:rPr dirty="0" sz="1600" lang="en-IN">
                <a:latin typeface="Times New Roman" panose="02020603050405020304" pitchFamily="18" charset="0"/>
                <a:cs typeface="Times New Roman" panose="02020603050405020304" pitchFamily="18" charset="0"/>
              </a:rPr>
              <a:t>(</a:t>
            </a:r>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['Date'], </a:t>
            </a:r>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['Number of Registrations'])</a:t>
            </a:r>
          </a:p>
          <a:p>
            <a:r>
              <a:rPr dirty="0" sz="1600" lang="en-IN" err="1">
                <a:latin typeface="Times New Roman" panose="02020603050405020304" pitchFamily="18" charset="0"/>
                <a:cs typeface="Times New Roman" panose="02020603050405020304" pitchFamily="18" charset="0"/>
              </a:rPr>
              <a:t>plt.xlabel</a:t>
            </a:r>
            <a:r>
              <a:rPr dirty="0" sz="1600" lang="en-IN">
                <a:latin typeface="Times New Roman" panose="02020603050405020304" pitchFamily="18" charset="0"/>
                <a:cs typeface="Times New Roman" panose="02020603050405020304" pitchFamily="18" charset="0"/>
              </a:rPr>
              <a:t>('Date')</a:t>
            </a:r>
          </a:p>
          <a:p>
            <a:r>
              <a:rPr dirty="0" sz="1600" lang="en-IN" err="1">
                <a:latin typeface="Times New Roman" panose="02020603050405020304" pitchFamily="18" charset="0"/>
                <a:cs typeface="Times New Roman" panose="02020603050405020304" pitchFamily="18" charset="0"/>
              </a:rPr>
              <a:t>plt.ylabel</a:t>
            </a:r>
            <a:r>
              <a:rPr dirty="0" sz="1600" lang="en-IN">
                <a:latin typeface="Times New Roman" panose="02020603050405020304" pitchFamily="18" charset="0"/>
                <a:cs typeface="Times New Roman" panose="02020603050405020304" pitchFamily="18" charset="0"/>
              </a:rPr>
              <a:t>('Number of Registrations')</a:t>
            </a:r>
          </a:p>
          <a:p>
            <a:r>
              <a:rPr dirty="0" sz="1600" lang="en-IN" err="1">
                <a:latin typeface="Times New Roman" panose="02020603050405020304" pitchFamily="18" charset="0"/>
                <a:cs typeface="Times New Roman" panose="02020603050405020304" pitchFamily="18" charset="0"/>
              </a:rPr>
              <a:t>plt.title</a:t>
            </a:r>
            <a:r>
              <a:rPr dirty="0" sz="1600" lang="en-IN">
                <a:latin typeface="Times New Roman" panose="02020603050405020304" pitchFamily="18" charset="0"/>
                <a:cs typeface="Times New Roman" panose="02020603050405020304" pitchFamily="18" charset="0"/>
              </a:rPr>
              <a:t>('Number of Company Registrations in India')</a:t>
            </a:r>
          </a:p>
          <a:p>
            <a:r>
              <a:rPr dirty="0" sz="1600" lang="en-IN" err="1">
                <a:latin typeface="Times New Roman" panose="02020603050405020304" pitchFamily="18" charset="0"/>
                <a:cs typeface="Times New Roman" panose="02020603050405020304" pitchFamily="18" charset="0"/>
              </a:rPr>
              <a:t>plt.show</a:t>
            </a:r>
            <a:r>
              <a:rPr dirty="0" sz="1600" lang="en-IN">
                <a:latin typeface="Times New Roman" panose="02020603050405020304" pitchFamily="18" charset="0"/>
                <a:cs typeface="Times New Roman" panose="02020603050405020304" pitchFamily="18" charset="0"/>
              </a:rPr>
              <a:t>()</a:t>
            </a:r>
          </a:p>
          <a:p>
            <a:endParaRPr dirty="0" sz="1600" lang="en-IN">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 Plot the top 10 industries with the highest number of company registrations</a:t>
            </a:r>
          </a:p>
          <a:p>
            <a:r>
              <a:rPr dirty="0" sz="1600" lang="en-US" err="1">
                <a:latin typeface="Times New Roman" panose="02020603050405020304" pitchFamily="18" charset="0"/>
                <a:cs typeface="Times New Roman" panose="02020603050405020304" pitchFamily="18" charset="0"/>
              </a:rPr>
              <a:t>sns.barplot</a:t>
            </a:r>
            <a:r>
              <a:rPr dirty="0" sz="1600" lang="en-US">
                <a:latin typeface="Times New Roman" panose="02020603050405020304" pitchFamily="18" charset="0"/>
                <a:cs typeface="Times New Roman" panose="02020603050405020304" pitchFamily="18" charset="0"/>
              </a:rPr>
              <a:t>(x='Industry', y='Number of Registrations', data=</a:t>
            </a:r>
            <a:r>
              <a:rPr dirty="0" sz="1600" lang="en-US" err="1">
                <a:latin typeface="Times New Roman" panose="02020603050405020304" pitchFamily="18" charset="0"/>
                <a:cs typeface="Times New Roman" panose="02020603050405020304" pitchFamily="18" charset="0"/>
              </a:rPr>
              <a:t>roc_data.nlargest</a:t>
            </a:r>
            <a:r>
              <a:rPr dirty="0" sz="1600" lang="en-US">
                <a:latin typeface="Times New Roman" panose="02020603050405020304" pitchFamily="18" charset="0"/>
                <a:cs typeface="Times New Roman" panose="02020603050405020304" pitchFamily="18" charset="0"/>
              </a:rPr>
              <a:t>(10, 'Number of Registrations'))</a:t>
            </a:r>
          </a:p>
          <a:p>
            <a:r>
              <a:rPr dirty="0" sz="1600" lang="en-US" err="1">
                <a:latin typeface="Times New Roman" panose="02020603050405020304" pitchFamily="18" charset="0"/>
                <a:cs typeface="Times New Roman" panose="02020603050405020304" pitchFamily="18" charset="0"/>
              </a:rPr>
              <a:t>plt.xlabel</a:t>
            </a:r>
            <a:r>
              <a:rPr dirty="0" sz="1600" lang="en-US">
                <a:latin typeface="Times New Roman" panose="02020603050405020304" pitchFamily="18" charset="0"/>
                <a:cs typeface="Times New Roman" panose="02020603050405020304" pitchFamily="18" charset="0"/>
              </a:rPr>
              <a:t>('Industry')</a:t>
            </a:r>
          </a:p>
          <a:p>
            <a:r>
              <a:rPr dirty="0" sz="1600" lang="en-US" err="1">
                <a:latin typeface="Times New Roman" panose="02020603050405020304" pitchFamily="18" charset="0"/>
                <a:cs typeface="Times New Roman" panose="02020603050405020304" pitchFamily="18" charset="0"/>
              </a:rPr>
              <a:t>plt.ylabel</a:t>
            </a:r>
            <a:r>
              <a:rPr dirty="0" sz="1600" lang="en-US">
                <a:latin typeface="Times New Roman" panose="02020603050405020304" pitchFamily="18" charset="0"/>
                <a:cs typeface="Times New Roman" panose="02020603050405020304" pitchFamily="18" charset="0"/>
              </a:rPr>
              <a:t>('Number of Registrations')</a:t>
            </a:r>
          </a:p>
          <a:p>
            <a:r>
              <a:rPr dirty="0" sz="1600" lang="en-US" err="1">
                <a:latin typeface="Times New Roman" panose="02020603050405020304" pitchFamily="18" charset="0"/>
                <a:cs typeface="Times New Roman" panose="02020603050405020304" pitchFamily="18" charset="0"/>
              </a:rPr>
              <a:t>plt.title</a:t>
            </a:r>
            <a:r>
              <a:rPr dirty="0" sz="1600" lang="en-US">
                <a:latin typeface="Times New Roman" panose="02020603050405020304" pitchFamily="18" charset="0"/>
                <a:cs typeface="Times New Roman" panose="02020603050405020304" pitchFamily="18" charset="0"/>
              </a:rPr>
              <a:t>('Top 10 Industries with the Highest Number of Company Registrations')</a:t>
            </a:r>
          </a:p>
          <a:p>
            <a:r>
              <a:rPr dirty="0" sz="1600" lang="en-US" err="1">
                <a:latin typeface="Times New Roman" panose="02020603050405020304" pitchFamily="18" charset="0"/>
                <a:cs typeface="Times New Roman" panose="02020603050405020304" pitchFamily="18" charset="0"/>
              </a:rPr>
              <a:t>plt.show</a:t>
            </a:r>
            <a:r>
              <a:rPr dirty="0" sz="1600" lang="en-US">
                <a:latin typeface="Times New Roman" panose="02020603050405020304" pitchFamily="18" charset="0"/>
                <a:cs typeface="Times New Roman" panose="02020603050405020304" pitchFamily="18" charset="0"/>
              </a:rPr>
              <a:t>()</a:t>
            </a:r>
          </a:p>
          <a:p>
            <a:endParaRPr dirty="0" sz="1600" lang="en-IN">
              <a:latin typeface="Times New Roman" panose="02020603050405020304" pitchFamily="18" charset="0"/>
              <a:cs typeface="Times New Roman" panose="02020603050405020304" pitchFamily="18" charset="0"/>
            </a:endParaRP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6" name="Title 1"/>
          <p:cNvSpPr>
            <a:spLocks noGrp="1"/>
          </p:cNvSpPr>
          <p:nvPr>
            <p:ph type="title"/>
          </p:nvPr>
        </p:nvSpPr>
        <p:spPr>
          <a:xfrm flipV="1">
            <a:off x="838200" y="81280"/>
            <a:ext cx="10515600" cy="283845"/>
          </a:xfrm>
        </p:spPr>
        <p:txBody>
          <a:bodyPr>
            <a:normAutofit fontScale="90000"/>
          </a:bodyPr>
          <a:p>
            <a:endParaRPr dirty="0" lang="en-IN"/>
          </a:p>
        </p:txBody>
      </p:sp>
      <p:sp>
        <p:nvSpPr>
          <p:cNvPr id="1048617" name="Content Placeholder 2"/>
          <p:cNvSpPr>
            <a:spLocks noGrp="1"/>
          </p:cNvSpPr>
          <p:nvPr>
            <p:ph idx="1"/>
          </p:nvPr>
        </p:nvSpPr>
        <p:spPr>
          <a:xfrm>
            <a:off x="838200" y="442118"/>
            <a:ext cx="10515600" cy="5973763"/>
          </a:xfrm>
        </p:spPr>
        <p:txBody>
          <a:bodyPr>
            <a:normAutofit/>
          </a:bodyPr>
          <a:p>
            <a:r>
              <a:rPr dirty="0" sz="1600" lang="en-US">
                <a:latin typeface="Times New Roman" panose="02020603050405020304" pitchFamily="18" charset="0"/>
                <a:cs typeface="Times New Roman" panose="02020603050405020304" pitchFamily="18" charset="0"/>
              </a:rPr>
              <a:t>X = </a:t>
            </a:r>
            <a:r>
              <a:rPr dirty="0" sz="1600" lang="en-US" err="1">
                <a:latin typeface="Times New Roman" panose="02020603050405020304" pitchFamily="18" charset="0"/>
                <a:cs typeface="Times New Roman" panose="02020603050405020304" pitchFamily="18" charset="0"/>
              </a:rPr>
              <a:t>roc_data</a:t>
            </a:r>
            <a:r>
              <a:rPr dirty="0" sz="1600" lang="en-US">
                <a:latin typeface="Times New Roman" panose="02020603050405020304" pitchFamily="18" charset="0"/>
                <a:cs typeface="Times New Roman" panose="02020603050405020304" pitchFamily="18" charset="0"/>
              </a:rPr>
              <a:t>[['Date']]</a:t>
            </a:r>
          </a:p>
          <a:p>
            <a:r>
              <a:rPr dirty="0" sz="1600" lang="en-US">
                <a:latin typeface="Times New Roman" panose="02020603050405020304" pitchFamily="18" charset="0"/>
                <a:cs typeface="Times New Roman" panose="02020603050405020304" pitchFamily="18" charset="0"/>
              </a:rPr>
              <a:t>y = </a:t>
            </a:r>
            <a:r>
              <a:rPr dirty="0" sz="1600" lang="en-US" err="1">
                <a:latin typeface="Times New Roman" panose="02020603050405020304" pitchFamily="18" charset="0"/>
                <a:cs typeface="Times New Roman" panose="02020603050405020304" pitchFamily="18" charset="0"/>
              </a:rPr>
              <a:t>roc_data</a:t>
            </a:r>
            <a:r>
              <a:rPr dirty="0" sz="1600" lang="en-US">
                <a:latin typeface="Times New Roman" panose="02020603050405020304" pitchFamily="18" charset="0"/>
                <a:cs typeface="Times New Roman" panose="02020603050405020304" pitchFamily="18" charset="0"/>
              </a:rPr>
              <a:t>['Number of Registrations']</a:t>
            </a:r>
          </a:p>
          <a:p>
            <a:endParaRPr dirty="0" sz="1600" lang="en-US">
              <a:latin typeface="Times New Roman" panose="02020603050405020304" pitchFamily="18" charset="0"/>
              <a:cs typeface="Times New Roman" panose="02020603050405020304" pitchFamily="18" charset="0"/>
            </a:endParaRPr>
          </a:p>
          <a:p>
            <a:r>
              <a:rPr dirty="0" sz="1600" lang="en-US" err="1">
                <a:latin typeface="Times New Roman" panose="02020603050405020304" pitchFamily="18" charset="0"/>
                <a:cs typeface="Times New Roman" panose="02020603050405020304" pitchFamily="18" charset="0"/>
              </a:rPr>
              <a:t>X_train</a:t>
            </a:r>
            <a:r>
              <a:rPr dirty="0" sz="1600" lang="en-US">
                <a:latin typeface="Times New Roman" panose="02020603050405020304" pitchFamily="18" charset="0"/>
                <a:cs typeface="Times New Roman" panose="02020603050405020304" pitchFamily="18" charset="0"/>
              </a:rPr>
              <a:t>, </a:t>
            </a:r>
            <a:r>
              <a:rPr dirty="0" sz="1600" lang="en-US" err="1">
                <a:latin typeface="Times New Roman" panose="02020603050405020304" pitchFamily="18" charset="0"/>
                <a:cs typeface="Times New Roman" panose="02020603050405020304" pitchFamily="18" charset="0"/>
              </a:rPr>
              <a:t>X_test</a:t>
            </a:r>
            <a:r>
              <a:rPr dirty="0" sz="1600" lang="en-US">
                <a:latin typeface="Times New Roman" panose="02020603050405020304" pitchFamily="18" charset="0"/>
                <a:cs typeface="Times New Roman" panose="02020603050405020304" pitchFamily="18" charset="0"/>
              </a:rPr>
              <a:t>, </a:t>
            </a:r>
            <a:r>
              <a:rPr dirty="0" sz="1600" lang="en-US" err="1">
                <a:latin typeface="Times New Roman" panose="02020603050405020304" pitchFamily="18" charset="0"/>
                <a:cs typeface="Times New Roman" panose="02020603050405020304" pitchFamily="18" charset="0"/>
              </a:rPr>
              <a:t>y_train</a:t>
            </a:r>
            <a:r>
              <a:rPr dirty="0" sz="1600" lang="en-US">
                <a:latin typeface="Times New Roman" panose="02020603050405020304" pitchFamily="18" charset="0"/>
                <a:cs typeface="Times New Roman" panose="02020603050405020304" pitchFamily="18" charset="0"/>
              </a:rPr>
              <a:t>, </a:t>
            </a:r>
            <a:r>
              <a:rPr dirty="0" sz="1600" lang="en-US" err="1">
                <a:latin typeface="Times New Roman" panose="02020603050405020304" pitchFamily="18" charset="0"/>
                <a:cs typeface="Times New Roman" panose="02020603050405020304" pitchFamily="18" charset="0"/>
              </a:rPr>
              <a:t>y_test</a:t>
            </a:r>
            <a:r>
              <a:rPr dirty="0" sz="1600" lang="en-US">
                <a:latin typeface="Times New Roman" panose="02020603050405020304" pitchFamily="18" charset="0"/>
                <a:cs typeface="Times New Roman" panose="02020603050405020304" pitchFamily="18" charset="0"/>
              </a:rPr>
              <a:t> = </a:t>
            </a:r>
            <a:r>
              <a:rPr dirty="0" sz="1600" lang="en-US" err="1">
                <a:latin typeface="Times New Roman" panose="02020603050405020304" pitchFamily="18" charset="0"/>
                <a:cs typeface="Times New Roman" panose="02020603050405020304" pitchFamily="18" charset="0"/>
              </a:rPr>
              <a:t>train_test_split</a:t>
            </a:r>
            <a:r>
              <a:rPr dirty="0" sz="1600" lang="en-US">
                <a:latin typeface="Times New Roman" panose="02020603050405020304" pitchFamily="18" charset="0"/>
                <a:cs typeface="Times New Roman" panose="02020603050405020304" pitchFamily="18" charset="0"/>
              </a:rPr>
              <a:t>(X, y, </a:t>
            </a:r>
            <a:r>
              <a:rPr dirty="0" sz="1600" lang="en-US" err="1">
                <a:latin typeface="Times New Roman" panose="02020603050405020304" pitchFamily="18" charset="0"/>
                <a:cs typeface="Times New Roman" panose="02020603050405020304" pitchFamily="18" charset="0"/>
              </a:rPr>
              <a:t>test_size</a:t>
            </a:r>
            <a:r>
              <a:rPr dirty="0" sz="1600" lang="en-US">
                <a:latin typeface="Times New Roman" panose="02020603050405020304" pitchFamily="18" charset="0"/>
                <a:cs typeface="Times New Roman" panose="02020603050405020304" pitchFamily="18" charset="0"/>
              </a:rPr>
              <a:t>=0.25, </a:t>
            </a:r>
            <a:r>
              <a:rPr dirty="0" sz="1600" lang="en-US" err="1">
                <a:latin typeface="Times New Roman" panose="02020603050405020304" pitchFamily="18" charset="0"/>
                <a:cs typeface="Times New Roman" panose="02020603050405020304" pitchFamily="18" charset="0"/>
              </a:rPr>
              <a:t>random_state</a:t>
            </a:r>
            <a:r>
              <a:rPr dirty="0" sz="1600" lang="en-US">
                <a:latin typeface="Times New Roman" panose="02020603050405020304" pitchFamily="18" charset="0"/>
                <a:cs typeface="Times New Roman" panose="02020603050405020304" pitchFamily="18" charset="0"/>
              </a:rPr>
              <a:t>=42)</a:t>
            </a:r>
          </a:p>
          <a:p>
            <a:pPr indent="0" marL="0">
              <a:buNone/>
            </a:pPr>
            <a:r>
              <a:rPr dirty="0" sz="1600" lang="en-US">
                <a:latin typeface="Times New Roman" panose="02020603050405020304" pitchFamily="18" charset="0"/>
                <a:cs typeface="Times New Roman" panose="02020603050405020304" pitchFamily="18" charset="0"/>
              </a:rPr>
              <a:t> </a:t>
            </a:r>
          </a:p>
          <a:p>
            <a:pPr indent="0" marL="0">
              <a:buNone/>
            </a:pPr>
            <a:r>
              <a:rPr b="1" dirty="0" sz="2400" lang="en-US">
                <a:latin typeface="Times New Roman" panose="02020603050405020304" pitchFamily="18" charset="0"/>
                <a:cs typeface="Times New Roman" panose="02020603050405020304" pitchFamily="18" charset="0"/>
              </a:rPr>
              <a:t>Conclusion: </a:t>
            </a:r>
            <a:br>
              <a:rPr b="0" dirty="0" sz="1600" i="0" lang="en-US">
                <a:effectLst/>
                <a:latin typeface="Times New Roman" panose="02020603050405020304" pitchFamily="18" charset="0"/>
                <a:cs typeface="Times New Roman" panose="02020603050405020304" pitchFamily="18" charset="0"/>
              </a:rPr>
            </a:br>
            <a:endParaRPr b="0" dirty="0" sz="1600" i="0" lang="en-US">
              <a:effectLst/>
              <a:latin typeface="Times New Roman" panose="02020603050405020304" pitchFamily="18" charset="0"/>
              <a:cs typeface="Times New Roman" panose="02020603050405020304" pitchFamily="18" charset="0"/>
            </a:endParaRPr>
          </a:p>
          <a:p>
            <a:pPr indent="0" marL="0">
              <a:lnSpc>
                <a:spcPct val="150000"/>
              </a:lnSpc>
              <a:buNone/>
            </a:pPr>
            <a:r>
              <a:rPr b="0" dirty="0" sz="1600" i="0" lang="en-US">
                <a:effectLst/>
                <a:latin typeface="Times New Roman" panose="02020603050405020304" pitchFamily="18" charset="0"/>
                <a:cs typeface="Times New Roman" panose="02020603050405020304" pitchFamily="18" charset="0"/>
              </a:rPr>
              <a:t>AI-driven exploration and prediction of company registration trends with </a:t>
            </a:r>
            <a:r>
              <a:rPr b="0" dirty="0" sz="1600" i="0" lang="en-US" err="1">
                <a:effectLst/>
                <a:latin typeface="Times New Roman" panose="02020603050405020304" pitchFamily="18" charset="0"/>
                <a:cs typeface="Times New Roman" panose="02020603050405020304" pitchFamily="18" charset="0"/>
              </a:rPr>
              <a:t>RoC</a:t>
            </a:r>
            <a:r>
              <a:rPr b="0" dirty="0" sz="1600" i="0" lang="en-US">
                <a:effectLst/>
                <a:latin typeface="Times New Roman" panose="02020603050405020304" pitchFamily="18" charset="0"/>
                <a:cs typeface="Times New Roman" panose="02020603050405020304" pitchFamily="18" charset="0"/>
              </a:rPr>
              <a:t> is a powerful tool that can be used to gain valuable insights into the Indian economy and business landscape. By using this tool, businesses and policymakers can make better decisions about how to allocate resources and develop policies to support economic growth.</a:t>
            </a:r>
          </a:p>
          <a:p>
            <a:pPr indent="0" marL="0">
              <a:buNone/>
            </a:pP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title"/>
          </p:nvPr>
        </p:nvSpPr>
        <p:spPr>
          <a:xfrm>
            <a:off x="922176" y="626382"/>
            <a:ext cx="10515600" cy="726557"/>
          </a:xfrm>
        </p:spPr>
        <p:txBody>
          <a:bodyPr>
            <a:normAutofit/>
          </a:bodyPr>
          <a:p>
            <a:r>
              <a:rPr b="1" dirty="0" sz="2400" lang="en-US">
                <a:latin typeface="Times New Roman" panose="02020603050405020304" pitchFamily="18" charset="0"/>
                <a:cs typeface="Times New Roman" panose="02020603050405020304" pitchFamily="18" charset="0"/>
              </a:rPr>
              <a:t>Introduction:</a:t>
            </a:r>
            <a:endParaRPr b="1" dirty="0" sz="2400" lang="en-IN">
              <a:latin typeface="Times New Roman" panose="02020603050405020304" pitchFamily="18" charset="0"/>
              <a:cs typeface="Times New Roman" panose="02020603050405020304" pitchFamily="18" charset="0"/>
            </a:endParaRPr>
          </a:p>
        </p:txBody>
      </p:sp>
      <p:sp>
        <p:nvSpPr>
          <p:cNvPr id="1048589" name="Content Placeholder 2"/>
          <p:cNvSpPr>
            <a:spLocks noGrp="1"/>
          </p:cNvSpPr>
          <p:nvPr>
            <p:ph idx="1"/>
          </p:nvPr>
        </p:nvSpPr>
        <p:spPr>
          <a:xfrm>
            <a:off x="838200" y="1561240"/>
            <a:ext cx="10515600" cy="5091485"/>
          </a:xfrm>
        </p:spPr>
        <p:txBody>
          <a:bodyPr>
            <a:normAutofit fontScale="34694" lnSpcReduction="20000"/>
          </a:bodyPr>
          <a:p>
            <a:pPr algn="just" lvl="1">
              <a:lnSpc>
                <a:spcPct val="170000"/>
              </a:lnSpc>
            </a:pPr>
            <a:r>
              <a:rPr b="0" dirty="0" sz="4900" i="0" lang="en-US">
                <a:solidFill>
                  <a:srgbClr val="1F1F1F"/>
                </a:solidFill>
                <a:effectLst/>
                <a:latin typeface="Times New Roman" panose="02020603050405020304" pitchFamily="18" charset="0"/>
                <a:cs typeface="Times New Roman" panose="02020603050405020304" pitchFamily="18" charset="0"/>
              </a:rPr>
              <a:t>The Registrar of Companies (</a:t>
            </a:r>
            <a:r>
              <a:rPr b="0" dirty="0" sz="4900" i="0" lang="en-US" err="1">
                <a:solidFill>
                  <a:srgbClr val="1F1F1F"/>
                </a:solidFill>
                <a:effectLst/>
                <a:latin typeface="Times New Roman" panose="02020603050405020304" pitchFamily="18" charset="0"/>
                <a:cs typeface="Times New Roman" panose="02020603050405020304" pitchFamily="18" charset="0"/>
              </a:rPr>
              <a:t>RoC</a:t>
            </a:r>
            <a:r>
              <a:rPr b="0" dirty="0" sz="4900" i="0" lang="en-US">
                <a:solidFill>
                  <a:srgbClr val="1F1F1F"/>
                </a:solidFill>
                <a:effectLst/>
                <a:latin typeface="Times New Roman" panose="02020603050405020304" pitchFamily="18" charset="0"/>
                <a:cs typeface="Times New Roman" panose="02020603050405020304" pitchFamily="18" charset="0"/>
              </a:rPr>
              <a:t>) is a government agency that is responsible for registering and regulating companies in India. The </a:t>
            </a:r>
            <a:r>
              <a:rPr b="0" dirty="0" sz="4900" i="0" lang="en-US" err="1">
                <a:solidFill>
                  <a:srgbClr val="1F1F1F"/>
                </a:solidFill>
                <a:effectLst/>
                <a:latin typeface="Times New Roman" panose="02020603050405020304" pitchFamily="18" charset="0"/>
                <a:cs typeface="Times New Roman" panose="02020603050405020304" pitchFamily="18" charset="0"/>
              </a:rPr>
              <a:t>RoC</a:t>
            </a:r>
            <a:r>
              <a:rPr b="0" dirty="0" sz="4900" i="0" lang="en-US">
                <a:solidFill>
                  <a:srgbClr val="1F1F1F"/>
                </a:solidFill>
                <a:effectLst/>
                <a:latin typeface="Times New Roman" panose="02020603050405020304" pitchFamily="18" charset="0"/>
                <a:cs typeface="Times New Roman" panose="02020603050405020304" pitchFamily="18" charset="0"/>
              </a:rPr>
              <a:t> maintains a database of all registered companies in India, which includes information such as the company name, industry, date of incorporation, and authorized capital.</a:t>
            </a:r>
          </a:p>
          <a:p>
            <a:pPr algn="just" lvl="1">
              <a:lnSpc>
                <a:spcPct val="170000"/>
              </a:lnSpc>
            </a:pPr>
            <a:r>
              <a:rPr b="0" dirty="0" sz="4900" i="0" lang="en-US">
                <a:solidFill>
                  <a:srgbClr val="1F1F1F"/>
                </a:solidFill>
                <a:effectLst/>
                <a:latin typeface="Times New Roman" panose="02020603050405020304" pitchFamily="18" charset="0"/>
                <a:cs typeface="Times New Roman" panose="02020603050405020304" pitchFamily="18" charset="0"/>
              </a:rPr>
              <a:t>This data can be used to analyze company registration trends and identify emerging industries. By using AI-driven exploration and prediction techniques, we can gain valuable insights into the Indian economy and business landscape.</a:t>
            </a:r>
          </a:p>
          <a:p>
            <a:pPr algn="just" lvl="1">
              <a:lnSpc>
                <a:spcPct val="170000"/>
              </a:lnSpc>
            </a:pPr>
            <a:r>
              <a:rPr b="0" dirty="0" sz="4900" i="0" lang="en-US">
                <a:solidFill>
                  <a:srgbClr val="1F1F1F"/>
                </a:solidFill>
                <a:effectLst/>
                <a:latin typeface="Times New Roman" panose="02020603050405020304" pitchFamily="18" charset="0"/>
                <a:cs typeface="Times New Roman" panose="02020603050405020304" pitchFamily="18" charset="0"/>
              </a:rPr>
              <a:t>Benefits of AI-Driven Exploration and Prediction</a:t>
            </a:r>
          </a:p>
          <a:p>
            <a:pPr algn="just" lvl="1">
              <a:lnSpc>
                <a:spcPct val="170000"/>
              </a:lnSpc>
            </a:pPr>
            <a:r>
              <a:rPr b="0" dirty="0" sz="4900" i="0" lang="en-US">
                <a:solidFill>
                  <a:srgbClr val="1F1F1F"/>
                </a:solidFill>
                <a:effectLst/>
                <a:latin typeface="Times New Roman" panose="02020603050405020304" pitchFamily="18" charset="0"/>
                <a:cs typeface="Times New Roman" panose="02020603050405020304" pitchFamily="18" charset="0"/>
              </a:rPr>
              <a:t>AI-driven exploration and prediction has a number of benefits for businesses and policymakers. For businesses, it can help them to identify new market opportunities, assess competitive risks, and make better investment decisions. For policymakers, it can help them to track economic trends, identify emerging industries, and develop policies to support business growth.</a:t>
            </a:r>
          </a:p>
          <a:p>
            <a:endParaRPr dirty="0" sz="49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0" name="Title 1"/>
          <p:cNvSpPr>
            <a:spLocks noGrp="1"/>
          </p:cNvSpPr>
          <p:nvPr>
            <p:ph type="title"/>
          </p:nvPr>
        </p:nvSpPr>
        <p:spPr/>
        <p:txBody>
          <a:bodyPr>
            <a:normAutofit/>
          </a:bodyPr>
          <a:p>
            <a:r>
              <a:rPr b="1" dirty="0" sz="2400" i="0" lang="en-US">
                <a:solidFill>
                  <a:srgbClr val="1F1F1F"/>
                </a:solidFill>
                <a:effectLst/>
                <a:latin typeface="Times New Roman" panose="02020603050405020304" pitchFamily="18" charset="0"/>
                <a:cs typeface="Times New Roman" panose="02020603050405020304" pitchFamily="18" charset="0"/>
              </a:rPr>
              <a:t>Applications</a:t>
            </a:r>
            <a:r>
              <a:rPr b="1" dirty="0" sz="2000" i="0" lang="en-US">
                <a:solidFill>
                  <a:srgbClr val="1F1F1F"/>
                </a:solidFill>
                <a:effectLst/>
                <a:latin typeface="Times New Roman" panose="02020603050405020304" pitchFamily="18" charset="0"/>
                <a:cs typeface="Times New Roman" panose="02020603050405020304" pitchFamily="18" charset="0"/>
              </a:rPr>
              <a:t> of AI-Driven Exploration and Prediction</a:t>
            </a:r>
            <a:br>
              <a:rPr b="0" dirty="0" sz="4400" i="0" lang="en-US">
                <a:solidFill>
                  <a:srgbClr val="1F1F1F"/>
                </a:solidFill>
                <a:effectLst/>
                <a:latin typeface="Times New Roman" panose="02020603050405020304" pitchFamily="18" charset="0"/>
                <a:cs typeface="Times New Roman" panose="02020603050405020304" pitchFamily="18" charset="0"/>
              </a:rPr>
            </a:br>
            <a:endParaRPr dirty="0" lang="en-IN"/>
          </a:p>
        </p:txBody>
      </p:sp>
      <p:sp>
        <p:nvSpPr>
          <p:cNvPr id="1048591" name="Content Placeholder 2"/>
          <p:cNvSpPr>
            <a:spLocks noGrp="1"/>
          </p:cNvSpPr>
          <p:nvPr>
            <p:ph idx="1"/>
          </p:nvPr>
        </p:nvSpPr>
        <p:spPr>
          <a:xfrm>
            <a:off x="838200" y="1520890"/>
            <a:ext cx="10515600" cy="4702726"/>
          </a:xfrm>
        </p:spPr>
        <p:txBody>
          <a:bodyPr>
            <a:normAutofit fontScale="53571" lnSpcReduction="20000"/>
          </a:bodyPr>
          <a:p>
            <a:pPr algn="just">
              <a:lnSpc>
                <a:spcPct val="170000"/>
              </a:lnSpc>
            </a:pPr>
            <a:r>
              <a:rPr dirty="0" sz="3300" i="0" lang="en-US">
                <a:solidFill>
                  <a:srgbClr val="1F1F1F"/>
                </a:solidFill>
                <a:effectLst/>
                <a:latin typeface="Times New Roman" panose="02020603050405020304" pitchFamily="18" charset="0"/>
                <a:cs typeface="Times New Roman" panose="02020603050405020304" pitchFamily="18" charset="0"/>
              </a:rPr>
              <a:t>AI-driven exploration and prediction can be used in a variety of ways, including:</a:t>
            </a:r>
          </a:p>
          <a:p>
            <a:pPr algn="just">
              <a:lnSpc>
                <a:spcPct val="170000"/>
              </a:lnSpc>
            </a:pPr>
            <a:r>
              <a:rPr dirty="0" sz="3300" i="0" lang="en-US">
                <a:solidFill>
                  <a:srgbClr val="1F1F1F"/>
                </a:solidFill>
                <a:effectLst/>
                <a:latin typeface="Times New Roman" panose="02020603050405020304" pitchFamily="18" charset="0"/>
                <a:cs typeface="Times New Roman" panose="02020603050405020304" pitchFamily="18" charset="0"/>
              </a:rPr>
              <a:t>Identifying emerging industries: By analyzing company registration trends, we can identify new industries that are growing rapidly. This information can be used by businesses to identify new market opportunities and by policymakers to develop policies to support the growth of these industries.</a:t>
            </a:r>
          </a:p>
          <a:p>
            <a:pPr algn="just">
              <a:lnSpc>
                <a:spcPct val="170000"/>
              </a:lnSpc>
            </a:pPr>
            <a:r>
              <a:rPr dirty="0" sz="3300" i="0" lang="en-US">
                <a:solidFill>
                  <a:srgbClr val="1F1F1F"/>
                </a:solidFill>
                <a:effectLst/>
                <a:latin typeface="Times New Roman" panose="02020603050405020304" pitchFamily="18" charset="0"/>
                <a:cs typeface="Times New Roman" panose="02020603050405020304" pitchFamily="18" charset="0"/>
              </a:rPr>
              <a:t>Assessing competitive risks: By understanding the competitive landscape, businesses can make better decisions about where to allocate their resources and how to differentiate themselves from their competitors.</a:t>
            </a:r>
          </a:p>
          <a:p>
            <a:pPr algn="just">
              <a:lnSpc>
                <a:spcPct val="170000"/>
              </a:lnSpc>
            </a:pPr>
            <a:r>
              <a:rPr dirty="0" sz="3300" i="0" lang="en-US">
                <a:solidFill>
                  <a:srgbClr val="1F1F1F"/>
                </a:solidFill>
                <a:effectLst/>
                <a:latin typeface="Times New Roman" panose="02020603050405020304" pitchFamily="18" charset="0"/>
                <a:cs typeface="Times New Roman" panose="02020603050405020304" pitchFamily="18" charset="0"/>
              </a:rPr>
              <a:t>Making better investment decisions: AI-driven exploration and prediction can be used to identify companies that are likely to grow and perform well in the future. This information can be used by investors to make more informed investment decisions.</a:t>
            </a:r>
          </a:p>
          <a:p>
            <a:endParaRPr b="1"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2" name="Title 1"/>
          <p:cNvSpPr>
            <a:spLocks noGrp="1"/>
          </p:cNvSpPr>
          <p:nvPr>
            <p:ph type="title"/>
          </p:nvPr>
        </p:nvSpPr>
        <p:spPr>
          <a:xfrm>
            <a:off x="838200" y="365126"/>
            <a:ext cx="10515600" cy="679904"/>
          </a:xfrm>
        </p:spPr>
        <p:txBody>
          <a:bodyPr>
            <a:normAutofit/>
          </a:bodyPr>
          <a:p>
            <a:r>
              <a:rPr b="1" dirty="0" sz="2400" lang="en-US">
                <a:latin typeface="Times New Roman" panose="02020603050405020304" pitchFamily="18" charset="0"/>
                <a:cs typeface="Times New Roman" panose="02020603050405020304" pitchFamily="18" charset="0"/>
              </a:rPr>
              <a:t>Given Dataset:</a:t>
            </a:r>
            <a:endParaRPr b="1" dirty="0" sz="2400" lang="en-IN">
              <a:latin typeface="Times New Roman" panose="02020603050405020304" pitchFamily="18" charset="0"/>
              <a:cs typeface="Times New Roman" panose="02020603050405020304" pitchFamily="18" charset="0"/>
            </a:endParaRPr>
          </a:p>
        </p:txBody>
      </p:sp>
      <p:sp>
        <p:nvSpPr>
          <p:cNvPr id="1048593" name="Content Placeholder 2"/>
          <p:cNvSpPr>
            <a:spLocks noGrp="1"/>
          </p:cNvSpPr>
          <p:nvPr>
            <p:ph idx="1"/>
          </p:nvPr>
        </p:nvSpPr>
        <p:spPr>
          <a:xfrm>
            <a:off x="838200" y="1250302"/>
            <a:ext cx="4172339" cy="4926661"/>
          </a:xfrm>
        </p:spPr>
        <p:style>
          <a:lnRef idx="2">
            <a:schemeClr val="dk1"/>
          </a:lnRef>
          <a:fillRef idx="1">
            <a:schemeClr val="lt1"/>
          </a:fillRef>
          <a:effectRef idx="0">
            <a:schemeClr val="dk1"/>
          </a:effectRef>
          <a:fontRef idx="minor">
            <a:schemeClr val="dk1"/>
          </a:fontRef>
        </p:style>
        <p:txBody>
          <a:bodyPr>
            <a:normAutofit fontScale="57143" lnSpcReduction="20000"/>
          </a:bodyPr>
          <a:p>
            <a:r>
              <a:rPr dirty="0" lang="en-US" err="1"/>
              <a:t>Date,Industry,Number</a:t>
            </a:r>
            <a:r>
              <a:rPr dirty="0" lang="en-US"/>
              <a:t> of Registrations</a:t>
            </a:r>
          </a:p>
          <a:p>
            <a:r>
              <a:rPr dirty="0" lang="en-US"/>
              <a:t>2022-01-01,Software,10000</a:t>
            </a:r>
          </a:p>
          <a:p>
            <a:r>
              <a:rPr dirty="0" lang="en-US"/>
              <a:t>2022-02-01,E-commerce,5000</a:t>
            </a:r>
          </a:p>
          <a:p>
            <a:r>
              <a:rPr dirty="0" lang="en-US"/>
              <a:t>2022-03-01,Healthcare,3000</a:t>
            </a:r>
          </a:p>
          <a:p>
            <a:r>
              <a:rPr dirty="0" lang="en-US"/>
              <a:t>2022-04-01,Manufacturing,2000</a:t>
            </a:r>
          </a:p>
          <a:p>
            <a:r>
              <a:rPr dirty="0" lang="en-US"/>
              <a:t>2022-05-01,Education,1000</a:t>
            </a:r>
          </a:p>
          <a:p>
            <a:r>
              <a:rPr dirty="0" lang="en-US"/>
              <a:t>2022-06-01,Software,12000</a:t>
            </a:r>
          </a:p>
          <a:p>
            <a:r>
              <a:rPr dirty="0" lang="en-US"/>
              <a:t>2022-07-01,E-commerce,6000</a:t>
            </a:r>
          </a:p>
          <a:p>
            <a:r>
              <a:rPr dirty="0" lang="en-US"/>
              <a:t>2022-08-01,Healthcare,4000</a:t>
            </a:r>
          </a:p>
          <a:p>
            <a:r>
              <a:rPr dirty="0" lang="en-US"/>
              <a:t>2022-09-01,Manufacturing,2500</a:t>
            </a:r>
          </a:p>
          <a:p>
            <a:r>
              <a:rPr dirty="0" lang="en-US"/>
              <a:t>2022-10-01,Education,1500</a:t>
            </a:r>
          </a:p>
          <a:p>
            <a:r>
              <a:rPr dirty="0" lang="en-US"/>
              <a:t>2022-11-01,Software,14000</a:t>
            </a:r>
          </a:p>
          <a:p>
            <a:r>
              <a:rPr dirty="0" lang="en-US"/>
              <a:t>2022-12-01,E-commerce,7000</a:t>
            </a:r>
          </a:p>
          <a:p>
            <a:r>
              <a:rPr dirty="0" lang="en-US"/>
              <a:t>2023-01-01,Healthcare,5000</a:t>
            </a:r>
          </a:p>
          <a:p>
            <a:r>
              <a:rPr dirty="0" lang="en-US"/>
              <a:t>2023-02-01,Manufacturing,3000</a:t>
            </a:r>
          </a:p>
          <a:p>
            <a:r>
              <a:rPr dirty="0" lang="en-US"/>
              <a:t>2023-03-01,Education,2000</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4" name="Title 1"/>
          <p:cNvSpPr>
            <a:spLocks noGrp="1"/>
          </p:cNvSpPr>
          <p:nvPr>
            <p:ph type="title"/>
          </p:nvPr>
        </p:nvSpPr>
        <p:spPr/>
        <p:txBody>
          <a:bodyPr>
            <a:normAutofit/>
          </a:bodyPr>
          <a:p>
            <a:r>
              <a:rPr dirty="0" sz="2400" lang="en-US">
                <a:latin typeface="Times New Roman" panose="02020603050405020304" pitchFamily="18" charset="0"/>
                <a:cs typeface="Times New Roman" panose="02020603050405020304" pitchFamily="18" charset="0"/>
              </a:rPr>
              <a:t>Necessary step to follow:</a:t>
            </a:r>
            <a:br>
              <a:rPr dirty="0" sz="2400" lang="en-US">
                <a:latin typeface="Times New Roman" panose="02020603050405020304" pitchFamily="18" charset="0"/>
                <a:cs typeface="Times New Roman" panose="02020603050405020304" pitchFamily="18" charset="0"/>
              </a:rPr>
            </a:br>
            <a:br>
              <a:rPr dirty="0" sz="2400" lang="en-US">
                <a:latin typeface="Times New Roman" panose="02020603050405020304" pitchFamily="18" charset="0"/>
                <a:cs typeface="Times New Roman" panose="02020603050405020304" pitchFamily="18" charset="0"/>
              </a:rPr>
            </a:br>
            <a:r>
              <a:rPr dirty="0" sz="2400" lang="en-US">
                <a:latin typeface="Times New Roman" panose="02020603050405020304" pitchFamily="18" charset="0"/>
                <a:cs typeface="Times New Roman" panose="02020603050405020304" pitchFamily="18" charset="0"/>
              </a:rPr>
              <a:t>1.Import the necessary Libraries:</a:t>
            </a:r>
            <a:endParaRPr dirty="0" sz="2400" lang="en-IN">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p:txBody>
          <a:bodyPr/>
          <a:p>
            <a:pPr indent="0" marL="0">
              <a:lnSpc>
                <a:spcPct val="100000"/>
              </a:lnSpc>
              <a:buNone/>
            </a:pPr>
            <a:endParaRPr b="1" dirty="0" sz="1600" lang="en-IN">
              <a:latin typeface="Times New Roman" panose="02020603050405020304" pitchFamily="18" charset="0"/>
              <a:cs typeface="Times New Roman" panose="02020603050405020304" pitchFamily="18" charset="0"/>
            </a:endParaRPr>
          </a:p>
          <a:p>
            <a:pPr algn="just" indent="0" marL="0">
              <a:lnSpc>
                <a:spcPct val="100000"/>
              </a:lnSpc>
              <a:buNone/>
            </a:pPr>
            <a:r>
              <a:rPr b="1" dirty="0" sz="1600" lang="en-IN">
                <a:latin typeface="Times New Roman" panose="02020603050405020304" pitchFamily="18" charset="0"/>
                <a:cs typeface="Times New Roman" panose="02020603050405020304" pitchFamily="18" charset="0"/>
              </a:rPr>
              <a:t>  Program:</a:t>
            </a:r>
            <a:endParaRPr dirty="0" sz="1600" lang="en-IN">
              <a:latin typeface="Times New Roman" panose="02020603050405020304" pitchFamily="18" charset="0"/>
              <a:cs typeface="Times New Roman" panose="02020603050405020304" pitchFamily="18" charset="0"/>
            </a:endParaRPr>
          </a:p>
          <a:p>
            <a:pPr>
              <a:lnSpc>
                <a:spcPct val="100000"/>
              </a:lnSpc>
            </a:pPr>
            <a:r>
              <a:rPr dirty="0" sz="1600" lang="en-IN">
                <a:latin typeface="Times New Roman" panose="02020603050405020304" pitchFamily="18" charset="0"/>
                <a:cs typeface="Times New Roman" panose="02020603050405020304" pitchFamily="18" charset="0"/>
              </a:rPr>
              <a:t>import pandas as pd</a:t>
            </a:r>
          </a:p>
          <a:p>
            <a:pPr>
              <a:lnSpc>
                <a:spcPct val="100000"/>
              </a:lnSpc>
            </a:pPr>
            <a:r>
              <a:rPr dirty="0" sz="1600" lang="en-IN">
                <a:latin typeface="Times New Roman" panose="02020603050405020304" pitchFamily="18" charset="0"/>
                <a:cs typeface="Times New Roman" panose="02020603050405020304" pitchFamily="18" charset="0"/>
              </a:rPr>
              <a:t>import </a:t>
            </a:r>
            <a:r>
              <a:rPr dirty="0" sz="1600" lang="en-IN" err="1">
                <a:latin typeface="Times New Roman" panose="02020603050405020304" pitchFamily="18" charset="0"/>
                <a:cs typeface="Times New Roman" panose="02020603050405020304" pitchFamily="18" charset="0"/>
              </a:rPr>
              <a:t>numpy</a:t>
            </a:r>
            <a:r>
              <a:rPr dirty="0" sz="1600" lang="en-IN">
                <a:latin typeface="Times New Roman" panose="02020603050405020304" pitchFamily="18" charset="0"/>
                <a:cs typeface="Times New Roman" panose="02020603050405020304" pitchFamily="18" charset="0"/>
              </a:rPr>
              <a:t> as np</a:t>
            </a:r>
          </a:p>
          <a:p>
            <a:pPr>
              <a:lnSpc>
                <a:spcPct val="100000"/>
              </a:lnSpc>
            </a:pPr>
            <a:r>
              <a:rPr dirty="0" sz="1600" lang="en-IN">
                <a:latin typeface="Times New Roman" panose="02020603050405020304" pitchFamily="18" charset="0"/>
                <a:cs typeface="Times New Roman" panose="02020603050405020304" pitchFamily="18" charset="0"/>
              </a:rPr>
              <a:t>import </a:t>
            </a:r>
            <a:r>
              <a:rPr dirty="0" sz="1600" lang="en-IN" err="1">
                <a:latin typeface="Times New Roman" panose="02020603050405020304" pitchFamily="18" charset="0"/>
                <a:cs typeface="Times New Roman" panose="02020603050405020304" pitchFamily="18" charset="0"/>
              </a:rPr>
              <a:t>matplotlib.pyplot</a:t>
            </a:r>
            <a:r>
              <a:rPr dirty="0" sz="1600" lang="en-IN">
                <a:latin typeface="Times New Roman" panose="02020603050405020304" pitchFamily="18" charset="0"/>
                <a:cs typeface="Times New Roman" panose="02020603050405020304" pitchFamily="18" charset="0"/>
              </a:rPr>
              <a:t> as </a:t>
            </a:r>
            <a:r>
              <a:rPr dirty="0" sz="1600" lang="en-IN" err="1">
                <a:latin typeface="Times New Roman" panose="02020603050405020304" pitchFamily="18" charset="0"/>
                <a:cs typeface="Times New Roman" panose="02020603050405020304" pitchFamily="18" charset="0"/>
              </a:rPr>
              <a:t>plt</a:t>
            </a:r>
            <a:endParaRPr dirty="0" sz="1600" lang="en-IN">
              <a:latin typeface="Times New Roman" panose="02020603050405020304" pitchFamily="18" charset="0"/>
              <a:cs typeface="Times New Roman" panose="02020603050405020304" pitchFamily="18" charset="0"/>
            </a:endParaRPr>
          </a:p>
          <a:p>
            <a:pPr>
              <a:lnSpc>
                <a:spcPct val="100000"/>
              </a:lnSpc>
            </a:pPr>
            <a:r>
              <a:rPr dirty="0" sz="1600" lang="en-IN">
                <a:latin typeface="Times New Roman" panose="02020603050405020304" pitchFamily="18" charset="0"/>
                <a:cs typeface="Times New Roman" panose="02020603050405020304" pitchFamily="18" charset="0"/>
              </a:rPr>
              <a:t>import seaborn as </a:t>
            </a:r>
            <a:r>
              <a:rPr dirty="0" sz="1600" lang="en-IN" err="1">
                <a:latin typeface="Times New Roman" panose="02020603050405020304" pitchFamily="18" charset="0"/>
                <a:cs typeface="Times New Roman" panose="02020603050405020304" pitchFamily="18" charset="0"/>
              </a:rPr>
              <a:t>sns</a:t>
            </a:r>
            <a:endParaRPr dirty="0" sz="1600" lang="en-IN">
              <a:latin typeface="Times New Roman" panose="02020603050405020304" pitchFamily="18" charset="0"/>
              <a:cs typeface="Times New Roman" panose="02020603050405020304" pitchFamily="18" charset="0"/>
            </a:endParaRPr>
          </a:p>
          <a:p>
            <a:pPr>
              <a:lnSpc>
                <a:spcPct val="100000"/>
              </a:lnSpc>
            </a:pPr>
            <a:r>
              <a:rPr dirty="0" sz="1600" lang="en-IN">
                <a:latin typeface="Times New Roman" panose="02020603050405020304" pitchFamily="18" charset="0"/>
                <a:cs typeface="Times New Roman" panose="02020603050405020304" pitchFamily="18" charset="0"/>
              </a:rPr>
              <a:t>from </a:t>
            </a:r>
            <a:r>
              <a:rPr dirty="0" sz="1600" lang="en-IN" err="1">
                <a:latin typeface="Times New Roman" panose="02020603050405020304" pitchFamily="18" charset="0"/>
                <a:cs typeface="Times New Roman" panose="02020603050405020304" pitchFamily="18" charset="0"/>
              </a:rPr>
              <a:t>sklearn.linear_model</a:t>
            </a:r>
            <a:r>
              <a:rPr dirty="0" sz="1600" lang="en-IN">
                <a:latin typeface="Times New Roman" panose="02020603050405020304" pitchFamily="18" charset="0"/>
                <a:cs typeface="Times New Roman" panose="02020603050405020304" pitchFamily="18" charset="0"/>
              </a:rPr>
              <a:t> import </a:t>
            </a:r>
            <a:r>
              <a:rPr dirty="0" sz="1600" lang="en-IN" err="1">
                <a:latin typeface="Times New Roman" panose="02020603050405020304" pitchFamily="18" charset="0"/>
                <a:cs typeface="Times New Roman" panose="02020603050405020304" pitchFamily="18" charset="0"/>
              </a:rPr>
              <a:t>LinearRegression</a:t>
            </a:r>
            <a:endParaRPr dirty="0" sz="1600" lang="en-IN">
              <a:latin typeface="Times New Roman" panose="02020603050405020304" pitchFamily="18" charset="0"/>
              <a:cs typeface="Times New Roman" panose="02020603050405020304" pitchFamily="18" charset="0"/>
            </a:endParaRPr>
          </a:p>
          <a:p>
            <a:pPr>
              <a:lnSpc>
                <a:spcPct val="100000"/>
              </a:lnSpc>
            </a:pPr>
            <a:r>
              <a:rPr dirty="0" sz="1600" lang="en-IN">
                <a:latin typeface="Times New Roman" panose="02020603050405020304" pitchFamily="18" charset="0"/>
                <a:cs typeface="Times New Roman" panose="02020603050405020304" pitchFamily="18" charset="0"/>
              </a:rPr>
              <a:t>from </a:t>
            </a:r>
            <a:r>
              <a:rPr dirty="0" sz="1600" lang="en-IN" err="1">
                <a:latin typeface="Times New Roman" panose="02020603050405020304" pitchFamily="18" charset="0"/>
                <a:cs typeface="Times New Roman" panose="02020603050405020304" pitchFamily="18" charset="0"/>
              </a:rPr>
              <a:t>sklearn.model_selection</a:t>
            </a:r>
            <a:r>
              <a:rPr dirty="0" sz="1600" lang="en-IN">
                <a:latin typeface="Times New Roman" panose="02020603050405020304" pitchFamily="18" charset="0"/>
                <a:cs typeface="Times New Roman" panose="02020603050405020304" pitchFamily="18" charset="0"/>
              </a:rPr>
              <a:t> import </a:t>
            </a:r>
            <a:r>
              <a:rPr dirty="0" sz="1600" lang="en-IN" err="1">
                <a:latin typeface="Times New Roman" panose="02020603050405020304" pitchFamily="18" charset="0"/>
                <a:cs typeface="Times New Roman" panose="02020603050405020304" pitchFamily="18" charset="0"/>
              </a:rPr>
              <a:t>train_test_split</a:t>
            </a:r>
            <a:endParaRPr dirty="0" sz="1600" lang="en-IN">
              <a:latin typeface="Times New Roman" panose="02020603050405020304" pitchFamily="18" charset="0"/>
              <a:cs typeface="Times New Roman" panose="02020603050405020304" pitchFamily="18" charset="0"/>
            </a:endParaRPr>
          </a:p>
          <a:p>
            <a:pPr>
              <a:lnSpc>
                <a:spcPct val="150000"/>
              </a:lnSpc>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Title 1"/>
          <p:cNvSpPr>
            <a:spLocks noGrp="1"/>
          </p:cNvSpPr>
          <p:nvPr>
            <p:ph type="title"/>
          </p:nvPr>
        </p:nvSpPr>
        <p:spPr>
          <a:xfrm>
            <a:off x="660918" y="551737"/>
            <a:ext cx="10515600" cy="1351707"/>
          </a:xfrm>
        </p:spPr>
        <p:txBody>
          <a:bodyPr>
            <a:normAutofit/>
          </a:bodyPr>
          <a:p>
            <a:r>
              <a:rPr dirty="0" sz="2400" lang="en-US">
                <a:latin typeface="Times New Roman" panose="02020603050405020304" pitchFamily="18" charset="0"/>
                <a:cs typeface="Times New Roman" panose="02020603050405020304" pitchFamily="18" charset="0"/>
              </a:rPr>
              <a:t>2.Load the Dataset:</a:t>
            </a:r>
            <a:br>
              <a:rPr dirty="0" lang="en-US"/>
            </a:br>
            <a:endParaRPr dirty="0" lang="en-IN"/>
          </a:p>
        </p:txBody>
      </p:sp>
      <p:sp>
        <p:nvSpPr>
          <p:cNvPr id="1048597" name="Content Placeholder 2"/>
          <p:cNvSpPr>
            <a:spLocks noGrp="1"/>
          </p:cNvSpPr>
          <p:nvPr>
            <p:ph idx="1"/>
          </p:nvPr>
        </p:nvSpPr>
        <p:spPr>
          <a:xfrm>
            <a:off x="660918" y="718457"/>
            <a:ext cx="10692882" cy="5458506"/>
          </a:xfrm>
        </p:spPr>
        <p:txBody>
          <a:bodyPr>
            <a:normAutofit fontScale="85714" lnSpcReduction="20000"/>
          </a:bodyPr>
          <a:p>
            <a:pPr algn="just" indent="0" marL="0">
              <a:buNone/>
            </a:pPr>
            <a:endParaRPr dirty="0" lang="en-US"/>
          </a:p>
          <a:p>
            <a:pPr algn="just"/>
            <a:r>
              <a:rPr dirty="0" sz="1800" lang="en-US">
                <a:latin typeface="Times New Roman" panose="02020603050405020304" pitchFamily="18" charset="0"/>
                <a:cs typeface="Times New Roman" panose="02020603050405020304" pitchFamily="18" charset="0"/>
              </a:rPr>
              <a:t>Load your dataset into a Pandas </a:t>
            </a:r>
            <a:r>
              <a:rPr dirty="0" sz="1800" lang="en-US" err="1">
                <a:latin typeface="Times New Roman" panose="02020603050405020304" pitchFamily="18" charset="0"/>
                <a:cs typeface="Times New Roman" panose="02020603050405020304" pitchFamily="18" charset="0"/>
              </a:rPr>
              <a:t>DataFrame</a:t>
            </a:r>
            <a:r>
              <a:rPr dirty="0" sz="1800" lang="en-US">
                <a:latin typeface="Times New Roman" panose="02020603050405020304" pitchFamily="18" charset="0"/>
                <a:cs typeface="Times New Roman" panose="02020603050405020304" pitchFamily="18" charset="0"/>
              </a:rPr>
              <a:t>. You can typically find</a:t>
            </a:r>
          </a:p>
          <a:p>
            <a:pPr algn="just"/>
            <a:r>
              <a:rPr dirty="0" sz="1800" lang="en-US">
                <a:latin typeface="Times New Roman" panose="02020603050405020304" pitchFamily="18" charset="0"/>
                <a:cs typeface="Times New Roman" panose="02020603050405020304" pitchFamily="18" charset="0"/>
              </a:rPr>
              <a:t>house price datasets in CSV format, but you can adapt this code to other</a:t>
            </a:r>
          </a:p>
          <a:p>
            <a:pPr algn="just"/>
            <a:r>
              <a:rPr dirty="0" sz="1800" lang="en-US">
                <a:latin typeface="Times New Roman" panose="02020603050405020304" pitchFamily="18" charset="0"/>
                <a:cs typeface="Times New Roman" panose="02020603050405020304" pitchFamily="18" charset="0"/>
              </a:rPr>
              <a:t>formats as needed.</a:t>
            </a:r>
          </a:p>
          <a:p>
            <a:pPr algn="just"/>
            <a:endParaRPr dirty="0" sz="1800" lang="en-US">
              <a:latin typeface="Times New Roman" panose="02020603050405020304" pitchFamily="18" charset="0"/>
              <a:cs typeface="Times New Roman" panose="02020603050405020304" pitchFamily="18" charset="0"/>
            </a:endParaRPr>
          </a:p>
          <a:p>
            <a:pPr algn="just"/>
            <a:r>
              <a:rPr b="1" dirty="0" sz="2000" lang="en-US">
                <a:latin typeface="Times New Roman" panose="02020603050405020304" pitchFamily="18" charset="0"/>
                <a:cs typeface="Times New Roman" panose="02020603050405020304" pitchFamily="18" charset="0"/>
              </a:rPr>
              <a:t>Program:</a:t>
            </a:r>
          </a:p>
          <a:p>
            <a:pPr algn="just"/>
            <a:r>
              <a:rPr dirty="0" sz="2000" lang="en-IN" err="1">
                <a:latin typeface="Times New Roman" panose="02020603050405020304" pitchFamily="18" charset="0"/>
                <a:cs typeface="Times New Roman" panose="02020603050405020304" pitchFamily="18" charset="0"/>
              </a:rPr>
              <a:t>roc_data</a:t>
            </a:r>
            <a:r>
              <a:rPr dirty="0" sz="2000" lang="en-IN">
                <a:latin typeface="Times New Roman" panose="02020603050405020304" pitchFamily="18" charset="0"/>
                <a:cs typeface="Times New Roman" panose="02020603050405020304" pitchFamily="18" charset="0"/>
              </a:rPr>
              <a:t> = </a:t>
            </a:r>
            <a:r>
              <a:rPr dirty="0" sz="2000" lang="en-IN" err="1">
                <a:latin typeface="Times New Roman" panose="02020603050405020304" pitchFamily="18" charset="0"/>
                <a:cs typeface="Times New Roman" panose="02020603050405020304" pitchFamily="18" charset="0"/>
              </a:rPr>
              <a:t>pd.read_csv</a:t>
            </a:r>
            <a:r>
              <a:rPr dirty="0" sz="2000" lang="en-IN">
                <a:latin typeface="Times New Roman" panose="02020603050405020304" pitchFamily="18" charset="0"/>
                <a:cs typeface="Times New Roman" panose="02020603050405020304" pitchFamily="18" charset="0"/>
              </a:rPr>
              <a:t>('roc_data.csv’)</a:t>
            </a:r>
          </a:p>
          <a:p>
            <a:pPr algn="just"/>
            <a:endParaRPr dirty="0" sz="2000" lang="en-IN">
              <a:latin typeface="Times New Roman" panose="02020603050405020304" pitchFamily="18" charset="0"/>
              <a:cs typeface="Times New Roman" panose="02020603050405020304" pitchFamily="18" charset="0"/>
            </a:endParaRPr>
          </a:p>
          <a:p>
            <a:pPr algn="just" indent="0" marL="0">
              <a:buNone/>
            </a:pPr>
            <a:r>
              <a:rPr dirty="0" sz="2000" lang="en-IN">
                <a:latin typeface="Times New Roman" panose="02020603050405020304" pitchFamily="18" charset="0"/>
                <a:cs typeface="Times New Roman" panose="02020603050405020304" pitchFamily="18" charset="0"/>
              </a:rPr>
              <a:t>3.</a:t>
            </a:r>
            <a:r>
              <a:rPr b="0" dirty="0" sz="1400" i="0" lang="en-US">
                <a:solidFill>
                  <a:srgbClr val="1F1F1F"/>
                </a:solidFill>
                <a:effectLst/>
                <a:latin typeface="Google Sans"/>
              </a:rPr>
              <a:t> </a:t>
            </a:r>
            <a:r>
              <a:rPr b="1" dirty="0" sz="2000" i="0" lang="en-US">
                <a:solidFill>
                  <a:srgbClr val="1F1F1F"/>
                </a:solidFill>
                <a:effectLst/>
                <a:latin typeface="Times New Roman" panose="02020603050405020304" pitchFamily="18" charset="0"/>
                <a:cs typeface="Times New Roman" panose="02020603050405020304" pitchFamily="18" charset="0"/>
              </a:rPr>
              <a:t>Clean and prepare the data:</a:t>
            </a:r>
          </a:p>
          <a:p>
            <a:pPr algn="just" indent="0" marL="0">
              <a:buNone/>
            </a:pPr>
            <a:r>
              <a:rPr dirty="0" sz="1700" i="0" lang="en-US">
                <a:solidFill>
                  <a:srgbClr val="1F1F1F"/>
                </a:solidFill>
                <a:effectLst/>
                <a:latin typeface="Times New Roman" panose="02020603050405020304" pitchFamily="18" charset="0"/>
                <a:cs typeface="Times New Roman" panose="02020603050405020304" pitchFamily="18" charset="0"/>
              </a:rPr>
              <a:t># Remove duplicate rows</a:t>
            </a:r>
          </a:p>
          <a:p>
            <a:pPr algn="just" indent="0" marL="0">
              <a:buNone/>
            </a:pPr>
            <a:r>
              <a:rPr dirty="0" sz="1700" i="0" lang="en-US" err="1">
                <a:solidFill>
                  <a:srgbClr val="1F1F1F"/>
                </a:solidFill>
                <a:effectLst/>
                <a:latin typeface="Times New Roman" panose="02020603050405020304" pitchFamily="18" charset="0"/>
                <a:cs typeface="Times New Roman" panose="02020603050405020304" pitchFamily="18" charset="0"/>
              </a:rPr>
              <a:t>roc_data</a:t>
            </a:r>
            <a:r>
              <a:rPr dirty="0" sz="1700" i="0" lang="en-US">
                <a:solidFill>
                  <a:srgbClr val="1F1F1F"/>
                </a:solidFill>
                <a:effectLst/>
                <a:latin typeface="Times New Roman" panose="02020603050405020304" pitchFamily="18" charset="0"/>
                <a:cs typeface="Times New Roman" panose="02020603050405020304" pitchFamily="18" charset="0"/>
              </a:rPr>
              <a:t> = </a:t>
            </a:r>
            <a:r>
              <a:rPr dirty="0" sz="1700" i="0" lang="en-US" err="1">
                <a:solidFill>
                  <a:srgbClr val="1F1F1F"/>
                </a:solidFill>
                <a:effectLst/>
                <a:latin typeface="Times New Roman" panose="02020603050405020304" pitchFamily="18" charset="0"/>
                <a:cs typeface="Times New Roman" panose="02020603050405020304" pitchFamily="18" charset="0"/>
              </a:rPr>
              <a:t>roc_data.drop_duplicates</a:t>
            </a:r>
            <a:r>
              <a:rPr dirty="0" sz="1700" i="0" lang="en-US">
                <a:solidFill>
                  <a:srgbClr val="1F1F1F"/>
                </a:solidFill>
                <a:effectLst/>
                <a:latin typeface="Times New Roman" panose="02020603050405020304" pitchFamily="18" charset="0"/>
                <a:cs typeface="Times New Roman" panose="02020603050405020304" pitchFamily="18" charset="0"/>
              </a:rPr>
              <a:t>()</a:t>
            </a:r>
          </a:p>
          <a:p>
            <a:pPr algn="just" indent="0" marL="0">
              <a:buNone/>
            </a:pPr>
            <a:endParaRPr dirty="0" sz="1700" i="0" lang="en-US">
              <a:solidFill>
                <a:srgbClr val="1F1F1F"/>
              </a:solidFill>
              <a:effectLst/>
              <a:latin typeface="Times New Roman" panose="02020603050405020304" pitchFamily="18" charset="0"/>
              <a:cs typeface="Times New Roman" panose="02020603050405020304" pitchFamily="18" charset="0"/>
            </a:endParaRPr>
          </a:p>
          <a:p>
            <a:pPr algn="just" indent="0" marL="0">
              <a:buNone/>
            </a:pPr>
            <a:r>
              <a:rPr dirty="0" sz="1700" i="0" lang="en-US">
                <a:solidFill>
                  <a:srgbClr val="1F1F1F"/>
                </a:solidFill>
                <a:effectLst/>
                <a:latin typeface="Times New Roman" panose="02020603050405020304" pitchFamily="18" charset="0"/>
                <a:cs typeface="Times New Roman" panose="02020603050405020304" pitchFamily="18" charset="0"/>
              </a:rPr>
              <a:t># Remove rows with missing values</a:t>
            </a:r>
          </a:p>
          <a:p>
            <a:pPr algn="just" indent="0" marL="0">
              <a:buNone/>
            </a:pPr>
            <a:r>
              <a:rPr dirty="0" sz="1700" i="0" lang="en-US" err="1">
                <a:solidFill>
                  <a:srgbClr val="1F1F1F"/>
                </a:solidFill>
                <a:effectLst/>
                <a:latin typeface="Times New Roman" panose="02020603050405020304" pitchFamily="18" charset="0"/>
                <a:cs typeface="Times New Roman" panose="02020603050405020304" pitchFamily="18" charset="0"/>
              </a:rPr>
              <a:t>roc_data</a:t>
            </a:r>
            <a:r>
              <a:rPr dirty="0" sz="1700" i="0" lang="en-US">
                <a:solidFill>
                  <a:srgbClr val="1F1F1F"/>
                </a:solidFill>
                <a:effectLst/>
                <a:latin typeface="Times New Roman" panose="02020603050405020304" pitchFamily="18" charset="0"/>
                <a:cs typeface="Times New Roman" panose="02020603050405020304" pitchFamily="18" charset="0"/>
              </a:rPr>
              <a:t> = </a:t>
            </a:r>
            <a:r>
              <a:rPr dirty="0" sz="1700" i="0" lang="en-US" err="1">
                <a:solidFill>
                  <a:srgbClr val="1F1F1F"/>
                </a:solidFill>
                <a:effectLst/>
                <a:latin typeface="Times New Roman" panose="02020603050405020304" pitchFamily="18" charset="0"/>
                <a:cs typeface="Times New Roman" panose="02020603050405020304" pitchFamily="18" charset="0"/>
              </a:rPr>
              <a:t>roc_data.dropna</a:t>
            </a:r>
            <a:r>
              <a:rPr dirty="0" sz="1700" i="0" lang="en-US">
                <a:solidFill>
                  <a:srgbClr val="1F1F1F"/>
                </a:solidFill>
                <a:effectLst/>
                <a:latin typeface="Times New Roman" panose="02020603050405020304" pitchFamily="18" charset="0"/>
                <a:cs typeface="Times New Roman" panose="02020603050405020304" pitchFamily="18" charset="0"/>
              </a:rPr>
              <a:t>()</a:t>
            </a:r>
          </a:p>
          <a:p>
            <a:pPr algn="just" indent="0" marL="0">
              <a:buNone/>
            </a:pPr>
            <a:endParaRPr dirty="0" sz="1700" i="0" lang="en-US">
              <a:solidFill>
                <a:srgbClr val="1F1F1F"/>
              </a:solidFill>
              <a:effectLst/>
              <a:latin typeface="Times New Roman" panose="02020603050405020304" pitchFamily="18" charset="0"/>
              <a:cs typeface="Times New Roman" panose="02020603050405020304" pitchFamily="18" charset="0"/>
            </a:endParaRPr>
          </a:p>
          <a:p>
            <a:pPr algn="just" indent="0" marL="0">
              <a:buNone/>
            </a:pPr>
            <a:r>
              <a:rPr dirty="0" sz="1700" i="0" lang="en-US">
                <a:solidFill>
                  <a:srgbClr val="1F1F1F"/>
                </a:solidFill>
                <a:effectLst/>
                <a:latin typeface="Times New Roman" panose="02020603050405020304" pitchFamily="18" charset="0"/>
                <a:cs typeface="Times New Roman" panose="02020603050405020304" pitchFamily="18" charset="0"/>
              </a:rPr>
              <a:t># Convert the 'Date' column to datetime format</a:t>
            </a:r>
          </a:p>
          <a:p>
            <a:pPr algn="just" indent="0" marL="0">
              <a:buNone/>
            </a:pPr>
            <a:r>
              <a:rPr dirty="0" sz="1700" i="0" lang="en-US" err="1">
                <a:solidFill>
                  <a:srgbClr val="1F1F1F"/>
                </a:solidFill>
                <a:effectLst/>
                <a:latin typeface="Times New Roman" panose="02020603050405020304" pitchFamily="18" charset="0"/>
                <a:cs typeface="Times New Roman" panose="02020603050405020304" pitchFamily="18" charset="0"/>
              </a:rPr>
              <a:t>roc_data</a:t>
            </a:r>
            <a:r>
              <a:rPr dirty="0" sz="1700" i="0" lang="en-US">
                <a:solidFill>
                  <a:srgbClr val="1F1F1F"/>
                </a:solidFill>
                <a:effectLst/>
                <a:latin typeface="Times New Roman" panose="02020603050405020304" pitchFamily="18" charset="0"/>
                <a:cs typeface="Times New Roman" panose="02020603050405020304" pitchFamily="18" charset="0"/>
              </a:rPr>
              <a:t>['Date'] = </a:t>
            </a:r>
            <a:r>
              <a:rPr dirty="0" sz="1700" i="0" lang="en-US" err="1">
                <a:solidFill>
                  <a:srgbClr val="1F1F1F"/>
                </a:solidFill>
                <a:effectLst/>
                <a:latin typeface="Times New Roman" panose="02020603050405020304" pitchFamily="18" charset="0"/>
                <a:cs typeface="Times New Roman" panose="02020603050405020304" pitchFamily="18" charset="0"/>
              </a:rPr>
              <a:t>pd.to_datetime</a:t>
            </a:r>
            <a:r>
              <a:rPr dirty="0" sz="1700" i="0" lang="en-US">
                <a:solidFill>
                  <a:srgbClr val="1F1F1F"/>
                </a:solidFill>
                <a:effectLst/>
                <a:latin typeface="Times New Roman" panose="02020603050405020304" pitchFamily="18" charset="0"/>
                <a:cs typeface="Times New Roman" panose="02020603050405020304" pitchFamily="18" charset="0"/>
              </a:rPr>
              <a:t>(</a:t>
            </a:r>
            <a:r>
              <a:rPr dirty="0" sz="1700" i="0" lang="en-US" err="1">
                <a:solidFill>
                  <a:srgbClr val="1F1F1F"/>
                </a:solidFill>
                <a:effectLst/>
                <a:latin typeface="Times New Roman" panose="02020603050405020304" pitchFamily="18" charset="0"/>
                <a:cs typeface="Times New Roman" panose="02020603050405020304" pitchFamily="18" charset="0"/>
              </a:rPr>
              <a:t>roc_data</a:t>
            </a:r>
            <a:r>
              <a:rPr dirty="0" sz="1700" i="0" lang="en-US">
                <a:solidFill>
                  <a:srgbClr val="1F1F1F"/>
                </a:solidFill>
                <a:effectLst/>
                <a:latin typeface="Times New Roman" panose="02020603050405020304" pitchFamily="18" charset="0"/>
                <a:cs typeface="Times New Roman" panose="02020603050405020304" pitchFamily="18" charset="0"/>
              </a:rPr>
              <a:t>['Date'])</a:t>
            </a:r>
          </a:p>
          <a:p>
            <a:pPr algn="just" indent="0" marL="0">
              <a:buNone/>
            </a:pPr>
            <a:endParaRPr b="1" dirty="0" sz="2000" i="0" lang="en-US">
              <a:solidFill>
                <a:srgbClr val="1F1F1F"/>
              </a:solidFill>
              <a:effectLst/>
              <a:latin typeface="Times New Roman" panose="02020603050405020304" pitchFamily="18" charset="0"/>
              <a:cs typeface="Times New Roman" panose="02020603050405020304" pitchFamily="18" charset="0"/>
            </a:endParaRPr>
          </a:p>
          <a:p>
            <a:pPr algn="just" indent="0" marL="0">
              <a:buNone/>
            </a:pPr>
            <a:endParaRPr b="1" dirty="0" sz="2000" i="0" lang="en-US">
              <a:solidFill>
                <a:srgbClr val="1F1F1F"/>
              </a:solidFill>
              <a:effectLst/>
              <a:latin typeface="Times New Roman" panose="02020603050405020304" pitchFamily="18" charset="0"/>
              <a:cs typeface="Times New Roman" panose="02020603050405020304" pitchFamily="18" charset="0"/>
            </a:endParaRPr>
          </a:p>
          <a:p>
            <a:pPr algn="just" indent="0" marL="0">
              <a:buNone/>
            </a:pPr>
            <a:endParaRPr dirty="0" sz="2000" lang="en-IN">
              <a:latin typeface="Times New Roman" panose="02020603050405020304" pitchFamily="18" charset="0"/>
              <a:cs typeface="Times New Roman" panose="02020603050405020304" pitchFamily="18" charset="0"/>
            </a:endParaRPr>
          </a:p>
          <a:p>
            <a:pPr algn="just"/>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itle 1"/>
          <p:cNvSpPr>
            <a:spLocks noGrp="1"/>
          </p:cNvSpPr>
          <p:nvPr>
            <p:ph type="title"/>
          </p:nvPr>
        </p:nvSpPr>
        <p:spPr>
          <a:xfrm>
            <a:off x="838200" y="411779"/>
            <a:ext cx="10515600" cy="623920"/>
          </a:xfrm>
        </p:spPr>
        <p:txBody>
          <a:bodyPr>
            <a:normAutofit/>
          </a:bodyPr>
          <a:p>
            <a:r>
              <a:rPr b="1" dirty="0" sz="2400" lang="en-US">
                <a:latin typeface="Times New Roman" panose="02020603050405020304" pitchFamily="18" charset="0"/>
                <a:cs typeface="Times New Roman" panose="02020603050405020304" pitchFamily="18" charset="0"/>
              </a:rPr>
              <a:t>4. Exploratory Data Analysis (EDA):</a:t>
            </a:r>
            <a:endParaRPr b="1" dirty="0" sz="2400" lang="en-IN">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a:xfrm>
            <a:off x="838200" y="1035699"/>
            <a:ext cx="10515600" cy="5141264"/>
          </a:xfrm>
        </p:spPr>
        <p:txBody>
          <a:bodyPr>
            <a:normAutofit/>
          </a:bodyPr>
          <a:p>
            <a:pPr algn="just">
              <a:lnSpc>
                <a:spcPct val="100000"/>
              </a:lnSpc>
            </a:pPr>
            <a:r>
              <a:rPr dirty="0" sz="1600" lang="en-US">
                <a:latin typeface="Times New Roman" panose="02020603050405020304" pitchFamily="18" charset="0"/>
                <a:cs typeface="Times New Roman" panose="02020603050405020304" pitchFamily="18" charset="0"/>
              </a:rPr>
              <a:t>Perform EDA to understand your data better. This includes checking for missing values, exploring the data's statistics, and visualizing it to identify patterns</a:t>
            </a:r>
            <a:r>
              <a:rPr dirty="0" lang="en-US"/>
              <a:t>.</a:t>
            </a:r>
          </a:p>
          <a:p>
            <a:pPr algn="just" indent="0" marL="0">
              <a:lnSpc>
                <a:spcPct val="100000"/>
              </a:lnSpc>
              <a:buNone/>
            </a:pPr>
            <a:r>
              <a:rPr b="1" dirty="0" sz="1800" lang="en-IN">
                <a:latin typeface="Times New Roman" panose="02020603050405020304" pitchFamily="18" charset="0"/>
                <a:cs typeface="Times New Roman" panose="02020603050405020304" pitchFamily="18" charset="0"/>
              </a:rPr>
              <a:t>Program:</a:t>
            </a:r>
          </a:p>
          <a:p>
            <a:pPr algn="just">
              <a:lnSpc>
                <a:spcPct val="120000"/>
              </a:lnSpc>
            </a:pPr>
            <a:r>
              <a:rPr dirty="0" sz="1600" lang="en-IN">
                <a:latin typeface="Times New Roman" panose="02020603050405020304" pitchFamily="18" charset="0"/>
                <a:cs typeface="Times New Roman" panose="02020603050405020304" pitchFamily="18" charset="0"/>
              </a:rPr>
              <a:t>import pandas as pd</a:t>
            </a:r>
          </a:p>
          <a:p>
            <a:pPr algn="just">
              <a:lnSpc>
                <a:spcPct val="120000"/>
              </a:lnSpc>
            </a:pPr>
            <a:r>
              <a:rPr dirty="0" sz="1600" lang="en-IN">
                <a:latin typeface="Times New Roman" panose="02020603050405020304" pitchFamily="18" charset="0"/>
                <a:cs typeface="Times New Roman" panose="02020603050405020304" pitchFamily="18" charset="0"/>
              </a:rPr>
              <a:t>import </a:t>
            </a:r>
            <a:r>
              <a:rPr dirty="0" sz="1600" lang="en-IN" err="1">
                <a:latin typeface="Times New Roman" panose="02020603050405020304" pitchFamily="18" charset="0"/>
                <a:cs typeface="Times New Roman" panose="02020603050405020304" pitchFamily="18" charset="0"/>
              </a:rPr>
              <a:t>matplotlib.pyplot</a:t>
            </a:r>
            <a:r>
              <a:rPr dirty="0" sz="1600" lang="en-IN">
                <a:latin typeface="Times New Roman" panose="02020603050405020304" pitchFamily="18" charset="0"/>
                <a:cs typeface="Times New Roman" panose="02020603050405020304" pitchFamily="18" charset="0"/>
              </a:rPr>
              <a:t> as </a:t>
            </a:r>
            <a:r>
              <a:rPr dirty="0" sz="1600" lang="en-IN" err="1">
                <a:latin typeface="Times New Roman" panose="02020603050405020304" pitchFamily="18" charset="0"/>
                <a:cs typeface="Times New Roman" panose="02020603050405020304" pitchFamily="18" charset="0"/>
              </a:rPr>
              <a:t>plt</a:t>
            </a:r>
            <a:endParaRPr dirty="0" sz="1600" lang="en-IN">
              <a:latin typeface="Times New Roman" panose="02020603050405020304" pitchFamily="18" charset="0"/>
              <a:cs typeface="Times New Roman" panose="02020603050405020304" pitchFamily="18" charset="0"/>
            </a:endParaRPr>
          </a:p>
          <a:p>
            <a:pPr algn="just">
              <a:lnSpc>
                <a:spcPct val="120000"/>
              </a:lnSpc>
            </a:pPr>
            <a:r>
              <a:rPr dirty="0" sz="1600" lang="en-IN">
                <a:latin typeface="Times New Roman" panose="02020603050405020304" pitchFamily="18" charset="0"/>
                <a:cs typeface="Times New Roman" panose="02020603050405020304" pitchFamily="18" charset="0"/>
              </a:rPr>
              <a:t>import seaborn as </a:t>
            </a:r>
            <a:r>
              <a:rPr dirty="0" sz="1600" lang="en-IN" err="1">
                <a:latin typeface="Times New Roman" panose="02020603050405020304" pitchFamily="18" charset="0"/>
                <a:cs typeface="Times New Roman" panose="02020603050405020304" pitchFamily="18" charset="0"/>
              </a:rPr>
              <a:t>sns</a:t>
            </a:r>
            <a:endParaRPr dirty="0" sz="1600" lang="en-IN">
              <a:latin typeface="Times New Roman" panose="02020603050405020304" pitchFamily="18" charset="0"/>
              <a:cs typeface="Times New Roman" panose="02020603050405020304" pitchFamily="18" charset="0"/>
            </a:endParaRPr>
          </a:p>
          <a:p>
            <a:pPr algn="just">
              <a:lnSpc>
                <a:spcPct val="120000"/>
              </a:lnSpc>
            </a:pPr>
            <a:endParaRPr dirty="0" sz="1600" lang="en-IN">
              <a:latin typeface="Times New Roman" panose="02020603050405020304" pitchFamily="18" charset="0"/>
              <a:cs typeface="Times New Roman" panose="02020603050405020304" pitchFamily="18" charset="0"/>
            </a:endParaRPr>
          </a:p>
          <a:p>
            <a:pPr algn="just">
              <a:lnSpc>
                <a:spcPct val="120000"/>
              </a:lnSpc>
            </a:pPr>
            <a:r>
              <a:rPr dirty="0" sz="1600" lang="en-IN">
                <a:latin typeface="Times New Roman" panose="02020603050405020304" pitchFamily="18" charset="0"/>
                <a:cs typeface="Times New Roman" panose="02020603050405020304" pitchFamily="18" charset="0"/>
              </a:rPr>
              <a:t># Load the company registration data</a:t>
            </a:r>
          </a:p>
          <a:p>
            <a:pPr algn="just">
              <a:lnSpc>
                <a:spcPct val="120000"/>
              </a:lnSpc>
            </a:pPr>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 = </a:t>
            </a:r>
            <a:r>
              <a:rPr dirty="0" sz="1600" lang="en-IN" err="1">
                <a:latin typeface="Times New Roman" panose="02020603050405020304" pitchFamily="18" charset="0"/>
                <a:cs typeface="Times New Roman" panose="02020603050405020304" pitchFamily="18" charset="0"/>
              </a:rPr>
              <a:t>pd.read_csv</a:t>
            </a:r>
            <a:r>
              <a:rPr dirty="0" sz="1600" lang="en-IN">
                <a:latin typeface="Times New Roman" panose="02020603050405020304" pitchFamily="18" charset="0"/>
                <a:cs typeface="Times New Roman" panose="02020603050405020304" pitchFamily="18" charset="0"/>
              </a:rPr>
              <a:t>('roc_data.csv')</a:t>
            </a:r>
          </a:p>
          <a:p>
            <a:pPr algn="just">
              <a:lnSpc>
                <a:spcPct val="120000"/>
              </a:lnSpc>
            </a:pPr>
            <a:endParaRPr dirty="0" sz="1600" lang="en-IN">
              <a:latin typeface="Times New Roman" panose="02020603050405020304" pitchFamily="18" charset="0"/>
              <a:cs typeface="Times New Roman" panose="02020603050405020304" pitchFamily="18" charset="0"/>
            </a:endParaRPr>
          </a:p>
          <a:p>
            <a:pPr algn="just">
              <a:lnSpc>
                <a:spcPct val="120000"/>
              </a:lnSpc>
            </a:pPr>
            <a:r>
              <a:rPr dirty="0" sz="1600" lang="en-IN">
                <a:latin typeface="Times New Roman" panose="02020603050405020304" pitchFamily="18" charset="0"/>
                <a:cs typeface="Times New Roman" panose="02020603050405020304" pitchFamily="18" charset="0"/>
              </a:rPr>
              <a:t># Calculate descriptive statistics</a:t>
            </a:r>
          </a:p>
          <a:p>
            <a:pPr algn="just">
              <a:lnSpc>
                <a:spcPct val="120000"/>
              </a:lnSpc>
            </a:pPr>
            <a:r>
              <a:rPr dirty="0" sz="1600" lang="en-IN" err="1">
                <a:latin typeface="Times New Roman" panose="02020603050405020304" pitchFamily="18" charset="0"/>
                <a:cs typeface="Times New Roman" panose="02020603050405020304" pitchFamily="18" charset="0"/>
              </a:rPr>
              <a:t>roc_data.describe</a:t>
            </a:r>
            <a:r>
              <a:rPr dirty="0" sz="1600" lang="en-IN">
                <a:latin typeface="Times New Roman" panose="02020603050405020304" pitchFamily="18" charset="0"/>
                <a:cs typeface="Times New Roman" panose="02020603050405020304" pitchFamily="18" charset="0"/>
              </a:rPr>
              <a:t>()</a:t>
            </a:r>
          </a:p>
          <a:p>
            <a:pPr algn="just">
              <a:lnSpc>
                <a:spcPct val="120000"/>
              </a:lnSpc>
            </a:pPr>
            <a:endParaRPr b="1" dirty="0" sz="1600" lang="en-IN">
              <a:latin typeface="Times New Roman" panose="02020603050405020304" pitchFamily="18" charset="0"/>
              <a:cs typeface="Times New Roman" panose="02020603050405020304" pitchFamily="18" charset="0"/>
            </a:endParaRPr>
          </a:p>
          <a:p>
            <a:pPr algn="just">
              <a:lnSpc>
                <a:spcPct val="120000"/>
              </a:lnSpc>
            </a:pPr>
            <a:endParaRPr b="1"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itle 1"/>
          <p:cNvSpPr>
            <a:spLocks noGrp="1"/>
          </p:cNvSpPr>
          <p:nvPr>
            <p:ph type="title"/>
          </p:nvPr>
        </p:nvSpPr>
        <p:spPr>
          <a:xfrm flipH="1">
            <a:off x="11353799" y="365125"/>
            <a:ext cx="337457" cy="45719"/>
          </a:xfrm>
        </p:spPr>
        <p:txBody>
          <a:bodyPr>
            <a:normAutofit fontScale="90000"/>
          </a:bodyPr>
          <a:p>
            <a:endParaRPr dirty="0" lang="en-IN"/>
          </a:p>
        </p:txBody>
      </p:sp>
      <p:sp>
        <p:nvSpPr>
          <p:cNvPr id="1048601" name="Content Placeholder 2"/>
          <p:cNvSpPr>
            <a:spLocks noGrp="1"/>
          </p:cNvSpPr>
          <p:nvPr>
            <p:ph idx="1"/>
          </p:nvPr>
        </p:nvSpPr>
        <p:spPr>
          <a:xfrm>
            <a:off x="0" y="552356"/>
            <a:ext cx="12772053" cy="6091137"/>
          </a:xfrm>
        </p:spPr>
        <p:txBody>
          <a:bodyPr>
            <a:normAutofit/>
          </a:bodyPr>
          <a:p>
            <a:r>
              <a:rPr dirty="0" sz="1600" lang="en-US">
                <a:latin typeface="Times New Roman" panose="02020603050405020304" pitchFamily="18" charset="0"/>
                <a:cs typeface="Times New Roman" panose="02020603050405020304" pitchFamily="18" charset="0"/>
              </a:rPr>
              <a:t># Plot the number of company registrations over time</a:t>
            </a:r>
          </a:p>
          <a:p>
            <a:r>
              <a:rPr dirty="0" sz="1600" lang="en-US" err="1">
                <a:latin typeface="Times New Roman" panose="02020603050405020304" pitchFamily="18" charset="0"/>
                <a:cs typeface="Times New Roman" panose="02020603050405020304" pitchFamily="18" charset="0"/>
              </a:rPr>
              <a:t>plt.plot</a:t>
            </a:r>
            <a:r>
              <a:rPr dirty="0" sz="1600" lang="en-US">
                <a:latin typeface="Times New Roman" panose="02020603050405020304" pitchFamily="18" charset="0"/>
                <a:cs typeface="Times New Roman" panose="02020603050405020304" pitchFamily="18" charset="0"/>
              </a:rPr>
              <a:t>(</a:t>
            </a:r>
            <a:r>
              <a:rPr dirty="0" sz="1600" lang="en-US" err="1">
                <a:latin typeface="Times New Roman" panose="02020603050405020304" pitchFamily="18" charset="0"/>
                <a:cs typeface="Times New Roman" panose="02020603050405020304" pitchFamily="18" charset="0"/>
              </a:rPr>
              <a:t>roc_data</a:t>
            </a:r>
            <a:r>
              <a:rPr dirty="0" sz="1600" lang="en-US">
                <a:latin typeface="Times New Roman" panose="02020603050405020304" pitchFamily="18" charset="0"/>
                <a:cs typeface="Times New Roman" panose="02020603050405020304" pitchFamily="18" charset="0"/>
              </a:rPr>
              <a:t>['Date'], </a:t>
            </a:r>
            <a:r>
              <a:rPr dirty="0" sz="1600" lang="en-US" err="1">
                <a:latin typeface="Times New Roman" panose="02020603050405020304" pitchFamily="18" charset="0"/>
                <a:cs typeface="Times New Roman" panose="02020603050405020304" pitchFamily="18" charset="0"/>
              </a:rPr>
              <a:t>roc_data</a:t>
            </a:r>
            <a:r>
              <a:rPr dirty="0" sz="1600" lang="en-US">
                <a:latin typeface="Times New Roman" panose="02020603050405020304" pitchFamily="18" charset="0"/>
                <a:cs typeface="Times New Roman" panose="02020603050405020304" pitchFamily="18" charset="0"/>
              </a:rPr>
              <a:t>['Number of Registrations'])</a:t>
            </a:r>
          </a:p>
          <a:p>
            <a:r>
              <a:rPr dirty="0" sz="1600" lang="en-US" err="1">
                <a:latin typeface="Times New Roman" panose="02020603050405020304" pitchFamily="18" charset="0"/>
                <a:cs typeface="Times New Roman" panose="02020603050405020304" pitchFamily="18" charset="0"/>
              </a:rPr>
              <a:t>plt.xlabel</a:t>
            </a:r>
            <a:r>
              <a:rPr dirty="0" sz="1600" lang="en-US">
                <a:latin typeface="Times New Roman" panose="02020603050405020304" pitchFamily="18" charset="0"/>
                <a:cs typeface="Times New Roman" panose="02020603050405020304" pitchFamily="18" charset="0"/>
              </a:rPr>
              <a:t>('Date')</a:t>
            </a:r>
          </a:p>
          <a:p>
            <a:r>
              <a:rPr dirty="0" sz="1600" lang="en-US" err="1">
                <a:latin typeface="Times New Roman" panose="02020603050405020304" pitchFamily="18" charset="0"/>
                <a:cs typeface="Times New Roman" panose="02020603050405020304" pitchFamily="18" charset="0"/>
              </a:rPr>
              <a:t>plt.ylabel</a:t>
            </a:r>
            <a:r>
              <a:rPr dirty="0" sz="1600" lang="en-US">
                <a:latin typeface="Times New Roman" panose="02020603050405020304" pitchFamily="18" charset="0"/>
                <a:cs typeface="Times New Roman" panose="02020603050405020304" pitchFamily="18" charset="0"/>
              </a:rPr>
              <a:t>('Number of Registrations')</a:t>
            </a:r>
          </a:p>
          <a:p>
            <a:r>
              <a:rPr dirty="0" sz="1600" lang="en-US" err="1">
                <a:latin typeface="Times New Roman" panose="02020603050405020304" pitchFamily="18" charset="0"/>
                <a:cs typeface="Times New Roman" panose="02020603050405020304" pitchFamily="18" charset="0"/>
              </a:rPr>
              <a:t>plt.title</a:t>
            </a:r>
            <a:r>
              <a:rPr dirty="0" sz="1600" lang="en-US">
                <a:latin typeface="Times New Roman" panose="02020603050405020304" pitchFamily="18" charset="0"/>
                <a:cs typeface="Times New Roman" panose="02020603050405020304" pitchFamily="18" charset="0"/>
              </a:rPr>
              <a:t>('Number of Company Registrations in India')</a:t>
            </a:r>
          </a:p>
          <a:p>
            <a:r>
              <a:rPr dirty="0" sz="1600" lang="en-US" err="1">
                <a:latin typeface="Times New Roman" panose="02020603050405020304" pitchFamily="18" charset="0"/>
                <a:cs typeface="Times New Roman" panose="02020603050405020304" pitchFamily="18" charset="0"/>
              </a:rPr>
              <a:t>plt.show</a:t>
            </a:r>
            <a:r>
              <a:rPr dirty="0" sz="1600" lang="en-US">
                <a:latin typeface="Times New Roman" panose="02020603050405020304" pitchFamily="18" charset="0"/>
                <a:cs typeface="Times New Roman" panose="02020603050405020304" pitchFamily="18" charset="0"/>
              </a:rPr>
              <a:t>()</a:t>
            </a:r>
          </a:p>
          <a:p>
            <a:endParaRPr dirty="0" sz="1600" lang="en-US">
              <a:latin typeface="Times New Roman" panose="02020603050405020304" pitchFamily="18" charset="0"/>
              <a:cs typeface="Times New Roman" panose="02020603050405020304" pitchFamily="18" charset="0"/>
            </a:endParaRPr>
          </a:p>
          <a:p>
            <a:r>
              <a:rPr dirty="0" sz="1600" lang="en-US">
                <a:latin typeface="Times New Roman" panose="02020603050405020304" pitchFamily="18" charset="0"/>
                <a:cs typeface="Times New Roman" panose="02020603050405020304" pitchFamily="18" charset="0"/>
              </a:rPr>
              <a:t># Plot the top 10 industries with the highest number of company registrations</a:t>
            </a:r>
          </a:p>
          <a:p>
            <a:r>
              <a:rPr dirty="0" sz="1600" lang="en-US" err="1">
                <a:latin typeface="Times New Roman" panose="02020603050405020304" pitchFamily="18" charset="0"/>
                <a:cs typeface="Times New Roman" panose="02020603050405020304" pitchFamily="18" charset="0"/>
              </a:rPr>
              <a:t>sns.barplot</a:t>
            </a:r>
            <a:r>
              <a:rPr dirty="0" sz="1600" lang="en-US">
                <a:latin typeface="Times New Roman" panose="02020603050405020304" pitchFamily="18" charset="0"/>
                <a:cs typeface="Times New Roman" panose="02020603050405020304" pitchFamily="18" charset="0"/>
              </a:rPr>
              <a:t>(x='Industry', y='Number of Registrations', data=</a:t>
            </a:r>
            <a:r>
              <a:rPr dirty="0" sz="1600" lang="en-US" err="1">
                <a:latin typeface="Times New Roman" panose="02020603050405020304" pitchFamily="18" charset="0"/>
                <a:cs typeface="Times New Roman" panose="02020603050405020304" pitchFamily="18" charset="0"/>
              </a:rPr>
              <a:t>roc_data.nlargest</a:t>
            </a:r>
            <a:r>
              <a:rPr dirty="0" sz="1600" lang="en-US">
                <a:latin typeface="Times New Roman" panose="02020603050405020304" pitchFamily="18" charset="0"/>
                <a:cs typeface="Times New Roman" panose="02020603050405020304" pitchFamily="18" charset="0"/>
              </a:rPr>
              <a:t>(10, 'Number of Registrations'))</a:t>
            </a:r>
          </a:p>
          <a:p>
            <a:r>
              <a:rPr dirty="0" sz="1600" lang="en-US" err="1">
                <a:latin typeface="Times New Roman" panose="02020603050405020304" pitchFamily="18" charset="0"/>
                <a:cs typeface="Times New Roman" panose="02020603050405020304" pitchFamily="18" charset="0"/>
              </a:rPr>
              <a:t>plt.xlabel</a:t>
            </a:r>
            <a:r>
              <a:rPr dirty="0" sz="1600" lang="en-US">
                <a:latin typeface="Times New Roman" panose="02020603050405020304" pitchFamily="18" charset="0"/>
                <a:cs typeface="Times New Roman" panose="02020603050405020304" pitchFamily="18" charset="0"/>
              </a:rPr>
              <a:t>('Industry')</a:t>
            </a:r>
          </a:p>
          <a:p>
            <a:r>
              <a:rPr dirty="0" sz="1600" lang="en-US" err="1">
                <a:latin typeface="Times New Roman" panose="02020603050405020304" pitchFamily="18" charset="0"/>
                <a:cs typeface="Times New Roman" panose="02020603050405020304" pitchFamily="18" charset="0"/>
              </a:rPr>
              <a:t>plt.ylabel</a:t>
            </a:r>
            <a:r>
              <a:rPr dirty="0" sz="1600" lang="en-US">
                <a:latin typeface="Times New Roman" panose="02020603050405020304" pitchFamily="18" charset="0"/>
                <a:cs typeface="Times New Roman" panose="02020603050405020304" pitchFamily="18" charset="0"/>
              </a:rPr>
              <a:t>('Number of Registrations')</a:t>
            </a:r>
          </a:p>
          <a:p>
            <a:r>
              <a:rPr dirty="0" sz="1600" lang="en-US" err="1">
                <a:latin typeface="Times New Roman" panose="02020603050405020304" pitchFamily="18" charset="0"/>
                <a:cs typeface="Times New Roman" panose="02020603050405020304" pitchFamily="18" charset="0"/>
              </a:rPr>
              <a:t>plt.title</a:t>
            </a:r>
            <a:r>
              <a:rPr dirty="0" sz="1600" lang="en-US">
                <a:latin typeface="Times New Roman" panose="02020603050405020304" pitchFamily="18" charset="0"/>
                <a:cs typeface="Times New Roman" panose="02020603050405020304" pitchFamily="18" charset="0"/>
              </a:rPr>
              <a:t>('Top 10 Industries with the Highest Number of Company Registrations')</a:t>
            </a:r>
          </a:p>
          <a:p>
            <a:r>
              <a:rPr dirty="0" sz="1600" lang="en-US" err="1">
                <a:latin typeface="Times New Roman" panose="02020603050405020304" pitchFamily="18" charset="0"/>
                <a:cs typeface="Times New Roman" panose="02020603050405020304" pitchFamily="18" charset="0"/>
              </a:rPr>
              <a:t>plt.show</a:t>
            </a:r>
            <a:r>
              <a:rPr dirty="0" sz="1600" lang="en-US">
                <a:latin typeface="Times New Roman" panose="02020603050405020304" pitchFamily="18" charset="0"/>
                <a:cs typeface="Times New Roman" panose="02020603050405020304" pitchFamily="18" charset="0"/>
              </a:rPr>
              <a:t>()</a:t>
            </a:r>
          </a:p>
          <a:p>
            <a:endParaRPr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Title 1"/>
          <p:cNvSpPr>
            <a:spLocks noGrp="1"/>
          </p:cNvSpPr>
          <p:nvPr>
            <p:ph type="title"/>
          </p:nvPr>
        </p:nvSpPr>
        <p:spPr>
          <a:xfrm flipV="1">
            <a:off x="838200" y="102638"/>
            <a:ext cx="10515600" cy="262488"/>
          </a:xfrm>
        </p:spPr>
        <p:txBody>
          <a:bodyPr>
            <a:normAutofit fontScale="90000"/>
          </a:bodyPr>
          <a:p>
            <a:endParaRPr dirty="0" lang="en-IN"/>
          </a:p>
        </p:txBody>
      </p:sp>
      <p:sp>
        <p:nvSpPr>
          <p:cNvPr id="1048603" name="Content Placeholder 2"/>
          <p:cNvSpPr>
            <a:spLocks noGrp="1"/>
          </p:cNvSpPr>
          <p:nvPr>
            <p:ph idx="1"/>
          </p:nvPr>
        </p:nvSpPr>
        <p:spPr>
          <a:xfrm>
            <a:off x="838200" y="365126"/>
            <a:ext cx="10515600" cy="5811837"/>
          </a:xfrm>
        </p:spPr>
        <p:txBody>
          <a:bodyPr>
            <a:normAutofit/>
          </a:bodyPr>
          <a:p>
            <a:r>
              <a:rPr dirty="0" sz="1600" lang="en-IN">
                <a:latin typeface="Times New Roman" panose="02020603050405020304" pitchFamily="18" charset="0"/>
                <a:cs typeface="Times New Roman" panose="02020603050405020304" pitchFamily="18" charset="0"/>
              </a:rPr>
              <a:t># Check for outliers</a:t>
            </a:r>
          </a:p>
          <a:p>
            <a:r>
              <a:rPr dirty="0" sz="1600" lang="en-IN" err="1">
                <a:latin typeface="Times New Roman" panose="02020603050405020304" pitchFamily="18" charset="0"/>
                <a:cs typeface="Times New Roman" panose="02020603050405020304" pitchFamily="18" charset="0"/>
              </a:rPr>
              <a:t>sns.boxplot</a:t>
            </a:r>
            <a:r>
              <a:rPr dirty="0" sz="1600" lang="en-IN">
                <a:latin typeface="Times New Roman" panose="02020603050405020304" pitchFamily="18" charset="0"/>
                <a:cs typeface="Times New Roman" panose="02020603050405020304" pitchFamily="18" charset="0"/>
              </a:rPr>
              <a:t>(x='Industry', y='Number of Registrations', </a:t>
            </a:r>
            <a:r>
              <a:rPr dirty="0" sz="1600" lang="en-IN" err="1">
                <a:latin typeface="Times New Roman" panose="02020603050405020304" pitchFamily="18" charset="0"/>
                <a:cs typeface="Times New Roman" panose="02020603050405020304" pitchFamily="18" charset="0"/>
              </a:rPr>
              <a:t>showmeans</a:t>
            </a:r>
            <a:r>
              <a:rPr dirty="0" sz="1600" lang="en-IN">
                <a:latin typeface="Times New Roman" panose="02020603050405020304" pitchFamily="18" charset="0"/>
                <a:cs typeface="Times New Roman" panose="02020603050405020304" pitchFamily="18" charset="0"/>
              </a:rPr>
              <a:t>=True, data=</a:t>
            </a:r>
            <a:r>
              <a:rPr dirty="0" sz="1600" lang="en-IN" err="1">
                <a:latin typeface="Times New Roman" panose="02020603050405020304" pitchFamily="18" charset="0"/>
                <a:cs typeface="Times New Roman" panose="02020603050405020304" pitchFamily="18" charset="0"/>
              </a:rPr>
              <a:t>roc_data</a:t>
            </a:r>
            <a:r>
              <a:rPr dirty="0" sz="1600" lang="en-IN">
                <a:latin typeface="Times New Roman" panose="02020603050405020304" pitchFamily="18" charset="0"/>
                <a:cs typeface="Times New Roman" panose="02020603050405020304" pitchFamily="18" charset="0"/>
              </a:rPr>
              <a:t>)</a:t>
            </a:r>
          </a:p>
          <a:p>
            <a:r>
              <a:rPr dirty="0" sz="1600" lang="en-IN" err="1">
                <a:latin typeface="Times New Roman" panose="02020603050405020304" pitchFamily="18" charset="0"/>
                <a:cs typeface="Times New Roman" panose="02020603050405020304" pitchFamily="18" charset="0"/>
              </a:rPr>
              <a:t>plt.xlabel</a:t>
            </a:r>
            <a:r>
              <a:rPr dirty="0" sz="1600" lang="en-IN">
                <a:latin typeface="Times New Roman" panose="02020603050405020304" pitchFamily="18" charset="0"/>
                <a:cs typeface="Times New Roman" panose="02020603050405020304" pitchFamily="18" charset="0"/>
              </a:rPr>
              <a:t>('Industry')</a:t>
            </a:r>
          </a:p>
          <a:p>
            <a:r>
              <a:rPr dirty="0" sz="1600" lang="en-IN" err="1">
                <a:latin typeface="Times New Roman" panose="02020603050405020304" pitchFamily="18" charset="0"/>
                <a:cs typeface="Times New Roman" panose="02020603050405020304" pitchFamily="18" charset="0"/>
              </a:rPr>
              <a:t>plt.ylabel</a:t>
            </a:r>
            <a:r>
              <a:rPr dirty="0" sz="1600" lang="en-IN">
                <a:latin typeface="Times New Roman" panose="02020603050405020304" pitchFamily="18" charset="0"/>
                <a:cs typeface="Times New Roman" panose="02020603050405020304" pitchFamily="18" charset="0"/>
              </a:rPr>
              <a:t>('Number of Registrations')</a:t>
            </a:r>
          </a:p>
          <a:p>
            <a:r>
              <a:rPr dirty="0" sz="1600" lang="en-IN" err="1">
                <a:latin typeface="Times New Roman" panose="02020603050405020304" pitchFamily="18" charset="0"/>
                <a:cs typeface="Times New Roman" panose="02020603050405020304" pitchFamily="18" charset="0"/>
              </a:rPr>
              <a:t>plt.title</a:t>
            </a:r>
            <a:r>
              <a:rPr dirty="0" sz="1600" lang="en-IN">
                <a:latin typeface="Times New Roman" panose="02020603050405020304" pitchFamily="18" charset="0"/>
                <a:cs typeface="Times New Roman" panose="02020603050405020304" pitchFamily="18" charset="0"/>
              </a:rPr>
              <a:t>('Boxplot of Number of Company Registrations by Industry')</a:t>
            </a:r>
          </a:p>
          <a:p>
            <a:r>
              <a:rPr dirty="0" sz="1600" lang="en-IN" err="1">
                <a:latin typeface="Times New Roman" panose="02020603050405020304" pitchFamily="18" charset="0"/>
                <a:cs typeface="Times New Roman" panose="02020603050405020304" pitchFamily="18" charset="0"/>
              </a:rPr>
              <a:t>plt.show</a:t>
            </a:r>
            <a:r>
              <a:rPr dirty="0" sz="1600" lang="en-IN">
                <a:latin typeface="Times New Roman" panose="02020603050405020304" pitchFamily="18" charset="0"/>
                <a:cs typeface="Times New Roman" panose="02020603050405020304" pitchFamily="18" charset="0"/>
              </a:rPr>
              <a:t>()</a:t>
            </a:r>
          </a:p>
          <a:p>
            <a:endParaRPr b="1" dirty="0" sz="1600" lang="en-IN">
              <a:latin typeface="Times New Roman" panose="02020603050405020304" pitchFamily="18" charset="0"/>
              <a:cs typeface="Times New Roman" panose="02020603050405020304" pitchFamily="18" charset="0"/>
            </a:endParaRPr>
          </a:p>
          <a:p>
            <a:pPr indent="0" marL="0">
              <a:buNone/>
            </a:pPr>
            <a:r>
              <a:rPr b="1" dirty="0" sz="1800" i="0" lang="en-US">
                <a:solidFill>
                  <a:srgbClr val="1F1F1F"/>
                </a:solidFill>
                <a:effectLst/>
                <a:latin typeface="Times New Roman" panose="02020603050405020304" pitchFamily="18" charset="0"/>
                <a:cs typeface="Times New Roman" panose="02020603050405020304" pitchFamily="18" charset="0"/>
              </a:rPr>
              <a:t>5.Build an AI model to predict company registration trends:</a:t>
            </a:r>
          </a:p>
          <a:p>
            <a:pPr>
              <a:lnSpc>
                <a:spcPct val="150000"/>
              </a:lnSpc>
            </a:pPr>
            <a:r>
              <a:rPr b="0" dirty="0" sz="1600" i="0" lang="en-US">
                <a:solidFill>
                  <a:srgbClr val="1F1F1F"/>
                </a:solidFill>
                <a:effectLst/>
                <a:latin typeface="Times New Roman" panose="02020603050405020304" pitchFamily="18" charset="0"/>
                <a:cs typeface="Times New Roman" panose="02020603050405020304" pitchFamily="18" charset="0"/>
              </a:rPr>
              <a:t>Once we have explored the data and identified any trends or patterns, we can build an AI model to predict company registration trends. We can use a variety of machine learning algorithms, such as linear regression, random forests, and support vector machines.</a:t>
            </a:r>
          </a:p>
          <a:p>
            <a:pPr>
              <a:lnSpc>
                <a:spcPct val="150000"/>
              </a:lnSpc>
            </a:pPr>
            <a:r>
              <a:rPr dirty="0" sz="1600" i="0" lang="en-US">
                <a:solidFill>
                  <a:srgbClr val="1F1F1F"/>
                </a:solidFill>
                <a:effectLst/>
                <a:latin typeface="Times New Roman" panose="02020603050405020304" pitchFamily="18" charset="0"/>
                <a:cs typeface="Times New Roman" panose="02020603050405020304" pitchFamily="18" charset="0"/>
              </a:rPr>
              <a:t>X = </a:t>
            </a:r>
            <a:r>
              <a:rPr dirty="0" sz="1600" i="0" lang="en-US" err="1">
                <a:solidFill>
                  <a:srgbClr val="1F1F1F"/>
                </a:solidFill>
                <a:effectLst/>
                <a:latin typeface="Times New Roman" panose="02020603050405020304" pitchFamily="18" charset="0"/>
                <a:cs typeface="Times New Roman" panose="02020603050405020304" pitchFamily="18" charset="0"/>
              </a:rPr>
              <a:t>roc_data</a:t>
            </a:r>
            <a:r>
              <a:rPr dirty="0" sz="1600" i="0" lang="en-US">
                <a:solidFill>
                  <a:srgbClr val="1F1F1F"/>
                </a:solidFill>
                <a:effectLst/>
                <a:latin typeface="Times New Roman" panose="02020603050405020304" pitchFamily="18" charset="0"/>
                <a:cs typeface="Times New Roman" panose="02020603050405020304" pitchFamily="18" charset="0"/>
              </a:rPr>
              <a:t>[['Date']]</a:t>
            </a:r>
          </a:p>
          <a:p>
            <a:pPr>
              <a:lnSpc>
                <a:spcPct val="150000"/>
              </a:lnSpc>
            </a:pPr>
            <a:r>
              <a:rPr dirty="0" sz="1600" i="0" lang="en-US">
                <a:solidFill>
                  <a:srgbClr val="1F1F1F"/>
                </a:solidFill>
                <a:effectLst/>
                <a:latin typeface="Times New Roman" panose="02020603050405020304" pitchFamily="18" charset="0"/>
                <a:cs typeface="Times New Roman" panose="02020603050405020304" pitchFamily="18" charset="0"/>
              </a:rPr>
              <a:t>y = </a:t>
            </a:r>
            <a:r>
              <a:rPr dirty="0" sz="1600" i="0" lang="en-US" err="1">
                <a:solidFill>
                  <a:srgbClr val="1F1F1F"/>
                </a:solidFill>
                <a:effectLst/>
                <a:latin typeface="Times New Roman" panose="02020603050405020304" pitchFamily="18" charset="0"/>
                <a:cs typeface="Times New Roman" panose="02020603050405020304" pitchFamily="18" charset="0"/>
              </a:rPr>
              <a:t>roc_data</a:t>
            </a:r>
            <a:r>
              <a:rPr dirty="0" sz="1600" i="0" lang="en-US">
                <a:solidFill>
                  <a:srgbClr val="1F1F1F"/>
                </a:solidFill>
                <a:effectLst/>
                <a:latin typeface="Times New Roman" panose="02020603050405020304" pitchFamily="18" charset="0"/>
                <a:cs typeface="Times New Roman" panose="02020603050405020304" pitchFamily="18" charset="0"/>
              </a:rPr>
              <a:t>['Number of Registrations']</a:t>
            </a:r>
          </a:p>
          <a:p>
            <a:pPr>
              <a:lnSpc>
                <a:spcPct val="150000"/>
              </a:lnSpc>
            </a:pPr>
            <a:r>
              <a:rPr dirty="0" sz="1600" i="0" lang="en-US" err="1">
                <a:solidFill>
                  <a:srgbClr val="1F1F1F"/>
                </a:solidFill>
                <a:effectLst/>
                <a:latin typeface="Times New Roman" panose="02020603050405020304" pitchFamily="18" charset="0"/>
                <a:cs typeface="Times New Roman" panose="02020603050405020304" pitchFamily="18" charset="0"/>
              </a:rPr>
              <a:t>X_train</a:t>
            </a:r>
            <a:r>
              <a:rPr dirty="0" sz="1600" i="0" lang="en-US">
                <a:solidFill>
                  <a:srgbClr val="1F1F1F"/>
                </a:solidFill>
                <a:effectLst/>
                <a:latin typeface="Times New Roman" panose="02020603050405020304" pitchFamily="18" charset="0"/>
                <a:cs typeface="Times New Roman" panose="02020603050405020304" pitchFamily="18" charset="0"/>
              </a:rPr>
              <a:t>, </a:t>
            </a:r>
            <a:r>
              <a:rPr dirty="0" sz="1600" i="0" lang="en-US" err="1">
                <a:solidFill>
                  <a:srgbClr val="1F1F1F"/>
                </a:solidFill>
                <a:effectLst/>
                <a:latin typeface="Times New Roman" panose="02020603050405020304" pitchFamily="18" charset="0"/>
                <a:cs typeface="Times New Roman" panose="02020603050405020304" pitchFamily="18" charset="0"/>
              </a:rPr>
              <a:t>X_test</a:t>
            </a:r>
            <a:r>
              <a:rPr dirty="0" sz="1600" i="0" lang="en-US">
                <a:solidFill>
                  <a:srgbClr val="1F1F1F"/>
                </a:solidFill>
                <a:effectLst/>
                <a:latin typeface="Times New Roman" panose="02020603050405020304" pitchFamily="18" charset="0"/>
                <a:cs typeface="Times New Roman" panose="02020603050405020304" pitchFamily="18" charset="0"/>
              </a:rPr>
              <a:t>, </a:t>
            </a:r>
            <a:r>
              <a:rPr dirty="0" sz="1600" i="0" lang="en-US" err="1">
                <a:solidFill>
                  <a:srgbClr val="1F1F1F"/>
                </a:solidFill>
                <a:effectLst/>
                <a:latin typeface="Times New Roman" panose="02020603050405020304" pitchFamily="18" charset="0"/>
                <a:cs typeface="Times New Roman" panose="02020603050405020304" pitchFamily="18" charset="0"/>
              </a:rPr>
              <a:t>y_train</a:t>
            </a:r>
            <a:r>
              <a:rPr dirty="0" sz="1600" i="0" lang="en-US">
                <a:solidFill>
                  <a:srgbClr val="1F1F1F"/>
                </a:solidFill>
                <a:effectLst/>
                <a:latin typeface="Times New Roman" panose="02020603050405020304" pitchFamily="18" charset="0"/>
                <a:cs typeface="Times New Roman" panose="02020603050405020304" pitchFamily="18" charset="0"/>
              </a:rPr>
              <a:t>, </a:t>
            </a:r>
            <a:r>
              <a:rPr dirty="0" sz="1600" i="0" lang="en-US" err="1">
                <a:solidFill>
                  <a:srgbClr val="1F1F1F"/>
                </a:solidFill>
                <a:effectLst/>
                <a:latin typeface="Times New Roman" panose="02020603050405020304" pitchFamily="18" charset="0"/>
                <a:cs typeface="Times New Roman" panose="02020603050405020304" pitchFamily="18" charset="0"/>
              </a:rPr>
              <a:t>y_test</a:t>
            </a:r>
            <a:r>
              <a:rPr dirty="0" sz="1600" i="0" lang="en-US">
                <a:solidFill>
                  <a:srgbClr val="1F1F1F"/>
                </a:solidFill>
                <a:effectLst/>
                <a:latin typeface="Times New Roman" panose="02020603050405020304" pitchFamily="18" charset="0"/>
                <a:cs typeface="Times New Roman" panose="02020603050405020304" pitchFamily="18" charset="0"/>
              </a:rPr>
              <a:t> = </a:t>
            </a:r>
            <a:r>
              <a:rPr dirty="0" sz="1600" i="0" lang="en-US" err="1">
                <a:solidFill>
                  <a:srgbClr val="1F1F1F"/>
                </a:solidFill>
                <a:effectLst/>
                <a:latin typeface="Times New Roman" panose="02020603050405020304" pitchFamily="18" charset="0"/>
                <a:cs typeface="Times New Roman" panose="02020603050405020304" pitchFamily="18" charset="0"/>
              </a:rPr>
              <a:t>train_test_split</a:t>
            </a:r>
            <a:r>
              <a:rPr dirty="0" sz="1600" i="0" lang="en-US">
                <a:solidFill>
                  <a:srgbClr val="1F1F1F"/>
                </a:solidFill>
                <a:effectLst/>
                <a:latin typeface="Times New Roman" panose="02020603050405020304" pitchFamily="18" charset="0"/>
                <a:cs typeface="Times New Roman" panose="02020603050405020304" pitchFamily="18" charset="0"/>
              </a:rPr>
              <a:t>(X, y, </a:t>
            </a:r>
            <a:r>
              <a:rPr dirty="0" sz="1600" i="0" lang="en-US" err="1">
                <a:solidFill>
                  <a:srgbClr val="1F1F1F"/>
                </a:solidFill>
                <a:effectLst/>
                <a:latin typeface="Times New Roman" panose="02020603050405020304" pitchFamily="18" charset="0"/>
                <a:cs typeface="Times New Roman" panose="02020603050405020304" pitchFamily="18" charset="0"/>
              </a:rPr>
              <a:t>test_size</a:t>
            </a:r>
            <a:r>
              <a:rPr dirty="0" sz="1600" i="0" lang="en-US">
                <a:solidFill>
                  <a:srgbClr val="1F1F1F"/>
                </a:solidFill>
                <a:effectLst/>
                <a:latin typeface="Times New Roman" panose="02020603050405020304" pitchFamily="18" charset="0"/>
                <a:cs typeface="Times New Roman" panose="02020603050405020304" pitchFamily="18" charset="0"/>
              </a:rPr>
              <a:t>=0.25, </a:t>
            </a:r>
            <a:r>
              <a:rPr dirty="0" sz="1600" i="0" lang="en-US" err="1">
                <a:solidFill>
                  <a:srgbClr val="1F1F1F"/>
                </a:solidFill>
                <a:effectLst/>
                <a:latin typeface="Times New Roman" panose="02020603050405020304" pitchFamily="18" charset="0"/>
                <a:cs typeface="Times New Roman" panose="02020603050405020304" pitchFamily="18" charset="0"/>
              </a:rPr>
              <a:t>random_state</a:t>
            </a:r>
            <a:r>
              <a:rPr dirty="0" sz="1600" i="0" lang="en-US">
                <a:solidFill>
                  <a:srgbClr val="1F1F1F"/>
                </a:solidFill>
                <a:effectLst/>
                <a:latin typeface="Times New Roman" panose="02020603050405020304" pitchFamily="18" charset="0"/>
                <a:cs typeface="Times New Roman" panose="02020603050405020304" pitchFamily="18" charset="0"/>
              </a:rPr>
              <a:t>=42)</a:t>
            </a:r>
          </a:p>
          <a:p>
            <a:pPr>
              <a:lnSpc>
                <a:spcPct val="150000"/>
              </a:lnSpc>
            </a:pPr>
            <a:endParaRPr dirty="0" sz="1600" i="0" lang="en-US">
              <a:solidFill>
                <a:srgbClr val="1F1F1F"/>
              </a:solidFill>
              <a:effectLst/>
              <a:latin typeface="Times New Roman" panose="02020603050405020304" pitchFamily="18" charset="0"/>
              <a:cs typeface="Times New Roman" panose="02020603050405020304" pitchFamily="18" charset="0"/>
            </a:endParaRPr>
          </a:p>
          <a:p>
            <a:endParaRPr b="1" dirty="0" sz="1600" lang="en-IN">
              <a:latin typeface="Times New Roman" panose="02020603050405020304" pitchFamily="18" charset="0"/>
              <a:cs typeface="Times New Roman" panose="02020603050405020304" pitchFamily="18" charset="0"/>
            </a:endParaRPr>
          </a:p>
          <a:p>
            <a:endParaRPr b="1"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AI-Driven Exploration and Prediction of Company Registration Trends with RoC </dc:title>
  <dc:creator>DEEPAK KUMAR</dc:creator>
  <cp:lastModifiedBy>DEEPAK KUMAR</cp:lastModifiedBy>
  <dcterms:created xsi:type="dcterms:W3CDTF">2023-10-17T16:14:03Z</dcterms:created>
  <dcterms:modified xsi:type="dcterms:W3CDTF">2023-10-20T11:19:07Z</dcterms:modified>
</cp:coreProperties>
</file>