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9.png" ContentType="image/png"/>
  <Override PartName="/ppt/media/image18.png" ContentType="image/png"/>
  <Override PartName="/ppt/media/image17.png" ContentType="image/png"/>
  <Override PartName="/ppt/media/image15.jpeg" ContentType="image/jpe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10.wmf" ContentType="image/x-wmf"/>
  <Override PartName="/ppt/media/image16.png" ContentType="image/png"/>
  <Override PartName="/ppt/media/image3.jpeg" ContentType="image/jpeg"/>
  <Override PartName="/ppt/media/image2.png" ContentType="image/png"/>
  <Override PartName="/ppt/media/image20.jpeg" ContentType="image/jpeg"/>
  <Override PartName="/ppt/media/image1.png" ContentType="image/png"/>
  <Override PartName="/ppt/media/image5.png" ContentType="image/png"/>
  <Override PartName="/ppt/media/image6.png" ContentType="image/png"/>
  <Override PartName="/ppt/media/image9.jpeg" ContentType="image/jpeg"/>
  <Override PartName="/ppt/media/image7.png" ContentType="image/png"/>
  <Override PartName="/ppt/media/image8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88A2B0C-5AE7-462B-B1E8-67C76A1BB102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D4F3E7C-C7AF-4408-9183-4BB9C5DFA182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DD3EC54-355B-42DE-85E8-94042923A0B3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jpeg"/><Relationship Id="rId5" Type="http://schemas.openxmlformats.org/officeDocument/2006/relationships/image" Target="../media/image10.wmf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jpe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2"/>
          <a:stretch/>
        </p:blipFill>
        <p:spPr>
          <a:xfrm>
            <a:off x="10486800" y="-5040"/>
            <a:ext cx="1314000" cy="1288440"/>
          </a:xfrm>
          <a:prstGeom prst="rect">
            <a:avLst/>
          </a:prstGeom>
          <a:ln>
            <a:noFill/>
          </a:ln>
        </p:spPr>
      </p:pic>
      <p:pic>
        <p:nvPicPr>
          <p:cNvPr id="1" name="Picture 8" descr=""/>
          <p:cNvPicPr/>
          <p:nvPr/>
        </p:nvPicPr>
        <p:blipFill>
          <a:blip r:embed="rId3"/>
          <a:stretch/>
        </p:blipFill>
        <p:spPr>
          <a:xfrm>
            <a:off x="9824760" y="-5040"/>
            <a:ext cx="1681920" cy="438840"/>
          </a:xfrm>
          <a:prstGeom prst="rect">
            <a:avLst/>
          </a:prstGeom>
          <a:ln>
            <a:noFill/>
          </a:ln>
        </p:spPr>
      </p:pic>
      <p:pic>
        <p:nvPicPr>
          <p:cNvPr id="2" name="Picture 9" descr=""/>
          <p:cNvPicPr/>
          <p:nvPr/>
        </p:nvPicPr>
        <p:blipFill>
          <a:blip r:embed="rId4"/>
          <a:stretch/>
        </p:blipFill>
        <p:spPr>
          <a:xfrm>
            <a:off x="99000" y="90000"/>
            <a:ext cx="1199160" cy="1335240"/>
          </a:xfrm>
          <a:prstGeom prst="rect">
            <a:avLst/>
          </a:prstGeom>
          <a:ln>
            <a:noFill/>
          </a:ln>
        </p:spPr>
      </p:pic>
      <p:sp>
        <p:nvSpPr>
          <p:cNvPr id="3" name="CustomShape 1"/>
          <p:cNvSpPr/>
          <p:nvPr/>
        </p:nvSpPr>
        <p:spPr>
          <a:xfrm>
            <a:off x="204480" y="0"/>
            <a:ext cx="12191400" cy="685728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2"/>
          <p:cNvSpPr/>
          <p:nvPr/>
        </p:nvSpPr>
        <p:spPr>
          <a:xfrm>
            <a:off x="204480" y="1440"/>
            <a:ext cx="12191400" cy="6855840"/>
          </a:xfrm>
          <a:custGeom>
            <a:avLst/>
            <a:gdLst/>
            <a:ahLst/>
            <a:rect l="l" t="t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3"/>
          <p:cNvSpPr/>
          <p:nvPr/>
        </p:nvSpPr>
        <p:spPr>
          <a:xfrm>
            <a:off x="10437840" y="0"/>
            <a:ext cx="685080" cy="11422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7" descr=""/>
          <p:cNvPicPr/>
          <p:nvPr/>
        </p:nvPicPr>
        <p:blipFill>
          <a:blip r:embed="rId2"/>
          <a:stretch/>
        </p:blipFill>
        <p:spPr>
          <a:xfrm>
            <a:off x="10486800" y="-5040"/>
            <a:ext cx="1314000" cy="1288440"/>
          </a:xfrm>
          <a:prstGeom prst="rect">
            <a:avLst/>
          </a:prstGeom>
          <a:ln>
            <a:noFill/>
          </a:ln>
        </p:spPr>
      </p:pic>
      <p:pic>
        <p:nvPicPr>
          <p:cNvPr id="43" name="Picture 8" descr=""/>
          <p:cNvPicPr/>
          <p:nvPr/>
        </p:nvPicPr>
        <p:blipFill>
          <a:blip r:embed="rId3"/>
          <a:stretch/>
        </p:blipFill>
        <p:spPr>
          <a:xfrm>
            <a:off x="9824760" y="-5040"/>
            <a:ext cx="1681920" cy="438840"/>
          </a:xfrm>
          <a:prstGeom prst="rect">
            <a:avLst/>
          </a:prstGeom>
          <a:ln>
            <a:noFill/>
          </a:ln>
        </p:spPr>
      </p:pic>
      <p:pic>
        <p:nvPicPr>
          <p:cNvPr id="44" name="Picture 9" descr=""/>
          <p:cNvPicPr/>
          <p:nvPr/>
        </p:nvPicPr>
        <p:blipFill>
          <a:blip r:embed="rId4"/>
          <a:stretch/>
        </p:blipFill>
        <p:spPr>
          <a:xfrm>
            <a:off x="99000" y="90000"/>
            <a:ext cx="1199160" cy="1335240"/>
          </a:xfrm>
          <a:prstGeom prst="rect">
            <a:avLst/>
          </a:prstGeom>
          <a:ln>
            <a:noFill/>
          </a:ln>
        </p:spPr>
      </p:pic>
      <p:pic>
        <p:nvPicPr>
          <p:cNvPr id="45" name="Picture 10" descr=""/>
          <p:cNvPicPr/>
          <p:nvPr/>
        </p:nvPicPr>
        <p:blipFill>
          <a:blip r:embed="rId5"/>
          <a:stretch/>
        </p:blipFill>
        <p:spPr>
          <a:xfrm>
            <a:off x="10176120" y="6426000"/>
            <a:ext cx="1439280" cy="198000"/>
          </a:xfrm>
          <a:prstGeom prst="rect">
            <a:avLst/>
          </a:prstGeom>
          <a:ln>
            <a:noFill/>
          </a:ln>
        </p:spPr>
      </p:pic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7" descr=""/>
          <p:cNvPicPr/>
          <p:nvPr/>
        </p:nvPicPr>
        <p:blipFill>
          <a:blip r:embed="rId2"/>
          <a:stretch/>
        </p:blipFill>
        <p:spPr>
          <a:xfrm>
            <a:off x="10486800" y="-5040"/>
            <a:ext cx="1314000" cy="1288440"/>
          </a:xfrm>
          <a:prstGeom prst="rect">
            <a:avLst/>
          </a:prstGeom>
          <a:ln>
            <a:noFill/>
          </a:ln>
        </p:spPr>
      </p:pic>
      <p:pic>
        <p:nvPicPr>
          <p:cNvPr id="83" name="Picture 8" descr=""/>
          <p:cNvPicPr/>
          <p:nvPr/>
        </p:nvPicPr>
        <p:blipFill>
          <a:blip r:embed="rId3"/>
          <a:stretch/>
        </p:blipFill>
        <p:spPr>
          <a:xfrm>
            <a:off x="9824760" y="-5040"/>
            <a:ext cx="1681920" cy="438840"/>
          </a:xfrm>
          <a:prstGeom prst="rect">
            <a:avLst/>
          </a:prstGeom>
          <a:ln>
            <a:noFill/>
          </a:ln>
        </p:spPr>
      </p:pic>
      <p:pic>
        <p:nvPicPr>
          <p:cNvPr id="84" name="Picture 9" descr=""/>
          <p:cNvPicPr/>
          <p:nvPr/>
        </p:nvPicPr>
        <p:blipFill>
          <a:blip r:embed="rId4"/>
          <a:stretch/>
        </p:blipFill>
        <p:spPr>
          <a:xfrm>
            <a:off x="99000" y="90000"/>
            <a:ext cx="1199160" cy="1335240"/>
          </a:xfrm>
          <a:prstGeom prst="rect">
            <a:avLst/>
          </a:prstGeom>
          <a:ln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jpe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01200" y="3274200"/>
            <a:ext cx="10090080" cy="32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IN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Predictive Analysis on Chronic Kidney Disease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IN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Pretik C P – 161046004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IN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Deepak Nayak – 161046007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IN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Rithin T L - 161046017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1739160" y="1343880"/>
            <a:ext cx="8213040" cy="22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3600" spc="-1" strike="noStrike">
                <a:solidFill>
                  <a:srgbClr val="e7e6e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2016-17 Mini projects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14000"/>
              </a:lnSpc>
            </a:pPr>
            <a:r>
              <a:rPr b="0" lang="en-IN" sz="3600" spc="-1" strike="noStrike">
                <a:solidFill>
                  <a:srgbClr val="e7e6e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(SOIS-MU &amp; Philips)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8" name="Picture 6" descr=""/>
          <p:cNvPicPr/>
          <p:nvPr/>
        </p:nvPicPr>
        <p:blipFill>
          <a:blip r:embed="rId1"/>
          <a:stretch/>
        </p:blipFill>
        <p:spPr>
          <a:xfrm>
            <a:off x="10045440" y="0"/>
            <a:ext cx="1681920" cy="468720"/>
          </a:xfrm>
          <a:prstGeom prst="rect">
            <a:avLst/>
          </a:prstGeom>
          <a:ln>
            <a:noFill/>
          </a:ln>
        </p:spPr>
      </p:pic>
      <p:pic>
        <p:nvPicPr>
          <p:cNvPr id="129" name="Picture 7" descr=""/>
          <p:cNvPicPr/>
          <p:nvPr/>
        </p:nvPicPr>
        <p:blipFill>
          <a:blip r:embed="rId2"/>
          <a:stretch/>
        </p:blipFill>
        <p:spPr>
          <a:xfrm>
            <a:off x="10395720" y="392400"/>
            <a:ext cx="1523520" cy="1566000"/>
          </a:xfrm>
          <a:prstGeom prst="rect">
            <a:avLst/>
          </a:prstGeom>
          <a:ln>
            <a:noFill/>
          </a:ln>
        </p:spPr>
      </p:pic>
      <p:pic>
        <p:nvPicPr>
          <p:cNvPr id="130" name="Picture 4" descr=""/>
          <p:cNvPicPr/>
          <p:nvPr/>
        </p:nvPicPr>
        <p:blipFill>
          <a:blip r:embed="rId3"/>
          <a:stretch/>
        </p:blipFill>
        <p:spPr>
          <a:xfrm>
            <a:off x="487080" y="234720"/>
            <a:ext cx="1477440" cy="164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451800" y="3110760"/>
            <a:ext cx="11060280" cy="11887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7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Thank You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School Of Information Sciences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8022ACF-B01B-4589-A3B9-3868E3F5CC98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104840" y="1128960"/>
            <a:ext cx="9983160" cy="51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Contents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104840" y="2124000"/>
            <a:ext cx="9983160" cy="39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2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About Chronic Kidney disease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Broad Area &amp; Research challenge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Focus of the project   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Proposed Methodology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Software tools Requirements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Timelines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271520" y="828000"/>
            <a:ext cx="9983160" cy="51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About Chronic kidney disease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1135440" y="1468800"/>
            <a:ext cx="9983160" cy="554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Chronic kidney disease (CKD), also known as chronic renal disease, is progressive loss in kidney function  over a period of months or years.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i="1" lang="en-IN" sz="2000" spc="-1" strike="noStrike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it is identified: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Chronic kidney disease is identified by a blood test for creatinine,  which is a breakdown product of muscle metabolism. Higher levels of creatinine indicate a lower glomerular filtration rate and as a result a decreased capability of the kidneys to excrete waste products. Creatinine levels may be normal in the early stages of CKD, and the condition is discovered if urinalysis (testing of a urine sample) shows the kidney is allowing the loss of protein or red blood cells into the urine.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1" i="1" lang="en-IN" sz="2000" spc="-1" strike="noStrike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Few Symptoms: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Blood pressure is increased.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Urea accumulates.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Potassium accumulates in the blood.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Iron deficiency anaemia.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254600" y="855360"/>
            <a:ext cx="9983160" cy="51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Broad Area and Challenges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1165680" y="1392480"/>
            <a:ext cx="9983160" cy="476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Predictive modelling is the process of creating, testing and validating a model to best predict the probability of the outcome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1" lang="en-IN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Challenges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data needs Pre-processing.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Figuring out exactly what we are trying to predict.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Figuring out what assumptions can be safely made about the data and the underlying system.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Which assumptions we can make about the data, we can look at existing algorithms.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When choosing algorithms, we need to verify which algorithm or parameters work best on the data.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Finally, we can use the appropriate algorithm and obtain a model.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256400" y="828000"/>
            <a:ext cx="9983160" cy="51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Focus of the Project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1104840" y="1377360"/>
            <a:ext cx="9983160" cy="39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1" lang="en-IN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Build a model to predict the chronic kidney disease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sets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 </a:t>
            </a:r>
            <a:r>
              <a:rPr b="1" i="1" lang="en-IN" sz="2000" spc="-1" strike="noStrike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Supervised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  (Age(numerical) ,Blood Pressure(numerical)  ,Specific Gravity(nominal),Albumin(nominal) ,Sugar(nominal) ...etc)  like we have total 25 attributes.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IN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Steps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203864"/>
              </a:buClr>
              <a:buFont typeface="Arial"/>
              <a:buAutoNum type="arabicPeriod"/>
            </a:pPr>
            <a:r>
              <a:rPr b="1" i="1" lang="en-IN" sz="2000" spc="-1" strike="noStrike">
                <a:solidFill>
                  <a:srgbClr val="20386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Collecting Data</a:t>
            </a:r>
            <a:r>
              <a:rPr b="1" lang="en-IN" sz="2000" spc="-1" strike="noStrike">
                <a:solidFill>
                  <a:srgbClr val="20386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Be it the raw data from excel, access, text files etc  ., (We have  excel  data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sheet)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203864"/>
              </a:buClr>
              <a:buFont typeface="Arial"/>
              <a:buAutoNum type="arabicPeriod"/>
            </a:pPr>
            <a:r>
              <a:rPr b="1" i="1" lang="en-IN" sz="2000" spc="-1" strike="noStrike">
                <a:solidFill>
                  <a:srgbClr val="20386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Preparing  Data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Fixing issues of Missing data sets and treatment of outliers ( Outcome –  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cleaned data)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203864"/>
              </a:buClr>
              <a:buFont typeface="Arial"/>
              <a:buAutoNum type="arabicPeriod"/>
            </a:pPr>
            <a:r>
              <a:rPr b="1" i="1" lang="en-IN" sz="2000" spc="-1" strike="noStrike">
                <a:solidFill>
                  <a:srgbClr val="20386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Training Model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 Choosing appropriate algorithm and representation  in the form of model.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 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Splits into two part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IN" sz="2000" spc="-1" strike="noStrike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Training data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 to develop a model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</a:t>
            </a:r>
            <a:r>
              <a:rPr b="0" i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i="1" lang="en-IN" sz="2000" spc="-1" strike="noStrike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 data  -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Used as reference.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203864"/>
              </a:buClr>
              <a:buFont typeface="Arial"/>
              <a:buAutoNum type="arabicPeriod" startAt="4"/>
            </a:pPr>
            <a:r>
              <a:rPr b="1" i="1" lang="en-IN" sz="2000" spc="-1" strike="noStrike">
                <a:solidFill>
                  <a:srgbClr val="20386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Evaluating Model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To test the accuracy , here second part (Test Data) is used.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203864"/>
              </a:buClr>
              <a:buFont typeface="Arial"/>
              <a:buAutoNum type="arabicPeriod" startAt="4"/>
            </a:pPr>
            <a:r>
              <a:rPr b="1" i="1" lang="en-IN" sz="2000" spc="-1" strike="noStrike">
                <a:solidFill>
                  <a:srgbClr val="20386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Improving the Model </a:t>
            </a:r>
            <a:r>
              <a:rPr b="0" lang="en-IN" sz="2000" spc="-1" strike="noStrike">
                <a:solidFill>
                  <a:srgbClr val="20386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 Choosing different models altogether or introducing new variables 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                  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 : Regression , classification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143000" y="45396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Proposed Approach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054080" y="200484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School Of Information Sciences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E3DFEBA-24F2-47FC-AE9A-46C931798589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2148840" y="3779640"/>
            <a:ext cx="2681640" cy="8985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Machine Learning Algorithms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6"/>
          <p:cNvSpPr/>
          <p:nvPr/>
        </p:nvSpPr>
        <p:spPr>
          <a:xfrm>
            <a:off x="7421760" y="3688200"/>
            <a:ext cx="2453040" cy="10051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Classification Rules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7"/>
          <p:cNvSpPr/>
          <p:nvPr/>
        </p:nvSpPr>
        <p:spPr>
          <a:xfrm>
            <a:off x="3124080" y="2834640"/>
            <a:ext cx="502200" cy="791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8"/>
          <p:cNvSpPr/>
          <p:nvPr/>
        </p:nvSpPr>
        <p:spPr>
          <a:xfrm>
            <a:off x="8305920" y="4861440"/>
            <a:ext cx="517320" cy="8679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9"/>
          <p:cNvSpPr/>
          <p:nvPr/>
        </p:nvSpPr>
        <p:spPr>
          <a:xfrm>
            <a:off x="5074920" y="3962520"/>
            <a:ext cx="2117520" cy="441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10"/>
          <p:cNvSpPr/>
          <p:nvPr/>
        </p:nvSpPr>
        <p:spPr>
          <a:xfrm>
            <a:off x="2194560" y="1630800"/>
            <a:ext cx="2559600" cy="10202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 sets (Pre- Processed)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11"/>
          <p:cNvSpPr/>
          <p:nvPr/>
        </p:nvSpPr>
        <p:spPr>
          <a:xfrm>
            <a:off x="7391520" y="5821560"/>
            <a:ext cx="2483280" cy="9136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Predicted Classification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12"/>
          <p:cNvSpPr/>
          <p:nvPr/>
        </p:nvSpPr>
        <p:spPr>
          <a:xfrm>
            <a:off x="4861440" y="1828800"/>
            <a:ext cx="14472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IN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(Input)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13"/>
          <p:cNvSpPr/>
          <p:nvPr/>
        </p:nvSpPr>
        <p:spPr>
          <a:xfrm>
            <a:off x="9906120" y="6035040"/>
            <a:ext cx="14472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IN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(Output)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14"/>
          <p:cNvSpPr/>
          <p:nvPr/>
        </p:nvSpPr>
        <p:spPr>
          <a:xfrm>
            <a:off x="3821040" y="2834640"/>
            <a:ext cx="263736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I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Co-relates  data sets (Linear regression)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287000" y="812880"/>
            <a:ext cx="9983160" cy="51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Infrastructure/ Software tools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1104840" y="2124000"/>
            <a:ext cx="9983160" cy="39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55" name="Table 3"/>
          <p:cNvGraphicFramePr/>
          <p:nvPr/>
        </p:nvGraphicFramePr>
        <p:xfrm>
          <a:off x="1698120" y="2279880"/>
          <a:ext cx="8818200" cy="2557440"/>
        </p:xfrm>
        <a:graphic>
          <a:graphicData uri="http://schemas.openxmlformats.org/drawingml/2006/table">
            <a:tbl>
              <a:tblPr/>
              <a:tblGrid>
                <a:gridCol w="2939400"/>
                <a:gridCol w="2939400"/>
                <a:gridCol w="2939760"/>
              </a:tblGrid>
              <a:tr h="852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Operating System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Ubuntu 16.04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852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Programing Language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Gmodels , Caret ,Linear Regression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852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Data Visualization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Python or 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Matplotlib , Ggplot 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296000" y="432000"/>
            <a:ext cx="9983160" cy="39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1" lang="en-IN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Till Now..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1" lang="en-IN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We have pre-processed the data.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1" lang="en-IN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Found the correlation between the variables using independent t-test and chi-square test at 0.05 level of significance.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1" lang="en-IN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 Used step-wise forward approach to get few variables that is used in fitting the model.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1" lang="en-IN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1" lang="en-IN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Albumin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1" lang="en-IN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1" lang="en-IN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-Serum-creatinine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1" lang="en-IN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1" lang="en-IN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-Specific-gravity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1" lang="en-IN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 Built a logistic regression model.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1220040" y="469440"/>
            <a:ext cx="10514880" cy="81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Time line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58" name="Table 2"/>
          <p:cNvGraphicFramePr/>
          <p:nvPr/>
        </p:nvGraphicFramePr>
        <p:xfrm>
          <a:off x="914400" y="1860480"/>
          <a:ext cx="10515240" cy="4024440"/>
        </p:xfrm>
        <a:graphic>
          <a:graphicData uri="http://schemas.openxmlformats.org/drawingml/2006/table">
            <a:tbl>
              <a:tblPr/>
              <a:tblGrid>
                <a:gridCol w="4754880"/>
                <a:gridCol w="5760720"/>
              </a:tblGrid>
              <a:tr h="804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Tentative Date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Description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804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Week 1 &amp; Week 2 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Literature survey and Data Pre-processing choosing co-relation between variables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804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Week 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Finding  co-relation between variables with Target Variable (linear Regression)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804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Week 4 &amp; Week 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Training Model sets 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804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Week 6 &amp; Week 7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Evaluating Model 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10581</TotalTime>
  <Application>LibreOffice/5.1.6.2$Linux_X86_64 LibreOffice_project/10m0$Build-2</Application>
  <Words>365</Words>
  <Paragraphs>93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2016-02-01T05:43:37Z</dcterms:created>
  <dc:creator>sois</dc:creator>
  <dc:description/>
  <dc:language>en-IN</dc:language>
  <cp:lastModifiedBy/>
  <dcterms:modified xsi:type="dcterms:W3CDTF">2017-02-27T17:55:32Z</dcterms:modified>
  <cp:revision>277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0x0101008501CF9A2A3D1D4880D3E7239A53834A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9</vt:i4>
  </property>
</Properties>
</file>