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30.png" ContentType="image/png"/>
  <Override PartName="/ppt/media/image29.png" ContentType="image/png"/>
  <Override PartName="/ppt/media/image27.png" ContentType="image/png"/>
  <Override PartName="/ppt/media/image26.jpeg" ContentType="image/jpeg"/>
  <Override PartName="/ppt/media/image25.png" ContentType="image/png"/>
  <Override PartName="/ppt/media/image24.png" ContentType="image/png"/>
  <Override PartName="/ppt/media/image23.png" ContentType="image/png"/>
  <Override PartName="/ppt/media/image8.png" ContentType="image/png"/>
  <Override PartName="/ppt/media/image9.jpeg" ContentType="image/jpeg"/>
  <Override PartName="/ppt/media/image6.png" ContentType="image/png"/>
  <Override PartName="/ppt/media/image5.png" ContentType="image/png"/>
  <Override PartName="/ppt/media/image1.png" ContentType="image/png"/>
  <Override PartName="/ppt/media/image20.jpeg" ContentType="image/jpeg"/>
  <Override PartName="/ppt/media/image21.wmf" ContentType="image/x-wmf"/>
  <Override PartName="/ppt/media/image2.png" ContentType="image/png"/>
  <Override PartName="/ppt/media/image7.png" ContentType="image/png"/>
  <Override PartName="/ppt/media/image22.png" ContentType="image/png"/>
  <Override PartName="/ppt/media/image28.png" ContentType="image/png"/>
  <Override PartName="/ppt/media/image3.jpeg" ContentType="image/jpeg"/>
  <Override PartName="/ppt/media/image16.png" ContentType="image/png"/>
  <Override PartName="/ppt/media/image10.wmf" ContentType="image/x-wmf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  <Override PartName="/ppt/media/image17.png" ContentType="image/png"/>
  <Override PartName="/ppt/media/image18.png" ContentType="image/png"/>
  <Override PartName="/ppt/media/image1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7875B18-FCF0-42BF-A0A4-C8C54539D01D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94D31B-CD9D-43B0-9EEE-FB3F990C0140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EAAD31-2100-46FC-9E84-1D86DAD7B21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wmf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jpeg"/><Relationship Id="rId5" Type="http://schemas.openxmlformats.org/officeDocument/2006/relationships/image" Target="../media/image21.wmf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0486800" y="-5040"/>
            <a:ext cx="1313640" cy="128808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9824760" y="-5040"/>
            <a:ext cx="1681560" cy="438480"/>
          </a:xfrm>
          <a:prstGeom prst="rect">
            <a:avLst/>
          </a:prstGeom>
          <a:ln>
            <a:noFill/>
          </a:ln>
        </p:spPr>
      </p:pic>
      <p:pic>
        <p:nvPicPr>
          <p:cNvPr id="2" name="Picture 9" descr=""/>
          <p:cNvPicPr/>
          <p:nvPr/>
        </p:nvPicPr>
        <p:blipFill>
          <a:blip r:embed="rId4"/>
          <a:stretch/>
        </p:blipFill>
        <p:spPr>
          <a:xfrm>
            <a:off x="99000" y="90000"/>
            <a:ext cx="1198800" cy="13348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204480" y="0"/>
            <a:ext cx="12191040" cy="685692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204480" y="1440"/>
            <a:ext cx="12191040" cy="6855480"/>
          </a:xfrm>
          <a:custGeom>
            <a:avLst/>
            <a:gdLst/>
            <a:ah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7" descr=""/>
          <p:cNvPicPr/>
          <p:nvPr/>
        </p:nvPicPr>
        <p:blipFill>
          <a:blip r:embed="rId2"/>
          <a:stretch/>
        </p:blipFill>
        <p:spPr>
          <a:xfrm>
            <a:off x="10486800" y="-5040"/>
            <a:ext cx="1313640" cy="1288080"/>
          </a:xfrm>
          <a:prstGeom prst="rect">
            <a:avLst/>
          </a:prstGeom>
          <a:ln>
            <a:noFill/>
          </a:ln>
        </p:spPr>
      </p:pic>
      <p:pic>
        <p:nvPicPr>
          <p:cNvPr id="43" name="Picture 8" descr=""/>
          <p:cNvPicPr/>
          <p:nvPr/>
        </p:nvPicPr>
        <p:blipFill>
          <a:blip r:embed="rId3"/>
          <a:stretch/>
        </p:blipFill>
        <p:spPr>
          <a:xfrm>
            <a:off x="9824760" y="-5040"/>
            <a:ext cx="1681560" cy="438480"/>
          </a:xfrm>
          <a:prstGeom prst="rect">
            <a:avLst/>
          </a:prstGeom>
          <a:ln>
            <a:noFill/>
          </a:ln>
        </p:spPr>
      </p:pic>
      <p:pic>
        <p:nvPicPr>
          <p:cNvPr id="44" name="Picture 9" descr=""/>
          <p:cNvPicPr/>
          <p:nvPr/>
        </p:nvPicPr>
        <p:blipFill>
          <a:blip r:embed="rId4"/>
          <a:stretch/>
        </p:blipFill>
        <p:spPr>
          <a:xfrm>
            <a:off x="99000" y="90000"/>
            <a:ext cx="1198800" cy="1334880"/>
          </a:xfrm>
          <a:prstGeom prst="rect">
            <a:avLst/>
          </a:prstGeom>
          <a:ln>
            <a:noFill/>
          </a:ln>
        </p:spPr>
      </p:pic>
      <p:pic>
        <p:nvPicPr>
          <p:cNvPr id="45" name="Picture 10" descr=""/>
          <p:cNvPicPr/>
          <p:nvPr/>
        </p:nvPicPr>
        <p:blipFill>
          <a:blip r:embed="rId5"/>
          <a:stretch/>
        </p:blipFill>
        <p:spPr>
          <a:xfrm>
            <a:off x="10176120" y="6426000"/>
            <a:ext cx="1438920" cy="19764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7" descr=""/>
          <p:cNvPicPr/>
          <p:nvPr/>
        </p:nvPicPr>
        <p:blipFill>
          <a:blip r:embed="rId2"/>
          <a:stretch/>
        </p:blipFill>
        <p:spPr>
          <a:xfrm>
            <a:off x="10486800" y="-5040"/>
            <a:ext cx="1313640" cy="1288080"/>
          </a:xfrm>
          <a:prstGeom prst="rect">
            <a:avLst/>
          </a:prstGeom>
          <a:ln>
            <a:noFill/>
          </a:ln>
        </p:spPr>
      </p:pic>
      <p:pic>
        <p:nvPicPr>
          <p:cNvPr id="83" name="Picture 8" descr=""/>
          <p:cNvPicPr/>
          <p:nvPr/>
        </p:nvPicPr>
        <p:blipFill>
          <a:blip r:embed="rId3"/>
          <a:stretch/>
        </p:blipFill>
        <p:spPr>
          <a:xfrm>
            <a:off x="9824760" y="-5040"/>
            <a:ext cx="1681560" cy="438480"/>
          </a:xfrm>
          <a:prstGeom prst="rect">
            <a:avLst/>
          </a:prstGeom>
          <a:ln>
            <a:noFill/>
          </a:ln>
        </p:spPr>
      </p:pic>
      <p:pic>
        <p:nvPicPr>
          <p:cNvPr id="84" name="Picture 9" descr=""/>
          <p:cNvPicPr/>
          <p:nvPr/>
        </p:nvPicPr>
        <p:blipFill>
          <a:blip r:embed="rId4"/>
          <a:stretch/>
        </p:blipFill>
        <p:spPr>
          <a:xfrm>
            <a:off x="99000" y="90000"/>
            <a:ext cx="1198800" cy="133488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7" descr=""/>
          <p:cNvPicPr/>
          <p:nvPr/>
        </p:nvPicPr>
        <p:blipFill>
          <a:blip r:embed="rId2"/>
          <a:stretch/>
        </p:blipFill>
        <p:spPr>
          <a:xfrm>
            <a:off x="10486800" y="-5040"/>
            <a:ext cx="1313640" cy="1288080"/>
          </a:xfrm>
          <a:prstGeom prst="rect">
            <a:avLst/>
          </a:prstGeom>
          <a:ln>
            <a:noFill/>
          </a:ln>
        </p:spPr>
      </p:pic>
      <p:pic>
        <p:nvPicPr>
          <p:cNvPr id="122" name="Picture 8" descr=""/>
          <p:cNvPicPr/>
          <p:nvPr/>
        </p:nvPicPr>
        <p:blipFill>
          <a:blip r:embed="rId3"/>
          <a:stretch/>
        </p:blipFill>
        <p:spPr>
          <a:xfrm>
            <a:off x="9824760" y="-5040"/>
            <a:ext cx="1681560" cy="438480"/>
          </a:xfrm>
          <a:prstGeom prst="rect">
            <a:avLst/>
          </a:prstGeom>
          <a:ln>
            <a:noFill/>
          </a:ln>
        </p:spPr>
      </p:pic>
      <p:pic>
        <p:nvPicPr>
          <p:cNvPr id="123" name="Picture 9" descr=""/>
          <p:cNvPicPr/>
          <p:nvPr/>
        </p:nvPicPr>
        <p:blipFill>
          <a:blip r:embed="rId4"/>
          <a:stretch/>
        </p:blipFill>
        <p:spPr>
          <a:xfrm>
            <a:off x="99000" y="90000"/>
            <a:ext cx="1198800" cy="1334880"/>
          </a:xfrm>
          <a:prstGeom prst="rect">
            <a:avLst/>
          </a:prstGeom>
          <a:ln>
            <a:noFill/>
          </a:ln>
        </p:spPr>
      </p:pic>
      <p:pic>
        <p:nvPicPr>
          <p:cNvPr id="124" name="Picture 10" descr=""/>
          <p:cNvPicPr/>
          <p:nvPr/>
        </p:nvPicPr>
        <p:blipFill>
          <a:blip r:embed="rId5"/>
          <a:stretch/>
        </p:blipFill>
        <p:spPr>
          <a:xfrm>
            <a:off x="10176120" y="6426000"/>
            <a:ext cx="1438920" cy="197640"/>
          </a:xfrm>
          <a:prstGeom prst="rect">
            <a:avLst/>
          </a:prstGeom>
          <a:ln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statisticssolutions.com/academic-solutions/membership-resources/member-profile/data-analysis-plan-templates/data-analysis-plan-logistic-regression/" TargetMode="External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1200" y="3274200"/>
            <a:ext cx="1008972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Predictive Analysis on Chronic Kidney Disease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Pretik C P – 161046004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Deepak Nayak – 161046007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Rithin T L - 161046017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739160" y="1343880"/>
            <a:ext cx="8212680" cy="22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2016-17 Mini projects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4000"/>
              </a:lnSpc>
            </a:pPr>
            <a:r>
              <a:rPr b="0" lang="en-IN" sz="36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(SOIS-MU &amp; Philips)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Picture 6" descr=""/>
          <p:cNvPicPr/>
          <p:nvPr/>
        </p:nvPicPr>
        <p:blipFill>
          <a:blip r:embed="rId1"/>
          <a:stretch/>
        </p:blipFill>
        <p:spPr>
          <a:xfrm>
            <a:off x="10045440" y="0"/>
            <a:ext cx="1681560" cy="468360"/>
          </a:xfrm>
          <a:prstGeom prst="rect">
            <a:avLst/>
          </a:prstGeom>
          <a:ln>
            <a:noFill/>
          </a:ln>
        </p:spPr>
      </p:pic>
      <p:pic>
        <p:nvPicPr>
          <p:cNvPr id="169" name="Picture 7" descr=""/>
          <p:cNvPicPr/>
          <p:nvPr/>
        </p:nvPicPr>
        <p:blipFill>
          <a:blip r:embed="rId2"/>
          <a:stretch/>
        </p:blipFill>
        <p:spPr>
          <a:xfrm>
            <a:off x="10395720" y="392400"/>
            <a:ext cx="1523160" cy="1565640"/>
          </a:xfrm>
          <a:prstGeom prst="rect">
            <a:avLst/>
          </a:prstGeom>
          <a:ln>
            <a:noFill/>
          </a:ln>
        </p:spPr>
      </p:pic>
      <p:pic>
        <p:nvPicPr>
          <p:cNvPr id="170" name="Picture 4" descr=""/>
          <p:cNvPicPr/>
          <p:nvPr/>
        </p:nvPicPr>
        <p:blipFill>
          <a:blip r:embed="rId3"/>
          <a:stretch/>
        </p:blipFill>
        <p:spPr>
          <a:xfrm>
            <a:off x="487080" y="234720"/>
            <a:ext cx="1477080" cy="164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4" descr=""/>
          <p:cNvPicPr/>
          <p:nvPr/>
        </p:nvPicPr>
        <p:blipFill>
          <a:blip r:embed="rId1"/>
          <a:srcRect l="5204" t="48986" r="0" b="3922"/>
          <a:stretch/>
        </p:blipFill>
        <p:spPr>
          <a:xfrm>
            <a:off x="522360" y="1483560"/>
            <a:ext cx="11557080" cy="445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220040" y="469440"/>
            <a:ext cx="1051452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Time line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5" name="Table 2"/>
          <p:cNvGraphicFramePr/>
          <p:nvPr/>
        </p:nvGraphicFramePr>
        <p:xfrm>
          <a:off x="914400" y="1860480"/>
          <a:ext cx="10515240" cy="4024440"/>
        </p:xfrm>
        <a:graphic>
          <a:graphicData uri="http://schemas.openxmlformats.org/drawingml/2006/table">
            <a:tbl>
              <a:tblPr/>
              <a:tblGrid>
                <a:gridCol w="4754880"/>
                <a:gridCol w="5760720"/>
              </a:tblGrid>
              <a:tr h="804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Tentative Date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Description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804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Week 1 &amp; Week 2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Literature survey and Data Pre-processing choosing co-relation between variables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804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Week 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Finding  co-relation between variables with Target Variable (linear Regression)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804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Week 4 &amp; Week 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Training Model sets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804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Week 6 &amp; Week 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Evaluating Model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1800" y="3110760"/>
            <a:ext cx="11059920" cy="11883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School Of Information Sciences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1050FBD-E982-4BAB-9365-AE20965E1C4B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104840" y="1128960"/>
            <a:ext cx="998280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104840" y="2124000"/>
            <a:ext cx="998280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About Chronic Kidney disease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Broad Area &amp; Research challenge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Focus of the project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Proposed Methodology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Software tools Requirements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Timelines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271520" y="828000"/>
            <a:ext cx="998280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About Chronic kidney disease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135440" y="1468800"/>
            <a:ext cx="9982800" cy="55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Chronic kidney disease (CKD), also known as chronic renal disease, is progressive loss in kidney function  over a period of months or years.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it is identified: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Chronic kidney disease is identified by a blood test for creatinine,  which is a breakdown product of muscle metabolism. Higher levels of creatinine indicate a lower glomerular filtration rate and as a result a decreased capability of the kidneys to excrete waste products. Creatinine levels may be normal in the early stages of CKD, and the condition is discovered if urinalysis (testing of a urine sample) shows the kidney is allowing the loss of protein or red blood cells into the urine.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1" i="1" lang="en-IN" sz="20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Few Symptoms: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Blood pressure is increased.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Urea accumulates.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Potassium accumulates in the blood.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Iron deficiency anaemia.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254600" y="855360"/>
            <a:ext cx="998280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Broad Area and Challenges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165680" y="1392480"/>
            <a:ext cx="9982800" cy="47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Predictive modelling is the process of creating, testing and validating a model to best predict the probability of the outcome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1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Challenges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data needs Pre-processing.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Figuring out exactly what we are trying to predict.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Figuring out what assumptions can be safely made about the data and the underlying system.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Which assumptions we can make about the data, we can look at existing algorithms.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choosing algorithms, we need to verify which algorithm or parameters work best on the data.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Finally, we can use the appropriate algorithm and obtain a model.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256400" y="828000"/>
            <a:ext cx="998280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Focus of the Project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104840" y="1377360"/>
            <a:ext cx="998280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Build a model to predict the chronic kidney disease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sets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 </a:t>
            </a:r>
            <a:r>
              <a:rPr b="1" i="1" lang="en-IN" sz="20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Supervised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  (Age(numerical) ,Blood Pressure(numerical)  ,Specific Gravity(nominal),Albumin(nominal) ,Sugar(nominal) ...etc)  like we have total 25 attributes.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I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203864"/>
              </a:buClr>
              <a:buFont typeface="Arial"/>
              <a:buAutoNum type="arabicPeriod"/>
            </a:pPr>
            <a:r>
              <a:rPr b="1" i="1" lang="en-IN" sz="2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Collecting Data</a:t>
            </a:r>
            <a:r>
              <a:rPr b="1" lang="en-IN" sz="2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Be it the raw data from excel, access, text files etc  ., (We have  excel  data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sheet)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203864"/>
              </a:buClr>
              <a:buFont typeface="Arial"/>
              <a:buAutoNum type="arabicPeriod"/>
            </a:pPr>
            <a:r>
              <a:rPr b="1" i="1" lang="en-IN" sz="2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Preparing  Data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Fixing issues of Missing data sets and treatment of outliers ( Outcome –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cleaned data)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203864"/>
              </a:buClr>
              <a:buFont typeface="Arial"/>
              <a:buAutoNum type="arabicPeriod"/>
            </a:pPr>
            <a:r>
              <a:rPr b="1" i="1" lang="en-IN" sz="2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 Model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 Choosing appropriate algorithm and representation  in the form of model.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Splits into two part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-IN" sz="20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 data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 to develop a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i="1" lang="en-IN" sz="20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 data  -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as reference.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203864"/>
              </a:buClr>
              <a:buFont typeface="Arial"/>
              <a:buAutoNum type="arabicPeriod" startAt="4"/>
            </a:pPr>
            <a:r>
              <a:rPr b="1" i="1" lang="en-IN" sz="2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Evaluating Model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To test the accuracy , here second part (Test Data) is used.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203864"/>
              </a:buClr>
              <a:buFont typeface="Arial"/>
              <a:buAutoNum type="arabicPeriod" startAt="4"/>
            </a:pPr>
            <a:r>
              <a:rPr b="1" i="1" lang="en-IN" sz="2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Improving the Model </a:t>
            </a:r>
            <a:r>
              <a:rPr b="0" lang="en-IN" sz="2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 Choosing different models altogether or introducing new variables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         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 : Regression , classification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143000" y="4539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Proposed Approach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054080" y="200484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School Of Information Sciences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CBC0B48-2F56-4F10-95C2-C6D66E89B600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2148840" y="3779640"/>
            <a:ext cx="2681280" cy="89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Algorithms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7421760" y="3688200"/>
            <a:ext cx="2452680" cy="10047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Classification Rules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3124080" y="2834640"/>
            <a:ext cx="501840" cy="791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8"/>
          <p:cNvSpPr/>
          <p:nvPr/>
        </p:nvSpPr>
        <p:spPr>
          <a:xfrm>
            <a:off x="8305920" y="4861440"/>
            <a:ext cx="516960" cy="867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9"/>
          <p:cNvSpPr/>
          <p:nvPr/>
        </p:nvSpPr>
        <p:spPr>
          <a:xfrm>
            <a:off x="5074920" y="3962520"/>
            <a:ext cx="2117160" cy="441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0"/>
          <p:cNvSpPr/>
          <p:nvPr/>
        </p:nvSpPr>
        <p:spPr>
          <a:xfrm>
            <a:off x="2194560" y="1630800"/>
            <a:ext cx="2559240" cy="10198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sets (Pre- Processed)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1"/>
          <p:cNvSpPr/>
          <p:nvPr/>
        </p:nvSpPr>
        <p:spPr>
          <a:xfrm>
            <a:off x="7391520" y="5821560"/>
            <a:ext cx="2482920" cy="913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Predicted Classification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2"/>
          <p:cNvSpPr/>
          <p:nvPr/>
        </p:nvSpPr>
        <p:spPr>
          <a:xfrm>
            <a:off x="4861440" y="1828800"/>
            <a:ext cx="1446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(Input)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3"/>
          <p:cNvSpPr/>
          <p:nvPr/>
        </p:nvSpPr>
        <p:spPr>
          <a:xfrm>
            <a:off x="9906120" y="6035040"/>
            <a:ext cx="1446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(Output)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4"/>
          <p:cNvSpPr/>
          <p:nvPr/>
        </p:nvSpPr>
        <p:spPr>
          <a:xfrm>
            <a:off x="3821040" y="2834640"/>
            <a:ext cx="2637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Co-relates  data sets (Linear regression)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287000" y="812880"/>
            <a:ext cx="998280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Infrastructure/ Software tools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104840" y="2124000"/>
            <a:ext cx="998280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5" name="Table 3"/>
          <p:cNvGraphicFramePr/>
          <p:nvPr/>
        </p:nvGraphicFramePr>
        <p:xfrm>
          <a:off x="1698120" y="2279880"/>
          <a:ext cx="8818200" cy="2557440"/>
        </p:xfrm>
        <a:graphic>
          <a:graphicData uri="http://schemas.openxmlformats.org/drawingml/2006/table">
            <a:tbl>
              <a:tblPr/>
              <a:tblGrid>
                <a:gridCol w="2939400"/>
                <a:gridCol w="2939400"/>
                <a:gridCol w="2939760"/>
              </a:tblGrid>
              <a:tr h="852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Operating System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Ubuntu 16.04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852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Programing Language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Gmodels , Caret ,Linear Regression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852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Visualization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Python or 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Matplotlib , Ggplot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09480" y="197172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Logistic regression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is the appropriate regression analysis to conduct when the dependent variable is dichotomous (binary).  Like all regression analyses, the logistic regression is a predictive analysis.  Logistic regression is used to describe data and to explain the relationship between one dependent binary variable and one or more nominal, ordinal, interval or ratio-level independent variables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09480" y="273600"/>
            <a:ext cx="10972080" cy="96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LOGISTIC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REGRESSION MODEL: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Picture 6" descr=""/>
          <p:cNvPicPr/>
          <p:nvPr/>
        </p:nvPicPr>
        <p:blipFill>
          <a:blip r:embed="rId2"/>
          <a:srcRect l="5263" t="56112" r="0" b="0"/>
          <a:stretch/>
        </p:blipFill>
        <p:spPr>
          <a:xfrm>
            <a:off x="352440" y="3101040"/>
            <a:ext cx="11550240" cy="300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09480" y="1641960"/>
            <a:ext cx="10972080" cy="169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decision tree is a machine learning algorithm that partitions the data into subsets.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partitioning process starts with a binary split and continues until no further splits can be made.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goal of a decision tree is to encapsulate the training data in the smallest possible tree.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DECISION TREE MODEL: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Picture 4" descr=""/>
          <p:cNvPicPr/>
          <p:nvPr/>
        </p:nvPicPr>
        <p:blipFill>
          <a:blip r:embed="rId1"/>
          <a:srcRect l="0" t="0" r="0" b="61729"/>
          <a:stretch/>
        </p:blipFill>
        <p:spPr>
          <a:xfrm>
            <a:off x="4201920" y="2948400"/>
            <a:ext cx="2842560" cy="1167480"/>
          </a:xfrm>
          <a:prstGeom prst="rect">
            <a:avLst/>
          </a:prstGeom>
          <a:ln>
            <a:noFill/>
          </a:ln>
        </p:spPr>
      </p:pic>
      <p:pic>
        <p:nvPicPr>
          <p:cNvPr id="202" name="Picture 6" descr=""/>
          <p:cNvPicPr/>
          <p:nvPr/>
        </p:nvPicPr>
        <p:blipFill>
          <a:blip r:embed="rId2"/>
          <a:stretch/>
        </p:blipFill>
        <p:spPr>
          <a:xfrm>
            <a:off x="4381200" y="4795920"/>
            <a:ext cx="2663280" cy="62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10653</TotalTime>
  <Application>LibreOffice/5.1.6.2$Linux_X86_64 LibreOffice_project/10m0$Build-2</Application>
  <Words>436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2016-02-01T05:43:37Z</dcterms:created>
  <dc:creator>sois</dc:creator>
  <dc:description/>
  <dc:language>en-IN</dc:language>
  <cp:lastModifiedBy/>
  <dcterms:modified xsi:type="dcterms:W3CDTF">2017-04-06T12:36:39Z</dcterms:modified>
  <cp:revision>299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0x0101008501CF9A2A3D1D4880D3E7239A53834A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