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8288000" cy="10287000"/>
  <p:notesSz cx="6858000" cy="9144000"/>
  <p:embeddedFontLst>
    <p:embeddedFont>
      <p:font typeface="Montserrat Classic" panose="020B0604020202020204" charset="0"/>
      <p:regular r:id="rId16"/>
    </p:embeddedFont>
    <p:embeddedFont>
      <p:font typeface="Montserrat Classic Bold" panose="020B0604020202020204"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5" d="100"/>
          <a:sy n="55" d="100"/>
        </p:scale>
        <p:origin x="658"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111642">
            <a:off x="11120480" y="1055557"/>
            <a:ext cx="10443683" cy="8487866"/>
          </a:xfrm>
          <a:custGeom>
            <a:avLst/>
            <a:gdLst/>
            <a:ahLst/>
            <a:cxnLst/>
            <a:rect l="l" t="t" r="r" b="b"/>
            <a:pathLst>
              <a:path w="10443683" h="8487866">
                <a:moveTo>
                  <a:pt x="0" y="0"/>
                </a:moveTo>
                <a:lnTo>
                  <a:pt x="10443683" y="0"/>
                </a:lnTo>
                <a:lnTo>
                  <a:pt x="10443683" y="8487866"/>
                </a:lnTo>
                <a:lnTo>
                  <a:pt x="0" y="8487866"/>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4318441" y="9258300"/>
            <a:ext cx="9727319" cy="3106962"/>
          </a:xfrm>
          <a:custGeom>
            <a:avLst/>
            <a:gdLst/>
            <a:ahLst/>
            <a:cxnLst/>
            <a:rect l="l" t="t" r="r" b="b"/>
            <a:pathLst>
              <a:path w="9727319" h="3106962">
                <a:moveTo>
                  <a:pt x="0" y="0"/>
                </a:moveTo>
                <a:lnTo>
                  <a:pt x="9727318" y="0"/>
                </a:lnTo>
                <a:lnTo>
                  <a:pt x="9727318" y="3106962"/>
                </a:lnTo>
                <a:lnTo>
                  <a:pt x="0" y="310696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TextBox 4"/>
          <p:cNvSpPr txBox="1"/>
          <p:nvPr/>
        </p:nvSpPr>
        <p:spPr>
          <a:xfrm>
            <a:off x="1028700" y="3031165"/>
            <a:ext cx="10818839" cy="4396120"/>
          </a:xfrm>
          <a:prstGeom prst="rect">
            <a:avLst/>
          </a:prstGeom>
        </p:spPr>
        <p:txBody>
          <a:bodyPr lIns="0" tIns="0" rIns="0" bIns="0" rtlCol="0" anchor="t">
            <a:spAutoFit/>
          </a:bodyPr>
          <a:lstStyle/>
          <a:p>
            <a:pPr>
              <a:lnSpc>
                <a:spcPts val="8584"/>
              </a:lnSpc>
            </a:pPr>
            <a:r>
              <a:rPr lang="en-US" sz="8671">
                <a:solidFill>
                  <a:srgbClr val="004AAD"/>
                </a:solidFill>
                <a:latin typeface="Montserrat Classic Bold"/>
              </a:rPr>
              <a:t>AI-POWERED IMAGE CAPTIONING FOR INCLUSIVITY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3525861">
            <a:off x="8777887" y="-2612009"/>
            <a:ext cx="13709384" cy="13709384"/>
          </a:xfrm>
          <a:custGeom>
            <a:avLst/>
            <a:gdLst/>
            <a:ahLst/>
            <a:cxnLst/>
            <a:rect l="l" t="t" r="r" b="b"/>
            <a:pathLst>
              <a:path w="13709384" h="13709384">
                <a:moveTo>
                  <a:pt x="0" y="0"/>
                </a:moveTo>
                <a:lnTo>
                  <a:pt x="13709384" y="0"/>
                </a:lnTo>
                <a:lnTo>
                  <a:pt x="13709384" y="13709384"/>
                </a:lnTo>
                <a:lnTo>
                  <a:pt x="0" y="13709384"/>
                </a:lnTo>
                <a:lnTo>
                  <a:pt x="0" y="0"/>
                </a:lnTo>
                <a:close/>
              </a:path>
            </a:pathLst>
          </a:custGeom>
          <a:blipFill>
            <a:blip r:embed="rId2">
              <a:alphaModFix amt="35000"/>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TextBox 3"/>
          <p:cNvSpPr txBox="1"/>
          <p:nvPr/>
        </p:nvSpPr>
        <p:spPr>
          <a:xfrm>
            <a:off x="-1355151" y="1071261"/>
            <a:ext cx="20998301" cy="951875"/>
          </a:xfrm>
          <a:prstGeom prst="rect">
            <a:avLst/>
          </a:prstGeom>
        </p:spPr>
        <p:txBody>
          <a:bodyPr lIns="0" tIns="0" rIns="0" bIns="0" rtlCol="0" anchor="t">
            <a:spAutoFit/>
          </a:bodyPr>
          <a:lstStyle/>
          <a:p>
            <a:pPr algn="ctr">
              <a:lnSpc>
                <a:spcPts val="7100"/>
              </a:lnSpc>
            </a:pPr>
            <a:r>
              <a:rPr lang="en-US" sz="7100">
                <a:solidFill>
                  <a:srgbClr val="004AAD"/>
                </a:solidFill>
                <a:latin typeface="Montserrat Classic Bold"/>
              </a:rPr>
              <a:t>CNN - LSTM ARCHITECTURE MODEL</a:t>
            </a:r>
          </a:p>
        </p:txBody>
      </p:sp>
      <p:sp>
        <p:nvSpPr>
          <p:cNvPr id="4" name="TextBox 4"/>
          <p:cNvSpPr txBox="1"/>
          <p:nvPr/>
        </p:nvSpPr>
        <p:spPr>
          <a:xfrm>
            <a:off x="1276270" y="2499939"/>
            <a:ext cx="15735460" cy="6026150"/>
          </a:xfrm>
          <a:prstGeom prst="rect">
            <a:avLst/>
          </a:prstGeom>
        </p:spPr>
        <p:txBody>
          <a:bodyPr lIns="0" tIns="0" rIns="0" bIns="0" rtlCol="0" anchor="t">
            <a:spAutoFit/>
          </a:bodyPr>
          <a:lstStyle/>
          <a:p>
            <a:pPr>
              <a:lnSpc>
                <a:spcPts val="3999"/>
              </a:lnSpc>
            </a:pPr>
            <a:r>
              <a:rPr lang="en-US" sz="2499">
                <a:solidFill>
                  <a:srgbClr val="2E2E2E"/>
                </a:solidFill>
                <a:latin typeface="Montserrat Classic"/>
              </a:rPr>
              <a:t>The CNN LSTM model combines Convolutional Neural Network (CNN) layers for feature extraction with Long Short-Term Memory (LSTM) layers for sequence prediction.</a:t>
            </a:r>
          </a:p>
          <a:p>
            <a:pPr marL="539749" lvl="1" indent="-269875">
              <a:lnSpc>
                <a:spcPts val="3999"/>
              </a:lnSpc>
              <a:buFont typeface="Arial"/>
              <a:buChar char="•"/>
            </a:pPr>
            <a:r>
              <a:rPr lang="en-US" sz="2499">
                <a:solidFill>
                  <a:srgbClr val="2E2E2E"/>
                </a:solidFill>
                <a:latin typeface="Montserrat Classic"/>
              </a:rPr>
              <a:t>Developed for visual time series prediction, this architecture excels in generating textual descriptions from sequences of images, including:</a:t>
            </a:r>
          </a:p>
          <a:p>
            <a:pPr marL="1079499" lvl="2" indent="-359833">
              <a:lnSpc>
                <a:spcPts val="3999"/>
              </a:lnSpc>
              <a:buFont typeface="Arial"/>
              <a:buChar char="⚬"/>
            </a:pPr>
            <a:r>
              <a:rPr lang="en-US" sz="2499">
                <a:solidFill>
                  <a:srgbClr val="2E2E2E"/>
                </a:solidFill>
                <a:latin typeface="Montserrat Classic"/>
              </a:rPr>
              <a:t>Activity Recognition: Describing activities demonstrated in a sequence of images.</a:t>
            </a:r>
          </a:p>
          <a:p>
            <a:pPr marL="1079499" lvl="2" indent="-359833">
              <a:lnSpc>
                <a:spcPts val="3999"/>
              </a:lnSpc>
              <a:buFont typeface="Arial"/>
              <a:buChar char="⚬"/>
            </a:pPr>
            <a:r>
              <a:rPr lang="en-US" sz="2499">
                <a:solidFill>
                  <a:srgbClr val="2E2E2E"/>
                </a:solidFill>
                <a:latin typeface="Montserrat Classic"/>
              </a:rPr>
              <a:t>Image Description: Generating textual descriptions for single images.</a:t>
            </a:r>
          </a:p>
          <a:p>
            <a:pPr marL="1079499" lvl="2" indent="-359833">
              <a:lnSpc>
                <a:spcPts val="3999"/>
              </a:lnSpc>
              <a:buFont typeface="Arial"/>
              <a:buChar char="⚬"/>
            </a:pPr>
            <a:r>
              <a:rPr lang="en-US" sz="2499">
                <a:solidFill>
                  <a:srgbClr val="2E2E2E"/>
                </a:solidFill>
                <a:latin typeface="Montserrat Classic"/>
              </a:rPr>
              <a:t>Video Description: Creating textual descriptions for sequences of images.</a:t>
            </a:r>
          </a:p>
          <a:p>
            <a:pPr marL="539749" lvl="1" indent="-269875">
              <a:lnSpc>
                <a:spcPts val="3999"/>
              </a:lnSpc>
              <a:buFont typeface="Arial"/>
              <a:buChar char="•"/>
            </a:pPr>
            <a:r>
              <a:rPr lang="en-US" sz="2499">
                <a:solidFill>
                  <a:srgbClr val="2E2E2E"/>
                </a:solidFill>
                <a:latin typeface="Montserrat Classic"/>
              </a:rPr>
              <a:t>Originally known as Long-term Recurrent Convolutional Network (LRCN), it is referred to here as "CNN LSTM."</a:t>
            </a:r>
          </a:p>
          <a:p>
            <a:pPr marL="539749" lvl="1" indent="-269875">
              <a:lnSpc>
                <a:spcPts val="3999"/>
              </a:lnSpc>
              <a:buFont typeface="Arial"/>
              <a:buChar char="•"/>
            </a:pPr>
            <a:r>
              <a:rPr lang="en-US" sz="2499">
                <a:solidFill>
                  <a:srgbClr val="2E2E2E"/>
                </a:solidFill>
                <a:latin typeface="Montserrat Classic"/>
              </a:rPr>
              <a:t>Utilizes a pre-trained Xception model for CNN feature extraction, with LSTM leveraging this information to generate image descriptions.</a:t>
            </a:r>
          </a:p>
          <a:p>
            <a:pPr>
              <a:lnSpc>
                <a:spcPts val="3999"/>
              </a:lnSpc>
            </a:pPr>
            <a:endParaRPr lang="en-US" sz="2499">
              <a:solidFill>
                <a:srgbClr val="2E2E2E"/>
              </a:solidFill>
              <a:latin typeface="Montserrat Classic"/>
            </a:endParaRPr>
          </a:p>
        </p:txBody>
      </p:sp>
      <p:sp>
        <p:nvSpPr>
          <p:cNvPr id="5" name="Freeform 5"/>
          <p:cNvSpPr/>
          <p:nvPr/>
        </p:nvSpPr>
        <p:spPr>
          <a:xfrm rot="8532740" flipH="1">
            <a:off x="-2703495" y="7048838"/>
            <a:ext cx="6729406" cy="5469172"/>
          </a:xfrm>
          <a:custGeom>
            <a:avLst/>
            <a:gdLst/>
            <a:ahLst/>
            <a:cxnLst/>
            <a:rect l="l" t="t" r="r" b="b"/>
            <a:pathLst>
              <a:path w="6729406" h="5469172">
                <a:moveTo>
                  <a:pt x="6729406" y="0"/>
                </a:moveTo>
                <a:lnTo>
                  <a:pt x="0" y="0"/>
                </a:lnTo>
                <a:lnTo>
                  <a:pt x="0" y="5469172"/>
                </a:lnTo>
                <a:lnTo>
                  <a:pt x="6729406" y="5469172"/>
                </a:lnTo>
                <a:lnTo>
                  <a:pt x="6729406" y="0"/>
                </a:lnTo>
                <a:close/>
              </a:path>
            </a:pathLst>
          </a:custGeom>
          <a:blipFill>
            <a:blip r:embed="rId4">
              <a:alphaModFix amt="50000"/>
              <a:extLst>
                <a:ext uri="{96DAC541-7B7A-43D3-8B79-37D633B846F1}">
                  <asvg:svgBlip xmlns:asvg="http://schemas.microsoft.com/office/drawing/2016/SVG/main" r:embed="rId5"/>
                </a:ext>
              </a:extLst>
            </a:blip>
            <a:stretch>
              <a:fillRect/>
            </a:stretch>
          </a:blipFill>
        </p:spPr>
        <p:txBody>
          <a:bodyPr/>
          <a:lstStyle/>
          <a:p>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3525861">
            <a:off x="8777887" y="-2612009"/>
            <a:ext cx="13709384" cy="13709384"/>
          </a:xfrm>
          <a:custGeom>
            <a:avLst/>
            <a:gdLst/>
            <a:ahLst/>
            <a:cxnLst/>
            <a:rect l="l" t="t" r="r" b="b"/>
            <a:pathLst>
              <a:path w="13709384" h="13709384">
                <a:moveTo>
                  <a:pt x="0" y="0"/>
                </a:moveTo>
                <a:lnTo>
                  <a:pt x="13709384" y="0"/>
                </a:lnTo>
                <a:lnTo>
                  <a:pt x="13709384" y="13709384"/>
                </a:lnTo>
                <a:lnTo>
                  <a:pt x="0" y="13709384"/>
                </a:lnTo>
                <a:lnTo>
                  <a:pt x="0" y="0"/>
                </a:lnTo>
                <a:close/>
              </a:path>
            </a:pathLst>
          </a:custGeom>
          <a:blipFill>
            <a:blip r:embed="rId2">
              <a:alphaModFix amt="35000"/>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TextBox 3"/>
          <p:cNvSpPr txBox="1"/>
          <p:nvPr/>
        </p:nvSpPr>
        <p:spPr>
          <a:xfrm>
            <a:off x="-1355151" y="1071261"/>
            <a:ext cx="20998301" cy="951875"/>
          </a:xfrm>
          <a:prstGeom prst="rect">
            <a:avLst/>
          </a:prstGeom>
        </p:spPr>
        <p:txBody>
          <a:bodyPr lIns="0" tIns="0" rIns="0" bIns="0" rtlCol="0" anchor="t">
            <a:spAutoFit/>
          </a:bodyPr>
          <a:lstStyle/>
          <a:p>
            <a:pPr algn="ctr">
              <a:lnSpc>
                <a:spcPts val="7100"/>
              </a:lnSpc>
            </a:pPr>
            <a:r>
              <a:rPr lang="en-US" sz="7100">
                <a:solidFill>
                  <a:srgbClr val="004AAD"/>
                </a:solidFill>
                <a:latin typeface="Montserrat Classic Bold"/>
              </a:rPr>
              <a:t>METHODOLOGY (ABRIDGED)</a:t>
            </a:r>
          </a:p>
        </p:txBody>
      </p:sp>
      <p:sp>
        <p:nvSpPr>
          <p:cNvPr id="4" name="TextBox 4"/>
          <p:cNvSpPr txBox="1"/>
          <p:nvPr/>
        </p:nvSpPr>
        <p:spPr>
          <a:xfrm>
            <a:off x="1276270" y="2452673"/>
            <a:ext cx="15735460" cy="5435600"/>
          </a:xfrm>
          <a:prstGeom prst="rect">
            <a:avLst/>
          </a:prstGeom>
        </p:spPr>
        <p:txBody>
          <a:bodyPr lIns="0" tIns="0" rIns="0" bIns="0" rtlCol="0" anchor="t">
            <a:spAutoFit/>
          </a:bodyPr>
          <a:lstStyle/>
          <a:p>
            <a:pPr marL="539749" lvl="1" indent="-269875">
              <a:lnSpc>
                <a:spcPts val="6249"/>
              </a:lnSpc>
              <a:buFont typeface="Arial"/>
              <a:buChar char="•"/>
            </a:pPr>
            <a:r>
              <a:rPr lang="en-US" sz="2499">
                <a:solidFill>
                  <a:srgbClr val="2E2E2E"/>
                </a:solidFill>
                <a:latin typeface="Montserrat Classic"/>
              </a:rPr>
              <a:t>Import Libraries</a:t>
            </a:r>
          </a:p>
          <a:p>
            <a:pPr marL="539749" lvl="1" indent="-269875">
              <a:lnSpc>
                <a:spcPts val="6249"/>
              </a:lnSpc>
              <a:buFont typeface="Arial"/>
              <a:buChar char="•"/>
            </a:pPr>
            <a:r>
              <a:rPr lang="en-US" sz="2499">
                <a:solidFill>
                  <a:srgbClr val="2E2E2E"/>
                </a:solidFill>
                <a:latin typeface="Montserrat Classic"/>
              </a:rPr>
              <a:t>Upload COCO Dataset 2017 (Data Preprocessing)</a:t>
            </a:r>
          </a:p>
          <a:p>
            <a:pPr marL="539749" lvl="1" indent="-269875">
              <a:lnSpc>
                <a:spcPts val="6249"/>
              </a:lnSpc>
              <a:buFont typeface="Arial"/>
              <a:buChar char="•"/>
            </a:pPr>
            <a:r>
              <a:rPr lang="en-US" sz="2499">
                <a:solidFill>
                  <a:srgbClr val="2E2E2E"/>
                </a:solidFill>
                <a:latin typeface="Montserrat Classic"/>
              </a:rPr>
              <a:t>Apply CNN for object identification</a:t>
            </a:r>
          </a:p>
          <a:p>
            <a:pPr marL="539749" lvl="1" indent="-269875">
              <a:lnSpc>
                <a:spcPts val="6249"/>
              </a:lnSpc>
              <a:buFont typeface="Arial"/>
              <a:buChar char="•"/>
            </a:pPr>
            <a:r>
              <a:rPr lang="en-US" sz="2499">
                <a:solidFill>
                  <a:srgbClr val="2E2E2E"/>
                </a:solidFill>
                <a:latin typeface="Montserrat Classic"/>
              </a:rPr>
              <a:t>Preprocess and tokenize captions</a:t>
            </a:r>
          </a:p>
          <a:p>
            <a:pPr marL="539749" lvl="1" indent="-269875">
              <a:lnSpc>
                <a:spcPts val="6249"/>
              </a:lnSpc>
              <a:buFont typeface="Arial"/>
              <a:buChar char="•"/>
            </a:pPr>
            <a:r>
              <a:rPr lang="en-US" sz="2499">
                <a:solidFill>
                  <a:srgbClr val="2E2E2E"/>
                </a:solidFill>
                <a:latin typeface="Montserrat Classic"/>
              </a:rPr>
              <a:t>Use LSTM for predicting the next word in a sentence</a:t>
            </a:r>
          </a:p>
          <a:p>
            <a:pPr marL="539749" lvl="1" indent="-269875">
              <a:lnSpc>
                <a:spcPts val="6249"/>
              </a:lnSpc>
              <a:buFont typeface="Arial"/>
              <a:buChar char="•"/>
            </a:pPr>
            <a:r>
              <a:rPr lang="en-US" sz="2499">
                <a:solidFill>
                  <a:srgbClr val="2E2E2E"/>
                </a:solidFill>
                <a:latin typeface="Montserrat Classic"/>
              </a:rPr>
              <a:t>Implement Data Generator</a:t>
            </a:r>
          </a:p>
          <a:p>
            <a:pPr marL="539749" lvl="1" indent="-269875">
              <a:lnSpc>
                <a:spcPts val="6249"/>
              </a:lnSpc>
              <a:buFont typeface="Arial"/>
              <a:buChar char="•"/>
            </a:pPr>
            <a:r>
              <a:rPr lang="en-US" sz="2499">
                <a:solidFill>
                  <a:srgbClr val="2E2E2E"/>
                </a:solidFill>
                <a:latin typeface="Montserrat Classic"/>
              </a:rPr>
              <a:t>View Images with Captions</a:t>
            </a:r>
          </a:p>
        </p:txBody>
      </p:sp>
      <p:sp>
        <p:nvSpPr>
          <p:cNvPr id="5" name="Freeform 5"/>
          <p:cNvSpPr/>
          <p:nvPr/>
        </p:nvSpPr>
        <p:spPr>
          <a:xfrm rot="8532740" flipH="1">
            <a:off x="-2703495" y="7048838"/>
            <a:ext cx="6729406" cy="5469172"/>
          </a:xfrm>
          <a:custGeom>
            <a:avLst/>
            <a:gdLst/>
            <a:ahLst/>
            <a:cxnLst/>
            <a:rect l="l" t="t" r="r" b="b"/>
            <a:pathLst>
              <a:path w="6729406" h="5469172">
                <a:moveTo>
                  <a:pt x="6729406" y="0"/>
                </a:moveTo>
                <a:lnTo>
                  <a:pt x="0" y="0"/>
                </a:lnTo>
                <a:lnTo>
                  <a:pt x="0" y="5469172"/>
                </a:lnTo>
                <a:lnTo>
                  <a:pt x="6729406" y="5469172"/>
                </a:lnTo>
                <a:lnTo>
                  <a:pt x="6729406" y="0"/>
                </a:lnTo>
                <a:close/>
              </a:path>
            </a:pathLst>
          </a:custGeom>
          <a:blipFill>
            <a:blip r:embed="rId4">
              <a:alphaModFix amt="50000"/>
              <a:extLst>
                <a:ext uri="{96DAC541-7B7A-43D3-8B79-37D633B846F1}">
                  <asvg:svgBlip xmlns:asvg="http://schemas.microsoft.com/office/drawing/2016/SVG/main" r:embed="rId5"/>
                </a:ext>
              </a:extLst>
            </a:blip>
            <a:stretch>
              <a:fillRect/>
            </a:stretch>
          </a:blipFill>
        </p:spPr>
        <p:txBody>
          <a:bodyPr/>
          <a:lstStyle/>
          <a:p>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318441" y="9258300"/>
            <a:ext cx="9727319" cy="3106962"/>
          </a:xfrm>
          <a:custGeom>
            <a:avLst/>
            <a:gdLst/>
            <a:ahLst/>
            <a:cxnLst/>
            <a:rect l="l" t="t" r="r" b="b"/>
            <a:pathLst>
              <a:path w="9727319" h="3106962">
                <a:moveTo>
                  <a:pt x="0" y="0"/>
                </a:moveTo>
                <a:lnTo>
                  <a:pt x="9727318" y="0"/>
                </a:lnTo>
                <a:lnTo>
                  <a:pt x="9727318" y="3106962"/>
                </a:lnTo>
                <a:lnTo>
                  <a:pt x="0" y="31069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5089710" y="1888220"/>
            <a:ext cx="8184780" cy="5050184"/>
          </a:xfrm>
          <a:custGeom>
            <a:avLst/>
            <a:gdLst/>
            <a:ahLst/>
            <a:cxnLst/>
            <a:rect l="l" t="t" r="r" b="b"/>
            <a:pathLst>
              <a:path w="8184780" h="5050184">
                <a:moveTo>
                  <a:pt x="0" y="0"/>
                </a:moveTo>
                <a:lnTo>
                  <a:pt x="8184780" y="0"/>
                </a:lnTo>
                <a:lnTo>
                  <a:pt x="8184780" y="5050183"/>
                </a:lnTo>
                <a:lnTo>
                  <a:pt x="0" y="5050183"/>
                </a:lnTo>
                <a:lnTo>
                  <a:pt x="0" y="0"/>
                </a:lnTo>
                <a:close/>
              </a:path>
            </a:pathLst>
          </a:custGeom>
          <a:blipFill>
            <a:blip r:embed="rId4"/>
            <a:stretch>
              <a:fillRect/>
            </a:stretch>
          </a:blipFill>
        </p:spPr>
        <p:txBody>
          <a:bodyPr/>
          <a:lstStyle/>
          <a:p>
            <a:endParaRPr lang="en-IN"/>
          </a:p>
        </p:txBody>
      </p:sp>
      <p:sp>
        <p:nvSpPr>
          <p:cNvPr id="4" name="TextBox 4"/>
          <p:cNvSpPr txBox="1"/>
          <p:nvPr/>
        </p:nvSpPr>
        <p:spPr>
          <a:xfrm>
            <a:off x="3474179" y="7570946"/>
            <a:ext cx="11339643" cy="903615"/>
          </a:xfrm>
          <a:prstGeom prst="rect">
            <a:avLst/>
          </a:prstGeom>
        </p:spPr>
        <p:txBody>
          <a:bodyPr lIns="0" tIns="0" rIns="0" bIns="0" rtlCol="0" anchor="t">
            <a:spAutoFit/>
          </a:bodyPr>
          <a:lstStyle/>
          <a:p>
            <a:pPr algn="ctr">
              <a:lnSpc>
                <a:spcPts val="6700"/>
              </a:lnSpc>
            </a:pPr>
            <a:r>
              <a:rPr lang="en-US" sz="6700">
                <a:solidFill>
                  <a:srgbClr val="004AAD"/>
                </a:solidFill>
                <a:latin typeface="Montserrat Classic Bold"/>
              </a:rPr>
              <a:t>SYSTEM ARCHITECTURE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4408728">
            <a:off x="6461224" y="-4582532"/>
            <a:ext cx="15887340" cy="15887340"/>
          </a:xfrm>
          <a:custGeom>
            <a:avLst/>
            <a:gdLst/>
            <a:ahLst/>
            <a:cxnLst/>
            <a:rect l="l" t="t" r="r" b="b"/>
            <a:pathLst>
              <a:path w="15887340" h="15887340">
                <a:moveTo>
                  <a:pt x="0" y="0"/>
                </a:moveTo>
                <a:lnTo>
                  <a:pt x="15887341" y="0"/>
                </a:lnTo>
                <a:lnTo>
                  <a:pt x="15887341" y="15887340"/>
                </a:lnTo>
                <a:lnTo>
                  <a:pt x="0" y="15887340"/>
                </a:lnTo>
                <a:lnTo>
                  <a:pt x="0" y="0"/>
                </a:lnTo>
                <a:close/>
              </a:path>
            </a:pathLst>
          </a:custGeom>
          <a:blipFill>
            <a:blip r:embed="rId2">
              <a:alphaModFix amt="35000"/>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rot="148401" flipH="1">
            <a:off x="15297701" y="384797"/>
            <a:ext cx="6729406" cy="5469172"/>
          </a:xfrm>
          <a:custGeom>
            <a:avLst/>
            <a:gdLst/>
            <a:ahLst/>
            <a:cxnLst/>
            <a:rect l="l" t="t" r="r" b="b"/>
            <a:pathLst>
              <a:path w="6729406" h="5469172">
                <a:moveTo>
                  <a:pt x="6729406" y="0"/>
                </a:moveTo>
                <a:lnTo>
                  <a:pt x="0" y="0"/>
                </a:lnTo>
                <a:lnTo>
                  <a:pt x="0" y="5469172"/>
                </a:lnTo>
                <a:lnTo>
                  <a:pt x="6729406" y="5469172"/>
                </a:lnTo>
                <a:lnTo>
                  <a:pt x="6729406"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TextBox 4"/>
          <p:cNvSpPr txBox="1"/>
          <p:nvPr/>
        </p:nvSpPr>
        <p:spPr>
          <a:xfrm>
            <a:off x="1028700" y="2450960"/>
            <a:ext cx="7831239" cy="1209675"/>
          </a:xfrm>
          <a:prstGeom prst="rect">
            <a:avLst/>
          </a:prstGeom>
        </p:spPr>
        <p:txBody>
          <a:bodyPr lIns="0" tIns="0" rIns="0" bIns="0" rtlCol="0" anchor="t">
            <a:spAutoFit/>
          </a:bodyPr>
          <a:lstStyle/>
          <a:p>
            <a:pPr>
              <a:lnSpc>
                <a:spcPts val="9000"/>
              </a:lnSpc>
            </a:pPr>
            <a:r>
              <a:rPr lang="en-US" sz="9000">
                <a:solidFill>
                  <a:srgbClr val="004AAD"/>
                </a:solidFill>
                <a:latin typeface="Montserrat Classic Bold"/>
              </a:rPr>
              <a:t>CONCLUSION</a:t>
            </a:r>
          </a:p>
        </p:txBody>
      </p:sp>
      <p:sp>
        <p:nvSpPr>
          <p:cNvPr id="5" name="TextBox 5"/>
          <p:cNvSpPr txBox="1"/>
          <p:nvPr/>
        </p:nvSpPr>
        <p:spPr>
          <a:xfrm>
            <a:off x="1028700" y="4030343"/>
            <a:ext cx="15718714" cy="3502025"/>
          </a:xfrm>
          <a:prstGeom prst="rect">
            <a:avLst/>
          </a:prstGeom>
        </p:spPr>
        <p:txBody>
          <a:bodyPr lIns="0" tIns="0" rIns="0" bIns="0" rtlCol="0" anchor="t">
            <a:spAutoFit/>
          </a:bodyPr>
          <a:lstStyle/>
          <a:p>
            <a:pPr>
              <a:lnSpc>
                <a:spcPts val="3999"/>
              </a:lnSpc>
            </a:pPr>
            <a:r>
              <a:rPr lang="en-US" sz="2499">
                <a:solidFill>
                  <a:srgbClr val="2E2E2E"/>
                </a:solidFill>
                <a:latin typeface="Montserrat Classic"/>
              </a:rPr>
              <a:t>The CNN-LSTM model was created to automatically generate captions for the input images. This concept can be used in a wide range of situations. We learned about the CNN model, and LSTM models, and how to overcome previous limitations in the field of graphical image captioning by building a CNN-LSTM model capable of scanning and extracting information from any input image and transforming it into a single line sentence in natural language English. The algorithm attention and how the attention mechanism is used were the main topics of discussion. I was able to successfully create a model that is a major improvement above the earlier image caption generator. </a:t>
            </a:r>
          </a:p>
        </p:txBody>
      </p:sp>
      <p:sp>
        <p:nvSpPr>
          <p:cNvPr id="6" name="Freeform 6"/>
          <p:cNvSpPr/>
          <p:nvPr/>
        </p:nvSpPr>
        <p:spPr>
          <a:xfrm rot="1082301">
            <a:off x="-5072607" y="6650746"/>
            <a:ext cx="11928886" cy="8231043"/>
          </a:xfrm>
          <a:custGeom>
            <a:avLst/>
            <a:gdLst/>
            <a:ahLst/>
            <a:cxnLst/>
            <a:rect l="l" t="t" r="r" b="b"/>
            <a:pathLst>
              <a:path w="11928886" h="8231043">
                <a:moveTo>
                  <a:pt x="0" y="0"/>
                </a:moveTo>
                <a:lnTo>
                  <a:pt x="11928886" y="0"/>
                </a:lnTo>
                <a:lnTo>
                  <a:pt x="11928886" y="8231043"/>
                </a:lnTo>
                <a:lnTo>
                  <a:pt x="0" y="8231043"/>
                </a:lnTo>
                <a:lnTo>
                  <a:pt x="0" y="0"/>
                </a:lnTo>
                <a:close/>
              </a:path>
            </a:pathLst>
          </a:custGeom>
          <a:blipFill>
            <a:blip r:embed="rId6">
              <a:alphaModFix amt="50000"/>
              <a:extLst>
                <a:ext uri="{96DAC541-7B7A-43D3-8B79-37D633B846F1}">
                  <asvg:svgBlip xmlns:asvg="http://schemas.microsoft.com/office/drawing/2016/SVG/main" r:embed="rId7"/>
                </a:ext>
              </a:extLst>
            </a:blip>
            <a:stretch>
              <a:fillRect/>
            </a:stretch>
          </a:blipFill>
        </p:spPr>
        <p:txBody>
          <a:bodyPr/>
          <a:lstStyle/>
          <a:p>
            <a:endParaRPr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3577838"/>
            <a:ext cx="9167258" cy="3378975"/>
          </a:xfrm>
          <a:prstGeom prst="rect">
            <a:avLst/>
          </a:prstGeom>
        </p:spPr>
        <p:txBody>
          <a:bodyPr lIns="0" tIns="0" rIns="0" bIns="0" rtlCol="0" anchor="t">
            <a:spAutoFit/>
          </a:bodyPr>
          <a:lstStyle/>
          <a:p>
            <a:pPr>
              <a:lnSpc>
                <a:spcPts val="13030"/>
              </a:lnSpc>
            </a:pPr>
            <a:r>
              <a:rPr lang="en-US" sz="13030" spc="-443">
                <a:solidFill>
                  <a:srgbClr val="004AAD"/>
                </a:solidFill>
                <a:latin typeface="Montserrat Classic Bold"/>
              </a:rPr>
              <a:t>THANK </a:t>
            </a:r>
          </a:p>
          <a:p>
            <a:pPr>
              <a:lnSpc>
                <a:spcPts val="13030"/>
              </a:lnSpc>
            </a:pPr>
            <a:r>
              <a:rPr lang="en-US" sz="13030" spc="-443">
                <a:solidFill>
                  <a:srgbClr val="004AAD"/>
                </a:solidFill>
                <a:latin typeface="Montserrat Classic Bold"/>
              </a:rPr>
              <a:t>YOU!</a:t>
            </a:r>
          </a:p>
        </p:txBody>
      </p:sp>
      <p:sp>
        <p:nvSpPr>
          <p:cNvPr id="3" name="Freeform 3"/>
          <p:cNvSpPr/>
          <p:nvPr/>
        </p:nvSpPr>
        <p:spPr>
          <a:xfrm rot="-1766807">
            <a:off x="10460579" y="2341404"/>
            <a:ext cx="12112141" cy="9843868"/>
          </a:xfrm>
          <a:custGeom>
            <a:avLst/>
            <a:gdLst/>
            <a:ahLst/>
            <a:cxnLst/>
            <a:rect l="l" t="t" r="r" b="b"/>
            <a:pathLst>
              <a:path w="12112141" h="9843868">
                <a:moveTo>
                  <a:pt x="0" y="0"/>
                </a:moveTo>
                <a:lnTo>
                  <a:pt x="12112141" y="0"/>
                </a:lnTo>
                <a:lnTo>
                  <a:pt x="12112141" y="9843868"/>
                </a:lnTo>
                <a:lnTo>
                  <a:pt x="0" y="9843868"/>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2479193"/>
            <a:ext cx="12230230" cy="1209675"/>
          </a:xfrm>
          <a:prstGeom prst="rect">
            <a:avLst/>
          </a:prstGeom>
        </p:spPr>
        <p:txBody>
          <a:bodyPr lIns="0" tIns="0" rIns="0" bIns="0" rtlCol="0" anchor="t">
            <a:spAutoFit/>
          </a:bodyPr>
          <a:lstStyle/>
          <a:p>
            <a:pPr>
              <a:lnSpc>
                <a:spcPts val="9000"/>
              </a:lnSpc>
            </a:pPr>
            <a:r>
              <a:rPr lang="en-US" sz="9000">
                <a:solidFill>
                  <a:srgbClr val="004AAD"/>
                </a:solidFill>
                <a:latin typeface="Montserrat Classic Bold"/>
              </a:rPr>
              <a:t>INTRODUCTION</a:t>
            </a:r>
          </a:p>
        </p:txBody>
      </p:sp>
      <p:sp>
        <p:nvSpPr>
          <p:cNvPr id="3" name="TextBox 3"/>
          <p:cNvSpPr txBox="1"/>
          <p:nvPr/>
        </p:nvSpPr>
        <p:spPr>
          <a:xfrm>
            <a:off x="1028700" y="4393639"/>
            <a:ext cx="15207067" cy="4006850"/>
          </a:xfrm>
          <a:prstGeom prst="rect">
            <a:avLst/>
          </a:prstGeom>
        </p:spPr>
        <p:txBody>
          <a:bodyPr lIns="0" tIns="0" rIns="0" bIns="0" rtlCol="0" anchor="t">
            <a:spAutoFit/>
          </a:bodyPr>
          <a:lstStyle/>
          <a:p>
            <a:pPr>
              <a:lnSpc>
                <a:spcPts val="3999"/>
              </a:lnSpc>
            </a:pPr>
            <a:r>
              <a:rPr lang="en-US" sz="2499">
                <a:solidFill>
                  <a:srgbClr val="2E2E2E"/>
                </a:solidFill>
                <a:latin typeface="Montserrat Classic"/>
              </a:rPr>
              <a:t>In the realm of visual recognition and language processing, our exploration of Image Captioning delves into the intersection of natural language processing and computer vision. Utilizing CNN and LSTM models, we navigate the encoder-decoder architecture to generate meaningful captions from visual input. This research aims to shed light on the potential applications of image captioning, from aiding the visually impaired through real-time text-to-speech to enhancing social media engagement. The versatility of image captioning extends to areas like biology, business, and even self-driving cars, promising a deeper understanding of deep learning methodologies.</a:t>
            </a:r>
          </a:p>
        </p:txBody>
      </p:sp>
      <p:sp>
        <p:nvSpPr>
          <p:cNvPr id="4" name="Freeform 4"/>
          <p:cNvSpPr/>
          <p:nvPr/>
        </p:nvSpPr>
        <p:spPr>
          <a:xfrm rot="-1625759">
            <a:off x="10837013" y="-4312634"/>
            <a:ext cx="9495369" cy="7717145"/>
          </a:xfrm>
          <a:custGeom>
            <a:avLst/>
            <a:gdLst/>
            <a:ahLst/>
            <a:cxnLst/>
            <a:rect l="l" t="t" r="r" b="b"/>
            <a:pathLst>
              <a:path w="9495369" h="7717145">
                <a:moveTo>
                  <a:pt x="0" y="0"/>
                </a:moveTo>
                <a:lnTo>
                  <a:pt x="9495369" y="0"/>
                </a:lnTo>
                <a:lnTo>
                  <a:pt x="9495369" y="7717145"/>
                </a:lnTo>
                <a:lnTo>
                  <a:pt x="0" y="7717145"/>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579105"/>
            <a:ext cx="11339643" cy="903615"/>
          </a:xfrm>
          <a:prstGeom prst="rect">
            <a:avLst/>
          </a:prstGeom>
        </p:spPr>
        <p:txBody>
          <a:bodyPr lIns="0" tIns="0" rIns="0" bIns="0" rtlCol="0" anchor="t">
            <a:spAutoFit/>
          </a:bodyPr>
          <a:lstStyle/>
          <a:p>
            <a:pPr>
              <a:lnSpc>
                <a:spcPts val="6700"/>
              </a:lnSpc>
            </a:pPr>
            <a:r>
              <a:rPr lang="en-US" sz="6700">
                <a:solidFill>
                  <a:srgbClr val="004AAD"/>
                </a:solidFill>
                <a:latin typeface="Montserrat Classic Bold"/>
              </a:rPr>
              <a:t>WORKING EXPLANATION </a:t>
            </a:r>
          </a:p>
        </p:txBody>
      </p:sp>
      <p:sp>
        <p:nvSpPr>
          <p:cNvPr id="3" name="TextBox 3"/>
          <p:cNvSpPr txBox="1"/>
          <p:nvPr/>
        </p:nvSpPr>
        <p:spPr>
          <a:xfrm>
            <a:off x="1028700" y="3297157"/>
            <a:ext cx="14470381" cy="4511675"/>
          </a:xfrm>
          <a:prstGeom prst="rect">
            <a:avLst/>
          </a:prstGeom>
        </p:spPr>
        <p:txBody>
          <a:bodyPr lIns="0" tIns="0" rIns="0" bIns="0" rtlCol="0" anchor="t">
            <a:spAutoFit/>
          </a:bodyPr>
          <a:lstStyle/>
          <a:p>
            <a:pPr>
              <a:lnSpc>
                <a:spcPts val="3999"/>
              </a:lnSpc>
            </a:pPr>
            <a:r>
              <a:rPr lang="en-US" sz="2499">
                <a:solidFill>
                  <a:srgbClr val="2E2E2E"/>
                </a:solidFill>
                <a:latin typeface="Montserrat Classic"/>
              </a:rPr>
              <a:t>1. A user uploads an image that they want to generate a caption for. </a:t>
            </a:r>
          </a:p>
          <a:p>
            <a:pPr>
              <a:lnSpc>
                <a:spcPts val="3999"/>
              </a:lnSpc>
            </a:pPr>
            <a:r>
              <a:rPr lang="en-US" sz="2499">
                <a:solidFill>
                  <a:srgbClr val="2E2E2E"/>
                </a:solidFill>
                <a:latin typeface="Montserrat Classic"/>
              </a:rPr>
              <a:t>2. A gray-scale image is processed through CNN to identify the objects. </a:t>
            </a:r>
          </a:p>
          <a:p>
            <a:pPr>
              <a:lnSpc>
                <a:spcPts val="3999"/>
              </a:lnSpc>
            </a:pPr>
            <a:r>
              <a:rPr lang="en-US" sz="2499">
                <a:solidFill>
                  <a:srgbClr val="2E2E2E"/>
                </a:solidFill>
                <a:latin typeface="Montserrat Classic"/>
              </a:rPr>
              <a:t>3. A gray-scale image is processed through CNN to identify the objects. </a:t>
            </a:r>
          </a:p>
          <a:p>
            <a:pPr>
              <a:lnSpc>
                <a:spcPts val="3999"/>
              </a:lnSpc>
            </a:pPr>
            <a:r>
              <a:rPr lang="en-US" sz="2499">
                <a:solidFill>
                  <a:srgbClr val="2E2E2E"/>
                </a:solidFill>
                <a:latin typeface="Montserrat Classic"/>
              </a:rPr>
              <a:t>4. CNN scans images left-right, and top-bottom, and extracts important image features. </a:t>
            </a:r>
          </a:p>
          <a:p>
            <a:pPr>
              <a:lnSpc>
                <a:spcPts val="3999"/>
              </a:lnSpc>
            </a:pPr>
            <a:r>
              <a:rPr lang="en-US" sz="2499">
                <a:solidFill>
                  <a:srgbClr val="2E2E2E"/>
                </a:solidFill>
                <a:latin typeface="Montserrat Classic"/>
              </a:rPr>
              <a:t>5. By applying various layers like Convolutional, Pooling, Fully Connected, and thus using activation function, we successfully extracted features of every image. </a:t>
            </a:r>
          </a:p>
          <a:p>
            <a:pPr>
              <a:lnSpc>
                <a:spcPts val="3999"/>
              </a:lnSpc>
            </a:pPr>
            <a:r>
              <a:rPr lang="en-US" sz="2499">
                <a:solidFill>
                  <a:srgbClr val="2E2E2E"/>
                </a:solidFill>
                <a:latin typeface="Montserrat Classic"/>
              </a:rPr>
              <a:t>6. It is then converted to LSTM. </a:t>
            </a:r>
          </a:p>
          <a:p>
            <a:pPr>
              <a:lnSpc>
                <a:spcPts val="3999"/>
              </a:lnSpc>
            </a:pPr>
            <a:r>
              <a:rPr lang="en-US" sz="2499">
                <a:solidFill>
                  <a:srgbClr val="2E2E2E"/>
                </a:solidFill>
                <a:latin typeface="Montserrat Classic"/>
              </a:rPr>
              <a:t>7. Using the LSTM layer, we try to predict what the next word could be.  </a:t>
            </a:r>
          </a:p>
          <a:p>
            <a:pPr>
              <a:lnSpc>
                <a:spcPts val="3999"/>
              </a:lnSpc>
            </a:pPr>
            <a:r>
              <a:rPr lang="en-US" sz="2499">
                <a:solidFill>
                  <a:srgbClr val="2E2E2E"/>
                </a:solidFill>
                <a:latin typeface="Montserrat Classic"/>
              </a:rPr>
              <a:t>8. Then the application proceeds to generate a sentence describing the image </a:t>
            </a:r>
          </a:p>
        </p:txBody>
      </p:sp>
      <p:sp>
        <p:nvSpPr>
          <p:cNvPr id="4" name="Freeform 4"/>
          <p:cNvSpPr/>
          <p:nvPr/>
        </p:nvSpPr>
        <p:spPr>
          <a:xfrm>
            <a:off x="4318441" y="9258300"/>
            <a:ext cx="9727319" cy="3106962"/>
          </a:xfrm>
          <a:custGeom>
            <a:avLst/>
            <a:gdLst/>
            <a:ahLst/>
            <a:cxnLst/>
            <a:rect l="l" t="t" r="r" b="b"/>
            <a:pathLst>
              <a:path w="9727319" h="3106962">
                <a:moveTo>
                  <a:pt x="0" y="0"/>
                </a:moveTo>
                <a:lnTo>
                  <a:pt x="9727318" y="0"/>
                </a:lnTo>
                <a:lnTo>
                  <a:pt x="9727318" y="3106962"/>
                </a:lnTo>
                <a:lnTo>
                  <a:pt x="0" y="31069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2085749">
            <a:off x="-5690637" y="-3861861"/>
            <a:ext cx="14345355" cy="14345355"/>
          </a:xfrm>
          <a:custGeom>
            <a:avLst/>
            <a:gdLst/>
            <a:ahLst/>
            <a:cxnLst/>
            <a:rect l="l" t="t" r="r" b="b"/>
            <a:pathLst>
              <a:path w="14345355" h="14345355">
                <a:moveTo>
                  <a:pt x="0" y="0"/>
                </a:moveTo>
                <a:lnTo>
                  <a:pt x="14345355" y="0"/>
                </a:lnTo>
                <a:lnTo>
                  <a:pt x="14345355" y="14345355"/>
                </a:lnTo>
                <a:lnTo>
                  <a:pt x="0" y="14345355"/>
                </a:lnTo>
                <a:lnTo>
                  <a:pt x="0" y="0"/>
                </a:lnTo>
                <a:close/>
              </a:path>
            </a:pathLst>
          </a:custGeom>
          <a:blipFill>
            <a:blip r:embed="rId2">
              <a:alphaModFix amt="40000"/>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TextBox 3"/>
          <p:cNvSpPr txBox="1"/>
          <p:nvPr/>
        </p:nvSpPr>
        <p:spPr>
          <a:xfrm>
            <a:off x="1028700" y="1368039"/>
            <a:ext cx="11345260" cy="1209675"/>
          </a:xfrm>
          <a:prstGeom prst="rect">
            <a:avLst/>
          </a:prstGeom>
        </p:spPr>
        <p:txBody>
          <a:bodyPr lIns="0" tIns="0" rIns="0" bIns="0" rtlCol="0" anchor="t">
            <a:spAutoFit/>
          </a:bodyPr>
          <a:lstStyle/>
          <a:p>
            <a:pPr>
              <a:lnSpc>
                <a:spcPts val="9000"/>
              </a:lnSpc>
            </a:pPr>
            <a:r>
              <a:rPr lang="en-US" sz="9000">
                <a:solidFill>
                  <a:srgbClr val="004AAD"/>
                </a:solidFill>
                <a:latin typeface="Montserrat Classic Bold"/>
              </a:rPr>
              <a:t>OVERVIEW OF CNN</a:t>
            </a:r>
          </a:p>
        </p:txBody>
      </p:sp>
      <p:sp>
        <p:nvSpPr>
          <p:cNvPr id="4" name="TextBox 4"/>
          <p:cNvSpPr txBox="1"/>
          <p:nvPr/>
        </p:nvSpPr>
        <p:spPr>
          <a:xfrm>
            <a:off x="1028700" y="2497688"/>
            <a:ext cx="14211318" cy="6597650"/>
          </a:xfrm>
          <a:prstGeom prst="rect">
            <a:avLst/>
          </a:prstGeom>
        </p:spPr>
        <p:txBody>
          <a:bodyPr lIns="0" tIns="0" rIns="0" bIns="0" rtlCol="0" anchor="t">
            <a:spAutoFit/>
          </a:bodyPr>
          <a:lstStyle/>
          <a:p>
            <a:pPr>
              <a:lnSpc>
                <a:spcPts val="5874"/>
              </a:lnSpc>
            </a:pPr>
            <a:r>
              <a:rPr lang="en-US" sz="2499">
                <a:solidFill>
                  <a:srgbClr val="2E2E2E"/>
                </a:solidFill>
                <a:latin typeface="Montserrat Classic"/>
              </a:rPr>
              <a:t>Convolutional Neural Network (CNN) is a specialized deep learning model designed for grid-patterned data, particularly images.</a:t>
            </a:r>
          </a:p>
          <a:p>
            <a:pPr marL="539749" lvl="1" indent="-269875">
              <a:lnSpc>
                <a:spcPts val="5874"/>
              </a:lnSpc>
              <a:buFont typeface="Arial"/>
              <a:buChar char="•"/>
            </a:pPr>
            <a:r>
              <a:rPr lang="en-US" sz="2499">
                <a:solidFill>
                  <a:srgbClr val="2E2E2E"/>
                </a:solidFill>
                <a:latin typeface="Montserrat Classic"/>
              </a:rPr>
              <a:t>In the deep-learning CNN model, input images undergo convolution layers, pooling, fully connected layers (FC), and a Softmax function for probabilistic object classification.</a:t>
            </a:r>
          </a:p>
          <a:p>
            <a:pPr marL="539749" lvl="1" indent="-269875">
              <a:lnSpc>
                <a:spcPts val="5874"/>
              </a:lnSpc>
              <a:buFont typeface="Arial"/>
              <a:buChar char="•"/>
            </a:pPr>
            <a:r>
              <a:rPr lang="en-US" sz="2499">
                <a:solidFill>
                  <a:srgbClr val="2E2E2E"/>
                </a:solidFill>
                <a:latin typeface="Montserrat Classic"/>
              </a:rPr>
              <a:t>CNNs feature distinctive convolutional layers, setting them apart from other neural networks like RNNs.</a:t>
            </a:r>
          </a:p>
          <a:p>
            <a:pPr marL="539749" lvl="1" indent="-269875">
              <a:lnSpc>
                <a:spcPts val="5874"/>
              </a:lnSpc>
              <a:buFont typeface="Arial"/>
              <a:buChar char="•"/>
            </a:pPr>
            <a:r>
              <a:rPr lang="en-US" sz="2499">
                <a:solidFill>
                  <a:srgbClr val="2E2E2E"/>
                </a:solidFill>
                <a:latin typeface="Montserrat Classic"/>
              </a:rPr>
              <a:t>The input within a convolutional layer undergoes transformation using filters, distinguishing CNNs in data processing.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6664043">
            <a:off x="-4052117" y="-737535"/>
            <a:ext cx="11511802" cy="11511802"/>
          </a:xfrm>
          <a:custGeom>
            <a:avLst/>
            <a:gdLst/>
            <a:ahLst/>
            <a:cxnLst/>
            <a:rect l="l" t="t" r="r" b="b"/>
            <a:pathLst>
              <a:path w="11511802" h="11511802">
                <a:moveTo>
                  <a:pt x="0" y="0"/>
                </a:moveTo>
                <a:lnTo>
                  <a:pt x="11511802" y="0"/>
                </a:lnTo>
                <a:lnTo>
                  <a:pt x="11511802" y="11511802"/>
                </a:lnTo>
                <a:lnTo>
                  <a:pt x="0" y="11511802"/>
                </a:lnTo>
                <a:lnTo>
                  <a:pt x="0" y="0"/>
                </a:lnTo>
                <a:close/>
              </a:path>
            </a:pathLst>
          </a:custGeom>
          <a:blipFill>
            <a:blip r:embed="rId2">
              <a:alphaModFix amt="40000"/>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rot="-6284008">
            <a:off x="12761683" y="7147182"/>
            <a:ext cx="4789367" cy="7690070"/>
          </a:xfrm>
          <a:custGeom>
            <a:avLst/>
            <a:gdLst/>
            <a:ahLst/>
            <a:cxnLst/>
            <a:rect l="l" t="t" r="r" b="b"/>
            <a:pathLst>
              <a:path w="4789367" h="7690070">
                <a:moveTo>
                  <a:pt x="0" y="0"/>
                </a:moveTo>
                <a:lnTo>
                  <a:pt x="4789367" y="0"/>
                </a:lnTo>
                <a:lnTo>
                  <a:pt x="4789367" y="7690070"/>
                </a:lnTo>
                <a:lnTo>
                  <a:pt x="0" y="7690070"/>
                </a:lnTo>
                <a:lnTo>
                  <a:pt x="0" y="0"/>
                </a:lnTo>
                <a:close/>
              </a:path>
            </a:pathLst>
          </a:custGeom>
          <a:blipFill>
            <a:blip r:embed="rId4">
              <a:alphaModFix amt="50000"/>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TextBox 4"/>
          <p:cNvSpPr txBox="1"/>
          <p:nvPr/>
        </p:nvSpPr>
        <p:spPr>
          <a:xfrm>
            <a:off x="4202536" y="2200003"/>
            <a:ext cx="13056764" cy="1209675"/>
          </a:xfrm>
          <a:prstGeom prst="rect">
            <a:avLst/>
          </a:prstGeom>
        </p:spPr>
        <p:txBody>
          <a:bodyPr lIns="0" tIns="0" rIns="0" bIns="0" rtlCol="0" anchor="t">
            <a:spAutoFit/>
          </a:bodyPr>
          <a:lstStyle/>
          <a:p>
            <a:pPr>
              <a:lnSpc>
                <a:spcPts val="9000"/>
              </a:lnSpc>
            </a:pPr>
            <a:r>
              <a:rPr lang="en-US" sz="9000">
                <a:solidFill>
                  <a:srgbClr val="004AAD"/>
                </a:solidFill>
                <a:latin typeface="Montserrat Classic Bold"/>
              </a:rPr>
              <a:t>ADVANTAGES OF CNN</a:t>
            </a:r>
          </a:p>
        </p:txBody>
      </p:sp>
      <p:sp>
        <p:nvSpPr>
          <p:cNvPr id="5" name="TextBox 5"/>
          <p:cNvSpPr txBox="1"/>
          <p:nvPr/>
        </p:nvSpPr>
        <p:spPr>
          <a:xfrm>
            <a:off x="7011590" y="3878148"/>
            <a:ext cx="10247710" cy="3502025"/>
          </a:xfrm>
          <a:prstGeom prst="rect">
            <a:avLst/>
          </a:prstGeom>
        </p:spPr>
        <p:txBody>
          <a:bodyPr lIns="0" tIns="0" rIns="0" bIns="0" rtlCol="0" anchor="t">
            <a:spAutoFit/>
          </a:bodyPr>
          <a:lstStyle/>
          <a:p>
            <a:pPr marL="539749" lvl="1" indent="-269875">
              <a:lnSpc>
                <a:spcPts val="3999"/>
              </a:lnSpc>
              <a:buFont typeface="Arial"/>
              <a:buChar char="•"/>
            </a:pPr>
            <a:r>
              <a:rPr lang="en-US" sz="2499">
                <a:solidFill>
                  <a:srgbClr val="2E2E2E"/>
                </a:solidFill>
                <a:latin typeface="Montserrat Classic"/>
              </a:rPr>
              <a:t>Suitable for both supervised and unsupervised learning.</a:t>
            </a:r>
          </a:p>
          <a:p>
            <a:pPr marL="539749" lvl="1" indent="-269875">
              <a:lnSpc>
                <a:spcPts val="3999"/>
              </a:lnSpc>
              <a:buFont typeface="Arial"/>
              <a:buChar char="•"/>
            </a:pPr>
            <a:r>
              <a:rPr lang="en-US" sz="2499">
                <a:solidFill>
                  <a:srgbClr val="2E2E2E"/>
                </a:solidFill>
                <a:latin typeface="Montserrat Classic"/>
              </a:rPr>
              <a:t>Easily understandable and quick to implement.</a:t>
            </a:r>
          </a:p>
          <a:p>
            <a:pPr marL="539749" lvl="1" indent="-269875">
              <a:lnSpc>
                <a:spcPts val="3999"/>
              </a:lnSpc>
              <a:buFont typeface="Arial"/>
              <a:buChar char="•"/>
            </a:pPr>
            <a:r>
              <a:rPr lang="en-US" sz="2499">
                <a:solidFill>
                  <a:srgbClr val="2E2E2E"/>
                </a:solidFill>
                <a:latin typeface="Montserrat Classic"/>
              </a:rPr>
              <a:t>Exhibits superior accuracy in image prediction compared to other algorithms.</a:t>
            </a:r>
          </a:p>
          <a:p>
            <a:pPr marL="539749" lvl="1" indent="-269875">
              <a:lnSpc>
                <a:spcPts val="3999"/>
              </a:lnSpc>
              <a:buFont typeface="Arial"/>
              <a:buChar char="•"/>
            </a:pPr>
            <a:r>
              <a:rPr lang="en-US" sz="2499">
                <a:solidFill>
                  <a:srgbClr val="2E2E2E"/>
                </a:solidFill>
                <a:latin typeface="Montserrat Classic"/>
              </a:rPr>
              <a:t>Minimizes dependence on pre-processing, reducing the need for extensive human intervention in developing functionalities.</a:t>
            </a:r>
          </a:p>
        </p:txBody>
      </p:sp>
      <p:sp>
        <p:nvSpPr>
          <p:cNvPr id="6" name="Freeform 6"/>
          <p:cNvSpPr/>
          <p:nvPr/>
        </p:nvSpPr>
        <p:spPr>
          <a:xfrm rot="1505868">
            <a:off x="9245019" y="-4340343"/>
            <a:ext cx="12580534" cy="8680686"/>
          </a:xfrm>
          <a:custGeom>
            <a:avLst/>
            <a:gdLst/>
            <a:ahLst/>
            <a:cxnLst/>
            <a:rect l="l" t="t" r="r" b="b"/>
            <a:pathLst>
              <a:path w="12580534" h="8680686">
                <a:moveTo>
                  <a:pt x="0" y="0"/>
                </a:moveTo>
                <a:lnTo>
                  <a:pt x="12580534" y="0"/>
                </a:lnTo>
                <a:lnTo>
                  <a:pt x="12580534" y="8680686"/>
                </a:lnTo>
                <a:lnTo>
                  <a:pt x="0" y="8680686"/>
                </a:lnTo>
                <a:lnTo>
                  <a:pt x="0" y="0"/>
                </a:lnTo>
                <a:close/>
              </a:path>
            </a:pathLst>
          </a:custGeom>
          <a:blipFill>
            <a:blip r:embed="rId6">
              <a:alphaModFix amt="50000"/>
              <a:extLst>
                <a:ext uri="{96DAC541-7B7A-43D3-8B79-37D633B846F1}">
                  <asvg:svgBlip xmlns:asvg="http://schemas.microsoft.com/office/drawing/2016/SVG/main" r:embed="rId7"/>
                </a:ext>
              </a:extLst>
            </a:blip>
            <a:stretch>
              <a:fillRect/>
            </a:stretch>
          </a:blipFill>
        </p:spPr>
        <p:txBody>
          <a:bodyPr/>
          <a:lstStyle/>
          <a:p>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318441" y="9258300"/>
            <a:ext cx="9727319" cy="3106962"/>
          </a:xfrm>
          <a:custGeom>
            <a:avLst/>
            <a:gdLst/>
            <a:ahLst/>
            <a:cxnLst/>
            <a:rect l="l" t="t" r="r" b="b"/>
            <a:pathLst>
              <a:path w="9727319" h="3106962">
                <a:moveTo>
                  <a:pt x="0" y="0"/>
                </a:moveTo>
                <a:lnTo>
                  <a:pt x="9727318" y="0"/>
                </a:lnTo>
                <a:lnTo>
                  <a:pt x="9727318" y="3106962"/>
                </a:lnTo>
                <a:lnTo>
                  <a:pt x="0" y="31069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3925955" y="2547733"/>
            <a:ext cx="10512291" cy="4127863"/>
          </a:xfrm>
          <a:custGeom>
            <a:avLst/>
            <a:gdLst/>
            <a:ahLst/>
            <a:cxnLst/>
            <a:rect l="l" t="t" r="r" b="b"/>
            <a:pathLst>
              <a:path w="10512291" h="4127863">
                <a:moveTo>
                  <a:pt x="0" y="0"/>
                </a:moveTo>
                <a:lnTo>
                  <a:pt x="10512290" y="0"/>
                </a:lnTo>
                <a:lnTo>
                  <a:pt x="10512290" y="4127863"/>
                </a:lnTo>
                <a:lnTo>
                  <a:pt x="0" y="4127863"/>
                </a:lnTo>
                <a:lnTo>
                  <a:pt x="0" y="0"/>
                </a:lnTo>
                <a:close/>
              </a:path>
            </a:pathLst>
          </a:custGeom>
          <a:blipFill>
            <a:blip r:embed="rId4"/>
            <a:stretch>
              <a:fillRect/>
            </a:stretch>
          </a:blipFill>
        </p:spPr>
        <p:txBody>
          <a:bodyPr/>
          <a:lstStyle/>
          <a:p>
            <a:endParaRPr lang="en-IN"/>
          </a:p>
        </p:txBody>
      </p:sp>
      <p:sp>
        <p:nvSpPr>
          <p:cNvPr id="4" name="TextBox 4"/>
          <p:cNvSpPr txBox="1"/>
          <p:nvPr/>
        </p:nvSpPr>
        <p:spPr>
          <a:xfrm>
            <a:off x="3474179" y="7570946"/>
            <a:ext cx="11339643" cy="903615"/>
          </a:xfrm>
          <a:prstGeom prst="rect">
            <a:avLst/>
          </a:prstGeom>
        </p:spPr>
        <p:txBody>
          <a:bodyPr lIns="0" tIns="0" rIns="0" bIns="0" rtlCol="0" anchor="t">
            <a:spAutoFit/>
          </a:bodyPr>
          <a:lstStyle/>
          <a:p>
            <a:pPr algn="ctr">
              <a:lnSpc>
                <a:spcPts val="6700"/>
              </a:lnSpc>
            </a:pPr>
            <a:r>
              <a:rPr lang="en-US" sz="6700">
                <a:solidFill>
                  <a:srgbClr val="004AAD"/>
                </a:solidFill>
                <a:latin typeface="Montserrat Classic Bold"/>
              </a:rPr>
              <a:t>CNN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2085749">
            <a:off x="-5690637" y="-3861861"/>
            <a:ext cx="14345355" cy="14345355"/>
          </a:xfrm>
          <a:custGeom>
            <a:avLst/>
            <a:gdLst/>
            <a:ahLst/>
            <a:cxnLst/>
            <a:rect l="l" t="t" r="r" b="b"/>
            <a:pathLst>
              <a:path w="14345355" h="14345355">
                <a:moveTo>
                  <a:pt x="0" y="0"/>
                </a:moveTo>
                <a:lnTo>
                  <a:pt x="14345355" y="0"/>
                </a:lnTo>
                <a:lnTo>
                  <a:pt x="14345355" y="14345355"/>
                </a:lnTo>
                <a:lnTo>
                  <a:pt x="0" y="14345355"/>
                </a:lnTo>
                <a:lnTo>
                  <a:pt x="0" y="0"/>
                </a:lnTo>
                <a:close/>
              </a:path>
            </a:pathLst>
          </a:custGeom>
          <a:blipFill>
            <a:blip r:embed="rId2">
              <a:alphaModFix amt="40000"/>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TextBox 3"/>
          <p:cNvSpPr txBox="1"/>
          <p:nvPr/>
        </p:nvSpPr>
        <p:spPr>
          <a:xfrm>
            <a:off x="1028700" y="2484798"/>
            <a:ext cx="12032496" cy="1209675"/>
          </a:xfrm>
          <a:prstGeom prst="rect">
            <a:avLst/>
          </a:prstGeom>
        </p:spPr>
        <p:txBody>
          <a:bodyPr lIns="0" tIns="0" rIns="0" bIns="0" rtlCol="0" anchor="t">
            <a:spAutoFit/>
          </a:bodyPr>
          <a:lstStyle/>
          <a:p>
            <a:pPr>
              <a:lnSpc>
                <a:spcPts val="9000"/>
              </a:lnSpc>
            </a:pPr>
            <a:r>
              <a:rPr lang="en-US" sz="9000">
                <a:solidFill>
                  <a:srgbClr val="004AAD"/>
                </a:solidFill>
                <a:latin typeface="Montserrat Classic Bold"/>
              </a:rPr>
              <a:t>OVERVIEW OF LSTM</a:t>
            </a:r>
          </a:p>
        </p:txBody>
      </p:sp>
      <p:sp>
        <p:nvSpPr>
          <p:cNvPr id="4" name="TextBox 4"/>
          <p:cNvSpPr txBox="1"/>
          <p:nvPr/>
        </p:nvSpPr>
        <p:spPr>
          <a:xfrm>
            <a:off x="1028700" y="4001018"/>
            <a:ext cx="14211318" cy="3625850"/>
          </a:xfrm>
          <a:prstGeom prst="rect">
            <a:avLst/>
          </a:prstGeom>
        </p:spPr>
        <p:txBody>
          <a:bodyPr lIns="0" tIns="0" rIns="0" bIns="0" rtlCol="0" anchor="t">
            <a:spAutoFit/>
          </a:bodyPr>
          <a:lstStyle/>
          <a:p>
            <a:pPr>
              <a:lnSpc>
                <a:spcPts val="5874"/>
              </a:lnSpc>
            </a:pPr>
            <a:r>
              <a:rPr lang="en-US" sz="2499">
                <a:solidFill>
                  <a:srgbClr val="2E2E2E"/>
                </a:solidFill>
                <a:latin typeface="Montserrat Classic"/>
              </a:rPr>
              <a:t>LSTM networks, a subtype of recurrent neural networks, excel in learning order dependence for sequence prediction tasks, vital in domains like machine translation and speech recognition.</a:t>
            </a:r>
          </a:p>
          <a:p>
            <a:pPr marL="539749" lvl="1" indent="-269875">
              <a:lnSpc>
                <a:spcPts val="5874"/>
              </a:lnSpc>
              <a:buFont typeface="Arial"/>
              <a:buChar char="•"/>
            </a:pPr>
            <a:r>
              <a:rPr lang="en-US" sz="2499">
                <a:solidFill>
                  <a:srgbClr val="2E2E2E"/>
                </a:solidFill>
                <a:latin typeface="Montserrat Classic"/>
              </a:rPr>
              <a:t>LSTMs address the complexities inherent in challenging problem domains, showcasing their utility in areas such as machine translation and speech recognition.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6664043">
            <a:off x="-4052117" y="-737535"/>
            <a:ext cx="11511802" cy="11511802"/>
          </a:xfrm>
          <a:custGeom>
            <a:avLst/>
            <a:gdLst/>
            <a:ahLst/>
            <a:cxnLst/>
            <a:rect l="l" t="t" r="r" b="b"/>
            <a:pathLst>
              <a:path w="11511802" h="11511802">
                <a:moveTo>
                  <a:pt x="0" y="0"/>
                </a:moveTo>
                <a:lnTo>
                  <a:pt x="11511802" y="0"/>
                </a:lnTo>
                <a:lnTo>
                  <a:pt x="11511802" y="11511802"/>
                </a:lnTo>
                <a:lnTo>
                  <a:pt x="0" y="11511802"/>
                </a:lnTo>
                <a:lnTo>
                  <a:pt x="0" y="0"/>
                </a:lnTo>
                <a:close/>
              </a:path>
            </a:pathLst>
          </a:custGeom>
          <a:blipFill>
            <a:blip r:embed="rId2">
              <a:alphaModFix amt="40000"/>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rot="-6284008">
            <a:off x="12761683" y="7147182"/>
            <a:ext cx="4789367" cy="7690070"/>
          </a:xfrm>
          <a:custGeom>
            <a:avLst/>
            <a:gdLst/>
            <a:ahLst/>
            <a:cxnLst/>
            <a:rect l="l" t="t" r="r" b="b"/>
            <a:pathLst>
              <a:path w="4789367" h="7690070">
                <a:moveTo>
                  <a:pt x="0" y="0"/>
                </a:moveTo>
                <a:lnTo>
                  <a:pt x="4789367" y="0"/>
                </a:lnTo>
                <a:lnTo>
                  <a:pt x="4789367" y="7690070"/>
                </a:lnTo>
                <a:lnTo>
                  <a:pt x="0" y="7690070"/>
                </a:lnTo>
                <a:lnTo>
                  <a:pt x="0" y="0"/>
                </a:lnTo>
                <a:close/>
              </a:path>
            </a:pathLst>
          </a:custGeom>
          <a:blipFill>
            <a:blip r:embed="rId4">
              <a:alphaModFix amt="50000"/>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TextBox 4"/>
          <p:cNvSpPr txBox="1"/>
          <p:nvPr/>
        </p:nvSpPr>
        <p:spPr>
          <a:xfrm>
            <a:off x="3644157" y="3209381"/>
            <a:ext cx="13615143" cy="1209675"/>
          </a:xfrm>
          <a:prstGeom prst="rect">
            <a:avLst/>
          </a:prstGeom>
        </p:spPr>
        <p:txBody>
          <a:bodyPr lIns="0" tIns="0" rIns="0" bIns="0" rtlCol="0" anchor="t">
            <a:spAutoFit/>
          </a:bodyPr>
          <a:lstStyle/>
          <a:p>
            <a:pPr>
              <a:lnSpc>
                <a:spcPts val="9000"/>
              </a:lnSpc>
            </a:pPr>
            <a:r>
              <a:rPr lang="en-US" sz="9000">
                <a:solidFill>
                  <a:srgbClr val="004AAD"/>
                </a:solidFill>
                <a:latin typeface="Montserrat Classic Bold"/>
              </a:rPr>
              <a:t>ADVANTAGES OF LSTM</a:t>
            </a:r>
          </a:p>
        </p:txBody>
      </p:sp>
      <p:sp>
        <p:nvSpPr>
          <p:cNvPr id="5" name="TextBox 5"/>
          <p:cNvSpPr txBox="1"/>
          <p:nvPr/>
        </p:nvSpPr>
        <p:spPr>
          <a:xfrm>
            <a:off x="7011590" y="4780146"/>
            <a:ext cx="10247710" cy="1987550"/>
          </a:xfrm>
          <a:prstGeom prst="rect">
            <a:avLst/>
          </a:prstGeom>
        </p:spPr>
        <p:txBody>
          <a:bodyPr lIns="0" tIns="0" rIns="0" bIns="0" rtlCol="0" anchor="t">
            <a:spAutoFit/>
          </a:bodyPr>
          <a:lstStyle/>
          <a:p>
            <a:pPr marL="539749" lvl="1" indent="-269875">
              <a:lnSpc>
                <a:spcPts val="3999"/>
              </a:lnSpc>
              <a:buFont typeface="Arial"/>
              <a:buChar char="•"/>
            </a:pPr>
            <a:r>
              <a:rPr lang="en-US" sz="2499">
                <a:solidFill>
                  <a:srgbClr val="2E2E2E"/>
                </a:solidFill>
                <a:latin typeface="Montserrat Classic"/>
              </a:rPr>
              <a:t>Offers a broad array of parameters, including learning rates, input, and output biases.</a:t>
            </a:r>
          </a:p>
          <a:p>
            <a:pPr marL="539749" lvl="1" indent="-269875">
              <a:lnSpc>
                <a:spcPts val="3999"/>
              </a:lnSpc>
              <a:buFont typeface="Arial"/>
              <a:buChar char="•"/>
            </a:pPr>
            <a:r>
              <a:rPr lang="en-US" sz="2499">
                <a:solidFill>
                  <a:srgbClr val="2E2E2E"/>
                </a:solidFill>
                <a:latin typeface="Montserrat Classic"/>
              </a:rPr>
              <a:t>Significantly reduces the complexity of updating each weight to O(1) in LSTMs.</a:t>
            </a:r>
          </a:p>
        </p:txBody>
      </p:sp>
      <p:sp>
        <p:nvSpPr>
          <p:cNvPr id="6" name="Freeform 6"/>
          <p:cNvSpPr/>
          <p:nvPr/>
        </p:nvSpPr>
        <p:spPr>
          <a:xfrm rot="1505868">
            <a:off x="9245019" y="-4340343"/>
            <a:ext cx="12580534" cy="8680686"/>
          </a:xfrm>
          <a:custGeom>
            <a:avLst/>
            <a:gdLst/>
            <a:ahLst/>
            <a:cxnLst/>
            <a:rect l="l" t="t" r="r" b="b"/>
            <a:pathLst>
              <a:path w="12580534" h="8680686">
                <a:moveTo>
                  <a:pt x="0" y="0"/>
                </a:moveTo>
                <a:lnTo>
                  <a:pt x="12580534" y="0"/>
                </a:lnTo>
                <a:lnTo>
                  <a:pt x="12580534" y="8680686"/>
                </a:lnTo>
                <a:lnTo>
                  <a:pt x="0" y="8680686"/>
                </a:lnTo>
                <a:lnTo>
                  <a:pt x="0" y="0"/>
                </a:lnTo>
                <a:close/>
              </a:path>
            </a:pathLst>
          </a:custGeom>
          <a:blipFill>
            <a:blip r:embed="rId6">
              <a:alphaModFix amt="50000"/>
              <a:extLst>
                <a:ext uri="{96DAC541-7B7A-43D3-8B79-37D633B846F1}">
                  <asvg:svgBlip xmlns:asvg="http://schemas.microsoft.com/office/drawing/2016/SVG/main" r:embed="rId7"/>
                </a:ext>
              </a:extLst>
            </a:blip>
            <a:stretch>
              <a:fillRect/>
            </a:stretch>
          </a:blipFill>
        </p:spPr>
        <p:txBody>
          <a:bodyPr/>
          <a:lstStyle/>
          <a:p>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318441" y="9258300"/>
            <a:ext cx="9727319" cy="3106962"/>
          </a:xfrm>
          <a:custGeom>
            <a:avLst/>
            <a:gdLst/>
            <a:ahLst/>
            <a:cxnLst/>
            <a:rect l="l" t="t" r="r" b="b"/>
            <a:pathLst>
              <a:path w="9727319" h="3106962">
                <a:moveTo>
                  <a:pt x="0" y="0"/>
                </a:moveTo>
                <a:lnTo>
                  <a:pt x="9727318" y="0"/>
                </a:lnTo>
                <a:lnTo>
                  <a:pt x="9727318" y="3106962"/>
                </a:lnTo>
                <a:lnTo>
                  <a:pt x="0" y="31069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3753097" y="1564031"/>
            <a:ext cx="10858005" cy="5111565"/>
          </a:xfrm>
          <a:custGeom>
            <a:avLst/>
            <a:gdLst/>
            <a:ahLst/>
            <a:cxnLst/>
            <a:rect l="l" t="t" r="r" b="b"/>
            <a:pathLst>
              <a:path w="10858005" h="5111565">
                <a:moveTo>
                  <a:pt x="0" y="0"/>
                </a:moveTo>
                <a:lnTo>
                  <a:pt x="10858006" y="0"/>
                </a:lnTo>
                <a:lnTo>
                  <a:pt x="10858006" y="5111565"/>
                </a:lnTo>
                <a:lnTo>
                  <a:pt x="0" y="5111565"/>
                </a:lnTo>
                <a:lnTo>
                  <a:pt x="0" y="0"/>
                </a:lnTo>
                <a:close/>
              </a:path>
            </a:pathLst>
          </a:custGeom>
          <a:blipFill>
            <a:blip r:embed="rId4"/>
            <a:stretch>
              <a:fillRect/>
            </a:stretch>
          </a:blipFill>
        </p:spPr>
        <p:txBody>
          <a:bodyPr/>
          <a:lstStyle/>
          <a:p>
            <a:endParaRPr lang="en-IN"/>
          </a:p>
        </p:txBody>
      </p:sp>
      <p:sp>
        <p:nvSpPr>
          <p:cNvPr id="4" name="TextBox 4"/>
          <p:cNvSpPr txBox="1"/>
          <p:nvPr/>
        </p:nvSpPr>
        <p:spPr>
          <a:xfrm>
            <a:off x="3474179" y="7570946"/>
            <a:ext cx="11339643" cy="903615"/>
          </a:xfrm>
          <a:prstGeom prst="rect">
            <a:avLst/>
          </a:prstGeom>
        </p:spPr>
        <p:txBody>
          <a:bodyPr lIns="0" tIns="0" rIns="0" bIns="0" rtlCol="0" anchor="t">
            <a:spAutoFit/>
          </a:bodyPr>
          <a:lstStyle/>
          <a:p>
            <a:pPr algn="ctr">
              <a:lnSpc>
                <a:spcPts val="6700"/>
              </a:lnSpc>
            </a:pPr>
            <a:r>
              <a:rPr lang="en-US" sz="6700">
                <a:solidFill>
                  <a:srgbClr val="004AAD"/>
                </a:solidFill>
                <a:latin typeface="Montserrat Classic Bold"/>
              </a:rPr>
              <a:t>LSTM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748</Words>
  <Application>Microsoft Office PowerPoint</Application>
  <PresentationFormat>Custom</PresentationFormat>
  <Paragraphs>51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Montserrat Classic</vt:lpstr>
      <vt:lpstr>Montserrat Classic Bold</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Android Malware: Machine Learning and Deep Learning Insights</dc:title>
  <dc:creator>Deepak Avinash</dc:creator>
  <cp:lastModifiedBy>Deepak Avinash</cp:lastModifiedBy>
  <cp:revision>1</cp:revision>
  <dcterms:created xsi:type="dcterms:W3CDTF">2006-08-16T00:00:00Z</dcterms:created>
  <dcterms:modified xsi:type="dcterms:W3CDTF">2025-09-08T17:15:17Z</dcterms:modified>
  <dc:identifier>DAF0uUgBaHY</dc:identifier>
</cp:coreProperties>
</file>