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4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PGP%20AI-ML\5.%20Case%20Study\loan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PGP%20AI-ML\5.%20Case%20Study\loan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PGP%20AI-ML\5.%20Case%20Study\loan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PGP%20AI-ML\5.%20Case%20Study\loan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PGP%20AI-ML\5.%20Case%20Study\loan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Sheet2!$E$3</c:f>
              <c:strCache>
                <c:ptCount val="1"/>
                <c:pt idx="0">
                  <c:v>Frequency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Sheet2!$D$4:$D$8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Sheet2!$E$4:$E$8</c:f>
              <c:numCache>
                <c:formatCode>General</c:formatCode>
                <c:ptCount val="5"/>
                <c:pt idx="0">
                  <c:v>18641</c:v>
                </c:pt>
                <c:pt idx="1">
                  <c:v>5130</c:v>
                </c:pt>
                <c:pt idx="2">
                  <c:v>3993</c:v>
                </c:pt>
                <c:pt idx="3">
                  <c:v>2976</c:v>
                </c:pt>
                <c:pt idx="4">
                  <c:v>2187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8FC-42E4-AB65-866C1D9E46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2142079"/>
        <c:axId val="562142559"/>
      </c:scatterChart>
      <c:valAx>
        <c:axId val="5621420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142559"/>
        <c:crosses val="autoZero"/>
        <c:crossBetween val="midCat"/>
      </c:valAx>
      <c:valAx>
        <c:axId val="5621425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14207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Sheet2!$E$3</c:f>
              <c:strCache>
                <c:ptCount val="1"/>
                <c:pt idx="0">
                  <c:v>Frequency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Sheet2!$D$4:$D$8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Sheet2!$E$4:$E$8</c:f>
              <c:numCache>
                <c:formatCode>General</c:formatCode>
                <c:ptCount val="5"/>
                <c:pt idx="0">
                  <c:v>18641</c:v>
                </c:pt>
                <c:pt idx="1">
                  <c:v>5130</c:v>
                </c:pt>
                <c:pt idx="2">
                  <c:v>3993</c:v>
                </c:pt>
                <c:pt idx="3">
                  <c:v>2976</c:v>
                </c:pt>
                <c:pt idx="4">
                  <c:v>2187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9F3-4B6C-B78C-49985D3B07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2142079"/>
        <c:axId val="562142559"/>
      </c:scatterChart>
      <c:valAx>
        <c:axId val="5621420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142559"/>
        <c:crosses val="autoZero"/>
        <c:crossBetween val="midCat"/>
      </c:valAx>
      <c:valAx>
        <c:axId val="562142559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14207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Sheet2!$E$3</c:f>
              <c:strCache>
                <c:ptCount val="1"/>
                <c:pt idx="0">
                  <c:v>Frequency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Sheet2!$D$4:$D$17</c:f>
              <c:numCache>
                <c:formatCode>General</c:formatCode>
                <c:ptCount val="1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</c:numCache>
            </c:numRef>
          </c:xVal>
          <c:yVal>
            <c:numRef>
              <c:f>Sheet2!$E$4:$E$17</c:f>
              <c:numCache>
                <c:formatCode>General</c:formatCode>
                <c:ptCount val="14"/>
                <c:pt idx="0">
                  <c:v>18641</c:v>
                </c:pt>
                <c:pt idx="1">
                  <c:v>5130</c:v>
                </c:pt>
                <c:pt idx="2">
                  <c:v>3993</c:v>
                </c:pt>
                <c:pt idx="3">
                  <c:v>2976</c:v>
                </c:pt>
                <c:pt idx="4">
                  <c:v>2187</c:v>
                </c:pt>
                <c:pt idx="5">
                  <c:v>1828</c:v>
                </c:pt>
                <c:pt idx="6">
                  <c:v>1549</c:v>
                </c:pt>
                <c:pt idx="7">
                  <c:v>947</c:v>
                </c:pt>
                <c:pt idx="8">
                  <c:v>693</c:v>
                </c:pt>
                <c:pt idx="9">
                  <c:v>583</c:v>
                </c:pt>
                <c:pt idx="10">
                  <c:v>381</c:v>
                </c:pt>
                <c:pt idx="11">
                  <c:v>381</c:v>
                </c:pt>
                <c:pt idx="12">
                  <c:v>325</c:v>
                </c:pt>
                <c:pt idx="13">
                  <c:v>103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36E-4D85-B2B2-0F35FA841F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2142079"/>
        <c:axId val="562142559"/>
      </c:scatterChart>
      <c:valAx>
        <c:axId val="5621420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142559"/>
        <c:crosses val="autoZero"/>
        <c:crossBetween val="midCat"/>
      </c:valAx>
      <c:valAx>
        <c:axId val="5621425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14207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Sheet2!$E$3</c:f>
              <c:strCache>
                <c:ptCount val="1"/>
                <c:pt idx="0">
                  <c:v>Frequency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Sheet2!$D$4:$D$17</c:f>
              <c:numCache>
                <c:formatCode>General</c:formatCode>
                <c:ptCount val="1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</c:numCache>
            </c:numRef>
          </c:xVal>
          <c:yVal>
            <c:numRef>
              <c:f>Sheet2!$E$4:$E$17</c:f>
              <c:numCache>
                <c:formatCode>General</c:formatCode>
                <c:ptCount val="14"/>
                <c:pt idx="0">
                  <c:v>18641</c:v>
                </c:pt>
                <c:pt idx="1">
                  <c:v>5130</c:v>
                </c:pt>
                <c:pt idx="2">
                  <c:v>3993</c:v>
                </c:pt>
                <c:pt idx="3">
                  <c:v>2976</c:v>
                </c:pt>
                <c:pt idx="4">
                  <c:v>2187</c:v>
                </c:pt>
                <c:pt idx="5">
                  <c:v>1828</c:v>
                </c:pt>
                <c:pt idx="6">
                  <c:v>1549</c:v>
                </c:pt>
                <c:pt idx="7">
                  <c:v>947</c:v>
                </c:pt>
                <c:pt idx="8">
                  <c:v>693</c:v>
                </c:pt>
                <c:pt idx="9">
                  <c:v>583</c:v>
                </c:pt>
                <c:pt idx="10">
                  <c:v>381</c:v>
                </c:pt>
                <c:pt idx="11">
                  <c:v>381</c:v>
                </c:pt>
                <c:pt idx="12">
                  <c:v>325</c:v>
                </c:pt>
                <c:pt idx="13">
                  <c:v>103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4BD-40AD-8813-896DBB3F18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2142079"/>
        <c:axId val="562142559"/>
      </c:scatterChart>
      <c:valAx>
        <c:axId val="5621420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142559"/>
        <c:crosses val="autoZero"/>
        <c:crossBetween val="midCat"/>
      </c:valAx>
      <c:valAx>
        <c:axId val="562142559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14207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Bar Chart</a:t>
            </a:r>
          </a:p>
        </c:rich>
      </c:tx>
      <c:layout>
        <c:manualLayout>
          <c:xMode val="edge"/>
          <c:yMode val="edge"/>
          <c:x val="0.41782633420822402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Sheet1!$D$4:$D$15</c:f>
              <c:strCache>
                <c:ptCount val="12"/>
                <c:pt idx="0">
                  <c:v>&lt; 1 year</c:v>
                </c:pt>
                <c:pt idx="1">
                  <c:v>1 year</c:v>
                </c:pt>
                <c:pt idx="2">
                  <c:v>2 years</c:v>
                </c:pt>
                <c:pt idx="3">
                  <c:v>3 years</c:v>
                </c:pt>
                <c:pt idx="4">
                  <c:v>4 years</c:v>
                </c:pt>
                <c:pt idx="5">
                  <c:v>5 years</c:v>
                </c:pt>
                <c:pt idx="6">
                  <c:v>6 years</c:v>
                </c:pt>
                <c:pt idx="7">
                  <c:v>7 years</c:v>
                </c:pt>
                <c:pt idx="8">
                  <c:v>8 years</c:v>
                </c:pt>
                <c:pt idx="9">
                  <c:v>9 years</c:v>
                </c:pt>
                <c:pt idx="10">
                  <c:v>10+ years</c:v>
                </c:pt>
                <c:pt idx="11">
                  <c:v>n/a</c:v>
                </c:pt>
              </c:strCache>
            </c:strRef>
          </c:cat>
          <c:val>
            <c:numRef>
              <c:f>Sheet1!$E$4:$E$15</c:f>
              <c:numCache>
                <c:formatCode>General</c:formatCode>
                <c:ptCount val="12"/>
                <c:pt idx="0">
                  <c:v>4583</c:v>
                </c:pt>
                <c:pt idx="1">
                  <c:v>3240</c:v>
                </c:pt>
                <c:pt idx="2">
                  <c:v>4388</c:v>
                </c:pt>
                <c:pt idx="3">
                  <c:v>4095</c:v>
                </c:pt>
                <c:pt idx="4">
                  <c:v>3436</c:v>
                </c:pt>
                <c:pt idx="5">
                  <c:v>3282</c:v>
                </c:pt>
                <c:pt idx="6">
                  <c:v>2229</c:v>
                </c:pt>
                <c:pt idx="7">
                  <c:v>1773</c:v>
                </c:pt>
                <c:pt idx="8">
                  <c:v>1479</c:v>
                </c:pt>
                <c:pt idx="9">
                  <c:v>1258</c:v>
                </c:pt>
                <c:pt idx="10">
                  <c:v>8879</c:v>
                </c:pt>
                <c:pt idx="11">
                  <c:v>1075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E8-4A21-A309-9AD36AFAD8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65266943"/>
        <c:axId val="565267423"/>
        <c:axId val="0"/>
      </c:bar3DChart>
      <c:catAx>
        <c:axId val="5652669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5267423"/>
        <c:crosses val="autoZero"/>
        <c:auto val="1"/>
        <c:lblAlgn val="ctr"/>
        <c:lblOffset val="100"/>
        <c:noMultiLvlLbl val="0"/>
      </c:catAx>
      <c:valAx>
        <c:axId val="56526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52669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EAEA1-799E-2BEF-4779-EF4C6A3C2F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F6558F-437F-A758-6104-62204573E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EA4F4-5BAC-8F09-5F52-884958A1D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98535-63A3-4EAA-A473-EC5A63BE668E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3383F-3289-BDDC-0C67-06B84F818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20D29-B8D0-3993-F681-FFA90A8AA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CAC45-C829-47AF-8958-1E64338949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900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AA4D9-F92E-41E4-0003-4A1CE0923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0E9830-667A-663C-0D03-02CFE98C9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699C5-667A-F0BF-9EA9-EF62D647B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98535-63A3-4EAA-A473-EC5A63BE668E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561C4-8450-2CC1-5D5D-37F386A8F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887DB-A6A8-D3BB-ADEF-1FEF1E984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CAC45-C829-47AF-8958-1E64338949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668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860715-54B1-8B99-E7EB-0D991AE63E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BA56E3-DA7A-2DF7-76FC-6D2E0631AD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E7388-01CD-F9DD-5A0A-71D2D1D73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98535-63A3-4EAA-A473-EC5A63BE668E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7BCD9-446C-5467-CF75-B3D24D7E8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BF446-DDD4-CB72-2EEA-F1E3E957E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CAC45-C829-47AF-8958-1E64338949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868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D5C99-07AC-EDF7-C9F6-294ACFC38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DAADE-9F48-5C31-DCBD-DACB30B95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C0025-1F81-BD66-9C78-C9F28F145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98535-63A3-4EAA-A473-EC5A63BE668E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679D9-6F9E-C49F-D328-BD9517E22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C138E-35B1-931F-FA72-3D416F6FE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CAC45-C829-47AF-8958-1E64338949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882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E55C5-1C53-613C-B1EA-C12BCFFB0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B9906-3B02-4810-0E7B-43A169F48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532BC-E434-3809-3F15-4CCF786B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98535-63A3-4EAA-A473-EC5A63BE668E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F1090-0AE7-F76F-2727-0A836A907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9F2C9-0D1B-D2FF-837A-9BC01F24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CAC45-C829-47AF-8958-1E64338949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2246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58B5D-9883-63FB-E27D-3EA8F8FEE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B5EA1-A7CB-F7AA-AAC0-53FF93EBF9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ADE00C-9C95-5C1B-D139-334A84C69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66D68-F175-B1CF-CC8F-DC452854A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98535-63A3-4EAA-A473-EC5A63BE668E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E8DCE-3589-3167-0514-4F50F8C3F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9DA4C-9CB1-01B9-7614-AB9E5F05E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CAC45-C829-47AF-8958-1E64338949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729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7683C-3797-80EC-C848-40A0B0DF5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D6474-8F89-47EB-7ADF-548EE07FB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C9AD0C-B83E-3EA6-A1BA-8FB64739C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39B8FC-4DE1-0946-D95C-7F5C0AB61D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361801-87EA-9710-C978-A57EE69655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521FC1-3EAC-B783-81B2-20F34DB90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98535-63A3-4EAA-A473-EC5A63BE668E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17F2A6-55E6-BC4D-CC7E-DB3DFF373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FDF6B4-92CC-5E6D-FAD7-B2792316F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CAC45-C829-47AF-8958-1E64338949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927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1E4DB-235B-B567-123E-34C609538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D6F83F-F7B4-BAB6-AE5E-FB0DC476D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98535-63A3-4EAA-A473-EC5A63BE668E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D5C2E5-FBC5-C241-EE74-320346F20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6BA525-4ABB-31E4-636B-A027D8336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CAC45-C829-47AF-8958-1E64338949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683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6690D6-C012-3E9F-8F9E-7E533BE42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98535-63A3-4EAA-A473-EC5A63BE668E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7B4B4C-38EC-3371-6292-AB9460814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65B975-4387-7628-2903-354660CC1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CAC45-C829-47AF-8958-1E64338949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630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2327-D9B2-D82F-1669-B43CF8BB7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940B5-91D1-4FB8-F0C1-53215D068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9B20B9-4AF5-9B66-50FC-1553580D1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8A94EE-6FCA-C026-39BA-5A51DB61E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98535-63A3-4EAA-A473-EC5A63BE668E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8D9B84-75E6-89CF-57ED-8504AE299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E5B97-8AED-2C05-FC99-9FC09EE2A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CAC45-C829-47AF-8958-1E64338949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048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CE3D7-DD62-D9FF-9FE1-D9C1E0944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E9CD6-73E8-5681-CFDA-0D02E0876B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3DDBEA-DD91-44AB-A049-EFE4D209D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4881D2-77DF-CDAD-AB49-831ABE5E4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98535-63A3-4EAA-A473-EC5A63BE668E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D83489-2234-1B41-2ED1-F66E43A5C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04000B-E2DB-3187-2B2D-D2F5DFA1C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CAC45-C829-47AF-8958-1E64338949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150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640439-A9B7-796A-17D1-63B0879A6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5C702-3490-3F48-C28D-703B7B74C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8DDA8-00CE-2E66-97D2-84506B037E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8535-63A3-4EAA-A473-EC5A63BE668E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7683E-B975-8A48-CE77-CFAC68526C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7F558-D048-049F-E7BD-9509E8BB4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CAC45-C829-47AF-8958-1E64338949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724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76E53D-E95B-21E4-0AD6-813752073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/>
              <a:t>Lending Club Case Study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5A7AD8-6008-1807-36A0-56F931ED5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u="sng" dirty="0"/>
              <a:t>Problem statement</a:t>
            </a:r>
          </a:p>
          <a:p>
            <a:r>
              <a:rPr lang="en-IN" sz="2000" dirty="0"/>
              <a:t>We would be analysing the data collected from a consumer finance company regarding the details of people for which loans were approved in the time period of 2007 to 2011.</a:t>
            </a:r>
          </a:p>
          <a:p>
            <a:r>
              <a:rPr lang="en-IN" sz="2000" dirty="0"/>
              <a:t>There are situations where people fully pay the loan, are in the process of paying (current), or did not complete the payment on time (default).</a:t>
            </a:r>
          </a:p>
          <a:p>
            <a:r>
              <a:rPr lang="en-IN" sz="2000" dirty="0"/>
              <a:t>The defaulted applicants cause a major loss in this sector, and so the aim of this study is to analyse the dataset and identify the factors that are responsible that could cause people to default.</a:t>
            </a:r>
          </a:p>
          <a:p>
            <a:r>
              <a:rPr lang="en-IN" sz="2000" dirty="0"/>
              <a:t>There could be various driving factors to this, likely related to the annual income, total amount to be paid etc.</a:t>
            </a:r>
          </a:p>
          <a:p>
            <a:r>
              <a:rPr lang="en-IN" sz="2000" dirty="0"/>
              <a:t>We will be doing univariant and bivariant analysis on the data to come up with relevant information that could be useful for the company for future risk assessment.</a:t>
            </a:r>
          </a:p>
        </p:txBody>
      </p:sp>
    </p:spTree>
    <p:extLst>
      <p:ext uri="{BB962C8B-B14F-4D97-AF65-F5344CB8AC3E}">
        <p14:creationId xmlns:p14="http://schemas.microsoft.com/office/powerpoint/2010/main" val="2400530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A8542-B2C6-BE49-250B-135A8683C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57250" indent="-857250">
              <a:buFont typeface="+mj-lt"/>
              <a:buAutoNum type="romanUcPeriod" startAt="4"/>
            </a:pPr>
            <a:r>
              <a:rPr lang="en-IN" sz="3800" u="sng" dirty="0"/>
              <a:t>Bivariant Analysis</a:t>
            </a:r>
            <a:endParaRPr lang="en-IN" sz="38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1D977F2-F86D-A697-624D-FCC51C8A11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929049"/>
              </p:ext>
            </p:extLst>
          </p:nvPr>
        </p:nvGraphicFramePr>
        <p:xfrm>
          <a:off x="1204007" y="1821324"/>
          <a:ext cx="5327422" cy="4710081"/>
        </p:xfrm>
        <a:graphic>
          <a:graphicData uri="http://schemas.openxmlformats.org/drawingml/2006/table">
            <a:tbl>
              <a:tblPr/>
              <a:tblGrid>
                <a:gridCol w="2700537">
                  <a:extLst>
                    <a:ext uri="{9D8B030D-6E8A-4147-A177-3AD203B41FA5}">
                      <a16:colId xmlns:a16="http://schemas.microsoft.com/office/drawing/2014/main" val="143354283"/>
                    </a:ext>
                  </a:extLst>
                </a:gridCol>
                <a:gridCol w="2626885">
                  <a:extLst>
                    <a:ext uri="{9D8B030D-6E8A-4147-A177-3AD203B41FA5}">
                      <a16:colId xmlns:a16="http://schemas.microsoft.com/office/drawing/2014/main" val="4248456518"/>
                    </a:ext>
                  </a:extLst>
                </a:gridCol>
              </a:tblGrid>
              <a:tr h="82633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 Labels</a:t>
                      </a:r>
                    </a:p>
                  </a:txBody>
                  <a:tcPr marL="2009" marR="2009" marT="20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of annual_inc</a:t>
                      </a:r>
                    </a:p>
                  </a:txBody>
                  <a:tcPr marL="2009" marR="2009" marT="20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79384"/>
                  </a:ext>
                </a:extLst>
              </a:tr>
              <a:tr h="82633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</a:t>
                      </a:r>
                    </a:p>
                  </a:txBody>
                  <a:tcPr marL="2009" marR="2009" marT="20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61842.04167</a:t>
                      </a:r>
                    </a:p>
                  </a:txBody>
                  <a:tcPr marL="2009" marR="2009" marT="20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1357781"/>
                  </a:ext>
                </a:extLst>
              </a:tr>
              <a:tr h="82633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Charged Off</a:t>
                      </a:r>
                    </a:p>
                  </a:txBody>
                  <a:tcPr marL="42188" marR="2009" marT="20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54560.0245</a:t>
                      </a:r>
                    </a:p>
                  </a:txBody>
                  <a:tcPr marL="2009" marR="2009" marT="20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9884975"/>
                  </a:ext>
                </a:extLst>
              </a:tr>
              <a:tr h="82633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Current</a:t>
                      </a:r>
                    </a:p>
                  </a:txBody>
                  <a:tcPr marL="42188" marR="2009" marT="20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58038.82</a:t>
                      </a:r>
                    </a:p>
                  </a:txBody>
                  <a:tcPr marL="2009" marR="2009" marT="20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7558562"/>
                  </a:ext>
                </a:extLst>
              </a:tr>
              <a:tr h="82633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Fully Paid</a:t>
                      </a:r>
                    </a:p>
                  </a:txBody>
                  <a:tcPr marL="42188" marR="2009" marT="20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62854.20285</a:t>
                      </a:r>
                    </a:p>
                  </a:txBody>
                  <a:tcPr marL="2009" marR="2009" marT="20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1181660"/>
                  </a:ext>
                </a:extLst>
              </a:tr>
              <a:tr h="82633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credit_card</a:t>
                      </a:r>
                    </a:p>
                  </a:txBody>
                  <a:tcPr marL="2009" marR="2009" marT="20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70439.14779</a:t>
                      </a:r>
                    </a:p>
                  </a:txBody>
                  <a:tcPr marL="2009" marR="2009" marT="20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736819"/>
                  </a:ext>
                </a:extLst>
              </a:tr>
              <a:tr h="82633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Charged Off</a:t>
                      </a:r>
                    </a:p>
                  </a:txBody>
                  <a:tcPr marL="42188" marR="2009" marT="20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64052.04421</a:t>
                      </a:r>
                    </a:p>
                  </a:txBody>
                  <a:tcPr marL="2009" marR="2009" marT="20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1122347"/>
                  </a:ext>
                </a:extLst>
              </a:tr>
              <a:tr h="82633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Current</a:t>
                      </a:r>
                    </a:p>
                  </a:txBody>
                  <a:tcPr marL="42188" marR="2009" marT="20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75787.81456</a:t>
                      </a:r>
                    </a:p>
                  </a:txBody>
                  <a:tcPr marL="2009" marR="2009" marT="20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0602473"/>
                  </a:ext>
                </a:extLst>
              </a:tr>
              <a:tr h="82633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Fully Paid</a:t>
                      </a:r>
                    </a:p>
                  </a:txBody>
                  <a:tcPr marL="42188" marR="2009" marT="20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71088.17733</a:t>
                      </a:r>
                    </a:p>
                  </a:txBody>
                  <a:tcPr marL="2009" marR="2009" marT="20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3647296"/>
                  </a:ext>
                </a:extLst>
              </a:tr>
              <a:tr h="82633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debt_consolidation</a:t>
                      </a:r>
                    </a:p>
                  </a:txBody>
                  <a:tcPr marL="2009" marR="2009" marT="20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67322.05922</a:t>
                      </a:r>
                    </a:p>
                  </a:txBody>
                  <a:tcPr marL="2009" marR="2009" marT="20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960973"/>
                  </a:ext>
                </a:extLst>
              </a:tr>
              <a:tr h="82633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Charged Off</a:t>
                      </a:r>
                    </a:p>
                  </a:txBody>
                  <a:tcPr marL="42188" marR="2009" marT="20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61665.68666</a:t>
                      </a:r>
                    </a:p>
                  </a:txBody>
                  <a:tcPr marL="2009" marR="2009" marT="20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845960"/>
                  </a:ext>
                </a:extLst>
              </a:tr>
              <a:tr h="82633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Current</a:t>
                      </a:r>
                    </a:p>
                  </a:txBody>
                  <a:tcPr marL="42188" marR="2009" marT="20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74824.57218</a:t>
                      </a:r>
                    </a:p>
                  </a:txBody>
                  <a:tcPr marL="2009" marR="2009" marT="20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3605571"/>
                  </a:ext>
                </a:extLst>
              </a:tr>
              <a:tr h="82633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Fully Paid</a:t>
                      </a:r>
                    </a:p>
                  </a:txBody>
                  <a:tcPr marL="42188" marR="2009" marT="20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68058.2386</a:t>
                      </a:r>
                    </a:p>
                  </a:txBody>
                  <a:tcPr marL="2009" marR="2009" marT="20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0954017"/>
                  </a:ext>
                </a:extLst>
              </a:tr>
              <a:tr h="82633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educational</a:t>
                      </a:r>
                    </a:p>
                  </a:txBody>
                  <a:tcPr marL="2009" marR="2009" marT="20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53471.37409</a:t>
                      </a:r>
                    </a:p>
                  </a:txBody>
                  <a:tcPr marL="2009" marR="2009" marT="20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82660"/>
                  </a:ext>
                </a:extLst>
              </a:tr>
              <a:tr h="82633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Charged Off</a:t>
                      </a:r>
                    </a:p>
                  </a:txBody>
                  <a:tcPr marL="42188" marR="2009" marT="20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51711.80357</a:t>
                      </a:r>
                    </a:p>
                  </a:txBody>
                  <a:tcPr marL="2009" marR="2009" marT="20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999733"/>
                  </a:ext>
                </a:extLst>
              </a:tr>
              <a:tr h="82633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Fully Paid</a:t>
                      </a:r>
                    </a:p>
                  </a:txBody>
                  <a:tcPr marL="42188" marR="2009" marT="20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53837.67874</a:t>
                      </a:r>
                    </a:p>
                  </a:txBody>
                  <a:tcPr marL="2009" marR="2009" marT="20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001374"/>
                  </a:ext>
                </a:extLst>
              </a:tr>
              <a:tr h="82633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home_improvement</a:t>
                      </a:r>
                    </a:p>
                  </a:txBody>
                  <a:tcPr marL="2009" marR="2009" marT="20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89736.78495</a:t>
                      </a:r>
                    </a:p>
                  </a:txBody>
                  <a:tcPr marL="2009" marR="2009" marT="20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6226487"/>
                  </a:ext>
                </a:extLst>
              </a:tr>
              <a:tr h="82633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Charged Off</a:t>
                      </a:r>
                    </a:p>
                  </a:txBody>
                  <a:tcPr marL="42188" marR="2009" marT="20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77190.18882</a:t>
                      </a:r>
                    </a:p>
                  </a:txBody>
                  <a:tcPr marL="2009" marR="2009" marT="20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8843399"/>
                  </a:ext>
                </a:extLst>
              </a:tr>
              <a:tr h="82633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Current</a:t>
                      </a:r>
                    </a:p>
                  </a:txBody>
                  <a:tcPr marL="42188" marR="2009" marT="20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96555.15406</a:t>
                      </a:r>
                    </a:p>
                  </a:txBody>
                  <a:tcPr marL="2009" marR="2009" marT="20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223416"/>
                  </a:ext>
                </a:extLst>
              </a:tr>
              <a:tr h="82633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Fully Paid</a:t>
                      </a:r>
                    </a:p>
                  </a:txBody>
                  <a:tcPr marL="42188" marR="2009" marT="20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91186.55297</a:t>
                      </a:r>
                    </a:p>
                  </a:txBody>
                  <a:tcPr marL="2009" marR="2009" marT="20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0671794"/>
                  </a:ext>
                </a:extLst>
              </a:tr>
              <a:tr h="82633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house</a:t>
                      </a:r>
                    </a:p>
                  </a:txBody>
                  <a:tcPr marL="2009" marR="2009" marT="20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76772.28388</a:t>
                      </a:r>
                    </a:p>
                  </a:txBody>
                  <a:tcPr marL="2009" marR="2009" marT="20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3797859"/>
                  </a:ext>
                </a:extLst>
              </a:tr>
              <a:tr h="82633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Charged Off</a:t>
                      </a:r>
                    </a:p>
                  </a:txBody>
                  <a:tcPr marL="42188" marR="2009" marT="20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71540.46847</a:t>
                      </a:r>
                    </a:p>
                  </a:txBody>
                  <a:tcPr marL="2009" marR="2009" marT="20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596612"/>
                  </a:ext>
                </a:extLst>
              </a:tr>
              <a:tr h="82633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Current</a:t>
                      </a:r>
                    </a:p>
                  </a:txBody>
                  <a:tcPr marL="42188" marR="2009" marT="20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77157.14286</a:t>
                      </a:r>
                    </a:p>
                  </a:txBody>
                  <a:tcPr marL="2009" marR="2009" marT="20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344280"/>
                  </a:ext>
                </a:extLst>
              </a:tr>
              <a:tr h="82633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Fully Paid</a:t>
                      </a:r>
                    </a:p>
                  </a:txBody>
                  <a:tcPr marL="42188" marR="2009" marT="20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77756.9887</a:t>
                      </a:r>
                    </a:p>
                  </a:txBody>
                  <a:tcPr marL="2009" marR="2009" marT="20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326790"/>
                  </a:ext>
                </a:extLst>
              </a:tr>
              <a:tr h="82633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major_purchase</a:t>
                      </a:r>
                    </a:p>
                  </a:txBody>
                  <a:tcPr marL="2009" marR="2009" marT="20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66391.5229</a:t>
                      </a:r>
                    </a:p>
                  </a:txBody>
                  <a:tcPr marL="2009" marR="2009" marT="20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284931"/>
                  </a:ext>
                </a:extLst>
              </a:tr>
              <a:tr h="82633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Charged Off</a:t>
                      </a:r>
                    </a:p>
                  </a:txBody>
                  <a:tcPr marL="42188" marR="2009" marT="20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56707.54523</a:t>
                      </a:r>
                    </a:p>
                  </a:txBody>
                  <a:tcPr marL="2009" marR="2009" marT="20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6005254"/>
                  </a:ext>
                </a:extLst>
              </a:tr>
              <a:tr h="82633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Current</a:t>
                      </a:r>
                    </a:p>
                  </a:txBody>
                  <a:tcPr marL="42188" marR="2009" marT="20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59994.16757</a:t>
                      </a:r>
                    </a:p>
                  </a:txBody>
                  <a:tcPr marL="2009" marR="2009" marT="20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9239508"/>
                  </a:ext>
                </a:extLst>
              </a:tr>
              <a:tr h="82633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Fully Paid</a:t>
                      </a:r>
                    </a:p>
                  </a:txBody>
                  <a:tcPr marL="42188" marR="2009" marT="20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67629.35755</a:t>
                      </a:r>
                    </a:p>
                  </a:txBody>
                  <a:tcPr marL="2009" marR="2009" marT="20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6537685"/>
                  </a:ext>
                </a:extLst>
              </a:tr>
              <a:tr h="82633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medical</a:t>
                      </a:r>
                    </a:p>
                  </a:txBody>
                  <a:tcPr marL="2009" marR="2009" marT="20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68252.86377</a:t>
                      </a:r>
                    </a:p>
                  </a:txBody>
                  <a:tcPr marL="2009" marR="2009" marT="20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3488790"/>
                  </a:ext>
                </a:extLst>
              </a:tr>
              <a:tr h="82633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Charged Off</a:t>
                      </a:r>
                    </a:p>
                  </a:txBody>
                  <a:tcPr marL="42188" marR="2009" marT="20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57261.35849</a:t>
                      </a:r>
                    </a:p>
                  </a:txBody>
                  <a:tcPr marL="2009" marR="2009" marT="20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8822891"/>
                  </a:ext>
                </a:extLst>
              </a:tr>
              <a:tr h="82633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Current</a:t>
                      </a:r>
                    </a:p>
                  </a:txBody>
                  <a:tcPr marL="42188" marR="2009" marT="20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111103.08</a:t>
                      </a:r>
                    </a:p>
                  </a:txBody>
                  <a:tcPr marL="2009" marR="2009" marT="20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4298936"/>
                  </a:ext>
                </a:extLst>
              </a:tr>
              <a:tr h="82633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Fully Paid</a:t>
                      </a:r>
                    </a:p>
                  </a:txBody>
                  <a:tcPr marL="42188" marR="2009" marT="20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69384.85849</a:t>
                      </a:r>
                    </a:p>
                  </a:txBody>
                  <a:tcPr marL="2009" marR="2009" marT="20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4924195"/>
                  </a:ext>
                </a:extLst>
              </a:tr>
              <a:tr h="82633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moving</a:t>
                      </a:r>
                    </a:p>
                  </a:txBody>
                  <a:tcPr marL="2009" marR="2009" marT="20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61801.5783</a:t>
                      </a:r>
                    </a:p>
                  </a:txBody>
                  <a:tcPr marL="2009" marR="2009" marT="20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0234022"/>
                  </a:ext>
                </a:extLst>
              </a:tr>
              <a:tr h="82633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Charged Off</a:t>
                      </a:r>
                    </a:p>
                  </a:txBody>
                  <a:tcPr marL="42188" marR="2009" marT="20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55533.76087</a:t>
                      </a:r>
                    </a:p>
                  </a:txBody>
                  <a:tcPr marL="2009" marR="2009" marT="20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6820409"/>
                  </a:ext>
                </a:extLst>
              </a:tr>
              <a:tr h="82633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Current</a:t>
                      </a:r>
                    </a:p>
                  </a:txBody>
                  <a:tcPr marL="42188" marR="2009" marT="20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47465.28571</a:t>
                      </a:r>
                    </a:p>
                  </a:txBody>
                  <a:tcPr marL="2009" marR="2009" marT="20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0192153"/>
                  </a:ext>
                </a:extLst>
              </a:tr>
              <a:tr h="82633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Fully Paid</a:t>
                      </a:r>
                    </a:p>
                  </a:txBody>
                  <a:tcPr marL="42188" marR="2009" marT="20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63200.32469</a:t>
                      </a:r>
                    </a:p>
                  </a:txBody>
                  <a:tcPr marL="2009" marR="2009" marT="20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8747291"/>
                  </a:ext>
                </a:extLst>
              </a:tr>
              <a:tr h="82633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2009" marR="2009" marT="20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63147.25236</a:t>
                      </a:r>
                    </a:p>
                  </a:txBody>
                  <a:tcPr marL="2009" marR="2009" marT="20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4689777"/>
                  </a:ext>
                </a:extLst>
              </a:tr>
              <a:tr h="82633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Charged Off</a:t>
                      </a:r>
                    </a:p>
                  </a:txBody>
                  <a:tcPr marL="42188" marR="2009" marT="20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58676.59368</a:t>
                      </a:r>
                    </a:p>
                  </a:txBody>
                  <a:tcPr marL="2009" marR="2009" marT="20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5909123"/>
                  </a:ext>
                </a:extLst>
              </a:tr>
              <a:tr h="82633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Current</a:t>
                      </a:r>
                    </a:p>
                  </a:txBody>
                  <a:tcPr marL="42188" marR="2009" marT="20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72583.74844</a:t>
                      </a:r>
                    </a:p>
                  </a:txBody>
                  <a:tcPr marL="2009" marR="2009" marT="20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536406"/>
                  </a:ext>
                </a:extLst>
              </a:tr>
              <a:tr h="82633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Fully Paid</a:t>
                      </a:r>
                    </a:p>
                  </a:txBody>
                  <a:tcPr marL="42188" marR="2009" marT="20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63649.12595</a:t>
                      </a:r>
                    </a:p>
                  </a:txBody>
                  <a:tcPr marL="2009" marR="2009" marT="20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6770058"/>
                  </a:ext>
                </a:extLst>
              </a:tr>
              <a:tr h="82633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renewable_energy</a:t>
                      </a:r>
                    </a:p>
                  </a:txBody>
                  <a:tcPr marL="2009" marR="2009" marT="20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77490.00612</a:t>
                      </a:r>
                    </a:p>
                  </a:txBody>
                  <a:tcPr marL="2009" marR="2009" marT="20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6972606"/>
                  </a:ext>
                </a:extLst>
              </a:tr>
              <a:tr h="82633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Charged Off</a:t>
                      </a:r>
                    </a:p>
                  </a:txBody>
                  <a:tcPr marL="42188" marR="2009" marT="20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59240.82263</a:t>
                      </a:r>
                    </a:p>
                  </a:txBody>
                  <a:tcPr marL="2009" marR="2009" marT="20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7000901"/>
                  </a:ext>
                </a:extLst>
              </a:tr>
              <a:tr h="82633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Current</a:t>
                      </a:r>
                    </a:p>
                  </a:txBody>
                  <a:tcPr marL="42188" marR="2009" marT="20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109000</a:t>
                      </a:r>
                    </a:p>
                  </a:txBody>
                  <a:tcPr marL="2009" marR="2009" marT="20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6399413"/>
                  </a:ext>
                </a:extLst>
              </a:tr>
              <a:tr h="82633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Fully Paid</a:t>
                      </a:r>
                    </a:p>
                  </a:txBody>
                  <a:tcPr marL="42188" marR="2009" marT="20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81287.89157</a:t>
                      </a:r>
                    </a:p>
                  </a:txBody>
                  <a:tcPr marL="2009" marR="2009" marT="20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6138577"/>
                  </a:ext>
                </a:extLst>
              </a:tr>
              <a:tr h="82633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small_business</a:t>
                      </a:r>
                    </a:p>
                  </a:txBody>
                  <a:tcPr marL="2009" marR="2009" marT="20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75062.51516</a:t>
                      </a:r>
                    </a:p>
                  </a:txBody>
                  <a:tcPr marL="2009" marR="2009" marT="20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1768926"/>
                  </a:ext>
                </a:extLst>
              </a:tr>
              <a:tr h="82633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Charged Off</a:t>
                      </a:r>
                    </a:p>
                  </a:txBody>
                  <a:tcPr marL="42188" marR="2009" marT="20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67556.26162</a:t>
                      </a:r>
                    </a:p>
                  </a:txBody>
                  <a:tcPr marL="2009" marR="2009" marT="20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5417174"/>
                  </a:ext>
                </a:extLst>
              </a:tr>
              <a:tr h="82633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Current</a:t>
                      </a:r>
                    </a:p>
                  </a:txBody>
                  <a:tcPr marL="42188" marR="2009" marT="20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71143.43243</a:t>
                      </a:r>
                    </a:p>
                  </a:txBody>
                  <a:tcPr marL="2009" marR="2009" marT="20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6223149"/>
                  </a:ext>
                </a:extLst>
              </a:tr>
              <a:tr h="82633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Fully Paid</a:t>
                      </a:r>
                    </a:p>
                  </a:txBody>
                  <a:tcPr marL="42188" marR="2009" marT="20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78076.96594</a:t>
                      </a:r>
                    </a:p>
                  </a:txBody>
                  <a:tcPr marL="2009" marR="2009" marT="20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1920646"/>
                  </a:ext>
                </a:extLst>
              </a:tr>
              <a:tr h="82633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vacation</a:t>
                      </a:r>
                    </a:p>
                  </a:txBody>
                  <a:tcPr marL="2009" marR="2009" marT="20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59218.93346</a:t>
                      </a:r>
                    </a:p>
                  </a:txBody>
                  <a:tcPr marL="2009" marR="2009" marT="20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1346748"/>
                  </a:ext>
                </a:extLst>
              </a:tr>
              <a:tr h="82633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Charged Off</a:t>
                      </a:r>
                    </a:p>
                  </a:txBody>
                  <a:tcPr marL="42188" marR="2009" marT="20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52452.5283</a:t>
                      </a:r>
                    </a:p>
                  </a:txBody>
                  <a:tcPr marL="2009" marR="2009" marT="20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2968965"/>
                  </a:ext>
                </a:extLst>
              </a:tr>
              <a:tr h="82633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Current</a:t>
                      </a:r>
                    </a:p>
                  </a:txBody>
                  <a:tcPr marL="42188" marR="2009" marT="20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65000</a:t>
                      </a:r>
                    </a:p>
                  </a:txBody>
                  <a:tcPr marL="2009" marR="2009" marT="20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6552490"/>
                  </a:ext>
                </a:extLst>
              </a:tr>
              <a:tr h="82633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Fully Paid</a:t>
                      </a:r>
                    </a:p>
                  </a:txBody>
                  <a:tcPr marL="42188" marR="2009" marT="20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60224.9368</a:t>
                      </a:r>
                    </a:p>
                  </a:txBody>
                  <a:tcPr marL="2009" marR="2009" marT="20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472043"/>
                  </a:ext>
                </a:extLst>
              </a:tr>
              <a:tr h="82633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wedding</a:t>
                      </a:r>
                    </a:p>
                  </a:txBody>
                  <a:tcPr marL="2009" marR="2009" marT="20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68663.28147</a:t>
                      </a:r>
                    </a:p>
                  </a:txBody>
                  <a:tcPr marL="2009" marR="2009" marT="20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9040693"/>
                  </a:ext>
                </a:extLst>
              </a:tr>
              <a:tr h="82633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Charged Off</a:t>
                      </a:r>
                    </a:p>
                  </a:txBody>
                  <a:tcPr marL="42188" marR="2009" marT="20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66634.81542</a:t>
                      </a:r>
                    </a:p>
                  </a:txBody>
                  <a:tcPr marL="2009" marR="2009" marT="20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3951722"/>
                  </a:ext>
                </a:extLst>
              </a:tr>
              <a:tr h="82633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Current</a:t>
                      </a:r>
                    </a:p>
                  </a:txBody>
                  <a:tcPr marL="42188" marR="2009" marT="20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79228.11905</a:t>
                      </a:r>
                    </a:p>
                  </a:txBody>
                  <a:tcPr marL="2009" marR="2009" marT="20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2129099"/>
                  </a:ext>
                </a:extLst>
              </a:tr>
              <a:tr h="82633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Fully Paid</a:t>
                      </a:r>
                    </a:p>
                  </a:txBody>
                  <a:tcPr marL="42188" marR="2009" marT="20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68630.59611</a:t>
                      </a:r>
                    </a:p>
                  </a:txBody>
                  <a:tcPr marL="2009" marR="2009" marT="20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7197539"/>
                  </a:ext>
                </a:extLst>
              </a:tr>
              <a:tr h="82633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2009" marR="2009" marT="20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68968.92638</a:t>
                      </a:r>
                    </a:p>
                  </a:txBody>
                  <a:tcPr marL="2009" marR="2009" marT="20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400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9474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F495440-96B4-3FBE-B25F-D57CD0D52D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770713"/>
              </p:ext>
            </p:extLst>
          </p:nvPr>
        </p:nvGraphicFramePr>
        <p:xfrm>
          <a:off x="1453243" y="500743"/>
          <a:ext cx="5448012" cy="5676224"/>
        </p:xfrm>
        <a:graphic>
          <a:graphicData uri="http://schemas.openxmlformats.org/drawingml/2006/table">
            <a:tbl>
              <a:tblPr/>
              <a:tblGrid>
                <a:gridCol w="1666060">
                  <a:extLst>
                    <a:ext uri="{9D8B030D-6E8A-4147-A177-3AD203B41FA5}">
                      <a16:colId xmlns:a16="http://schemas.microsoft.com/office/drawing/2014/main" val="1275438833"/>
                    </a:ext>
                  </a:extLst>
                </a:gridCol>
                <a:gridCol w="1382829">
                  <a:extLst>
                    <a:ext uri="{9D8B030D-6E8A-4147-A177-3AD203B41FA5}">
                      <a16:colId xmlns:a16="http://schemas.microsoft.com/office/drawing/2014/main" val="50627953"/>
                    </a:ext>
                  </a:extLst>
                </a:gridCol>
                <a:gridCol w="649762">
                  <a:extLst>
                    <a:ext uri="{9D8B030D-6E8A-4147-A177-3AD203B41FA5}">
                      <a16:colId xmlns:a16="http://schemas.microsoft.com/office/drawing/2014/main" val="2079756789"/>
                    </a:ext>
                  </a:extLst>
                </a:gridCol>
                <a:gridCol w="799708">
                  <a:extLst>
                    <a:ext uri="{9D8B030D-6E8A-4147-A177-3AD203B41FA5}">
                      <a16:colId xmlns:a16="http://schemas.microsoft.com/office/drawing/2014/main" val="2395511524"/>
                    </a:ext>
                  </a:extLst>
                </a:gridCol>
                <a:gridCol w="949653">
                  <a:extLst>
                    <a:ext uri="{9D8B030D-6E8A-4147-A177-3AD203B41FA5}">
                      <a16:colId xmlns:a16="http://schemas.microsoft.com/office/drawing/2014/main" val="123622155"/>
                    </a:ext>
                  </a:extLst>
                </a:gridCol>
              </a:tblGrid>
              <a:tr h="91552">
                <a:tc>
                  <a:txBody>
                    <a:bodyPr/>
                    <a:lstStyle/>
                    <a:p>
                      <a:pPr algn="l" fontAlgn="b"/>
                      <a:r>
                        <a:rPr lang="en-IN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 Labels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Charged Off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Current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Fully Paid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13293"/>
                  </a:ext>
                </a:extLst>
              </a:tr>
              <a:tr h="91552">
                <a:tc>
                  <a:txBody>
                    <a:bodyPr/>
                    <a:lstStyle/>
                    <a:p>
                      <a:pPr algn="l" fontAlgn="b"/>
                      <a:r>
                        <a:rPr lang="en-IN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 1 year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639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3869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4583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2162183"/>
                  </a:ext>
                </a:extLst>
              </a:tr>
              <a:tr h="91552">
                <a:tc>
                  <a:txBody>
                    <a:bodyPr/>
                    <a:lstStyle/>
                    <a:p>
                      <a:pPr algn="l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MORTGAGE</a:t>
                      </a:r>
                    </a:p>
                  </a:txBody>
                  <a:tcPr marL="38785" marR="1847" marT="18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1085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1301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0809519"/>
                  </a:ext>
                </a:extLst>
              </a:tr>
              <a:tr h="91552">
                <a:tc>
                  <a:txBody>
                    <a:bodyPr/>
                    <a:lstStyle/>
                    <a:p>
                      <a:pPr algn="l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38785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7801698"/>
                  </a:ext>
                </a:extLst>
              </a:tr>
              <a:tr h="91552">
                <a:tc>
                  <a:txBody>
                    <a:bodyPr/>
                    <a:lstStyle/>
                    <a:p>
                      <a:pPr algn="l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38785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8145092"/>
                  </a:ext>
                </a:extLst>
              </a:tr>
              <a:tr h="91552">
                <a:tc>
                  <a:txBody>
                    <a:bodyPr/>
                    <a:lstStyle/>
                    <a:p>
                      <a:pPr algn="l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OWN</a:t>
                      </a:r>
                    </a:p>
                  </a:txBody>
                  <a:tcPr marL="38785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288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344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802657"/>
                  </a:ext>
                </a:extLst>
              </a:tr>
              <a:tr h="91552">
                <a:tc>
                  <a:txBody>
                    <a:bodyPr/>
                    <a:lstStyle/>
                    <a:p>
                      <a:pPr algn="l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RENT</a:t>
                      </a:r>
                    </a:p>
                  </a:txBody>
                  <a:tcPr marL="38785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408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2475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2915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3691018"/>
                  </a:ext>
                </a:extLst>
              </a:tr>
              <a:tr h="91552">
                <a:tc>
                  <a:txBody>
                    <a:bodyPr/>
                    <a:lstStyle/>
                    <a:p>
                      <a:pPr algn="l" fontAlgn="b"/>
                      <a:r>
                        <a:rPr lang="en-IN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year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2713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3240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9085910"/>
                  </a:ext>
                </a:extLst>
              </a:tr>
              <a:tr h="91552">
                <a:tc>
                  <a:txBody>
                    <a:bodyPr/>
                    <a:lstStyle/>
                    <a:p>
                      <a:pPr algn="l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MORTGAGE</a:t>
                      </a:r>
                    </a:p>
                  </a:txBody>
                  <a:tcPr marL="38785" marR="1847" marT="18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806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973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536805"/>
                  </a:ext>
                </a:extLst>
              </a:tr>
              <a:tr h="91552">
                <a:tc>
                  <a:txBody>
                    <a:bodyPr/>
                    <a:lstStyle/>
                    <a:p>
                      <a:pPr algn="l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38785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1764035"/>
                  </a:ext>
                </a:extLst>
              </a:tr>
              <a:tr h="91552">
                <a:tc>
                  <a:txBody>
                    <a:bodyPr/>
                    <a:lstStyle/>
                    <a:p>
                      <a:pPr algn="l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OWN</a:t>
                      </a:r>
                    </a:p>
                  </a:txBody>
                  <a:tcPr marL="38785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7735152"/>
                  </a:ext>
                </a:extLst>
              </a:tr>
              <a:tr h="91552">
                <a:tc>
                  <a:txBody>
                    <a:bodyPr/>
                    <a:lstStyle/>
                    <a:p>
                      <a:pPr algn="l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RENT</a:t>
                      </a:r>
                    </a:p>
                  </a:txBody>
                  <a:tcPr marL="38785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1710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2034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4474427"/>
                  </a:ext>
                </a:extLst>
              </a:tr>
              <a:tr h="91552">
                <a:tc>
                  <a:txBody>
                    <a:bodyPr/>
                    <a:lstStyle/>
                    <a:p>
                      <a:pPr algn="l" fontAlgn="b"/>
                      <a:r>
                        <a:rPr lang="en-IN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10+ years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1331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391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7157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8879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5977272"/>
                  </a:ext>
                </a:extLst>
              </a:tr>
              <a:tr h="91552">
                <a:tc>
                  <a:txBody>
                    <a:bodyPr/>
                    <a:lstStyle/>
                    <a:p>
                      <a:pPr algn="l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MORTGAGE</a:t>
                      </a:r>
                    </a:p>
                  </a:txBody>
                  <a:tcPr marL="38785" marR="1847" marT="18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753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4535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5553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9136652"/>
                  </a:ext>
                </a:extLst>
              </a:tr>
              <a:tr h="91552">
                <a:tc>
                  <a:txBody>
                    <a:bodyPr/>
                    <a:lstStyle/>
                    <a:p>
                      <a:pPr algn="l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38785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642001"/>
                  </a:ext>
                </a:extLst>
              </a:tr>
              <a:tr h="91552">
                <a:tc>
                  <a:txBody>
                    <a:bodyPr/>
                    <a:lstStyle/>
                    <a:p>
                      <a:pPr algn="l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OWN</a:t>
                      </a:r>
                    </a:p>
                  </a:txBody>
                  <a:tcPr marL="38785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633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756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6311146"/>
                  </a:ext>
                </a:extLst>
              </a:tr>
              <a:tr h="91552">
                <a:tc>
                  <a:txBody>
                    <a:bodyPr/>
                    <a:lstStyle/>
                    <a:p>
                      <a:pPr algn="l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RENT</a:t>
                      </a:r>
                    </a:p>
                  </a:txBody>
                  <a:tcPr marL="38785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474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1975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2551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752644"/>
                  </a:ext>
                </a:extLst>
              </a:tr>
              <a:tr h="91552">
                <a:tc>
                  <a:txBody>
                    <a:bodyPr/>
                    <a:lstStyle/>
                    <a:p>
                      <a:pPr algn="l" fontAlgn="b"/>
                      <a:r>
                        <a:rPr lang="en-IN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years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567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3724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4388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3781060"/>
                  </a:ext>
                </a:extLst>
              </a:tr>
              <a:tr h="91552">
                <a:tc>
                  <a:txBody>
                    <a:bodyPr/>
                    <a:lstStyle/>
                    <a:p>
                      <a:pPr algn="l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MORTGAGE</a:t>
                      </a:r>
                    </a:p>
                  </a:txBody>
                  <a:tcPr marL="38785" marR="1847" marT="18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1255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1469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5276930"/>
                  </a:ext>
                </a:extLst>
              </a:tr>
              <a:tr h="91552">
                <a:tc>
                  <a:txBody>
                    <a:bodyPr/>
                    <a:lstStyle/>
                    <a:p>
                      <a:pPr algn="l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38785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3865066"/>
                  </a:ext>
                </a:extLst>
              </a:tr>
              <a:tr h="91552">
                <a:tc>
                  <a:txBody>
                    <a:bodyPr/>
                    <a:lstStyle/>
                    <a:p>
                      <a:pPr algn="l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OWN</a:t>
                      </a:r>
                    </a:p>
                  </a:txBody>
                  <a:tcPr marL="38785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1622695"/>
                  </a:ext>
                </a:extLst>
              </a:tr>
              <a:tr h="91552">
                <a:tc>
                  <a:txBody>
                    <a:bodyPr/>
                    <a:lstStyle/>
                    <a:p>
                      <a:pPr algn="l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RENT</a:t>
                      </a:r>
                    </a:p>
                  </a:txBody>
                  <a:tcPr marL="38785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348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2225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2626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4952542"/>
                  </a:ext>
                </a:extLst>
              </a:tr>
              <a:tr h="91552">
                <a:tc>
                  <a:txBody>
                    <a:bodyPr/>
                    <a:lstStyle/>
                    <a:p>
                      <a:pPr algn="l" fontAlgn="b"/>
                      <a:r>
                        <a:rPr lang="en-IN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years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555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3457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4095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4211699"/>
                  </a:ext>
                </a:extLst>
              </a:tr>
              <a:tr h="91552">
                <a:tc>
                  <a:txBody>
                    <a:bodyPr/>
                    <a:lstStyle/>
                    <a:p>
                      <a:pPr algn="l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MORTGAGE</a:t>
                      </a:r>
                    </a:p>
                  </a:txBody>
                  <a:tcPr marL="38785" marR="1847" marT="18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1334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1571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202839"/>
                  </a:ext>
                </a:extLst>
              </a:tr>
              <a:tr h="91552">
                <a:tc>
                  <a:txBody>
                    <a:bodyPr/>
                    <a:lstStyle/>
                    <a:p>
                      <a:pPr algn="l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38785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1398782"/>
                  </a:ext>
                </a:extLst>
              </a:tr>
              <a:tr h="91552">
                <a:tc>
                  <a:txBody>
                    <a:bodyPr/>
                    <a:lstStyle/>
                    <a:p>
                      <a:pPr algn="l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OWN</a:t>
                      </a:r>
                    </a:p>
                  </a:txBody>
                  <a:tcPr marL="38785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7328491"/>
                  </a:ext>
                </a:extLst>
              </a:tr>
              <a:tr h="91552">
                <a:tc>
                  <a:txBody>
                    <a:bodyPr/>
                    <a:lstStyle/>
                    <a:p>
                      <a:pPr algn="l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RENT</a:t>
                      </a:r>
                    </a:p>
                  </a:txBody>
                  <a:tcPr marL="38785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1908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2261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6536566"/>
                  </a:ext>
                </a:extLst>
              </a:tr>
              <a:tr h="91552">
                <a:tc>
                  <a:txBody>
                    <a:bodyPr/>
                    <a:lstStyle/>
                    <a:p>
                      <a:pPr algn="l" fontAlgn="b"/>
                      <a:r>
                        <a:rPr lang="en-IN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years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462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2880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3436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778040"/>
                  </a:ext>
                </a:extLst>
              </a:tr>
              <a:tr h="91552">
                <a:tc>
                  <a:txBody>
                    <a:bodyPr/>
                    <a:lstStyle/>
                    <a:p>
                      <a:pPr algn="l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MORTGAGE</a:t>
                      </a:r>
                    </a:p>
                  </a:txBody>
                  <a:tcPr marL="38785" marR="1847" marT="18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1183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1402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3875128"/>
                  </a:ext>
                </a:extLst>
              </a:tr>
              <a:tr h="91552">
                <a:tc>
                  <a:txBody>
                    <a:bodyPr/>
                    <a:lstStyle/>
                    <a:p>
                      <a:pPr algn="l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38785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1851824"/>
                  </a:ext>
                </a:extLst>
              </a:tr>
              <a:tr h="91552">
                <a:tc>
                  <a:txBody>
                    <a:bodyPr/>
                    <a:lstStyle/>
                    <a:p>
                      <a:pPr algn="l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OWN</a:t>
                      </a:r>
                    </a:p>
                  </a:txBody>
                  <a:tcPr marL="38785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6912900"/>
                  </a:ext>
                </a:extLst>
              </a:tr>
              <a:tr h="91552">
                <a:tc>
                  <a:txBody>
                    <a:bodyPr/>
                    <a:lstStyle/>
                    <a:p>
                      <a:pPr algn="l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RENT</a:t>
                      </a:r>
                    </a:p>
                  </a:txBody>
                  <a:tcPr marL="38785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1486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1786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3766825"/>
                  </a:ext>
                </a:extLst>
              </a:tr>
              <a:tr h="91552">
                <a:tc>
                  <a:txBody>
                    <a:bodyPr/>
                    <a:lstStyle/>
                    <a:p>
                      <a:pPr algn="l" fontAlgn="b"/>
                      <a:r>
                        <a:rPr lang="en-IN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years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458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2736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3282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629355"/>
                  </a:ext>
                </a:extLst>
              </a:tr>
              <a:tr h="91552">
                <a:tc>
                  <a:txBody>
                    <a:bodyPr/>
                    <a:lstStyle/>
                    <a:p>
                      <a:pPr algn="l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MORTGAGE</a:t>
                      </a:r>
                    </a:p>
                  </a:txBody>
                  <a:tcPr marL="38785" marR="1847" marT="18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1238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1484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6187402"/>
                  </a:ext>
                </a:extLst>
              </a:tr>
              <a:tr h="91552">
                <a:tc>
                  <a:txBody>
                    <a:bodyPr/>
                    <a:lstStyle/>
                    <a:p>
                      <a:pPr algn="l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38785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1741073"/>
                  </a:ext>
                </a:extLst>
              </a:tr>
              <a:tr h="91552">
                <a:tc>
                  <a:txBody>
                    <a:bodyPr/>
                    <a:lstStyle/>
                    <a:p>
                      <a:pPr algn="l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38785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737113"/>
                  </a:ext>
                </a:extLst>
              </a:tr>
              <a:tr h="91552">
                <a:tc>
                  <a:txBody>
                    <a:bodyPr/>
                    <a:lstStyle/>
                    <a:p>
                      <a:pPr algn="l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OWN</a:t>
                      </a:r>
                    </a:p>
                  </a:txBody>
                  <a:tcPr marL="38785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6399079"/>
                  </a:ext>
                </a:extLst>
              </a:tr>
              <a:tr h="91552">
                <a:tc>
                  <a:txBody>
                    <a:bodyPr/>
                    <a:lstStyle/>
                    <a:p>
                      <a:pPr algn="l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RENT</a:t>
                      </a:r>
                    </a:p>
                  </a:txBody>
                  <a:tcPr marL="38785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1559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197352"/>
                  </a:ext>
                </a:extLst>
              </a:tr>
              <a:tr h="91552">
                <a:tc>
                  <a:txBody>
                    <a:bodyPr/>
                    <a:lstStyle/>
                    <a:p>
                      <a:pPr algn="l" fontAlgn="b"/>
                      <a:r>
                        <a:rPr lang="en-IN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years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1861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2229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794694"/>
                  </a:ext>
                </a:extLst>
              </a:tr>
              <a:tr h="91552">
                <a:tc>
                  <a:txBody>
                    <a:bodyPr/>
                    <a:lstStyle/>
                    <a:p>
                      <a:pPr algn="l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MORTGAGE</a:t>
                      </a:r>
                    </a:p>
                  </a:txBody>
                  <a:tcPr marL="38785" marR="1847" marT="18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925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1092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1156413"/>
                  </a:ext>
                </a:extLst>
              </a:tr>
              <a:tr h="91552">
                <a:tc>
                  <a:txBody>
                    <a:bodyPr/>
                    <a:lstStyle/>
                    <a:p>
                      <a:pPr algn="l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38785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971324"/>
                  </a:ext>
                </a:extLst>
              </a:tr>
              <a:tr h="91552">
                <a:tc>
                  <a:txBody>
                    <a:bodyPr/>
                    <a:lstStyle/>
                    <a:p>
                      <a:pPr algn="l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OWN</a:t>
                      </a:r>
                    </a:p>
                  </a:txBody>
                  <a:tcPr marL="38785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2118042"/>
                  </a:ext>
                </a:extLst>
              </a:tr>
              <a:tr h="91552">
                <a:tc>
                  <a:txBody>
                    <a:bodyPr/>
                    <a:lstStyle/>
                    <a:p>
                      <a:pPr algn="l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RENT</a:t>
                      </a:r>
                    </a:p>
                  </a:txBody>
                  <a:tcPr marL="38785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801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972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3692598"/>
                  </a:ext>
                </a:extLst>
              </a:tr>
              <a:tr h="91552">
                <a:tc>
                  <a:txBody>
                    <a:bodyPr/>
                    <a:lstStyle/>
                    <a:p>
                      <a:pPr algn="l" fontAlgn="b"/>
                      <a:r>
                        <a:rPr lang="en-IN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years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1448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1773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3848908"/>
                  </a:ext>
                </a:extLst>
              </a:tr>
              <a:tr h="91552">
                <a:tc>
                  <a:txBody>
                    <a:bodyPr/>
                    <a:lstStyle/>
                    <a:p>
                      <a:pPr algn="l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MORTGAGE</a:t>
                      </a:r>
                    </a:p>
                  </a:txBody>
                  <a:tcPr marL="38785" marR="1847" marT="18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733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884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6589982"/>
                  </a:ext>
                </a:extLst>
              </a:tr>
              <a:tr h="91552">
                <a:tc>
                  <a:txBody>
                    <a:bodyPr/>
                    <a:lstStyle/>
                    <a:p>
                      <a:pPr algn="l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38785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9321506"/>
                  </a:ext>
                </a:extLst>
              </a:tr>
              <a:tr h="91552">
                <a:tc>
                  <a:txBody>
                    <a:bodyPr/>
                    <a:lstStyle/>
                    <a:p>
                      <a:pPr algn="l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OWN</a:t>
                      </a:r>
                    </a:p>
                  </a:txBody>
                  <a:tcPr marL="38785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6555007"/>
                  </a:ext>
                </a:extLst>
              </a:tr>
              <a:tr h="91552">
                <a:tc>
                  <a:txBody>
                    <a:bodyPr/>
                    <a:lstStyle/>
                    <a:p>
                      <a:pPr algn="l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RENT</a:t>
                      </a:r>
                    </a:p>
                  </a:txBody>
                  <a:tcPr marL="38785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599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746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0283784"/>
                  </a:ext>
                </a:extLst>
              </a:tr>
              <a:tr h="91552">
                <a:tc>
                  <a:txBody>
                    <a:bodyPr/>
                    <a:lstStyle/>
                    <a:p>
                      <a:pPr algn="l" fontAlgn="b"/>
                      <a:r>
                        <a:rPr lang="en-IN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years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1232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1479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8039395"/>
                  </a:ext>
                </a:extLst>
              </a:tr>
              <a:tr h="91552">
                <a:tc>
                  <a:txBody>
                    <a:bodyPr/>
                    <a:lstStyle/>
                    <a:p>
                      <a:pPr algn="l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MORTGAGE</a:t>
                      </a:r>
                    </a:p>
                  </a:txBody>
                  <a:tcPr marL="38785" marR="1847" marT="18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656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781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665994"/>
                  </a:ext>
                </a:extLst>
              </a:tr>
              <a:tr h="91552">
                <a:tc>
                  <a:txBody>
                    <a:bodyPr/>
                    <a:lstStyle/>
                    <a:p>
                      <a:pPr algn="l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38785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569693"/>
                  </a:ext>
                </a:extLst>
              </a:tr>
              <a:tr h="91552">
                <a:tc>
                  <a:txBody>
                    <a:bodyPr/>
                    <a:lstStyle/>
                    <a:p>
                      <a:pPr algn="l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OWN</a:t>
                      </a:r>
                    </a:p>
                  </a:txBody>
                  <a:tcPr marL="38785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3133242"/>
                  </a:ext>
                </a:extLst>
              </a:tr>
              <a:tr h="91552">
                <a:tc>
                  <a:txBody>
                    <a:bodyPr/>
                    <a:lstStyle/>
                    <a:p>
                      <a:pPr algn="l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RENT</a:t>
                      </a:r>
                    </a:p>
                  </a:txBody>
                  <a:tcPr marL="38785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469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574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3625586"/>
                  </a:ext>
                </a:extLst>
              </a:tr>
              <a:tr h="91552">
                <a:tc>
                  <a:txBody>
                    <a:bodyPr/>
                    <a:lstStyle/>
                    <a:p>
                      <a:pPr algn="l" fontAlgn="b"/>
                      <a:r>
                        <a:rPr lang="en-IN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years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1068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1258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4700281"/>
                  </a:ext>
                </a:extLst>
              </a:tr>
              <a:tr h="91552">
                <a:tc>
                  <a:txBody>
                    <a:bodyPr/>
                    <a:lstStyle/>
                    <a:p>
                      <a:pPr algn="l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MORTGAGE</a:t>
                      </a:r>
                    </a:p>
                  </a:txBody>
                  <a:tcPr marL="38785" marR="1847" marT="18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702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7917666"/>
                  </a:ext>
                </a:extLst>
              </a:tr>
              <a:tr h="91552">
                <a:tc>
                  <a:txBody>
                    <a:bodyPr/>
                    <a:lstStyle/>
                    <a:p>
                      <a:pPr algn="l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OWN</a:t>
                      </a:r>
                    </a:p>
                  </a:txBody>
                  <a:tcPr marL="38785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8765546"/>
                  </a:ext>
                </a:extLst>
              </a:tr>
              <a:tr h="91552">
                <a:tc>
                  <a:txBody>
                    <a:bodyPr/>
                    <a:lstStyle/>
                    <a:p>
                      <a:pPr algn="l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RENT</a:t>
                      </a:r>
                    </a:p>
                  </a:txBody>
                  <a:tcPr marL="38785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391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464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5618257"/>
                  </a:ext>
                </a:extLst>
              </a:tr>
              <a:tr h="91552">
                <a:tc>
                  <a:txBody>
                    <a:bodyPr/>
                    <a:lstStyle/>
                    <a:p>
                      <a:pPr algn="l" fontAlgn="b"/>
                      <a:r>
                        <a:rPr lang="en-IN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805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1075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3664382"/>
                  </a:ext>
                </a:extLst>
              </a:tr>
              <a:tr h="91552">
                <a:tc>
                  <a:txBody>
                    <a:bodyPr/>
                    <a:lstStyle/>
                    <a:p>
                      <a:pPr algn="l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MORTGAGE</a:t>
                      </a:r>
                    </a:p>
                  </a:txBody>
                  <a:tcPr marL="38785" marR="1847" marT="18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344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447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4780965"/>
                  </a:ext>
                </a:extLst>
              </a:tr>
              <a:tr h="91552">
                <a:tc>
                  <a:txBody>
                    <a:bodyPr/>
                    <a:lstStyle/>
                    <a:p>
                      <a:pPr algn="l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OWN</a:t>
                      </a:r>
                    </a:p>
                  </a:txBody>
                  <a:tcPr marL="38785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5257096"/>
                  </a:ext>
                </a:extLst>
              </a:tr>
              <a:tr h="91552">
                <a:tc>
                  <a:txBody>
                    <a:bodyPr/>
                    <a:lstStyle/>
                    <a:p>
                      <a:pPr algn="l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RENT</a:t>
                      </a:r>
                    </a:p>
                  </a:txBody>
                  <a:tcPr marL="38785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411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3202369"/>
                  </a:ext>
                </a:extLst>
              </a:tr>
              <a:tr h="91552">
                <a:tc>
                  <a:txBody>
                    <a:bodyPr/>
                    <a:lstStyle/>
                    <a:p>
                      <a:pPr algn="l" fontAlgn="b"/>
                      <a:r>
                        <a:rPr lang="en-IN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5627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1140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32950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39717</a:t>
                      </a:r>
                    </a:p>
                  </a:txBody>
                  <a:tcPr marL="1847" marR="1847" marT="18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513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8090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2703022-C2A1-F0FC-373A-84B3B1B2D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1582"/>
            <a:ext cx="10515600" cy="1325563"/>
          </a:xfrm>
        </p:spPr>
        <p:txBody>
          <a:bodyPr>
            <a:normAutofit/>
          </a:bodyPr>
          <a:lstStyle/>
          <a:p>
            <a:pPr marL="857250" indent="-857250">
              <a:buFont typeface="+mj-lt"/>
              <a:buAutoNum type="romanUcPeriod" startAt="5"/>
            </a:pPr>
            <a:r>
              <a:rPr lang="en-IN" sz="3800" u="sng" dirty="0"/>
              <a:t>Observations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2C0188-4A40-C435-49B1-775ED4098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Based on the analysis conducted, below are the conclusions that we could come up with: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It seems that </a:t>
            </a:r>
            <a:r>
              <a:rPr lang="en-US" sz="1800" b="1" dirty="0"/>
              <a:t>higher interest rates </a:t>
            </a:r>
            <a:r>
              <a:rPr lang="en-US" sz="1800" dirty="0"/>
              <a:t>(e.g., 10.00%, 10.25%, etc.) have a higher frequency of borrowers in the 'Charged Off' category compared to 'Fully Paid’.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It appears that borrowers with </a:t>
            </a:r>
            <a:r>
              <a:rPr lang="en-US" sz="1800" b="1" dirty="0"/>
              <a:t>shorter employment lengths </a:t>
            </a:r>
            <a:r>
              <a:rPr lang="en-US" sz="1800" dirty="0"/>
              <a:t>(e.g., &lt;1 year, 1 year) have a higher frequency in the 'Charged Off' category compared to 'Fully Paid’.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It appears that borrowers who are </a:t>
            </a:r>
            <a:r>
              <a:rPr lang="en-US" sz="1800" b="1" dirty="0"/>
              <a:t>renting</a:t>
            </a:r>
            <a:r>
              <a:rPr lang="en-US" sz="1800" dirty="0"/>
              <a:t> (RENT) have a higher frequency in the 'Charged Off' category compared to 'Fully Paid', while borrowers with a mortgage (MORTGAGE) have a higher frequency in the 'Fully Paid' category.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It seems that borrowers who took loans for </a:t>
            </a:r>
            <a:r>
              <a:rPr lang="en-US" sz="1800" b="1" dirty="0"/>
              <a:t>purposes such as credit card, debt consolidation, and small business</a:t>
            </a:r>
            <a:r>
              <a:rPr lang="en-US" sz="1800" dirty="0"/>
              <a:t> have higher frequencies in the 'Charged Off' category compared to 'Fully Paid'.</a:t>
            </a:r>
            <a:endParaRPr lang="en-IN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88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4B2840-EDCD-8374-8283-ED86F8F31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1583"/>
            <a:ext cx="10515600" cy="1325563"/>
          </a:xfrm>
        </p:spPr>
        <p:txBody>
          <a:bodyPr>
            <a:normAutofit/>
          </a:bodyPr>
          <a:lstStyle/>
          <a:p>
            <a:pPr marL="857250" indent="-857250">
              <a:buFont typeface="+mj-lt"/>
              <a:buAutoNum type="romanUcPeriod"/>
            </a:pPr>
            <a:r>
              <a:rPr lang="en-IN" sz="3800" u="sng" dirty="0"/>
              <a:t>Data Cleaning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58FFCC-4604-C2FF-DFFC-C4D79524E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04418"/>
          </a:xfrm>
        </p:spPr>
        <p:txBody>
          <a:bodyPr>
            <a:normAutofit lnSpcReduction="10000"/>
          </a:bodyPr>
          <a:lstStyle/>
          <a:p>
            <a:r>
              <a:rPr lang="en-IN" sz="2000" dirty="0"/>
              <a:t>The contents of the dataset needs to be cleaned up to add/update relevant column names, remove columns which won’t be useful in the analysis and having the dataset in the format that would be useful to do proper analysis on.</a:t>
            </a:r>
          </a:p>
          <a:p>
            <a:r>
              <a:rPr lang="en-IN" sz="2000" dirty="0"/>
              <a:t>Based on the type of data seen from the file, the below fields are being removed, as it doesn’t provide any useful info related to our problem statement: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600" b="1" dirty="0"/>
              <a:t>url</a:t>
            </a:r>
            <a:r>
              <a:rPr lang="en-IN" sz="1600" dirty="0"/>
              <a:t>:</a:t>
            </a:r>
            <a:r>
              <a:rPr lang="en-IN" sz="1600" b="1" dirty="0"/>
              <a:t> </a:t>
            </a:r>
            <a:r>
              <a:rPr lang="en-IN" sz="1600" dirty="0"/>
              <a:t>irrelevant for analysis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600" b="1" dirty="0" err="1"/>
              <a:t>desc</a:t>
            </a:r>
            <a:r>
              <a:rPr lang="en-IN" sz="1600" dirty="0"/>
              <a:t>:</a:t>
            </a:r>
            <a:r>
              <a:rPr lang="en-IN" sz="1600" b="1" dirty="0"/>
              <a:t> </a:t>
            </a:r>
            <a:r>
              <a:rPr lang="en-IN" sz="1600" dirty="0"/>
              <a:t>irrelevant for analysis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600" b="1" dirty="0" err="1"/>
              <a:t>pymnt_plan</a:t>
            </a:r>
            <a:r>
              <a:rPr lang="en-IN" sz="1600" dirty="0"/>
              <a:t>: same for all applicants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600" b="1" dirty="0" err="1"/>
              <a:t>initial_list_status</a:t>
            </a:r>
            <a:r>
              <a:rPr lang="en-IN" sz="1600" dirty="0"/>
              <a:t>: same for all applicants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600" b="1" dirty="0"/>
              <a:t>collections_12_mths_ex_med</a:t>
            </a:r>
            <a:r>
              <a:rPr lang="en-IN" sz="1600" b="1" dirty="0"/>
              <a:t> </a:t>
            </a:r>
            <a:r>
              <a:rPr lang="en-IN" sz="1600" dirty="0"/>
              <a:t>- </a:t>
            </a:r>
            <a:r>
              <a:rPr lang="en-US" sz="1600" b="1" dirty="0" err="1"/>
              <a:t>total_il_high_credit_limit</a:t>
            </a:r>
            <a:r>
              <a:rPr lang="en-US" sz="1600" b="1" dirty="0"/>
              <a:t> (</a:t>
            </a:r>
            <a:r>
              <a:rPr lang="en-US" sz="1600" dirty="0"/>
              <a:t>rest all columns</a:t>
            </a:r>
            <a:r>
              <a:rPr lang="en-US" sz="1600" b="1" dirty="0"/>
              <a:t>)</a:t>
            </a:r>
            <a:r>
              <a:rPr lang="en-US" sz="1600" dirty="0"/>
              <a:t>: these are either same for all or are NA</a:t>
            </a:r>
            <a:endParaRPr lang="en-IN" sz="1600" dirty="0"/>
          </a:p>
          <a:p>
            <a:r>
              <a:rPr lang="en-IN" sz="2000" dirty="0"/>
              <a:t>We also remove the columns that have more than 20,000 records missing data.</a:t>
            </a:r>
          </a:p>
          <a:p>
            <a:r>
              <a:rPr lang="en-IN" sz="2000" dirty="0"/>
              <a:t>Some columns are updated with rounding the decimal points to 2 characters.</a:t>
            </a:r>
          </a:p>
          <a:p>
            <a:r>
              <a:rPr lang="en-IN" sz="2000" dirty="0"/>
              <a:t>It is checked if there are any duplicate records. If so, they will be removed.</a:t>
            </a:r>
          </a:p>
          <a:p>
            <a:r>
              <a:rPr lang="en-IN" sz="2000" dirty="0"/>
              <a:t>After these steps are completed, we are left with a cleaner, smaller dataset.</a:t>
            </a:r>
          </a:p>
          <a:p>
            <a:pPr lvl="1"/>
            <a:endParaRPr lang="en-IN" sz="1600" dirty="0"/>
          </a:p>
          <a:p>
            <a:pPr marL="457200" lvl="1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383692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4B2840-EDCD-8374-8283-ED86F8F31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1583"/>
            <a:ext cx="10515600" cy="1325563"/>
          </a:xfrm>
        </p:spPr>
        <p:txBody>
          <a:bodyPr>
            <a:normAutofit/>
          </a:bodyPr>
          <a:lstStyle/>
          <a:p>
            <a:pPr marL="857250" indent="-857250">
              <a:buFont typeface="+mj-lt"/>
              <a:buAutoNum type="romanUcPeriod" startAt="2"/>
            </a:pPr>
            <a:r>
              <a:rPr lang="en-IN" sz="3800" u="sng" dirty="0"/>
              <a:t>Univariant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58FFCC-4604-C2FF-DFFC-C4D79524E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04418"/>
          </a:xfrm>
        </p:spPr>
        <p:txBody>
          <a:bodyPr>
            <a:normAutofit/>
          </a:bodyPr>
          <a:lstStyle/>
          <a:p>
            <a:r>
              <a:rPr lang="en-IN" sz="2000" dirty="0"/>
              <a:t>The dataset contains various types of columns that could be falling into either of the 2 variables: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800" dirty="0"/>
              <a:t>Ordered: The set of columns that have a particular ordering. Some examples are: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IN" sz="1600" dirty="0" err="1"/>
              <a:t>emp_length</a:t>
            </a:r>
            <a:endParaRPr lang="en-IN" sz="16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IN" sz="1600" dirty="0"/>
              <a:t>grade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IN" sz="1600" dirty="0" err="1"/>
              <a:t>sub_grade</a:t>
            </a:r>
            <a:endParaRPr lang="en-IN" sz="1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800" dirty="0"/>
              <a:t>Unordered: Ones that do not have a particular order to be classified in. Some examples are: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IN" sz="1600" dirty="0" err="1"/>
              <a:t>home_ownership</a:t>
            </a:r>
            <a:endParaRPr lang="en-IN" sz="16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IN" sz="1600" dirty="0" err="1"/>
              <a:t>verification_status</a:t>
            </a:r>
            <a:endParaRPr lang="en-IN" sz="16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IN" sz="1600" dirty="0"/>
              <a:t>purpose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IN" sz="1600" dirty="0"/>
          </a:p>
          <a:p>
            <a:r>
              <a:rPr lang="en-IN" sz="2000" dirty="0"/>
              <a:t>Apart from these, we also have quantitative variables here. For example: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1600" dirty="0" err="1"/>
              <a:t>loan_amnt</a:t>
            </a:r>
            <a:endParaRPr lang="en-IN" sz="16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1600" dirty="0" err="1"/>
              <a:t>int_rate</a:t>
            </a:r>
            <a:endParaRPr lang="en-IN" sz="1600" dirty="0"/>
          </a:p>
          <a:p>
            <a:pPr lvl="1">
              <a:buFont typeface="Courier New" panose="02070309020205020404" pitchFamily="49" charset="0"/>
              <a:buChar char="o"/>
            </a:pPr>
            <a:endParaRPr lang="en-IN" sz="1600" dirty="0"/>
          </a:p>
          <a:p>
            <a:pPr lvl="2">
              <a:buFont typeface="Courier New" panose="02070309020205020404" pitchFamily="49" charset="0"/>
              <a:buChar char="o"/>
            </a:pPr>
            <a:endParaRPr lang="en-IN" sz="1600" dirty="0"/>
          </a:p>
          <a:p>
            <a:pPr lvl="2">
              <a:buFont typeface="Courier New" panose="02070309020205020404" pitchFamily="49" charset="0"/>
              <a:buChar char="o"/>
            </a:pPr>
            <a:endParaRPr lang="en-IN" sz="1600" dirty="0"/>
          </a:p>
          <a:p>
            <a:pPr lvl="2">
              <a:buFont typeface="Wingdings" panose="05000000000000000000" pitchFamily="2" charset="2"/>
              <a:buChar char="Ø"/>
            </a:pPr>
            <a:endParaRPr lang="en-IN" sz="1400" dirty="0"/>
          </a:p>
          <a:p>
            <a:pPr marL="457200" lvl="1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716187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A5F421-4180-39C2-7E2A-ECE17C5DBEE1}"/>
              </a:ext>
            </a:extLst>
          </p:cNvPr>
          <p:cNvSpPr txBox="1"/>
          <p:nvPr/>
        </p:nvSpPr>
        <p:spPr>
          <a:xfrm>
            <a:off x="778329" y="821871"/>
            <a:ext cx="101835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Let’s try to see the frequency plot for some of the unordered sets</a:t>
            </a:r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447E563-C99D-A8C8-D5DE-5D1DC46C97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725485"/>
              </p:ext>
            </p:extLst>
          </p:nvPr>
        </p:nvGraphicFramePr>
        <p:xfrm>
          <a:off x="861785" y="1448354"/>
          <a:ext cx="3405415" cy="2258235"/>
        </p:xfrm>
        <a:graphic>
          <a:graphicData uri="http://schemas.openxmlformats.org/drawingml/2006/table">
            <a:tbl>
              <a:tblPr/>
              <a:tblGrid>
                <a:gridCol w="1181471">
                  <a:extLst>
                    <a:ext uri="{9D8B030D-6E8A-4147-A177-3AD203B41FA5}">
                      <a16:colId xmlns:a16="http://schemas.microsoft.com/office/drawing/2014/main" val="3250578173"/>
                    </a:ext>
                  </a:extLst>
                </a:gridCol>
                <a:gridCol w="2223944">
                  <a:extLst>
                    <a:ext uri="{9D8B030D-6E8A-4147-A177-3AD203B41FA5}">
                      <a16:colId xmlns:a16="http://schemas.microsoft.com/office/drawing/2014/main" val="2077382071"/>
                    </a:ext>
                  </a:extLst>
                </a:gridCol>
              </a:tblGrid>
              <a:tr h="32260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 Labels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 of </a:t>
                      </a:r>
                      <a:r>
                        <a:rPr lang="en-IN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home_ownership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655767"/>
                  </a:ext>
                </a:extLst>
              </a:tr>
              <a:tr h="32260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MORTGAGE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17659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0411540"/>
                  </a:ext>
                </a:extLst>
              </a:tr>
              <a:tr h="32260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558639"/>
                  </a:ext>
                </a:extLst>
              </a:tr>
              <a:tr h="32260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7983493"/>
                  </a:ext>
                </a:extLst>
              </a:tr>
              <a:tr h="32260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OWN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3058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090554"/>
                  </a:ext>
                </a:extLst>
              </a:tr>
              <a:tr h="32260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RENT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18899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6216069"/>
                  </a:ext>
                </a:extLst>
              </a:tr>
              <a:tr h="32260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39717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167299"/>
                  </a:ext>
                </a:extLst>
              </a:tr>
            </a:tbl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3500DC1-D1FC-36AB-7A71-5CB37DF526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7952404"/>
              </p:ext>
            </p:extLst>
          </p:nvPr>
        </p:nvGraphicFramePr>
        <p:xfrm>
          <a:off x="693966" y="3879777"/>
          <a:ext cx="5176155" cy="2749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3500DC1-D1FC-36AB-7A71-5CB37DF526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6244151"/>
              </p:ext>
            </p:extLst>
          </p:nvPr>
        </p:nvGraphicFramePr>
        <p:xfrm>
          <a:off x="6830786" y="4044042"/>
          <a:ext cx="4337957" cy="25853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E48DAC6-6E23-1506-A57C-A1BFF6D52CBE}"/>
              </a:ext>
            </a:extLst>
          </p:cNvPr>
          <p:cNvSpPr txBox="1"/>
          <p:nvPr/>
        </p:nvSpPr>
        <p:spPr>
          <a:xfrm>
            <a:off x="5622471" y="1687286"/>
            <a:ext cx="5867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first plot shows the frequency vs rank scatter plot based on ranking the home ownership of more counts.</a:t>
            </a:r>
          </a:p>
          <a:p>
            <a:endParaRPr lang="en-IN" dirty="0"/>
          </a:p>
          <a:p>
            <a:r>
              <a:rPr lang="en-IN" dirty="0"/>
              <a:t>The second plot shows the same distribution but with Y axis in log scale. This shows us that the curve is turning to be a straight line.</a:t>
            </a:r>
          </a:p>
        </p:txBody>
      </p:sp>
    </p:spTree>
    <p:extLst>
      <p:ext uri="{BB962C8B-B14F-4D97-AF65-F5344CB8AC3E}">
        <p14:creationId xmlns:p14="http://schemas.microsoft.com/office/powerpoint/2010/main" val="3887308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E48DAC6-6E23-1506-A57C-A1BFF6D52CBE}"/>
              </a:ext>
            </a:extLst>
          </p:cNvPr>
          <p:cNvSpPr txBox="1"/>
          <p:nvPr/>
        </p:nvSpPr>
        <p:spPr>
          <a:xfrm>
            <a:off x="5448300" y="1304560"/>
            <a:ext cx="56333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Similar to the previous example, we can see that the curves are turning more into a straight line as we move into a log scale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F121872-EF51-0E8F-8E55-3A28CF0FB3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064166"/>
              </p:ext>
            </p:extLst>
          </p:nvPr>
        </p:nvGraphicFramePr>
        <p:xfrm>
          <a:off x="751113" y="533400"/>
          <a:ext cx="3037115" cy="3058880"/>
        </p:xfrm>
        <a:graphic>
          <a:graphicData uri="http://schemas.openxmlformats.org/drawingml/2006/table">
            <a:tbl>
              <a:tblPr/>
              <a:tblGrid>
                <a:gridCol w="1611876">
                  <a:extLst>
                    <a:ext uri="{9D8B030D-6E8A-4147-A177-3AD203B41FA5}">
                      <a16:colId xmlns:a16="http://schemas.microsoft.com/office/drawing/2014/main" val="1461417907"/>
                    </a:ext>
                  </a:extLst>
                </a:gridCol>
                <a:gridCol w="1425239">
                  <a:extLst>
                    <a:ext uri="{9D8B030D-6E8A-4147-A177-3AD203B41FA5}">
                      <a16:colId xmlns:a16="http://schemas.microsoft.com/office/drawing/2014/main" val="2030537419"/>
                    </a:ext>
                  </a:extLst>
                </a:gridCol>
              </a:tblGrid>
              <a:tr h="1911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 Labels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 of purpose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408281"/>
                  </a:ext>
                </a:extLst>
              </a:tr>
              <a:tr h="1911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debt_consolidation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18641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095625"/>
                  </a:ext>
                </a:extLst>
              </a:tr>
              <a:tr h="1911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credit_card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5130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417022"/>
                  </a:ext>
                </a:extLst>
              </a:tr>
              <a:tr h="1911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3993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3921188"/>
                  </a:ext>
                </a:extLst>
              </a:tr>
              <a:tr h="1911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home_improvement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2976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3392179"/>
                  </a:ext>
                </a:extLst>
              </a:tr>
              <a:tr h="1911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major_purchase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5361422"/>
                  </a:ext>
                </a:extLst>
              </a:tr>
              <a:tr h="1911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small_business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1828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2060837"/>
                  </a:ext>
                </a:extLst>
              </a:tr>
              <a:tr h="1911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6622940"/>
                  </a:ext>
                </a:extLst>
              </a:tr>
              <a:tr h="1911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wedding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0063425"/>
                  </a:ext>
                </a:extLst>
              </a:tr>
              <a:tr h="1911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medical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693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1225138"/>
                  </a:ext>
                </a:extLst>
              </a:tr>
              <a:tr h="1911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moving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583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9828805"/>
                  </a:ext>
                </a:extLst>
              </a:tr>
              <a:tr h="1911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vacation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167922"/>
                  </a:ext>
                </a:extLst>
              </a:tr>
              <a:tr h="1911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house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525574"/>
                  </a:ext>
                </a:extLst>
              </a:tr>
              <a:tr h="1911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educational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1797084"/>
                  </a:ext>
                </a:extLst>
              </a:tr>
              <a:tr h="1911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renewable_energy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868113"/>
                  </a:ext>
                </a:extLst>
              </a:tr>
              <a:tr h="1911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39717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35997"/>
                  </a:ext>
                </a:extLst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3500DC1-D1FC-36AB-7A71-5CB37DF526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2999392"/>
              </p:ext>
            </p:extLst>
          </p:nvPr>
        </p:nvGraphicFramePr>
        <p:xfrm>
          <a:off x="789215" y="3889783"/>
          <a:ext cx="4452256" cy="26579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43500DC1-D1FC-36AB-7A71-5CB37DF526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1390430"/>
              </p:ext>
            </p:extLst>
          </p:nvPr>
        </p:nvGraphicFramePr>
        <p:xfrm>
          <a:off x="6096000" y="379911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62459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033869-B415-0F15-84CF-017DBB3FC01B}"/>
              </a:ext>
            </a:extLst>
          </p:cNvPr>
          <p:cNvSpPr txBox="1"/>
          <p:nvPr/>
        </p:nvSpPr>
        <p:spPr>
          <a:xfrm>
            <a:off x="881743" y="669471"/>
            <a:ext cx="10167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Let’s try to see the frequency plot for some of the ordered sets</a:t>
            </a:r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CCD2D7E-BE9B-8C27-4EA1-F4CEBE3884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443389"/>
              </p:ext>
            </p:extLst>
          </p:nvPr>
        </p:nvGraphicFramePr>
        <p:xfrm>
          <a:off x="1015999" y="1420584"/>
          <a:ext cx="2696029" cy="2895606"/>
        </p:xfrm>
        <a:graphic>
          <a:graphicData uri="http://schemas.openxmlformats.org/drawingml/2006/table">
            <a:tbl>
              <a:tblPr/>
              <a:tblGrid>
                <a:gridCol w="1078412">
                  <a:extLst>
                    <a:ext uri="{9D8B030D-6E8A-4147-A177-3AD203B41FA5}">
                      <a16:colId xmlns:a16="http://schemas.microsoft.com/office/drawing/2014/main" val="615078613"/>
                    </a:ext>
                  </a:extLst>
                </a:gridCol>
                <a:gridCol w="1617617">
                  <a:extLst>
                    <a:ext uri="{9D8B030D-6E8A-4147-A177-3AD203B41FA5}">
                      <a16:colId xmlns:a16="http://schemas.microsoft.com/office/drawing/2014/main" val="2895883718"/>
                    </a:ext>
                  </a:extLst>
                </a:gridCol>
              </a:tblGrid>
              <a:tr h="20682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 Labels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 of emp_length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556777"/>
                  </a:ext>
                </a:extLst>
              </a:tr>
              <a:tr h="20682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10+ years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8879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949129"/>
                  </a:ext>
                </a:extLst>
              </a:tr>
              <a:tr h="20682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 1 year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4583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122194"/>
                  </a:ext>
                </a:extLst>
              </a:tr>
              <a:tr h="20682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years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4388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8513968"/>
                  </a:ext>
                </a:extLst>
              </a:tr>
              <a:tr h="20682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years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825639"/>
                  </a:ext>
                </a:extLst>
              </a:tr>
              <a:tr h="20682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years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3436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6087190"/>
                  </a:ext>
                </a:extLst>
              </a:tr>
              <a:tr h="20682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years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3282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295148"/>
                  </a:ext>
                </a:extLst>
              </a:tr>
              <a:tr h="20682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year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3240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0206832"/>
                  </a:ext>
                </a:extLst>
              </a:tr>
              <a:tr h="20682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years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9266646"/>
                  </a:ext>
                </a:extLst>
              </a:tr>
              <a:tr h="20682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years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1773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4904000"/>
                  </a:ext>
                </a:extLst>
              </a:tr>
              <a:tr h="20682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years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3844556"/>
                  </a:ext>
                </a:extLst>
              </a:tr>
              <a:tr h="20682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years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1258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4437408"/>
                  </a:ext>
                </a:extLst>
              </a:tr>
              <a:tr h="20682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5178788"/>
                  </a:ext>
                </a:extLst>
              </a:tr>
              <a:tr h="20682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39717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716138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6A48AD6-7336-29B8-E45C-0643571305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4578350"/>
              </p:ext>
            </p:extLst>
          </p:nvPr>
        </p:nvGraphicFramePr>
        <p:xfrm>
          <a:off x="4936670" y="1279072"/>
          <a:ext cx="5399315" cy="3037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E594210-BDA3-CEA8-1420-B43C54590E83}"/>
              </a:ext>
            </a:extLst>
          </p:cNvPr>
          <p:cNvSpPr txBox="1"/>
          <p:nvPr/>
        </p:nvSpPr>
        <p:spPr>
          <a:xfrm>
            <a:off x="956127" y="4925791"/>
            <a:ext cx="6117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analysis shows us that the people in the employment length of more than 10 years are more likely to opt for the loan than the other categories</a:t>
            </a:r>
          </a:p>
        </p:txBody>
      </p:sp>
    </p:spTree>
    <p:extLst>
      <p:ext uri="{BB962C8B-B14F-4D97-AF65-F5344CB8AC3E}">
        <p14:creationId xmlns:p14="http://schemas.microsoft.com/office/powerpoint/2010/main" val="3251462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2B8512-0E8D-24B2-5BA7-7F08A19FC8B5}"/>
              </a:ext>
            </a:extLst>
          </p:cNvPr>
          <p:cNvSpPr txBox="1"/>
          <p:nvPr/>
        </p:nvSpPr>
        <p:spPr>
          <a:xfrm>
            <a:off x="1061357" y="734786"/>
            <a:ext cx="10167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Quantitative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Median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Interquartile difference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E213A7D-DB6A-1EA5-9632-8DE4CDF4F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717882"/>
              </p:ext>
            </p:extLst>
          </p:nvPr>
        </p:nvGraphicFramePr>
        <p:xfrm>
          <a:off x="1151163" y="2974635"/>
          <a:ext cx="824593" cy="3076575"/>
        </p:xfrm>
        <a:graphic>
          <a:graphicData uri="http://schemas.openxmlformats.org/drawingml/2006/table">
            <a:tbl>
              <a:tblPr/>
              <a:tblGrid>
                <a:gridCol w="824593">
                  <a:extLst>
                    <a:ext uri="{9D8B030D-6E8A-4147-A177-3AD203B41FA5}">
                      <a16:colId xmlns:a16="http://schemas.microsoft.com/office/drawing/2014/main" val="3599216309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loan_amnt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88904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76543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2500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2945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2400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65988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001398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2804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2635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7000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92017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449579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5600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755989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5375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978703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6500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42025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12000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869669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9000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822102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480645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876818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7095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9EBE3D7-CF18-7C18-1E25-C160811F27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058951"/>
              </p:ext>
            </p:extLst>
          </p:nvPr>
        </p:nvGraphicFramePr>
        <p:xfrm>
          <a:off x="3917043" y="3026341"/>
          <a:ext cx="5145315" cy="1496675"/>
        </p:xfrm>
        <a:graphic>
          <a:graphicData uri="http://schemas.openxmlformats.org/drawingml/2006/table">
            <a:tbl>
              <a:tblPr/>
              <a:tblGrid>
                <a:gridCol w="851984">
                  <a:extLst>
                    <a:ext uri="{9D8B030D-6E8A-4147-A177-3AD203B41FA5}">
                      <a16:colId xmlns:a16="http://schemas.microsoft.com/office/drawing/2014/main" val="325748497"/>
                    </a:ext>
                  </a:extLst>
                </a:gridCol>
                <a:gridCol w="851984">
                  <a:extLst>
                    <a:ext uri="{9D8B030D-6E8A-4147-A177-3AD203B41FA5}">
                      <a16:colId xmlns:a16="http://schemas.microsoft.com/office/drawing/2014/main" val="4113443076"/>
                    </a:ext>
                  </a:extLst>
                </a:gridCol>
                <a:gridCol w="851984">
                  <a:extLst>
                    <a:ext uri="{9D8B030D-6E8A-4147-A177-3AD203B41FA5}">
                      <a16:colId xmlns:a16="http://schemas.microsoft.com/office/drawing/2014/main" val="1266652315"/>
                    </a:ext>
                  </a:extLst>
                </a:gridCol>
                <a:gridCol w="1386562">
                  <a:extLst>
                    <a:ext uri="{9D8B030D-6E8A-4147-A177-3AD203B41FA5}">
                      <a16:colId xmlns:a16="http://schemas.microsoft.com/office/drawing/2014/main" val="2918857228"/>
                    </a:ext>
                  </a:extLst>
                </a:gridCol>
                <a:gridCol w="1202801">
                  <a:extLst>
                    <a:ext uri="{9D8B030D-6E8A-4147-A177-3AD203B41FA5}">
                      <a16:colId xmlns:a16="http://schemas.microsoft.com/office/drawing/2014/main" val="2131613867"/>
                    </a:ext>
                  </a:extLst>
                </a:gridCol>
              </a:tblGrid>
              <a:tr h="29933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Median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Quantities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Values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3963065"/>
                  </a:ext>
                </a:extLst>
              </a:tr>
              <a:tr h="299335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11219.44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7456.671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25th percentile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5500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9167361"/>
                  </a:ext>
                </a:extLst>
              </a:tr>
              <a:tr h="299335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50th percentile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2801495"/>
                  </a:ext>
                </a:extLst>
              </a:tr>
              <a:tr h="299335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75th percentile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15000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6046626"/>
                  </a:ext>
                </a:extLst>
              </a:tr>
              <a:tr h="299335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100th percentile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35000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6558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717CAD8-2DB1-883C-ABAC-60181CABC266}"/>
              </a:ext>
            </a:extLst>
          </p:cNvPr>
          <p:cNvSpPr txBox="1"/>
          <p:nvPr/>
        </p:nvSpPr>
        <p:spPr>
          <a:xfrm>
            <a:off x="3864429" y="5018314"/>
            <a:ext cx="7418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Here, we can see that the quartiles are a good way to understand the spread </a:t>
            </a:r>
          </a:p>
        </p:txBody>
      </p:sp>
    </p:spTree>
    <p:extLst>
      <p:ext uri="{BB962C8B-B14F-4D97-AF65-F5344CB8AC3E}">
        <p14:creationId xmlns:p14="http://schemas.microsoft.com/office/powerpoint/2010/main" val="1880401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4FA252-F443-0582-3DE1-E9FFE4988E36}"/>
              </a:ext>
            </a:extLst>
          </p:cNvPr>
          <p:cNvSpPr txBox="1"/>
          <p:nvPr/>
        </p:nvSpPr>
        <p:spPr>
          <a:xfrm>
            <a:off x="1583871" y="827314"/>
            <a:ext cx="4207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Box plot if needed</a:t>
            </a:r>
          </a:p>
        </p:txBody>
      </p:sp>
    </p:spTree>
    <p:extLst>
      <p:ext uri="{BB962C8B-B14F-4D97-AF65-F5344CB8AC3E}">
        <p14:creationId xmlns:p14="http://schemas.microsoft.com/office/powerpoint/2010/main" val="1206569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A8542-B2C6-BE49-250B-135A8683C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57250" indent="-857250">
              <a:buFont typeface="+mj-lt"/>
              <a:buAutoNum type="romanUcPeriod" startAt="3"/>
            </a:pPr>
            <a:r>
              <a:rPr lang="en-IN" sz="3800" u="sng" dirty="0"/>
              <a:t>Segmented Univariant Analysis</a:t>
            </a:r>
            <a:endParaRPr lang="en-IN" sz="3800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37A9D52-B857-7B35-1F56-8FB8A3591A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2489887"/>
              </p:ext>
            </p:extLst>
          </p:nvPr>
        </p:nvGraphicFramePr>
        <p:xfrm>
          <a:off x="1023257" y="1690688"/>
          <a:ext cx="3940629" cy="2388371"/>
        </p:xfrm>
        <a:graphic>
          <a:graphicData uri="http://schemas.openxmlformats.org/drawingml/2006/table">
            <a:tbl>
              <a:tblPr/>
              <a:tblGrid>
                <a:gridCol w="1205085">
                  <a:extLst>
                    <a:ext uri="{9D8B030D-6E8A-4147-A177-3AD203B41FA5}">
                      <a16:colId xmlns:a16="http://schemas.microsoft.com/office/drawing/2014/main" val="2071948153"/>
                    </a:ext>
                  </a:extLst>
                </a:gridCol>
                <a:gridCol w="1000221">
                  <a:extLst>
                    <a:ext uri="{9D8B030D-6E8A-4147-A177-3AD203B41FA5}">
                      <a16:colId xmlns:a16="http://schemas.microsoft.com/office/drawing/2014/main" val="1221183285"/>
                    </a:ext>
                  </a:extLst>
                </a:gridCol>
                <a:gridCol w="469983">
                  <a:extLst>
                    <a:ext uri="{9D8B030D-6E8A-4147-A177-3AD203B41FA5}">
                      <a16:colId xmlns:a16="http://schemas.microsoft.com/office/drawing/2014/main" val="993554501"/>
                    </a:ext>
                  </a:extLst>
                </a:gridCol>
                <a:gridCol w="578441">
                  <a:extLst>
                    <a:ext uri="{9D8B030D-6E8A-4147-A177-3AD203B41FA5}">
                      <a16:colId xmlns:a16="http://schemas.microsoft.com/office/drawing/2014/main" val="933624578"/>
                    </a:ext>
                  </a:extLst>
                </a:gridCol>
                <a:gridCol w="686899">
                  <a:extLst>
                    <a:ext uri="{9D8B030D-6E8A-4147-A177-3AD203B41FA5}">
                      <a16:colId xmlns:a16="http://schemas.microsoft.com/office/drawing/2014/main" val="2372117298"/>
                    </a:ext>
                  </a:extLst>
                </a:gridCol>
              </a:tblGrid>
              <a:tr h="25604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Grade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Charged Off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Current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Fully Paid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350331"/>
                  </a:ext>
                </a:extLst>
              </a:tr>
              <a:tr h="25604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9443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10085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2693498"/>
                  </a:ext>
                </a:extLst>
              </a:tr>
              <a:tr h="25604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10250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12020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000556"/>
                  </a:ext>
                </a:extLst>
              </a:tr>
              <a:tr h="25604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6487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8098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9815399"/>
                  </a:ext>
                </a:extLst>
              </a:tr>
              <a:tr h="25604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1118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3967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5307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4013239"/>
                  </a:ext>
                </a:extLst>
              </a:tr>
              <a:tr h="25604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1948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2842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2394620"/>
                  </a:ext>
                </a:extLst>
              </a:tr>
              <a:tr h="25604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7787516"/>
                  </a:ext>
                </a:extLst>
              </a:tr>
              <a:tr h="25604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7259475"/>
                  </a:ext>
                </a:extLst>
              </a:tr>
              <a:tr h="25604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5627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1140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32950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39717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81075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DDF1BFB-1041-C793-8D5A-B2512DD7CD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87507"/>
              </p:ext>
            </p:extLst>
          </p:nvPr>
        </p:nvGraphicFramePr>
        <p:xfrm>
          <a:off x="6321880" y="1690688"/>
          <a:ext cx="4416878" cy="2712052"/>
        </p:xfrm>
        <a:graphic>
          <a:graphicData uri="http://schemas.openxmlformats.org/drawingml/2006/table">
            <a:tbl>
              <a:tblPr/>
              <a:tblGrid>
                <a:gridCol w="1350727">
                  <a:extLst>
                    <a:ext uri="{9D8B030D-6E8A-4147-A177-3AD203B41FA5}">
                      <a16:colId xmlns:a16="http://schemas.microsoft.com/office/drawing/2014/main" val="2870014829"/>
                    </a:ext>
                  </a:extLst>
                </a:gridCol>
                <a:gridCol w="1121103">
                  <a:extLst>
                    <a:ext uri="{9D8B030D-6E8A-4147-A177-3AD203B41FA5}">
                      <a16:colId xmlns:a16="http://schemas.microsoft.com/office/drawing/2014/main" val="359390162"/>
                    </a:ext>
                  </a:extLst>
                </a:gridCol>
                <a:gridCol w="526784">
                  <a:extLst>
                    <a:ext uri="{9D8B030D-6E8A-4147-A177-3AD203B41FA5}">
                      <a16:colId xmlns:a16="http://schemas.microsoft.com/office/drawing/2014/main" val="48308376"/>
                    </a:ext>
                  </a:extLst>
                </a:gridCol>
                <a:gridCol w="648349">
                  <a:extLst>
                    <a:ext uri="{9D8B030D-6E8A-4147-A177-3AD203B41FA5}">
                      <a16:colId xmlns:a16="http://schemas.microsoft.com/office/drawing/2014/main" val="3575110994"/>
                    </a:ext>
                  </a:extLst>
                </a:gridCol>
                <a:gridCol w="769915">
                  <a:extLst>
                    <a:ext uri="{9D8B030D-6E8A-4147-A177-3AD203B41FA5}">
                      <a16:colId xmlns:a16="http://schemas.microsoft.com/office/drawing/2014/main" val="162418631"/>
                    </a:ext>
                  </a:extLst>
                </a:gridCol>
              </a:tblGrid>
              <a:tr h="19371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Experience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Charged Off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Current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Fully Paid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841692"/>
                  </a:ext>
                </a:extLst>
              </a:tr>
              <a:tr h="19371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 1 year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3869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4583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4666569"/>
                  </a:ext>
                </a:extLst>
              </a:tr>
              <a:tr h="19371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year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2713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3240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1914707"/>
                  </a:ext>
                </a:extLst>
              </a:tr>
              <a:tr h="19371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10+ years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7157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8879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0820980"/>
                  </a:ext>
                </a:extLst>
              </a:tr>
              <a:tr h="19371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years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3724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4388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145148"/>
                  </a:ext>
                </a:extLst>
              </a:tr>
              <a:tr h="19371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years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3457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3174886"/>
                  </a:ext>
                </a:extLst>
              </a:tr>
              <a:tr h="19371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years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2880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3436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4921816"/>
                  </a:ext>
                </a:extLst>
              </a:tr>
              <a:tr h="19371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years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458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3282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6656448"/>
                  </a:ext>
                </a:extLst>
              </a:tr>
              <a:tr h="19371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years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4161488"/>
                  </a:ext>
                </a:extLst>
              </a:tr>
              <a:tr h="19371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years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1448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1773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0564704"/>
                  </a:ext>
                </a:extLst>
              </a:tr>
              <a:tr h="19371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years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9838398"/>
                  </a:ext>
                </a:extLst>
              </a:tr>
              <a:tr h="19371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years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1068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1258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880023"/>
                  </a:ext>
                </a:extLst>
              </a:tr>
              <a:tr h="19371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9817478"/>
                  </a:ext>
                </a:extLst>
              </a:tr>
              <a:tr h="19371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5627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1140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32950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39717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68967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758F7A4-9CED-4B39-CC09-E56D286D7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791284"/>
              </p:ext>
            </p:extLst>
          </p:nvPr>
        </p:nvGraphicFramePr>
        <p:xfrm>
          <a:off x="1450521" y="4771209"/>
          <a:ext cx="4754335" cy="1602377"/>
        </p:xfrm>
        <a:graphic>
          <a:graphicData uri="http://schemas.openxmlformats.org/drawingml/2006/table">
            <a:tbl>
              <a:tblPr/>
              <a:tblGrid>
                <a:gridCol w="1453925">
                  <a:extLst>
                    <a:ext uri="{9D8B030D-6E8A-4147-A177-3AD203B41FA5}">
                      <a16:colId xmlns:a16="http://schemas.microsoft.com/office/drawing/2014/main" val="2641455653"/>
                    </a:ext>
                  </a:extLst>
                </a:gridCol>
                <a:gridCol w="1206758">
                  <a:extLst>
                    <a:ext uri="{9D8B030D-6E8A-4147-A177-3AD203B41FA5}">
                      <a16:colId xmlns:a16="http://schemas.microsoft.com/office/drawing/2014/main" val="405100517"/>
                    </a:ext>
                  </a:extLst>
                </a:gridCol>
                <a:gridCol w="567031">
                  <a:extLst>
                    <a:ext uri="{9D8B030D-6E8A-4147-A177-3AD203B41FA5}">
                      <a16:colId xmlns:a16="http://schemas.microsoft.com/office/drawing/2014/main" val="4049588353"/>
                    </a:ext>
                  </a:extLst>
                </a:gridCol>
                <a:gridCol w="697884">
                  <a:extLst>
                    <a:ext uri="{9D8B030D-6E8A-4147-A177-3AD203B41FA5}">
                      <a16:colId xmlns:a16="http://schemas.microsoft.com/office/drawing/2014/main" val="3625932628"/>
                    </a:ext>
                  </a:extLst>
                </a:gridCol>
                <a:gridCol w="828737">
                  <a:extLst>
                    <a:ext uri="{9D8B030D-6E8A-4147-A177-3AD203B41FA5}">
                      <a16:colId xmlns:a16="http://schemas.microsoft.com/office/drawing/2014/main" val="326280894"/>
                    </a:ext>
                  </a:extLst>
                </a:gridCol>
              </a:tblGrid>
              <a:tr h="22891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 ownership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Charged Off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Current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Fully Paid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705976"/>
                  </a:ext>
                </a:extLst>
              </a:tr>
              <a:tr h="22891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MORTGAGE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638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14694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17659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3776233"/>
                  </a:ext>
                </a:extLst>
              </a:tr>
              <a:tr h="22891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6844362"/>
                  </a:ext>
                </a:extLst>
              </a:tr>
              <a:tr h="22891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9824264"/>
                  </a:ext>
                </a:extLst>
              </a:tr>
              <a:tr h="22891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OWN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443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3058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8841300"/>
                  </a:ext>
                </a:extLst>
              </a:tr>
              <a:tr h="22891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RENT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15641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18899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887109"/>
                  </a:ext>
                </a:extLst>
              </a:tr>
              <a:tr h="22891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5627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1140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32950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39717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556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859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1031</TotalTime>
  <Words>1579</Words>
  <Application>Microsoft Office PowerPoint</Application>
  <PresentationFormat>Widescreen</PresentationFormat>
  <Paragraphs>723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Wingdings</vt:lpstr>
      <vt:lpstr>Office Theme</vt:lpstr>
      <vt:lpstr>Lending Club Case Study</vt:lpstr>
      <vt:lpstr>Data Cleaning</vt:lpstr>
      <vt:lpstr>Univariant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Segmented Univariant Analysis</vt:lpstr>
      <vt:lpstr>Bivariant Analysis</vt:lpstr>
      <vt:lpstr>PowerPoint Presentation</vt:lpstr>
      <vt:lpstr>Observations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</dc:title>
  <dc:creator>Deepak Dawny</dc:creator>
  <cp:lastModifiedBy>Deepak Dawny</cp:lastModifiedBy>
  <cp:revision>23</cp:revision>
  <dcterms:created xsi:type="dcterms:W3CDTF">2023-07-18T23:04:28Z</dcterms:created>
  <dcterms:modified xsi:type="dcterms:W3CDTF">2023-07-19T16:16:18Z</dcterms:modified>
</cp:coreProperties>
</file>