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2" r:id="rId6"/>
    <p:sldId id="263" r:id="rId7"/>
    <p:sldId id="261" r:id="rId8"/>
    <p:sldId id="266" r:id="rId9"/>
    <p:sldId id="265" r:id="rId10"/>
    <p:sldId id="267" r:id="rId11"/>
    <p:sldId id="269" r:id="rId12"/>
    <p:sldId id="268" r:id="rId13"/>
    <p:sldId id="264" r:id="rId14"/>
    <p:sldId id="271" r:id="rId15"/>
    <p:sldId id="273" r:id="rId16"/>
    <p:sldId id="272" r:id="rId17"/>
    <p:sldId id="274" r:id="rId18"/>
    <p:sldId id="270" r:id="rId19"/>
    <p:sldId id="260" r:id="rId20"/>
    <p:sldId id="276"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17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A61834-DD45-4F08-8DCE-26480ACA5377}" type="datetimeFigureOut">
              <a:rPr lang="en-IN" smtClean="0"/>
              <a:t>23-02-2022</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A60249-9E4A-475D-A8DE-B8F9CA691B38}" type="slidenum">
              <a:rPr lang="en-IN" smtClean="0"/>
              <a:t>‹#›</a:t>
            </a:fld>
            <a:endParaRPr lang="en-IN" dirty="0"/>
          </a:p>
        </p:txBody>
      </p:sp>
    </p:spTree>
    <p:extLst>
      <p:ext uri="{BB962C8B-B14F-4D97-AF65-F5344CB8AC3E}">
        <p14:creationId xmlns:p14="http://schemas.microsoft.com/office/powerpoint/2010/main" val="1941356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8A60249-9E4A-475D-A8DE-B8F9CA691B38}" type="slidenum">
              <a:rPr lang="en-IN" smtClean="0"/>
              <a:t>1</a:t>
            </a:fld>
            <a:endParaRPr lang="en-IN" dirty="0"/>
          </a:p>
        </p:txBody>
      </p:sp>
    </p:spTree>
    <p:extLst>
      <p:ext uri="{BB962C8B-B14F-4D97-AF65-F5344CB8AC3E}">
        <p14:creationId xmlns:p14="http://schemas.microsoft.com/office/powerpoint/2010/main" val="4277646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EA269D43-C2A9-471D-A262-94FA468248A0}" type="datetimeFigureOut">
              <a:rPr lang="en-IN" smtClean="0"/>
              <a:t>23-02-2022</a:t>
            </a:fld>
            <a:endParaRPr lang="en-IN" dirty="0"/>
          </a:p>
        </p:txBody>
      </p:sp>
      <p:sp>
        <p:nvSpPr>
          <p:cNvPr id="16" name="Slide Number Placeholder 15"/>
          <p:cNvSpPr>
            <a:spLocks noGrp="1"/>
          </p:cNvSpPr>
          <p:nvPr>
            <p:ph type="sldNum" sz="quarter" idx="11"/>
          </p:nvPr>
        </p:nvSpPr>
        <p:spPr/>
        <p:txBody>
          <a:bodyPr/>
          <a:lstStyle/>
          <a:p>
            <a:fld id="{944AAAFD-BCA9-4DC9-BBB4-DF8C86B70197}" type="slidenum">
              <a:rPr lang="en-IN" smtClean="0"/>
              <a:t>‹#›</a:t>
            </a:fld>
            <a:endParaRPr lang="en-IN" dirty="0"/>
          </a:p>
        </p:txBody>
      </p:sp>
      <p:sp>
        <p:nvSpPr>
          <p:cNvPr id="17" name="Footer Placeholder 16"/>
          <p:cNvSpPr>
            <a:spLocks noGrp="1"/>
          </p:cNvSpPr>
          <p:nvPr>
            <p:ph type="ftr" sz="quarter" idx="12"/>
          </p:nvPr>
        </p:nvSpPr>
        <p:spPr/>
        <p:txBody>
          <a:bodyPr/>
          <a:lstStyle/>
          <a:p>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269D43-C2A9-471D-A262-94FA468248A0}" type="datetimeFigureOut">
              <a:rPr lang="en-IN" smtClean="0"/>
              <a:t>23-02-2022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44AAAFD-BCA9-4DC9-BBB4-DF8C86B70197}"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269D43-C2A9-471D-A262-94FA468248A0}" type="datetimeFigureOut">
              <a:rPr lang="en-IN" smtClean="0"/>
              <a:t>23-02-2022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44AAAFD-BCA9-4DC9-BBB4-DF8C86B70197}"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EA269D43-C2A9-471D-A262-94FA468248A0}" type="datetimeFigureOut">
              <a:rPr lang="en-IN" smtClean="0"/>
              <a:t>23-02-2022</a:t>
            </a:fld>
            <a:endParaRPr lang="en-IN" dirty="0"/>
          </a:p>
        </p:txBody>
      </p:sp>
      <p:sp>
        <p:nvSpPr>
          <p:cNvPr id="15" name="Slide Number Placeholder 14"/>
          <p:cNvSpPr>
            <a:spLocks noGrp="1"/>
          </p:cNvSpPr>
          <p:nvPr>
            <p:ph type="sldNum" sz="quarter" idx="11"/>
          </p:nvPr>
        </p:nvSpPr>
        <p:spPr/>
        <p:txBody>
          <a:bodyPr/>
          <a:lstStyle/>
          <a:p>
            <a:fld id="{944AAAFD-BCA9-4DC9-BBB4-DF8C86B70197}" type="slidenum">
              <a:rPr lang="en-IN" smtClean="0"/>
              <a:t>‹#›</a:t>
            </a:fld>
            <a:endParaRPr lang="en-IN" dirty="0"/>
          </a:p>
        </p:txBody>
      </p:sp>
      <p:sp>
        <p:nvSpPr>
          <p:cNvPr id="16" name="Footer Placeholder 15"/>
          <p:cNvSpPr>
            <a:spLocks noGrp="1"/>
          </p:cNvSpPr>
          <p:nvPr>
            <p:ph type="ftr" sz="quarter" idx="12"/>
          </p:nvPr>
        </p:nvSpPr>
        <p:spPr/>
        <p:txBody>
          <a:bodyPr/>
          <a:lstStyle/>
          <a:p>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EA269D43-C2A9-471D-A262-94FA468248A0}" type="datetimeFigureOut">
              <a:rPr lang="en-IN" smtClean="0"/>
              <a:t>23-02-2022</a:t>
            </a:fld>
            <a:endParaRPr lang="en-IN" dirty="0"/>
          </a:p>
        </p:txBody>
      </p:sp>
      <p:sp>
        <p:nvSpPr>
          <p:cNvPr id="13" name="Slide Number Placeholder 12"/>
          <p:cNvSpPr>
            <a:spLocks noGrp="1"/>
          </p:cNvSpPr>
          <p:nvPr>
            <p:ph type="sldNum" sz="quarter" idx="11"/>
          </p:nvPr>
        </p:nvSpPr>
        <p:spPr/>
        <p:txBody>
          <a:bodyPr/>
          <a:lstStyle/>
          <a:p>
            <a:fld id="{944AAAFD-BCA9-4DC9-BBB4-DF8C86B70197}" type="slidenum">
              <a:rPr lang="en-IN" smtClean="0"/>
              <a:t>‹#›</a:t>
            </a:fld>
            <a:endParaRPr lang="en-IN" dirty="0"/>
          </a:p>
        </p:txBody>
      </p:sp>
      <p:sp>
        <p:nvSpPr>
          <p:cNvPr id="14" name="Footer Placeholder 13"/>
          <p:cNvSpPr>
            <a:spLocks noGrp="1"/>
          </p:cNvSpPr>
          <p:nvPr>
            <p:ph type="ftr" sz="quarter" idx="12"/>
          </p:nvPr>
        </p:nvSpPr>
        <p:spPr/>
        <p:txBody>
          <a:bodyPr/>
          <a:lstStyle/>
          <a:p>
            <a:endParaRPr lang="en-IN" dirty="0"/>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EA269D43-C2A9-471D-A262-94FA468248A0}" type="datetimeFigureOut">
              <a:rPr lang="en-IN" smtClean="0"/>
              <a:t>23-02-2022</a:t>
            </a:fld>
            <a:endParaRPr lang="en-IN" dirty="0"/>
          </a:p>
        </p:txBody>
      </p:sp>
      <p:sp>
        <p:nvSpPr>
          <p:cNvPr id="9" name="Slide Number Placeholder 8"/>
          <p:cNvSpPr>
            <a:spLocks noGrp="1"/>
          </p:cNvSpPr>
          <p:nvPr>
            <p:ph type="sldNum" sz="quarter" idx="11"/>
          </p:nvPr>
        </p:nvSpPr>
        <p:spPr/>
        <p:txBody>
          <a:bodyPr/>
          <a:lstStyle/>
          <a:p>
            <a:fld id="{944AAAFD-BCA9-4DC9-BBB4-DF8C86B70197}" type="slidenum">
              <a:rPr lang="en-IN" smtClean="0"/>
              <a:t>‹#›</a:t>
            </a:fld>
            <a:endParaRPr lang="en-IN" dirty="0"/>
          </a:p>
        </p:txBody>
      </p:sp>
      <p:sp>
        <p:nvSpPr>
          <p:cNvPr id="10" name="Footer Placeholder 9"/>
          <p:cNvSpPr>
            <a:spLocks noGrp="1"/>
          </p:cNvSpPr>
          <p:nvPr>
            <p:ph type="ftr" sz="quarter" idx="12"/>
          </p:nvPr>
        </p:nvSpPr>
        <p:spPr/>
        <p:txBody>
          <a:bodyPr/>
          <a:lstStyle/>
          <a:p>
            <a:endParaRPr lang="en-IN" dirty="0"/>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EA269D43-C2A9-471D-A262-94FA468248A0}" type="datetimeFigureOut">
              <a:rPr lang="en-IN" smtClean="0"/>
              <a:t>23-02-2022</a:t>
            </a:fld>
            <a:endParaRPr lang="en-IN" dirty="0"/>
          </a:p>
        </p:txBody>
      </p:sp>
      <p:sp>
        <p:nvSpPr>
          <p:cNvPr id="15" name="Slide Number Placeholder 14"/>
          <p:cNvSpPr>
            <a:spLocks noGrp="1"/>
          </p:cNvSpPr>
          <p:nvPr>
            <p:ph type="sldNum" sz="quarter" idx="11"/>
          </p:nvPr>
        </p:nvSpPr>
        <p:spPr/>
        <p:txBody>
          <a:bodyPr/>
          <a:lstStyle/>
          <a:p>
            <a:fld id="{944AAAFD-BCA9-4DC9-BBB4-DF8C86B70197}" type="slidenum">
              <a:rPr lang="en-IN" smtClean="0"/>
              <a:t>‹#›</a:t>
            </a:fld>
            <a:endParaRPr lang="en-IN" dirty="0"/>
          </a:p>
        </p:txBody>
      </p:sp>
      <p:sp>
        <p:nvSpPr>
          <p:cNvPr id="16" name="Footer Placeholder 15"/>
          <p:cNvSpPr>
            <a:spLocks noGrp="1"/>
          </p:cNvSpPr>
          <p:nvPr>
            <p:ph type="ftr" sz="quarter" idx="12"/>
          </p:nvPr>
        </p:nvSpPr>
        <p:spPr/>
        <p:txBody>
          <a:bodyPr/>
          <a:lstStyle/>
          <a:p>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EA269D43-C2A9-471D-A262-94FA468248A0}" type="datetimeFigureOut">
              <a:rPr lang="en-IN" smtClean="0"/>
              <a:t>23-02-2022</a:t>
            </a:fld>
            <a:endParaRPr lang="en-IN" dirty="0"/>
          </a:p>
        </p:txBody>
      </p:sp>
      <p:sp>
        <p:nvSpPr>
          <p:cNvPr id="8" name="Slide Number Placeholder 7"/>
          <p:cNvSpPr>
            <a:spLocks noGrp="1"/>
          </p:cNvSpPr>
          <p:nvPr>
            <p:ph type="sldNum" sz="quarter" idx="11"/>
          </p:nvPr>
        </p:nvSpPr>
        <p:spPr/>
        <p:txBody>
          <a:bodyPr/>
          <a:lstStyle/>
          <a:p>
            <a:fld id="{944AAAFD-BCA9-4DC9-BBB4-DF8C86B70197}" type="slidenum">
              <a:rPr lang="en-IN" smtClean="0"/>
              <a:t>‹#›</a:t>
            </a:fld>
            <a:endParaRPr lang="en-IN" dirty="0"/>
          </a:p>
        </p:txBody>
      </p:sp>
      <p:sp>
        <p:nvSpPr>
          <p:cNvPr id="9" name="Footer Placeholder 8"/>
          <p:cNvSpPr>
            <a:spLocks noGrp="1"/>
          </p:cNvSpPr>
          <p:nvPr>
            <p:ph type="ftr" sz="quarter" idx="12"/>
          </p:nvPr>
        </p:nvSpPr>
        <p:spPr/>
        <p:txBody>
          <a:bodyPr/>
          <a:lstStyle/>
          <a:p>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A269D43-C2A9-471D-A262-94FA468248A0}" type="datetimeFigureOut">
              <a:rPr lang="en-IN" smtClean="0"/>
              <a:t>23-02-2022</a:t>
            </a:fld>
            <a:endParaRPr lang="en-IN" dirty="0"/>
          </a:p>
        </p:txBody>
      </p:sp>
      <p:sp>
        <p:nvSpPr>
          <p:cNvPr id="6" name="Slide Number Placeholder 5"/>
          <p:cNvSpPr>
            <a:spLocks noGrp="1"/>
          </p:cNvSpPr>
          <p:nvPr>
            <p:ph type="sldNum" sz="quarter" idx="11"/>
          </p:nvPr>
        </p:nvSpPr>
        <p:spPr/>
        <p:txBody>
          <a:bodyPr/>
          <a:lstStyle/>
          <a:p>
            <a:fld id="{944AAAFD-BCA9-4DC9-BBB4-DF8C86B70197}" type="slidenum">
              <a:rPr lang="en-IN" smtClean="0"/>
              <a:t>‹#›</a:t>
            </a:fld>
            <a:endParaRPr lang="en-IN" dirty="0"/>
          </a:p>
        </p:txBody>
      </p:sp>
      <p:sp>
        <p:nvSpPr>
          <p:cNvPr id="7" name="Footer Placeholder 6"/>
          <p:cNvSpPr>
            <a:spLocks noGrp="1"/>
          </p:cNvSpPr>
          <p:nvPr>
            <p:ph type="ftr" sz="quarter" idx="12"/>
          </p:nvPr>
        </p:nvSpPr>
        <p:spPr/>
        <p:txBody>
          <a:bodyPr/>
          <a:lstStyle/>
          <a:p>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EA269D43-C2A9-471D-A262-94FA468248A0}" type="datetimeFigureOut">
              <a:rPr lang="en-IN" smtClean="0"/>
              <a:t>23-02-2022</a:t>
            </a:fld>
            <a:endParaRPr lang="en-IN" dirty="0"/>
          </a:p>
        </p:txBody>
      </p:sp>
      <p:sp>
        <p:nvSpPr>
          <p:cNvPr id="16" name="Slide Number Placeholder 15"/>
          <p:cNvSpPr>
            <a:spLocks noGrp="1"/>
          </p:cNvSpPr>
          <p:nvPr>
            <p:ph type="sldNum" sz="quarter" idx="11"/>
          </p:nvPr>
        </p:nvSpPr>
        <p:spPr/>
        <p:txBody>
          <a:bodyPr/>
          <a:lstStyle/>
          <a:p>
            <a:fld id="{944AAAFD-BCA9-4DC9-BBB4-DF8C86B70197}" type="slidenum">
              <a:rPr lang="en-IN" smtClean="0"/>
              <a:t>‹#›</a:t>
            </a:fld>
            <a:endParaRPr lang="en-IN" dirty="0"/>
          </a:p>
        </p:txBody>
      </p:sp>
      <p:sp>
        <p:nvSpPr>
          <p:cNvPr id="17" name="Footer Placeholder 16"/>
          <p:cNvSpPr>
            <a:spLocks noGrp="1"/>
          </p:cNvSpPr>
          <p:nvPr>
            <p:ph type="ftr" sz="quarter" idx="12"/>
          </p:nvPr>
        </p:nvSpPr>
        <p:spPr/>
        <p:txBody>
          <a:bodyPr/>
          <a:lstStyle/>
          <a:p>
            <a:endParaRPr lang="en-IN" dirty="0"/>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EA269D43-C2A9-471D-A262-94FA468248A0}" type="datetimeFigureOut">
              <a:rPr lang="en-IN" smtClean="0"/>
              <a:t>23-02-2022</a:t>
            </a:fld>
            <a:endParaRPr lang="en-IN" dirty="0"/>
          </a:p>
        </p:txBody>
      </p:sp>
      <p:sp>
        <p:nvSpPr>
          <p:cNvPr id="14" name="Slide Number Placeholder 13"/>
          <p:cNvSpPr>
            <a:spLocks noGrp="1"/>
          </p:cNvSpPr>
          <p:nvPr>
            <p:ph type="sldNum" sz="quarter" idx="11"/>
          </p:nvPr>
        </p:nvSpPr>
        <p:spPr/>
        <p:txBody>
          <a:bodyPr/>
          <a:lstStyle/>
          <a:p>
            <a:fld id="{944AAAFD-BCA9-4DC9-BBB4-DF8C86B70197}" type="slidenum">
              <a:rPr lang="en-IN" smtClean="0"/>
              <a:t>‹#›</a:t>
            </a:fld>
            <a:endParaRPr lang="en-IN" dirty="0"/>
          </a:p>
        </p:txBody>
      </p:sp>
      <p:sp>
        <p:nvSpPr>
          <p:cNvPr id="15" name="Footer Placeholder 14"/>
          <p:cNvSpPr>
            <a:spLocks noGrp="1"/>
          </p:cNvSpPr>
          <p:nvPr>
            <p:ph type="ftr" sz="quarter" idx="12"/>
          </p:nvPr>
        </p:nvSpPr>
        <p:spPr/>
        <p:txBody>
          <a:bodyPr/>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EA269D43-C2A9-471D-A262-94FA468248A0}" type="datetimeFigureOut">
              <a:rPr lang="en-IN" smtClean="0"/>
              <a:t>23-02-2022</a:t>
            </a:fld>
            <a:endParaRPr lang="en-IN" dirty="0"/>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IN" dirty="0"/>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944AAAFD-BCA9-4DC9-BBB4-DF8C86B70197}" type="slidenum">
              <a:rPr lang="en-IN" smtClean="0"/>
              <a:t>‹#›</a:t>
            </a:fld>
            <a:endParaRPr lang="en-IN"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5061" y="942903"/>
            <a:ext cx="7543800" cy="2152650"/>
          </a:xfrm>
        </p:spPr>
        <p:txBody>
          <a:bodyPr anchor="ctr"/>
          <a:lstStyle/>
          <a:p>
            <a:pPr algn="ctr"/>
            <a:r>
              <a:rPr lang="en-IN" b="1" dirty="0" smtClean="0"/>
              <a:t>EXPLORATORY DATA ANALYSIS</a:t>
            </a:r>
            <a:endParaRPr lang="en-IN" b="1" dirty="0"/>
          </a:p>
        </p:txBody>
      </p:sp>
      <p:sp>
        <p:nvSpPr>
          <p:cNvPr id="3" name="Subtitle 2"/>
          <p:cNvSpPr>
            <a:spLocks noGrp="1"/>
          </p:cNvSpPr>
          <p:nvPr>
            <p:ph type="subTitle" idx="1"/>
          </p:nvPr>
        </p:nvSpPr>
        <p:spPr>
          <a:xfrm>
            <a:off x="2266822" y="3375491"/>
            <a:ext cx="4420279" cy="685800"/>
          </a:xfrm>
        </p:spPr>
        <p:txBody>
          <a:bodyPr anchor="ctr"/>
          <a:lstStyle/>
          <a:p>
            <a:r>
              <a:rPr lang="en-IN" b="1" i="1" dirty="0" smtClean="0"/>
              <a:t>On IMDB 1000 MOVIES DATASET</a:t>
            </a:r>
            <a:endParaRPr lang="en-IN" b="1" i="1" dirty="0"/>
          </a:p>
        </p:txBody>
      </p:sp>
      <p:sp>
        <p:nvSpPr>
          <p:cNvPr id="4" name="Rectangle 3"/>
          <p:cNvSpPr/>
          <p:nvPr/>
        </p:nvSpPr>
        <p:spPr>
          <a:xfrm>
            <a:off x="3150227" y="5933597"/>
            <a:ext cx="2653469" cy="369332"/>
          </a:xfrm>
          <a:prstGeom prst="rect">
            <a:avLst/>
          </a:prstGeom>
        </p:spPr>
        <p:txBody>
          <a:bodyPr wrap="square" anchor="ctr">
            <a:spAutoFit/>
          </a:bodyPr>
          <a:lstStyle/>
          <a:p>
            <a:r>
              <a:rPr lang="en-IN" dirty="0" smtClean="0"/>
              <a:t>By – Deepak Siriboyina</a:t>
            </a:r>
            <a:endParaRPr lang="en-IN" dirty="0"/>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8931" t="17033" r="9098" b="14440"/>
          <a:stretch/>
        </p:blipFill>
        <p:spPr>
          <a:xfrm>
            <a:off x="3223002" y="4292416"/>
            <a:ext cx="2507919" cy="1179319"/>
          </a:xfrm>
          <a:prstGeom prst="rect">
            <a:avLst/>
          </a:prstGeom>
        </p:spPr>
      </p:pic>
    </p:spTree>
    <p:extLst>
      <p:ext uri="{BB962C8B-B14F-4D97-AF65-F5344CB8AC3E}">
        <p14:creationId xmlns:p14="http://schemas.microsoft.com/office/powerpoint/2010/main" val="39283965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786" y="1340768"/>
            <a:ext cx="8055499" cy="3612157"/>
          </a:xfrm>
        </p:spPr>
      </p:pic>
      <p:sp>
        <p:nvSpPr>
          <p:cNvPr id="3" name="Title 2"/>
          <p:cNvSpPr>
            <a:spLocks noGrp="1"/>
          </p:cNvSpPr>
          <p:nvPr>
            <p:ph type="title"/>
          </p:nvPr>
        </p:nvSpPr>
        <p:spPr>
          <a:xfrm>
            <a:off x="575556" y="476672"/>
            <a:ext cx="8109958" cy="512118"/>
          </a:xfrm>
        </p:spPr>
        <p:txBody>
          <a:bodyPr/>
          <a:lstStyle/>
          <a:p>
            <a:pPr marL="342900" indent="-342900">
              <a:buFont typeface="Wingdings" pitchFamily="2" charset="2"/>
              <a:buChar char="v"/>
            </a:pPr>
            <a:r>
              <a:rPr lang="en-IN" sz="2400" b="1" dirty="0" smtClean="0"/>
              <a:t>Which directors contributed most in the past decade?</a:t>
            </a:r>
            <a:endParaRPr lang="en-IN" sz="2400" b="1" dirty="0"/>
          </a:p>
        </p:txBody>
      </p:sp>
      <p:sp>
        <p:nvSpPr>
          <p:cNvPr id="5" name="Title 2"/>
          <p:cNvSpPr txBox="1">
            <a:spLocks/>
          </p:cNvSpPr>
          <p:nvPr/>
        </p:nvSpPr>
        <p:spPr>
          <a:xfrm>
            <a:off x="575556" y="5517232"/>
            <a:ext cx="8109958" cy="648072"/>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1800" dirty="0" smtClean="0"/>
              <a:t>Ridley Scott topped the list with 8 releases followed by David Yates, Paul W.S Anderson &amp; Michael Bay.</a:t>
            </a:r>
            <a:endParaRPr lang="en-IN" sz="1800" dirty="0"/>
          </a:p>
        </p:txBody>
      </p:sp>
    </p:spTree>
    <p:extLst>
      <p:ext uri="{BB962C8B-B14F-4D97-AF65-F5344CB8AC3E}">
        <p14:creationId xmlns:p14="http://schemas.microsoft.com/office/powerpoint/2010/main" val="3979923329"/>
      </p:ext>
    </p:extLst>
  </p:cSld>
  <p:clrMapOvr>
    <a:masterClrMapping/>
  </p:clrMapOvr>
  <p:transition spd="slow">
    <p:wheel spokes="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810" y="1484784"/>
            <a:ext cx="7620730" cy="3456384"/>
          </a:xfrm>
        </p:spPr>
      </p:pic>
      <p:sp>
        <p:nvSpPr>
          <p:cNvPr id="3" name="Title 2"/>
          <p:cNvSpPr>
            <a:spLocks noGrp="1"/>
          </p:cNvSpPr>
          <p:nvPr>
            <p:ph type="title"/>
          </p:nvPr>
        </p:nvSpPr>
        <p:spPr>
          <a:xfrm>
            <a:off x="762275" y="640935"/>
            <a:ext cx="7543800" cy="620994"/>
          </a:xfrm>
        </p:spPr>
        <p:txBody>
          <a:bodyPr/>
          <a:lstStyle/>
          <a:p>
            <a:pPr marL="457200" indent="-457200">
              <a:buFont typeface="Wingdings" pitchFamily="2" charset="2"/>
              <a:buChar char="v"/>
            </a:pPr>
            <a:r>
              <a:rPr lang="en-IN" sz="2400" dirty="0" smtClean="0"/>
              <a:t>Which Genres have been dominating the market?</a:t>
            </a:r>
            <a:endParaRPr lang="en-IN" sz="2400" dirty="0"/>
          </a:p>
        </p:txBody>
      </p:sp>
      <p:sp>
        <p:nvSpPr>
          <p:cNvPr id="5" name="Title 2"/>
          <p:cNvSpPr txBox="1">
            <a:spLocks/>
          </p:cNvSpPr>
          <p:nvPr/>
        </p:nvSpPr>
        <p:spPr>
          <a:xfrm>
            <a:off x="645743" y="5443961"/>
            <a:ext cx="7776864" cy="529548"/>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1800" dirty="0"/>
              <a:t>We can make a point that </a:t>
            </a:r>
            <a:r>
              <a:rPr lang="en-IN" sz="1800" b="1" i="1" dirty="0" smtClean="0"/>
              <a:t>Action</a:t>
            </a:r>
            <a:r>
              <a:rPr lang="en-IN" sz="1800" dirty="0" smtClean="0"/>
              <a:t>, </a:t>
            </a:r>
            <a:r>
              <a:rPr lang="en-IN" sz="1800" b="1" i="1" dirty="0" smtClean="0"/>
              <a:t>Adventure</a:t>
            </a:r>
            <a:r>
              <a:rPr lang="en-IN" sz="1800" dirty="0" smtClean="0"/>
              <a:t> </a:t>
            </a:r>
            <a:r>
              <a:rPr lang="en-IN" sz="1800" dirty="0"/>
              <a:t>and </a:t>
            </a:r>
            <a:r>
              <a:rPr lang="en-IN" sz="1800" b="1" i="1" dirty="0" smtClean="0"/>
              <a:t>Sci-Fi</a:t>
            </a:r>
            <a:r>
              <a:rPr lang="en-IN" sz="1800" dirty="0" smtClean="0"/>
              <a:t> </a:t>
            </a:r>
            <a:r>
              <a:rPr lang="en-IN" sz="1800" dirty="0"/>
              <a:t>are the top genres.</a:t>
            </a:r>
          </a:p>
        </p:txBody>
      </p:sp>
    </p:spTree>
    <p:extLst>
      <p:ext uri="{BB962C8B-B14F-4D97-AF65-F5344CB8AC3E}">
        <p14:creationId xmlns:p14="http://schemas.microsoft.com/office/powerpoint/2010/main" val="169872160"/>
      </p:ext>
    </p:extLst>
  </p:cSld>
  <p:clrMapOvr>
    <a:masterClrMapping/>
  </p:clrMapOvr>
  <p:transition spd="slow">
    <p:wheel spokes="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572" y="1412776"/>
            <a:ext cx="7653671" cy="3556796"/>
          </a:xfrm>
        </p:spPr>
      </p:pic>
      <p:sp>
        <p:nvSpPr>
          <p:cNvPr id="3" name="Title 2"/>
          <p:cNvSpPr>
            <a:spLocks noGrp="1"/>
          </p:cNvSpPr>
          <p:nvPr>
            <p:ph type="title"/>
          </p:nvPr>
        </p:nvSpPr>
        <p:spPr>
          <a:xfrm>
            <a:off x="1270043" y="573734"/>
            <a:ext cx="6552728" cy="554360"/>
          </a:xfrm>
        </p:spPr>
        <p:txBody>
          <a:bodyPr/>
          <a:lstStyle/>
          <a:p>
            <a:pPr marL="342900" indent="-342900">
              <a:buFont typeface="Wingdings" pitchFamily="2" charset="2"/>
              <a:buChar char="v"/>
            </a:pPr>
            <a:r>
              <a:rPr lang="en-IN" sz="2400" dirty="0" smtClean="0"/>
              <a:t>What is the average duration of a movie ?</a:t>
            </a:r>
            <a:endParaRPr lang="en-IN" sz="2400" dirty="0"/>
          </a:p>
        </p:txBody>
      </p:sp>
      <p:sp>
        <p:nvSpPr>
          <p:cNvPr id="5" name="Title 2"/>
          <p:cNvSpPr txBox="1">
            <a:spLocks/>
          </p:cNvSpPr>
          <p:nvPr/>
        </p:nvSpPr>
        <p:spPr>
          <a:xfrm>
            <a:off x="1191423" y="5254254"/>
            <a:ext cx="6709969" cy="792088"/>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1800" dirty="0"/>
              <a:t>It is found to be that most movies are having a duration of </a:t>
            </a:r>
            <a:r>
              <a:rPr lang="en-IN" sz="1800" dirty="0" smtClean="0"/>
              <a:t>about </a:t>
            </a:r>
            <a:r>
              <a:rPr lang="en-IN" sz="1800" b="1" i="1" dirty="0" smtClean="0"/>
              <a:t>1 hr.. </a:t>
            </a:r>
            <a:r>
              <a:rPr lang="en-IN" sz="1800" b="1" i="1" dirty="0"/>
              <a:t>40 </a:t>
            </a:r>
            <a:r>
              <a:rPr lang="en-IN" sz="1800" b="1" i="1" dirty="0" smtClean="0"/>
              <a:t>min</a:t>
            </a:r>
            <a:r>
              <a:rPr lang="en-IN" sz="1800" dirty="0" smtClean="0"/>
              <a:t> </a:t>
            </a:r>
            <a:r>
              <a:rPr lang="en-IN" sz="1800" dirty="0"/>
              <a:t>to </a:t>
            </a:r>
            <a:r>
              <a:rPr lang="en-IN" sz="1800" b="1" i="1" dirty="0" smtClean="0"/>
              <a:t>2 hrs</a:t>
            </a:r>
            <a:r>
              <a:rPr lang="en-IN" sz="1800" dirty="0" smtClean="0"/>
              <a:t>.</a:t>
            </a:r>
            <a:endParaRPr lang="en-IN" sz="1800" dirty="0"/>
          </a:p>
        </p:txBody>
      </p:sp>
    </p:spTree>
    <p:extLst>
      <p:ext uri="{BB962C8B-B14F-4D97-AF65-F5344CB8AC3E}">
        <p14:creationId xmlns:p14="http://schemas.microsoft.com/office/powerpoint/2010/main" val="97972595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71600" y="332656"/>
            <a:ext cx="7056784" cy="914400"/>
          </a:xfrm>
        </p:spPr>
        <p:txBody>
          <a:bodyPr/>
          <a:lstStyle/>
          <a:p>
            <a:pPr marL="342900" indent="-342900" algn="ctr">
              <a:buFont typeface="Wingdings" pitchFamily="2" charset="2"/>
              <a:buChar char="v"/>
            </a:pPr>
            <a:r>
              <a:rPr lang="en-IN" sz="2400" dirty="0" smtClean="0"/>
              <a:t>How </a:t>
            </a:r>
            <a:r>
              <a:rPr lang="en-IN" sz="2400" dirty="0"/>
              <a:t>does the runtime of a movie related to the movie's box office performance (Revenue) ?</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7133" y="1464925"/>
            <a:ext cx="7205719" cy="4267007"/>
          </a:xfrm>
        </p:spPr>
      </p:pic>
      <p:sp>
        <p:nvSpPr>
          <p:cNvPr id="7" name="Title 2"/>
          <p:cNvSpPr txBox="1">
            <a:spLocks/>
          </p:cNvSpPr>
          <p:nvPr/>
        </p:nvSpPr>
        <p:spPr>
          <a:xfrm>
            <a:off x="863588" y="5877533"/>
            <a:ext cx="7272808" cy="626368"/>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1800" dirty="0" smtClean="0"/>
              <a:t>Most </a:t>
            </a:r>
            <a:r>
              <a:rPr lang="en-IN" sz="1800" dirty="0"/>
              <a:t>movies with </a:t>
            </a:r>
            <a:r>
              <a:rPr lang="en-IN" sz="1800" dirty="0" smtClean="0"/>
              <a:t>Revenue </a:t>
            </a:r>
            <a:r>
              <a:rPr lang="en-IN" sz="1800" dirty="0"/>
              <a:t>greater than </a:t>
            </a:r>
            <a:r>
              <a:rPr lang="en-IN" sz="1800" i="1" dirty="0"/>
              <a:t>400 million </a:t>
            </a:r>
            <a:r>
              <a:rPr lang="en-IN" sz="1800" i="1" dirty="0" smtClean="0"/>
              <a:t>dollars </a:t>
            </a:r>
            <a:r>
              <a:rPr lang="en-IN" sz="1800" dirty="0" smtClean="0"/>
              <a:t>are </a:t>
            </a:r>
            <a:r>
              <a:rPr lang="en-IN" sz="1800" dirty="0"/>
              <a:t>the ones with </a:t>
            </a:r>
            <a:r>
              <a:rPr lang="en-IN" sz="1800" dirty="0" smtClean="0"/>
              <a:t>Duration longer </a:t>
            </a:r>
            <a:r>
              <a:rPr lang="en-IN" sz="1800" dirty="0"/>
              <a:t>than </a:t>
            </a:r>
            <a:r>
              <a:rPr lang="en-IN" sz="1800" i="1" dirty="0" smtClean="0"/>
              <a:t>120 min.</a:t>
            </a:r>
            <a:endParaRPr lang="en-IN" sz="1800" i="1" dirty="0"/>
          </a:p>
        </p:txBody>
      </p:sp>
    </p:spTree>
    <p:extLst>
      <p:ext uri="{BB962C8B-B14F-4D97-AF65-F5344CB8AC3E}">
        <p14:creationId xmlns:p14="http://schemas.microsoft.com/office/powerpoint/2010/main" val="288216184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6143" y="1196752"/>
            <a:ext cx="7054187" cy="4423812"/>
          </a:xfrm>
        </p:spPr>
      </p:pic>
      <p:sp>
        <p:nvSpPr>
          <p:cNvPr id="3" name="Title 2"/>
          <p:cNvSpPr>
            <a:spLocks noGrp="1"/>
          </p:cNvSpPr>
          <p:nvPr>
            <p:ph type="title"/>
          </p:nvPr>
        </p:nvSpPr>
        <p:spPr>
          <a:xfrm>
            <a:off x="722024" y="281069"/>
            <a:ext cx="7882424" cy="770384"/>
          </a:xfrm>
        </p:spPr>
        <p:txBody>
          <a:bodyPr/>
          <a:lstStyle/>
          <a:p>
            <a:pPr marL="342900" indent="-342900">
              <a:buFont typeface="Wingdings" pitchFamily="2" charset="2"/>
              <a:buChar char="v"/>
            </a:pPr>
            <a:r>
              <a:rPr lang="en-IN" sz="2000" dirty="0"/>
              <a:t> </a:t>
            </a:r>
            <a:r>
              <a:rPr lang="en-IN" sz="2000" dirty="0" smtClean="0"/>
              <a:t>Does </a:t>
            </a:r>
            <a:r>
              <a:rPr lang="en-IN" sz="2000" dirty="0"/>
              <a:t>Metascore matters in making the most revenue, if so what impact it has on a movie's box office performance (Revenue) ?</a:t>
            </a:r>
          </a:p>
        </p:txBody>
      </p:sp>
      <p:sp>
        <p:nvSpPr>
          <p:cNvPr id="5" name="Title 2"/>
          <p:cNvSpPr txBox="1">
            <a:spLocks/>
          </p:cNvSpPr>
          <p:nvPr/>
        </p:nvSpPr>
        <p:spPr>
          <a:xfrm>
            <a:off x="1082064" y="5765864"/>
            <a:ext cx="7162344" cy="626367"/>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1800" dirty="0" smtClean="0"/>
              <a:t>Most </a:t>
            </a:r>
            <a:r>
              <a:rPr lang="en-IN" sz="1800" dirty="0"/>
              <a:t>movies with </a:t>
            </a:r>
            <a:r>
              <a:rPr lang="en-IN" sz="1800" dirty="0" smtClean="0"/>
              <a:t>Revenue </a:t>
            </a:r>
            <a:r>
              <a:rPr lang="en-IN" sz="1800" dirty="0"/>
              <a:t>greater than 400 million </a:t>
            </a:r>
            <a:r>
              <a:rPr lang="en-IN" sz="1800" dirty="0" smtClean="0"/>
              <a:t>dollars </a:t>
            </a:r>
            <a:r>
              <a:rPr lang="en-IN" sz="1800" dirty="0"/>
              <a:t>are the ones with </a:t>
            </a:r>
            <a:r>
              <a:rPr lang="en-IN" sz="1800" dirty="0" smtClean="0"/>
              <a:t>Metascore </a:t>
            </a:r>
            <a:r>
              <a:rPr lang="en-IN" sz="1800" dirty="0"/>
              <a:t>greater than </a:t>
            </a:r>
            <a:r>
              <a:rPr lang="en-IN" sz="1800" dirty="0" smtClean="0"/>
              <a:t>60/100.</a:t>
            </a:r>
            <a:endParaRPr lang="en-IN" sz="1800" dirty="0"/>
          </a:p>
        </p:txBody>
      </p:sp>
    </p:spTree>
    <p:extLst>
      <p:ext uri="{BB962C8B-B14F-4D97-AF65-F5344CB8AC3E}">
        <p14:creationId xmlns:p14="http://schemas.microsoft.com/office/powerpoint/2010/main" val="73801687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282937"/>
            <a:ext cx="8057212" cy="4134732"/>
          </a:xfrm>
        </p:spPr>
      </p:pic>
      <p:sp>
        <p:nvSpPr>
          <p:cNvPr id="3" name="Title 2"/>
          <p:cNvSpPr>
            <a:spLocks noGrp="1"/>
          </p:cNvSpPr>
          <p:nvPr>
            <p:ph type="title"/>
          </p:nvPr>
        </p:nvSpPr>
        <p:spPr>
          <a:xfrm>
            <a:off x="796258" y="493752"/>
            <a:ext cx="7543800" cy="528526"/>
          </a:xfrm>
        </p:spPr>
        <p:txBody>
          <a:bodyPr/>
          <a:lstStyle/>
          <a:p>
            <a:pPr marL="342900" indent="-342900">
              <a:buFont typeface="Wingdings" pitchFamily="2" charset="2"/>
              <a:buChar char="v"/>
            </a:pPr>
            <a:r>
              <a:rPr lang="en-IN" sz="2400" dirty="0" smtClean="0"/>
              <a:t>How </a:t>
            </a:r>
            <a:r>
              <a:rPr lang="en-IN" sz="2400" dirty="0"/>
              <a:t>are Revenue and Votes of a movie related ?</a:t>
            </a:r>
          </a:p>
        </p:txBody>
      </p:sp>
      <p:sp>
        <p:nvSpPr>
          <p:cNvPr id="5" name="Title 2"/>
          <p:cNvSpPr txBox="1">
            <a:spLocks/>
          </p:cNvSpPr>
          <p:nvPr/>
        </p:nvSpPr>
        <p:spPr>
          <a:xfrm>
            <a:off x="675501" y="5678328"/>
            <a:ext cx="7785314" cy="648072"/>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1800" dirty="0" smtClean="0"/>
              <a:t> </a:t>
            </a:r>
            <a:r>
              <a:rPr lang="en-IN" sz="1800" dirty="0"/>
              <a:t>Most movies with </a:t>
            </a:r>
            <a:r>
              <a:rPr lang="en-IN" sz="1800" i="1" dirty="0" smtClean="0"/>
              <a:t>Revenue</a:t>
            </a:r>
            <a:r>
              <a:rPr lang="en-IN" sz="1800" dirty="0" smtClean="0"/>
              <a:t> </a:t>
            </a:r>
            <a:r>
              <a:rPr lang="en-IN" sz="1800" dirty="0"/>
              <a:t>greater than </a:t>
            </a:r>
            <a:r>
              <a:rPr lang="en-IN" sz="1800" b="1" i="1" dirty="0"/>
              <a:t>400 million </a:t>
            </a:r>
            <a:r>
              <a:rPr lang="en-IN" sz="1800" b="1" i="1" dirty="0" smtClean="0"/>
              <a:t>dollars </a:t>
            </a:r>
            <a:r>
              <a:rPr lang="en-IN" sz="1800" dirty="0" smtClean="0"/>
              <a:t>are </a:t>
            </a:r>
            <a:r>
              <a:rPr lang="en-IN" sz="1800" dirty="0"/>
              <a:t>the ones with </a:t>
            </a:r>
            <a:r>
              <a:rPr lang="en-IN" sz="1800" i="1" dirty="0" smtClean="0"/>
              <a:t>Votes</a:t>
            </a:r>
            <a:r>
              <a:rPr lang="en-IN" sz="1800" dirty="0" smtClean="0"/>
              <a:t> </a:t>
            </a:r>
            <a:r>
              <a:rPr lang="en-IN" sz="1800" dirty="0"/>
              <a:t>greater than </a:t>
            </a:r>
            <a:r>
              <a:rPr lang="en-IN" sz="1800" b="1" i="1" dirty="0" smtClean="0"/>
              <a:t>400,000</a:t>
            </a:r>
            <a:r>
              <a:rPr lang="en-IN" sz="1800" dirty="0"/>
              <a:t>.</a:t>
            </a:r>
          </a:p>
        </p:txBody>
      </p:sp>
    </p:spTree>
    <p:extLst>
      <p:ext uri="{BB962C8B-B14F-4D97-AF65-F5344CB8AC3E}">
        <p14:creationId xmlns:p14="http://schemas.microsoft.com/office/powerpoint/2010/main" val="1417232772"/>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196752"/>
            <a:ext cx="7903600" cy="4100044"/>
          </a:xfrm>
        </p:spPr>
      </p:pic>
      <p:sp>
        <p:nvSpPr>
          <p:cNvPr id="3" name="Title 2"/>
          <p:cNvSpPr>
            <a:spLocks noGrp="1"/>
          </p:cNvSpPr>
          <p:nvPr>
            <p:ph type="title"/>
          </p:nvPr>
        </p:nvSpPr>
        <p:spPr>
          <a:xfrm>
            <a:off x="791460" y="377306"/>
            <a:ext cx="7543800" cy="482352"/>
          </a:xfrm>
        </p:spPr>
        <p:txBody>
          <a:bodyPr/>
          <a:lstStyle/>
          <a:p>
            <a:pPr marL="342900" indent="-342900">
              <a:buFont typeface="Wingdings" pitchFamily="2" charset="2"/>
              <a:buChar char="v"/>
            </a:pPr>
            <a:r>
              <a:rPr lang="en-IN" sz="2400" dirty="0" smtClean="0"/>
              <a:t>Does </a:t>
            </a:r>
            <a:r>
              <a:rPr lang="en-IN" sz="2400" dirty="0"/>
              <a:t>Rating matters in making the most </a:t>
            </a:r>
            <a:r>
              <a:rPr lang="en-IN" sz="2400" dirty="0" smtClean="0"/>
              <a:t>Revenue ?</a:t>
            </a:r>
            <a:endParaRPr lang="en-IN" sz="2400" dirty="0"/>
          </a:p>
        </p:txBody>
      </p:sp>
      <p:sp>
        <p:nvSpPr>
          <p:cNvPr id="5" name="Title 2"/>
          <p:cNvSpPr txBox="1">
            <a:spLocks/>
          </p:cNvSpPr>
          <p:nvPr/>
        </p:nvSpPr>
        <p:spPr>
          <a:xfrm>
            <a:off x="791460" y="5633890"/>
            <a:ext cx="7543800" cy="576064"/>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dirty="0"/>
              <a:t>Most movies with </a:t>
            </a:r>
            <a:r>
              <a:rPr lang="en-IN" sz="1800" i="1" dirty="0" smtClean="0"/>
              <a:t>Revenue</a:t>
            </a:r>
            <a:r>
              <a:rPr lang="en-IN" sz="1800" dirty="0" smtClean="0"/>
              <a:t> </a:t>
            </a:r>
            <a:r>
              <a:rPr lang="en-IN" sz="1800" dirty="0"/>
              <a:t>greater than </a:t>
            </a:r>
            <a:r>
              <a:rPr lang="en-IN" sz="1800" b="1" i="1" dirty="0"/>
              <a:t>400 million </a:t>
            </a:r>
            <a:r>
              <a:rPr lang="en-IN" sz="1800" b="1" i="1" dirty="0" smtClean="0"/>
              <a:t>dollars </a:t>
            </a:r>
            <a:r>
              <a:rPr lang="en-IN" sz="1800" dirty="0"/>
              <a:t>are the ones with </a:t>
            </a:r>
            <a:r>
              <a:rPr lang="en-IN" sz="1800" i="1" dirty="0"/>
              <a:t>R</a:t>
            </a:r>
            <a:r>
              <a:rPr lang="en-IN" sz="1800" i="1" dirty="0" smtClean="0"/>
              <a:t>ating</a:t>
            </a:r>
            <a:r>
              <a:rPr lang="en-IN" sz="1800" dirty="0" smtClean="0"/>
              <a:t> </a:t>
            </a:r>
            <a:r>
              <a:rPr lang="en-IN" sz="1800" dirty="0"/>
              <a:t>greater than </a:t>
            </a:r>
            <a:r>
              <a:rPr lang="en-IN" sz="1800" b="1" i="1" dirty="0" smtClean="0"/>
              <a:t>7 </a:t>
            </a:r>
            <a:r>
              <a:rPr lang="en-IN" sz="1800" b="1" i="1" dirty="0"/>
              <a:t>out of </a:t>
            </a:r>
            <a:r>
              <a:rPr lang="en-IN" sz="1800" b="1" i="1" dirty="0" smtClean="0"/>
              <a:t>10.</a:t>
            </a:r>
            <a:endParaRPr lang="en-IN" sz="1800" b="1" i="1" dirty="0"/>
          </a:p>
        </p:txBody>
      </p:sp>
    </p:spTree>
    <p:extLst>
      <p:ext uri="{BB962C8B-B14F-4D97-AF65-F5344CB8AC3E}">
        <p14:creationId xmlns:p14="http://schemas.microsoft.com/office/powerpoint/2010/main" val="3187586342"/>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497" y="1340768"/>
            <a:ext cx="7474024" cy="3872180"/>
          </a:xfrm>
        </p:spPr>
      </p:pic>
      <p:sp>
        <p:nvSpPr>
          <p:cNvPr id="3" name="Title 2"/>
          <p:cNvSpPr>
            <a:spLocks noGrp="1"/>
          </p:cNvSpPr>
          <p:nvPr>
            <p:ph type="title"/>
          </p:nvPr>
        </p:nvSpPr>
        <p:spPr>
          <a:xfrm>
            <a:off x="699947" y="558115"/>
            <a:ext cx="7563125" cy="482352"/>
          </a:xfrm>
        </p:spPr>
        <p:txBody>
          <a:bodyPr/>
          <a:lstStyle/>
          <a:p>
            <a:pPr marL="342900" indent="-342900">
              <a:buFont typeface="Wingdings" pitchFamily="2" charset="2"/>
              <a:buChar char="v"/>
            </a:pPr>
            <a:r>
              <a:rPr lang="en-IN" sz="2400" dirty="0" smtClean="0"/>
              <a:t>How </a:t>
            </a:r>
            <a:r>
              <a:rPr lang="en-IN" sz="2400" dirty="0"/>
              <a:t>are </a:t>
            </a:r>
            <a:r>
              <a:rPr lang="en-IN" sz="2400" dirty="0" smtClean="0"/>
              <a:t>Rating </a:t>
            </a:r>
            <a:r>
              <a:rPr lang="en-IN" sz="2400" dirty="0"/>
              <a:t>and Metascore of a movie related ?</a:t>
            </a:r>
          </a:p>
        </p:txBody>
      </p:sp>
      <p:sp>
        <p:nvSpPr>
          <p:cNvPr id="5" name="Title 2"/>
          <p:cNvSpPr txBox="1">
            <a:spLocks/>
          </p:cNvSpPr>
          <p:nvPr/>
        </p:nvSpPr>
        <p:spPr>
          <a:xfrm>
            <a:off x="699947" y="5513250"/>
            <a:ext cx="7563125" cy="641873"/>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dirty="0"/>
              <a:t>- It is clear that </a:t>
            </a:r>
            <a:r>
              <a:rPr lang="en-IN" sz="1800" i="1" dirty="0" smtClean="0"/>
              <a:t>Metascore</a:t>
            </a:r>
            <a:r>
              <a:rPr lang="en-IN" sz="1800" dirty="0" smtClean="0"/>
              <a:t> </a:t>
            </a:r>
            <a:r>
              <a:rPr lang="en-IN" sz="1800" dirty="0"/>
              <a:t>increases with the </a:t>
            </a:r>
            <a:r>
              <a:rPr lang="en-IN" sz="1800" i="1" dirty="0" smtClean="0"/>
              <a:t>Rating</a:t>
            </a:r>
            <a:r>
              <a:rPr lang="en-IN" sz="1800" dirty="0" smtClean="0"/>
              <a:t> </a:t>
            </a:r>
            <a:r>
              <a:rPr lang="en-IN" sz="1800" dirty="0"/>
              <a:t>and are </a:t>
            </a:r>
            <a:r>
              <a:rPr lang="en-IN" sz="1800" dirty="0" smtClean="0">
                <a:solidFill>
                  <a:srgbClr val="FFFF00"/>
                </a:solidFill>
              </a:rPr>
              <a:t>directly proportional</a:t>
            </a:r>
            <a:r>
              <a:rPr lang="en-IN" sz="1800" dirty="0" smtClean="0"/>
              <a:t> </a:t>
            </a:r>
            <a:r>
              <a:rPr lang="en-IN" sz="1800" dirty="0"/>
              <a:t>to each other.</a:t>
            </a:r>
          </a:p>
        </p:txBody>
      </p:sp>
    </p:spTree>
    <p:extLst>
      <p:ext uri="{BB962C8B-B14F-4D97-AF65-F5344CB8AC3E}">
        <p14:creationId xmlns:p14="http://schemas.microsoft.com/office/powerpoint/2010/main" val="1848139585"/>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82940" y="1412776"/>
            <a:ext cx="7543800" cy="4378424"/>
          </a:xfrm>
        </p:spPr>
        <p:txBody>
          <a:bodyPr/>
          <a:lstStyle/>
          <a:p>
            <a:r>
              <a:rPr lang="en-IN" sz="1800" dirty="0"/>
              <a:t>An average of </a:t>
            </a:r>
            <a:r>
              <a:rPr lang="en-IN" sz="1800" b="1" i="1" dirty="0" smtClean="0">
                <a:solidFill>
                  <a:srgbClr val="FFFF00"/>
                </a:solidFill>
              </a:rPr>
              <a:t>84</a:t>
            </a:r>
            <a:r>
              <a:rPr lang="en-IN" sz="1800" dirty="0" smtClean="0">
                <a:solidFill>
                  <a:srgbClr val="FFFF00"/>
                </a:solidFill>
              </a:rPr>
              <a:t> </a:t>
            </a:r>
            <a:r>
              <a:rPr lang="en-IN" sz="1800" dirty="0"/>
              <a:t>movies are being released every year.</a:t>
            </a:r>
            <a:br>
              <a:rPr lang="en-IN" sz="1800" dirty="0"/>
            </a:br>
            <a:r>
              <a:rPr lang="en-IN" sz="1800" dirty="0"/>
              <a:t/>
            </a:r>
            <a:br>
              <a:rPr lang="en-IN" sz="1800" dirty="0"/>
            </a:br>
            <a:r>
              <a:rPr lang="en-IN" sz="1800" b="1" i="1" dirty="0" smtClean="0">
                <a:solidFill>
                  <a:srgbClr val="92D050"/>
                </a:solidFill>
              </a:rPr>
              <a:t>2016</a:t>
            </a:r>
            <a:r>
              <a:rPr lang="en-IN" sz="1800" dirty="0" smtClean="0"/>
              <a:t>  </a:t>
            </a:r>
            <a:r>
              <a:rPr lang="en-IN" sz="1800" dirty="0"/>
              <a:t>produced most no. of </a:t>
            </a:r>
            <a:r>
              <a:rPr lang="en-IN" sz="1800" dirty="0" smtClean="0"/>
              <a:t>movies </a:t>
            </a:r>
            <a:r>
              <a:rPr lang="en-IN" sz="1800" b="1" i="1" dirty="0" smtClean="0">
                <a:solidFill>
                  <a:srgbClr val="92D050"/>
                </a:solidFill>
              </a:rPr>
              <a:t>198</a:t>
            </a:r>
            <a:r>
              <a:rPr lang="en-IN" sz="1800" dirty="0">
                <a:solidFill>
                  <a:srgbClr val="92D050"/>
                </a:solidFill>
              </a:rPr>
              <a:t> </a:t>
            </a:r>
            <a:r>
              <a:rPr lang="en-IN" sz="1800" dirty="0" smtClean="0"/>
              <a:t>and </a:t>
            </a:r>
            <a:r>
              <a:rPr lang="en-IN" sz="1800" b="1" i="1" dirty="0" smtClean="0">
                <a:solidFill>
                  <a:srgbClr val="FFCC66"/>
                </a:solidFill>
              </a:rPr>
              <a:t>2006</a:t>
            </a:r>
            <a:r>
              <a:rPr lang="en-IN" sz="1800" dirty="0" smtClean="0"/>
              <a:t>  produced </a:t>
            </a:r>
            <a:r>
              <a:rPr lang="en-IN" sz="1800" dirty="0"/>
              <a:t>least number of </a:t>
            </a:r>
            <a:r>
              <a:rPr lang="en-IN" sz="1800" dirty="0" smtClean="0"/>
              <a:t>movies </a:t>
            </a:r>
            <a:r>
              <a:rPr lang="en-IN" sz="1800" b="1" i="1" dirty="0" smtClean="0">
                <a:solidFill>
                  <a:srgbClr val="FFCC66"/>
                </a:solidFill>
              </a:rPr>
              <a:t>41</a:t>
            </a:r>
            <a:r>
              <a:rPr lang="en-IN" sz="1800" dirty="0" smtClean="0"/>
              <a:t>.</a:t>
            </a:r>
            <a:r>
              <a:rPr lang="en-IN" sz="1800" dirty="0"/>
              <a:t/>
            </a:r>
            <a:br>
              <a:rPr lang="en-IN" sz="1800" dirty="0"/>
            </a:br>
            <a:r>
              <a:rPr lang="en-IN" sz="1800" dirty="0"/>
              <a:t/>
            </a:r>
            <a:br>
              <a:rPr lang="en-IN" sz="1800" dirty="0"/>
            </a:br>
            <a:r>
              <a:rPr lang="en-IN" sz="1800" b="1" i="1" u="sng" dirty="0" smtClean="0"/>
              <a:t>Metascore</a:t>
            </a:r>
            <a:r>
              <a:rPr lang="en-IN" sz="1800" dirty="0" smtClean="0"/>
              <a:t>  and </a:t>
            </a:r>
            <a:r>
              <a:rPr lang="en-IN" sz="1800" b="1" i="1" u="sng" dirty="0" smtClean="0"/>
              <a:t>Rating</a:t>
            </a:r>
            <a:r>
              <a:rPr lang="en-IN" sz="1800" b="1" i="1" dirty="0" smtClean="0"/>
              <a:t>  </a:t>
            </a:r>
            <a:r>
              <a:rPr lang="en-IN" sz="1800" dirty="0" smtClean="0"/>
              <a:t>are </a:t>
            </a:r>
            <a:r>
              <a:rPr lang="en-IN" sz="1800" dirty="0"/>
              <a:t>directly proportional to each other, which implies that </a:t>
            </a:r>
            <a:r>
              <a:rPr lang="en-IN" sz="1800" b="1" i="1" dirty="0" smtClean="0">
                <a:solidFill>
                  <a:srgbClr val="FFFF00"/>
                </a:solidFill>
              </a:rPr>
              <a:t>Critics</a:t>
            </a:r>
            <a:r>
              <a:rPr lang="en-IN" sz="1800" dirty="0" smtClean="0"/>
              <a:t> are </a:t>
            </a:r>
            <a:r>
              <a:rPr lang="en-IN" sz="1800" dirty="0"/>
              <a:t>having an influence on </a:t>
            </a:r>
            <a:r>
              <a:rPr lang="en-IN" sz="1800" i="1" dirty="0" smtClean="0">
                <a:solidFill>
                  <a:srgbClr val="FFFF00"/>
                </a:solidFill>
              </a:rPr>
              <a:t> Audience</a:t>
            </a:r>
            <a:r>
              <a:rPr lang="en-IN" sz="1800" dirty="0" smtClean="0"/>
              <a:t> Rating</a:t>
            </a:r>
            <a:r>
              <a:rPr lang="en-IN" sz="1800" dirty="0"/>
              <a:t>.</a:t>
            </a:r>
            <a:br>
              <a:rPr lang="en-IN" sz="1800" dirty="0"/>
            </a:br>
            <a:r>
              <a:rPr lang="en-IN" sz="1800" dirty="0"/>
              <a:t/>
            </a:r>
            <a:br>
              <a:rPr lang="en-IN" sz="1800" dirty="0"/>
            </a:br>
            <a:r>
              <a:rPr lang="en-IN" sz="1800" dirty="0" smtClean="0"/>
              <a:t>The </a:t>
            </a:r>
            <a:r>
              <a:rPr lang="en-IN" sz="1800" dirty="0"/>
              <a:t>average Rating per movie is </a:t>
            </a:r>
            <a:r>
              <a:rPr lang="en-IN" sz="1800" dirty="0" smtClean="0"/>
              <a:t>  </a:t>
            </a:r>
            <a:r>
              <a:rPr lang="en-IN" sz="1800" b="1" dirty="0" smtClean="0">
                <a:solidFill>
                  <a:srgbClr val="FFFF00"/>
                </a:solidFill>
              </a:rPr>
              <a:t>6.8/10</a:t>
            </a:r>
            <a:r>
              <a:rPr lang="en-IN" sz="1800" dirty="0"/>
              <a:t>.</a:t>
            </a:r>
            <a:br>
              <a:rPr lang="en-IN" sz="1800" dirty="0"/>
            </a:br>
            <a:r>
              <a:rPr lang="en-IN" sz="1800" dirty="0"/>
              <a:t/>
            </a:r>
            <a:br>
              <a:rPr lang="en-IN" sz="1800" dirty="0"/>
            </a:br>
            <a:r>
              <a:rPr lang="en-IN" sz="1800" dirty="0" smtClean="0"/>
              <a:t>The </a:t>
            </a:r>
            <a:r>
              <a:rPr lang="en-IN" sz="1800" dirty="0"/>
              <a:t>average Revenue generated per movie is </a:t>
            </a:r>
            <a:r>
              <a:rPr lang="en-IN" sz="1800" dirty="0" smtClean="0"/>
              <a:t>  </a:t>
            </a:r>
            <a:r>
              <a:rPr lang="en-IN" sz="1800" dirty="0" smtClean="0">
                <a:solidFill>
                  <a:srgbClr val="FFFF00"/>
                </a:solidFill>
              </a:rPr>
              <a:t>92 </a:t>
            </a:r>
            <a:r>
              <a:rPr lang="en-IN" sz="1800" dirty="0">
                <a:solidFill>
                  <a:srgbClr val="FFFF00"/>
                </a:solidFill>
              </a:rPr>
              <a:t>million </a:t>
            </a:r>
            <a:r>
              <a:rPr lang="en-IN" sz="1800" dirty="0" smtClean="0">
                <a:solidFill>
                  <a:srgbClr val="FFFF00"/>
                </a:solidFill>
              </a:rPr>
              <a:t>dollars</a:t>
            </a:r>
            <a:r>
              <a:rPr lang="en-IN" sz="1800" dirty="0" smtClean="0"/>
              <a:t>.</a:t>
            </a:r>
            <a:r>
              <a:rPr lang="en-IN" sz="1800" dirty="0"/>
              <a:t/>
            </a:r>
            <a:br>
              <a:rPr lang="en-IN" sz="1800" dirty="0"/>
            </a:br>
            <a:r>
              <a:rPr lang="en-IN" sz="1800" dirty="0"/>
              <a:t/>
            </a:r>
            <a:br>
              <a:rPr lang="en-IN" sz="1800" dirty="0"/>
            </a:br>
            <a:r>
              <a:rPr lang="en-IN" sz="1800" dirty="0" smtClean="0"/>
              <a:t>The </a:t>
            </a:r>
            <a:r>
              <a:rPr lang="en-IN" sz="1800" dirty="0"/>
              <a:t>average Duration of a movie ranges from </a:t>
            </a:r>
            <a:r>
              <a:rPr lang="en-IN" sz="1800" dirty="0" smtClean="0"/>
              <a:t>  </a:t>
            </a:r>
            <a:r>
              <a:rPr lang="en-IN" sz="1800" dirty="0" smtClean="0">
                <a:solidFill>
                  <a:srgbClr val="FFFF00"/>
                </a:solidFill>
              </a:rPr>
              <a:t>1 hr. </a:t>
            </a:r>
            <a:r>
              <a:rPr lang="en-IN" sz="1800" dirty="0">
                <a:solidFill>
                  <a:srgbClr val="FFFF00"/>
                </a:solidFill>
              </a:rPr>
              <a:t>40 </a:t>
            </a:r>
            <a:r>
              <a:rPr lang="en-IN" sz="1800" dirty="0" smtClean="0">
                <a:solidFill>
                  <a:srgbClr val="FFFF00"/>
                </a:solidFill>
              </a:rPr>
              <a:t>min   </a:t>
            </a:r>
            <a:r>
              <a:rPr lang="en-IN" sz="1800" dirty="0"/>
              <a:t>to </a:t>
            </a:r>
            <a:r>
              <a:rPr lang="en-IN" sz="1800" dirty="0" smtClean="0"/>
              <a:t>  </a:t>
            </a:r>
            <a:r>
              <a:rPr lang="en-IN" sz="1800" dirty="0" smtClean="0">
                <a:solidFill>
                  <a:srgbClr val="FFFF00"/>
                </a:solidFill>
              </a:rPr>
              <a:t>2</a:t>
            </a:r>
            <a:r>
              <a:rPr lang="en-IN" sz="1800" dirty="0" smtClean="0"/>
              <a:t> </a:t>
            </a:r>
            <a:r>
              <a:rPr lang="en-IN" sz="1800" dirty="0" smtClean="0">
                <a:solidFill>
                  <a:srgbClr val="FFFF00"/>
                </a:solidFill>
              </a:rPr>
              <a:t>hrs</a:t>
            </a:r>
            <a:r>
              <a:rPr lang="en-IN" sz="1800" dirty="0" smtClean="0"/>
              <a:t>.</a:t>
            </a:r>
            <a:r>
              <a:rPr lang="en-IN" sz="1800" dirty="0"/>
              <a:t/>
            </a:r>
            <a:br>
              <a:rPr lang="en-IN" sz="1800" dirty="0"/>
            </a:br>
            <a:r>
              <a:rPr lang="en-IN" sz="1800" dirty="0"/>
              <a:t/>
            </a:r>
            <a:br>
              <a:rPr lang="en-IN" sz="1800" dirty="0"/>
            </a:br>
            <a:r>
              <a:rPr lang="en-IN" sz="1800" dirty="0" smtClean="0"/>
              <a:t>Most </a:t>
            </a:r>
            <a:r>
              <a:rPr lang="en-IN" sz="1800" dirty="0"/>
              <a:t>profitable movies are the ones with high </a:t>
            </a:r>
            <a:r>
              <a:rPr lang="en-IN" sz="1800" dirty="0" smtClean="0">
                <a:solidFill>
                  <a:srgbClr val="FFFF00"/>
                </a:solidFill>
              </a:rPr>
              <a:t>Metascore</a:t>
            </a:r>
            <a:r>
              <a:rPr lang="en-IN" sz="1800" dirty="0" smtClean="0"/>
              <a:t> and </a:t>
            </a:r>
            <a:r>
              <a:rPr lang="en-IN" sz="1800" dirty="0" smtClean="0">
                <a:solidFill>
                  <a:srgbClr val="FFFF00"/>
                </a:solidFill>
              </a:rPr>
              <a:t>Rating</a:t>
            </a:r>
            <a:r>
              <a:rPr lang="en-IN" sz="1800" dirty="0" smtClean="0"/>
              <a:t>.</a:t>
            </a:r>
            <a:endParaRPr lang="en-IN" sz="1800" dirty="0"/>
          </a:p>
        </p:txBody>
      </p:sp>
      <p:sp>
        <p:nvSpPr>
          <p:cNvPr id="4" name="Title 2"/>
          <p:cNvSpPr txBox="1">
            <a:spLocks/>
          </p:cNvSpPr>
          <p:nvPr/>
        </p:nvSpPr>
        <p:spPr>
          <a:xfrm>
            <a:off x="785074" y="649480"/>
            <a:ext cx="7739533" cy="619280"/>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i="1" u="sng" dirty="0" smtClean="0"/>
              <a:t>Few insights found during Exploratory Data Analysis:</a:t>
            </a:r>
            <a:endParaRPr lang="en-IN" sz="2400" b="1" i="1" u="sng" dirty="0"/>
          </a:p>
        </p:txBody>
      </p:sp>
    </p:spTree>
    <p:extLst>
      <p:ext uri="{BB962C8B-B14F-4D97-AF65-F5344CB8AC3E}">
        <p14:creationId xmlns:p14="http://schemas.microsoft.com/office/powerpoint/2010/main" val="378516168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3568" y="1505322"/>
            <a:ext cx="7964776" cy="4455646"/>
          </a:xfrm>
        </p:spPr>
        <p:txBody>
          <a:bodyPr>
            <a:normAutofit/>
          </a:bodyPr>
          <a:lstStyle/>
          <a:p>
            <a:r>
              <a:rPr lang="en-IN" sz="1800" dirty="0"/>
              <a:t>By analysing the data in this way, we can uncover </a:t>
            </a:r>
            <a:r>
              <a:rPr lang="en-IN" sz="1800" dirty="0" smtClean="0"/>
              <a:t>factors </a:t>
            </a:r>
            <a:r>
              <a:rPr lang="en-IN" sz="1800" dirty="0"/>
              <a:t>that contribute more to a movie's box office performance.</a:t>
            </a:r>
          </a:p>
          <a:p>
            <a:endParaRPr lang="en-IN" sz="1800" dirty="0"/>
          </a:p>
          <a:p>
            <a:r>
              <a:rPr lang="en-IN" sz="1800" i="1" dirty="0" smtClean="0">
                <a:solidFill>
                  <a:srgbClr val="FFFF00"/>
                </a:solidFill>
              </a:rPr>
              <a:t>Duration</a:t>
            </a:r>
            <a:r>
              <a:rPr lang="en-IN" sz="1800" dirty="0" smtClean="0"/>
              <a:t>, </a:t>
            </a:r>
            <a:r>
              <a:rPr lang="en-IN" sz="1800" i="1" dirty="0" smtClean="0">
                <a:solidFill>
                  <a:srgbClr val="FFFF00"/>
                </a:solidFill>
              </a:rPr>
              <a:t>Genre</a:t>
            </a:r>
            <a:r>
              <a:rPr lang="en-IN" sz="1800" dirty="0" smtClean="0">
                <a:solidFill>
                  <a:srgbClr val="FFFF00"/>
                </a:solidFill>
              </a:rPr>
              <a:t> </a:t>
            </a:r>
            <a:r>
              <a:rPr lang="en-IN" sz="1800" dirty="0"/>
              <a:t>and </a:t>
            </a:r>
            <a:r>
              <a:rPr lang="en-IN" sz="1800" i="1" dirty="0" smtClean="0">
                <a:solidFill>
                  <a:srgbClr val="FFFF00"/>
                </a:solidFill>
              </a:rPr>
              <a:t>Metascore</a:t>
            </a:r>
            <a:r>
              <a:rPr lang="en-IN" sz="1800" dirty="0" smtClean="0">
                <a:solidFill>
                  <a:srgbClr val="FFFF00"/>
                </a:solidFill>
              </a:rPr>
              <a:t> </a:t>
            </a:r>
            <a:r>
              <a:rPr lang="en-IN" sz="1800" dirty="0"/>
              <a:t>should be the </a:t>
            </a:r>
            <a:r>
              <a:rPr lang="en-IN" sz="1800" dirty="0" smtClean="0"/>
              <a:t>primary concerns </a:t>
            </a:r>
            <a:r>
              <a:rPr lang="en-IN" sz="1800" dirty="0"/>
              <a:t>for film makers.</a:t>
            </a:r>
          </a:p>
          <a:p>
            <a:endParaRPr lang="en-IN" sz="1800" dirty="0"/>
          </a:p>
          <a:p>
            <a:r>
              <a:rPr lang="en-IN" sz="1800" i="1" dirty="0" smtClean="0">
                <a:solidFill>
                  <a:srgbClr val="FFFF00"/>
                </a:solidFill>
              </a:rPr>
              <a:t>Revenue</a:t>
            </a:r>
            <a:r>
              <a:rPr lang="en-IN" sz="1800" dirty="0" smtClean="0">
                <a:solidFill>
                  <a:srgbClr val="FFFF00"/>
                </a:solidFill>
              </a:rPr>
              <a:t> </a:t>
            </a:r>
            <a:r>
              <a:rPr lang="en-IN" sz="1800" dirty="0"/>
              <a:t>and </a:t>
            </a:r>
            <a:r>
              <a:rPr lang="en-IN" sz="1800" i="1" dirty="0" smtClean="0">
                <a:solidFill>
                  <a:srgbClr val="FFFF00"/>
                </a:solidFill>
              </a:rPr>
              <a:t>Rating</a:t>
            </a:r>
            <a:r>
              <a:rPr lang="en-IN" sz="1800" dirty="0" smtClean="0">
                <a:solidFill>
                  <a:srgbClr val="FFFF00"/>
                </a:solidFill>
              </a:rPr>
              <a:t> </a:t>
            </a:r>
            <a:r>
              <a:rPr lang="en-IN" sz="1800" dirty="0"/>
              <a:t>are directly proportional to each other, which implies that Revenue </a:t>
            </a:r>
            <a:r>
              <a:rPr lang="en-IN" sz="1800" dirty="0">
                <a:solidFill>
                  <a:srgbClr val="FFFF00"/>
                </a:solidFill>
              </a:rPr>
              <a:t>increases</a:t>
            </a:r>
            <a:r>
              <a:rPr lang="en-IN" sz="1800" dirty="0"/>
              <a:t> with higher Rating</a:t>
            </a:r>
            <a:r>
              <a:rPr lang="en-IN" sz="1800" dirty="0" smtClean="0"/>
              <a:t>.</a:t>
            </a:r>
          </a:p>
          <a:p>
            <a:endParaRPr lang="en-IN" sz="1800" dirty="0"/>
          </a:p>
          <a:p>
            <a:r>
              <a:rPr lang="en-IN" sz="1800" dirty="0" smtClean="0"/>
              <a:t>Again </a:t>
            </a:r>
            <a:r>
              <a:rPr lang="en-IN" sz="1800" dirty="0"/>
              <a:t>audience </a:t>
            </a:r>
            <a:r>
              <a:rPr lang="en-IN" sz="1800" i="1" dirty="0" smtClean="0">
                <a:solidFill>
                  <a:srgbClr val="FFFF00"/>
                </a:solidFill>
              </a:rPr>
              <a:t>Rating</a:t>
            </a:r>
            <a:r>
              <a:rPr lang="en-IN" sz="1800" dirty="0" smtClean="0">
                <a:solidFill>
                  <a:srgbClr val="FFFF00"/>
                </a:solidFill>
              </a:rPr>
              <a:t> </a:t>
            </a:r>
            <a:r>
              <a:rPr lang="en-IN" sz="1800" dirty="0"/>
              <a:t>is proved to be influenced by </a:t>
            </a:r>
            <a:r>
              <a:rPr lang="en-IN" sz="1800" i="1" dirty="0" smtClean="0">
                <a:solidFill>
                  <a:srgbClr val="FFFF00"/>
                </a:solidFill>
              </a:rPr>
              <a:t>Metascore</a:t>
            </a:r>
            <a:r>
              <a:rPr lang="en-IN" sz="1800" dirty="0" smtClean="0">
                <a:solidFill>
                  <a:srgbClr val="FFFF00"/>
                </a:solidFill>
              </a:rPr>
              <a:t> </a:t>
            </a:r>
            <a:r>
              <a:rPr lang="en-IN" sz="1800" dirty="0"/>
              <a:t>which is aggregated from the reviews of the critics all over the world</a:t>
            </a:r>
            <a:r>
              <a:rPr lang="en-IN" sz="1800" dirty="0" smtClean="0"/>
              <a:t>.</a:t>
            </a:r>
          </a:p>
          <a:p>
            <a:endParaRPr lang="en-IN" sz="1800" dirty="0"/>
          </a:p>
          <a:p>
            <a:r>
              <a:rPr lang="en-IN" sz="1800" i="1" dirty="0" smtClean="0">
                <a:solidFill>
                  <a:srgbClr val="FFFF00"/>
                </a:solidFill>
              </a:rPr>
              <a:t>Action</a:t>
            </a:r>
            <a:r>
              <a:rPr lang="en-IN" sz="1800" dirty="0" smtClean="0"/>
              <a:t>, </a:t>
            </a:r>
            <a:r>
              <a:rPr lang="en-IN" sz="1800" i="1" dirty="0" smtClean="0">
                <a:solidFill>
                  <a:srgbClr val="FFFF00"/>
                </a:solidFill>
              </a:rPr>
              <a:t>Adventure</a:t>
            </a:r>
            <a:r>
              <a:rPr lang="en-IN" sz="1800" dirty="0" smtClean="0"/>
              <a:t>, </a:t>
            </a:r>
            <a:r>
              <a:rPr lang="en-IN" sz="1800" i="1" dirty="0" smtClean="0">
                <a:solidFill>
                  <a:srgbClr val="FFFF00"/>
                </a:solidFill>
              </a:rPr>
              <a:t>Sci-Fi</a:t>
            </a:r>
            <a:r>
              <a:rPr lang="en-IN" sz="1800" dirty="0" smtClean="0"/>
              <a:t> </a:t>
            </a:r>
            <a:r>
              <a:rPr lang="en-IN" sz="1800" dirty="0"/>
              <a:t>&amp; </a:t>
            </a:r>
            <a:r>
              <a:rPr lang="en-IN" sz="1800" i="1" dirty="0" smtClean="0">
                <a:solidFill>
                  <a:srgbClr val="FFFF00"/>
                </a:solidFill>
              </a:rPr>
              <a:t>Drama</a:t>
            </a:r>
            <a:r>
              <a:rPr lang="en-IN" sz="1800" dirty="0" smtClean="0"/>
              <a:t> </a:t>
            </a:r>
            <a:r>
              <a:rPr lang="en-IN" sz="1800" dirty="0"/>
              <a:t>are found to be the top </a:t>
            </a:r>
            <a:r>
              <a:rPr lang="en-IN" sz="1800" dirty="0">
                <a:solidFill>
                  <a:srgbClr val="FFFF00"/>
                </a:solidFill>
              </a:rPr>
              <a:t>Genres</a:t>
            </a:r>
            <a:r>
              <a:rPr lang="en-IN" sz="1800" dirty="0"/>
              <a:t> to consider for generating more revenue.</a:t>
            </a:r>
          </a:p>
        </p:txBody>
      </p:sp>
      <p:sp>
        <p:nvSpPr>
          <p:cNvPr id="3" name="Title 2"/>
          <p:cNvSpPr>
            <a:spLocks noGrp="1"/>
          </p:cNvSpPr>
          <p:nvPr>
            <p:ph type="title"/>
          </p:nvPr>
        </p:nvSpPr>
        <p:spPr>
          <a:xfrm>
            <a:off x="3614812" y="620688"/>
            <a:ext cx="2102288" cy="626368"/>
          </a:xfrm>
        </p:spPr>
        <p:txBody>
          <a:bodyPr/>
          <a:lstStyle/>
          <a:p>
            <a:r>
              <a:rPr lang="en-IN" sz="2400" b="1" i="1" u="sng" dirty="0" smtClean="0"/>
              <a:t>Conclusion:</a:t>
            </a:r>
            <a:endParaRPr lang="en-IN" sz="2400" b="1" i="1" u="sng" dirty="0"/>
          </a:p>
        </p:txBody>
      </p:sp>
    </p:spTree>
    <p:extLst>
      <p:ext uri="{BB962C8B-B14F-4D97-AF65-F5344CB8AC3E}">
        <p14:creationId xmlns:p14="http://schemas.microsoft.com/office/powerpoint/2010/main" val="239744815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55576" y="404664"/>
            <a:ext cx="7543800" cy="4536504"/>
          </a:xfrm>
        </p:spPr>
        <p:txBody>
          <a:bodyPr/>
          <a:lstStyle/>
          <a:p>
            <a:pPr marL="342900" indent="-342900">
              <a:buFont typeface="Wingdings" pitchFamily="2" charset="2"/>
              <a:buChar char="v"/>
            </a:pPr>
            <a:r>
              <a:rPr lang="en-IN" sz="2400" dirty="0" smtClean="0"/>
              <a:t>Movie Industry has been thriving since the late 1890s.</a:t>
            </a:r>
            <a:br>
              <a:rPr lang="en-IN" sz="2400" dirty="0" smtClean="0"/>
            </a:br>
            <a:r>
              <a:rPr lang="en-IN" sz="2400" dirty="0"/>
              <a:t/>
            </a:r>
            <a:br>
              <a:rPr lang="en-IN" sz="2400" dirty="0"/>
            </a:br>
            <a:r>
              <a:rPr lang="en-IN" sz="2400" dirty="0" smtClean="0"/>
              <a:t/>
            </a:r>
            <a:br>
              <a:rPr lang="en-IN" sz="2400" dirty="0" smtClean="0"/>
            </a:br>
            <a:r>
              <a:rPr lang="en-IN" sz="2400" dirty="0" smtClean="0"/>
              <a:t>But in the past 2 decades, it has seen a rapid and enormous growth owing to the web 2.0 and digitalization, OTT streaming etc…</a:t>
            </a:r>
            <a:br>
              <a:rPr lang="en-IN" sz="2400" dirty="0" smtClean="0"/>
            </a:br>
            <a:r>
              <a:rPr lang="en-IN" sz="2400" dirty="0"/>
              <a:t/>
            </a:r>
            <a:br>
              <a:rPr lang="en-IN" sz="2400" dirty="0"/>
            </a:br>
            <a:r>
              <a:rPr lang="en-IN" sz="2400" dirty="0"/>
              <a:t/>
            </a:r>
            <a:br>
              <a:rPr lang="en-IN" sz="2400" dirty="0"/>
            </a:br>
            <a:endParaRPr lang="en-IN" sz="2400" dirty="0"/>
          </a:p>
        </p:txBody>
      </p:sp>
    </p:spTree>
    <p:extLst>
      <p:ext uri="{BB962C8B-B14F-4D97-AF65-F5344CB8AC3E}">
        <p14:creationId xmlns:p14="http://schemas.microsoft.com/office/powerpoint/2010/main" val="908137016"/>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22965" y="1124744"/>
            <a:ext cx="3002672" cy="489992"/>
          </a:xfrm>
        </p:spPr>
        <p:txBody>
          <a:bodyPr/>
          <a:lstStyle/>
          <a:p>
            <a:r>
              <a:rPr lang="en-IN" sz="2400" b="1" i="1" u="sng" dirty="0" smtClean="0"/>
              <a:t>Actionable </a:t>
            </a:r>
            <a:r>
              <a:rPr lang="en-IN" sz="2400" b="1" i="1" u="sng" dirty="0"/>
              <a:t>Insights:</a:t>
            </a:r>
            <a:endParaRPr lang="en-IN" sz="2400" u="sng" dirty="0"/>
          </a:p>
        </p:txBody>
      </p:sp>
      <p:sp>
        <p:nvSpPr>
          <p:cNvPr id="4" name="Title 2"/>
          <p:cNvSpPr txBox="1">
            <a:spLocks/>
          </p:cNvSpPr>
          <p:nvPr/>
        </p:nvSpPr>
        <p:spPr>
          <a:xfrm>
            <a:off x="899592" y="1988840"/>
            <a:ext cx="7249418" cy="2880320"/>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dirty="0"/>
              <a:t>All in all, in order to higher revenue out of a movie, the film makers need to consider about the following</a:t>
            </a:r>
            <a:r>
              <a:rPr lang="en-IN" sz="1800" dirty="0" smtClean="0"/>
              <a:t>:</a:t>
            </a:r>
          </a:p>
          <a:p>
            <a:endParaRPr lang="en-IN" sz="1800" dirty="0"/>
          </a:p>
          <a:p>
            <a:pPr marL="285750" indent="-285750">
              <a:buFont typeface="Wingdings" pitchFamily="2" charset="2"/>
              <a:buChar char="Ø"/>
            </a:pPr>
            <a:r>
              <a:rPr lang="en-IN" sz="1800" dirty="0" smtClean="0"/>
              <a:t>To </a:t>
            </a:r>
            <a:r>
              <a:rPr lang="en-IN" sz="1800" dirty="0"/>
              <a:t>fix the </a:t>
            </a:r>
            <a:r>
              <a:rPr lang="en-IN" sz="1800" dirty="0" smtClean="0"/>
              <a:t>Duration </a:t>
            </a:r>
            <a:r>
              <a:rPr lang="en-IN" sz="1800" dirty="0"/>
              <a:t>of the movie in the range </a:t>
            </a:r>
            <a:r>
              <a:rPr lang="en-IN" sz="1800" smtClean="0">
                <a:solidFill>
                  <a:srgbClr val="FFFF00"/>
                </a:solidFill>
              </a:rPr>
              <a:t>1 hr. </a:t>
            </a:r>
            <a:r>
              <a:rPr lang="en-IN" sz="1800" dirty="0">
                <a:solidFill>
                  <a:srgbClr val="FFFF00"/>
                </a:solidFill>
              </a:rPr>
              <a:t>40 </a:t>
            </a:r>
            <a:r>
              <a:rPr lang="en-IN" sz="1800" dirty="0" smtClean="0">
                <a:solidFill>
                  <a:srgbClr val="FFFF00"/>
                </a:solidFill>
              </a:rPr>
              <a:t>min </a:t>
            </a:r>
            <a:r>
              <a:rPr lang="en-IN" sz="1800" dirty="0"/>
              <a:t>to </a:t>
            </a:r>
            <a:r>
              <a:rPr lang="en-IN" sz="1800" dirty="0" smtClean="0">
                <a:solidFill>
                  <a:srgbClr val="FFFF00"/>
                </a:solidFill>
              </a:rPr>
              <a:t>2 hrs</a:t>
            </a:r>
            <a:r>
              <a:rPr lang="en-IN" sz="1800" dirty="0" smtClean="0"/>
              <a:t>.</a:t>
            </a:r>
            <a:endParaRPr lang="en-IN" sz="1800" dirty="0"/>
          </a:p>
          <a:p>
            <a:pPr marL="285750" indent="-285750">
              <a:buFont typeface="Wingdings" pitchFamily="2" charset="2"/>
              <a:buChar char="Ø"/>
            </a:pPr>
            <a:r>
              <a:rPr lang="en-IN" sz="1800" dirty="0" smtClean="0"/>
              <a:t>Chose </a:t>
            </a:r>
            <a:r>
              <a:rPr lang="en-IN" sz="1800" dirty="0"/>
              <a:t>the top performing </a:t>
            </a:r>
            <a:r>
              <a:rPr lang="en-IN" sz="1800" dirty="0" smtClean="0">
                <a:solidFill>
                  <a:srgbClr val="FFFF00"/>
                </a:solidFill>
              </a:rPr>
              <a:t>Genres</a:t>
            </a:r>
            <a:endParaRPr lang="en-IN" sz="1800" dirty="0">
              <a:solidFill>
                <a:srgbClr val="FFFF00"/>
              </a:solidFill>
            </a:endParaRPr>
          </a:p>
          <a:p>
            <a:pPr marL="285750" indent="-285750">
              <a:buFont typeface="Wingdings" pitchFamily="2" charset="2"/>
              <a:buChar char="Ø"/>
            </a:pPr>
            <a:r>
              <a:rPr lang="en-IN" sz="1800" dirty="0" smtClean="0"/>
              <a:t>Achieving </a:t>
            </a:r>
            <a:r>
              <a:rPr lang="en-IN" sz="1800" dirty="0"/>
              <a:t>high </a:t>
            </a:r>
            <a:r>
              <a:rPr lang="en-IN" sz="1800" dirty="0" smtClean="0">
                <a:solidFill>
                  <a:srgbClr val="FFFF00"/>
                </a:solidFill>
              </a:rPr>
              <a:t>Metascore</a:t>
            </a:r>
            <a:r>
              <a:rPr lang="en-IN" sz="1800" dirty="0" smtClean="0"/>
              <a:t> </a:t>
            </a:r>
            <a:r>
              <a:rPr lang="en-IN" sz="1800" dirty="0"/>
              <a:t>from the Critics.</a:t>
            </a:r>
          </a:p>
          <a:p>
            <a:pPr marL="285750" indent="-285750">
              <a:buFont typeface="Wingdings" pitchFamily="2" charset="2"/>
              <a:buChar char="Ø"/>
            </a:pPr>
            <a:r>
              <a:rPr lang="en-IN" sz="1800" dirty="0" smtClean="0"/>
              <a:t>Average Audience </a:t>
            </a:r>
            <a:r>
              <a:rPr lang="en-IN" sz="1800" dirty="0" smtClean="0">
                <a:solidFill>
                  <a:srgbClr val="FFFF00"/>
                </a:solidFill>
              </a:rPr>
              <a:t>Rating</a:t>
            </a:r>
            <a:r>
              <a:rPr lang="en-IN" sz="1800" dirty="0" smtClean="0"/>
              <a:t> </a:t>
            </a:r>
            <a:r>
              <a:rPr lang="en-IN" sz="1800" dirty="0"/>
              <a:t>higher than </a:t>
            </a:r>
            <a:r>
              <a:rPr lang="en-IN" sz="1800" dirty="0" smtClean="0">
                <a:solidFill>
                  <a:srgbClr val="FFFF00"/>
                </a:solidFill>
              </a:rPr>
              <a:t>7/10</a:t>
            </a:r>
            <a:endParaRPr lang="en-IN" sz="1800" dirty="0">
              <a:solidFill>
                <a:srgbClr val="FFFF00"/>
              </a:solidFill>
            </a:endParaRPr>
          </a:p>
          <a:p>
            <a:pPr marL="285750" indent="-285750">
              <a:buFont typeface="Wingdings" pitchFamily="2" charset="2"/>
              <a:buChar char="Ø"/>
            </a:pPr>
            <a:r>
              <a:rPr lang="en-IN" sz="1800" dirty="0" smtClean="0"/>
              <a:t>Votes </a:t>
            </a:r>
            <a:r>
              <a:rPr lang="en-IN" sz="1800" dirty="0"/>
              <a:t>do play a role in making the movie popular, which </a:t>
            </a:r>
            <a:r>
              <a:rPr lang="en-IN" sz="1800" dirty="0" smtClean="0"/>
              <a:t>in turn </a:t>
            </a:r>
            <a:r>
              <a:rPr lang="en-IN" sz="1800" dirty="0"/>
              <a:t>helps in generating more Revenue. - </a:t>
            </a:r>
            <a:r>
              <a:rPr lang="en-IN" sz="1800" dirty="0" smtClean="0">
                <a:solidFill>
                  <a:srgbClr val="FFFF00"/>
                </a:solidFill>
              </a:rPr>
              <a:t>More Promotions </a:t>
            </a:r>
            <a:r>
              <a:rPr lang="en-IN" sz="1800" dirty="0"/>
              <a:t>, better Revenue.</a:t>
            </a:r>
          </a:p>
        </p:txBody>
      </p:sp>
    </p:spTree>
    <p:extLst>
      <p:ext uri="{BB962C8B-B14F-4D97-AF65-F5344CB8AC3E}">
        <p14:creationId xmlns:p14="http://schemas.microsoft.com/office/powerpoint/2010/main" val="2332721410"/>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09773" y="2971800"/>
            <a:ext cx="4324454" cy="914400"/>
          </a:xfrm>
        </p:spPr>
        <p:txBody>
          <a:bodyPr/>
          <a:lstStyle/>
          <a:p>
            <a:r>
              <a:rPr lang="en-IN" dirty="0" smtClean="0"/>
              <a:t>THANK YOU</a:t>
            </a:r>
            <a:endParaRPr lang="en-IN" dirty="0"/>
          </a:p>
        </p:txBody>
      </p:sp>
    </p:spTree>
    <p:extLst>
      <p:ext uri="{BB962C8B-B14F-4D97-AF65-F5344CB8AC3E}">
        <p14:creationId xmlns:p14="http://schemas.microsoft.com/office/powerpoint/2010/main" val="79449384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7393" y="897308"/>
            <a:ext cx="7543800" cy="3742427"/>
          </a:xfrm>
        </p:spPr>
        <p:txBody>
          <a:bodyPr/>
          <a:lstStyle/>
          <a:p>
            <a:pPr marL="342900" indent="-342900">
              <a:buFont typeface="Wingdings" pitchFamily="2" charset="2"/>
              <a:buChar char="v"/>
            </a:pPr>
            <a:r>
              <a:rPr lang="en-IN" sz="2400" dirty="0"/>
              <a:t>Movies are here for more than </a:t>
            </a:r>
            <a:r>
              <a:rPr lang="en-IN" sz="2400" b="1" i="1" u="sng" dirty="0" smtClean="0"/>
              <a:t>100 years</a:t>
            </a:r>
            <a:r>
              <a:rPr lang="en-IN" sz="2400" dirty="0" smtClean="0"/>
              <a:t> </a:t>
            </a:r>
            <a:r>
              <a:rPr lang="en-IN" sz="2400" dirty="0"/>
              <a:t>and there may not be an end to the Industry as it has became a common point of entertainment for many </a:t>
            </a:r>
            <a:r>
              <a:rPr lang="en-IN" sz="2400" dirty="0" smtClean="0"/>
              <a:t>people irrespective </a:t>
            </a:r>
            <a:r>
              <a:rPr lang="en-IN" sz="2400" dirty="0"/>
              <a:t>of demographics</a:t>
            </a:r>
            <a:r>
              <a:rPr lang="en-IN" sz="2400" dirty="0" smtClean="0"/>
              <a:t>.</a:t>
            </a:r>
            <a:br>
              <a:rPr lang="en-IN" sz="2400" dirty="0" smtClean="0"/>
            </a:br>
            <a:r>
              <a:rPr lang="en-IN" sz="2400" dirty="0"/>
              <a:t/>
            </a:r>
            <a:br>
              <a:rPr lang="en-IN" sz="2400" dirty="0"/>
            </a:br>
            <a:r>
              <a:rPr lang="en-IN" sz="2400" dirty="0"/>
              <a:t>- After all these years, is there any secret formula for movie making in order to generate more Revenue </a:t>
            </a:r>
            <a:r>
              <a:rPr lang="en-IN" sz="2400" dirty="0" smtClean="0"/>
              <a:t>?</a:t>
            </a:r>
            <a:br>
              <a:rPr lang="en-IN" sz="2400" dirty="0" smtClean="0"/>
            </a:br>
            <a:endParaRPr lang="en-IN" sz="2400" dirty="0"/>
          </a:p>
        </p:txBody>
      </p:sp>
    </p:spTree>
    <p:extLst>
      <p:ext uri="{BB962C8B-B14F-4D97-AF65-F5344CB8AC3E}">
        <p14:creationId xmlns:p14="http://schemas.microsoft.com/office/powerpoint/2010/main" val="748590204"/>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572" y="847637"/>
            <a:ext cx="7543800" cy="3535110"/>
          </a:xfrm>
        </p:spPr>
        <p:txBody>
          <a:bodyPr/>
          <a:lstStyle/>
          <a:p>
            <a:pPr marL="342900" indent="-342900">
              <a:buFont typeface="Wingdings" pitchFamily="2" charset="2"/>
              <a:buChar char="v"/>
            </a:pPr>
            <a:r>
              <a:rPr lang="en-IN" sz="2400" dirty="0"/>
              <a:t> </a:t>
            </a:r>
            <a:r>
              <a:rPr lang="en-IN" sz="2400" dirty="0" smtClean="0"/>
              <a:t>Of course</a:t>
            </a:r>
            <a:r>
              <a:rPr lang="en-IN" sz="2400" dirty="0"/>
              <a:t>, the Industry may be a means of entertainment for other people, but the artists and the people investing in the industry need to make a living and every tide makes its mark</a:t>
            </a:r>
            <a:r>
              <a:rPr lang="en-IN" sz="2400" dirty="0" smtClean="0"/>
              <a:t>.</a:t>
            </a:r>
            <a:br>
              <a:rPr lang="en-IN" sz="2400" dirty="0" smtClean="0"/>
            </a:br>
            <a:r>
              <a:rPr lang="en-IN" sz="2400" dirty="0"/>
              <a:t/>
            </a:r>
            <a:br>
              <a:rPr lang="en-IN" sz="2400" dirty="0"/>
            </a:br>
            <a:r>
              <a:rPr lang="en-IN" sz="2400" dirty="0"/>
              <a:t>- Lets have a look at what we can do with our data and see if we could draw any actionable </a:t>
            </a:r>
            <a:r>
              <a:rPr lang="en-IN" sz="2400" b="1" i="1" dirty="0" smtClean="0"/>
              <a:t>Insights </a:t>
            </a:r>
            <a:r>
              <a:rPr lang="en-IN" sz="2400" dirty="0"/>
              <a:t>to the film makers?</a:t>
            </a:r>
          </a:p>
        </p:txBody>
      </p:sp>
    </p:spTree>
    <p:extLst>
      <p:ext uri="{BB962C8B-B14F-4D97-AF65-F5344CB8AC3E}">
        <p14:creationId xmlns:p14="http://schemas.microsoft.com/office/powerpoint/2010/main" val="596854923"/>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3478" y="1836278"/>
            <a:ext cx="7474024" cy="3657599"/>
          </a:xfrm>
        </p:spPr>
        <p:txBody>
          <a:bodyPr>
            <a:normAutofit fontScale="92500" lnSpcReduction="10000"/>
          </a:bodyPr>
          <a:lstStyle/>
          <a:p>
            <a:pPr>
              <a:buFont typeface="Wingdings" pitchFamily="2" charset="2"/>
              <a:buChar char="§"/>
            </a:pPr>
            <a:r>
              <a:rPr lang="en-IN" dirty="0" smtClean="0"/>
              <a:t> </a:t>
            </a:r>
            <a:r>
              <a:rPr lang="en-IN" dirty="0"/>
              <a:t>There are </a:t>
            </a:r>
            <a:r>
              <a:rPr lang="en-IN" b="1" i="1" dirty="0" smtClean="0"/>
              <a:t>13</a:t>
            </a:r>
            <a:r>
              <a:rPr lang="en-IN" dirty="0" smtClean="0"/>
              <a:t> features </a:t>
            </a:r>
            <a:r>
              <a:rPr lang="en-IN" dirty="0"/>
              <a:t>with </a:t>
            </a:r>
            <a:r>
              <a:rPr lang="en-IN" b="1" i="1" dirty="0" smtClean="0"/>
              <a:t>1000</a:t>
            </a:r>
            <a:r>
              <a:rPr lang="en-IN" dirty="0" smtClean="0"/>
              <a:t> observations </a:t>
            </a:r>
            <a:r>
              <a:rPr lang="en-IN" dirty="0"/>
              <a:t>in the dataset.</a:t>
            </a:r>
          </a:p>
          <a:p>
            <a:pPr>
              <a:buFont typeface="Wingdings" pitchFamily="2" charset="2"/>
              <a:buChar char="§"/>
            </a:pPr>
            <a:endParaRPr lang="en-IN" dirty="0"/>
          </a:p>
          <a:p>
            <a:pPr>
              <a:buFont typeface="Wingdings" pitchFamily="2" charset="2"/>
              <a:buChar char="§"/>
            </a:pPr>
            <a:r>
              <a:rPr lang="en-IN" dirty="0" smtClean="0"/>
              <a:t> </a:t>
            </a:r>
            <a:r>
              <a:rPr lang="en-IN" b="1" i="1" dirty="0" smtClean="0"/>
              <a:t>192 </a:t>
            </a:r>
            <a:r>
              <a:rPr lang="en-IN" b="1" i="1" dirty="0"/>
              <a:t>(19.2%) </a:t>
            </a:r>
            <a:r>
              <a:rPr lang="en-IN" dirty="0" smtClean="0"/>
              <a:t>cells </a:t>
            </a:r>
            <a:r>
              <a:rPr lang="en-IN" dirty="0"/>
              <a:t>have </a:t>
            </a:r>
            <a:r>
              <a:rPr lang="en-IN" dirty="0" smtClean="0"/>
              <a:t>missing </a:t>
            </a:r>
            <a:r>
              <a:rPr lang="en-IN" dirty="0"/>
              <a:t>values.</a:t>
            </a:r>
          </a:p>
          <a:p>
            <a:pPr>
              <a:buFont typeface="Wingdings" pitchFamily="2" charset="2"/>
              <a:buChar char="§"/>
            </a:pPr>
            <a:endParaRPr lang="en-IN" dirty="0"/>
          </a:p>
          <a:p>
            <a:pPr>
              <a:buFont typeface="Wingdings" pitchFamily="2" charset="2"/>
              <a:buChar char="§"/>
            </a:pPr>
            <a:r>
              <a:rPr lang="en-IN" dirty="0" smtClean="0"/>
              <a:t>Most </a:t>
            </a:r>
            <a:r>
              <a:rPr lang="en-IN" dirty="0"/>
              <a:t>of the missing values are from the </a:t>
            </a:r>
            <a:r>
              <a:rPr lang="en-IN" i="1" dirty="0" smtClean="0"/>
              <a:t>Revenue </a:t>
            </a:r>
            <a:r>
              <a:rPr lang="en-IN" i="1" dirty="0"/>
              <a:t>(Millions</a:t>
            </a:r>
            <a:r>
              <a:rPr lang="en-IN" i="1" dirty="0" smtClean="0"/>
              <a:t>) </a:t>
            </a:r>
            <a:r>
              <a:rPr lang="en-IN" dirty="0"/>
              <a:t>feature and the rest belong to the </a:t>
            </a:r>
            <a:r>
              <a:rPr lang="en-IN" i="1" dirty="0" smtClean="0"/>
              <a:t>Metascore</a:t>
            </a:r>
            <a:r>
              <a:rPr lang="en-IN" dirty="0" smtClean="0"/>
              <a:t> </a:t>
            </a:r>
            <a:r>
              <a:rPr lang="en-IN" dirty="0"/>
              <a:t>feature.</a:t>
            </a:r>
          </a:p>
          <a:p>
            <a:pPr>
              <a:buFont typeface="Wingdings" pitchFamily="2" charset="2"/>
              <a:buChar char="§"/>
            </a:pPr>
            <a:endParaRPr lang="en-IN" dirty="0"/>
          </a:p>
          <a:p>
            <a:pPr>
              <a:buFont typeface="Wingdings" pitchFamily="2" charset="2"/>
              <a:buChar char="§"/>
            </a:pPr>
            <a:r>
              <a:rPr lang="en-IN" i="1" dirty="0" smtClean="0"/>
              <a:t>Revenue </a:t>
            </a:r>
            <a:r>
              <a:rPr lang="en-IN" i="1" dirty="0"/>
              <a:t>(Millions</a:t>
            </a:r>
            <a:r>
              <a:rPr lang="en-IN" i="1" dirty="0" smtClean="0"/>
              <a:t>) </a:t>
            </a:r>
            <a:r>
              <a:rPr lang="en-IN" dirty="0"/>
              <a:t>and </a:t>
            </a:r>
            <a:r>
              <a:rPr lang="en-IN" i="1" dirty="0" smtClean="0"/>
              <a:t>Metascore</a:t>
            </a:r>
            <a:r>
              <a:rPr lang="en-IN" dirty="0" smtClean="0"/>
              <a:t> </a:t>
            </a:r>
            <a:r>
              <a:rPr lang="en-IN" dirty="0"/>
              <a:t>are highly </a:t>
            </a:r>
            <a:r>
              <a:rPr lang="en-IN" b="1" u="sng" dirty="0" smtClean="0"/>
              <a:t>correlated</a:t>
            </a:r>
            <a:r>
              <a:rPr lang="en-IN" dirty="0" smtClean="0"/>
              <a:t> </a:t>
            </a:r>
            <a:r>
              <a:rPr lang="en-IN" dirty="0"/>
              <a:t>to each other.</a:t>
            </a:r>
          </a:p>
          <a:p>
            <a:pPr>
              <a:buFont typeface="Wingdings" pitchFamily="2" charset="2"/>
              <a:buChar char="§"/>
            </a:pPr>
            <a:endParaRPr lang="en-IN" dirty="0"/>
          </a:p>
          <a:p>
            <a:pPr>
              <a:buFont typeface="Wingdings" pitchFamily="2" charset="2"/>
              <a:buChar char="§"/>
            </a:pPr>
            <a:r>
              <a:rPr lang="en-IN" i="1" dirty="0" smtClean="0"/>
              <a:t>Metascore</a:t>
            </a:r>
            <a:r>
              <a:rPr lang="en-IN" dirty="0" smtClean="0"/>
              <a:t> </a:t>
            </a:r>
            <a:r>
              <a:rPr lang="en-IN" dirty="0"/>
              <a:t>and </a:t>
            </a:r>
            <a:r>
              <a:rPr lang="en-IN" i="1" dirty="0" smtClean="0"/>
              <a:t>Rating</a:t>
            </a:r>
            <a:r>
              <a:rPr lang="en-IN" dirty="0" smtClean="0"/>
              <a:t> </a:t>
            </a:r>
            <a:r>
              <a:rPr lang="en-IN" dirty="0"/>
              <a:t>are also highly </a:t>
            </a:r>
            <a:r>
              <a:rPr lang="en-IN" b="1" u="sng" dirty="0" smtClean="0"/>
              <a:t>correlated</a:t>
            </a:r>
            <a:r>
              <a:rPr lang="en-IN" dirty="0" smtClean="0"/>
              <a:t> </a:t>
            </a:r>
            <a:r>
              <a:rPr lang="en-IN" dirty="0"/>
              <a:t>to each other.</a:t>
            </a:r>
          </a:p>
          <a:p>
            <a:pPr marL="18288" indent="0">
              <a:buNone/>
            </a:pPr>
            <a:endParaRPr lang="en-IN" dirty="0"/>
          </a:p>
        </p:txBody>
      </p:sp>
      <p:sp>
        <p:nvSpPr>
          <p:cNvPr id="3" name="Title 2"/>
          <p:cNvSpPr>
            <a:spLocks noGrp="1"/>
          </p:cNvSpPr>
          <p:nvPr>
            <p:ph type="title"/>
          </p:nvPr>
        </p:nvSpPr>
        <p:spPr>
          <a:xfrm>
            <a:off x="678590" y="794757"/>
            <a:ext cx="7543800" cy="712167"/>
          </a:xfrm>
        </p:spPr>
        <p:txBody>
          <a:bodyPr/>
          <a:lstStyle/>
          <a:p>
            <a:pPr marL="342900" indent="-342900">
              <a:buFont typeface="Wingdings" pitchFamily="2" charset="2"/>
              <a:buChar char="v"/>
            </a:pPr>
            <a:r>
              <a:rPr lang="en-IN" sz="2400" dirty="0" smtClean="0"/>
              <a:t>Observations made from the raw data :</a:t>
            </a:r>
            <a:endParaRPr lang="en-IN" sz="2400" dirty="0"/>
          </a:p>
        </p:txBody>
      </p:sp>
    </p:spTree>
    <p:extLst>
      <p:ext uri="{BB962C8B-B14F-4D97-AF65-F5344CB8AC3E}">
        <p14:creationId xmlns:p14="http://schemas.microsoft.com/office/powerpoint/2010/main" val="115491647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25665" y="980728"/>
            <a:ext cx="7543800" cy="1296144"/>
          </a:xfrm>
        </p:spPr>
        <p:txBody>
          <a:bodyPr/>
          <a:lstStyle/>
          <a:p>
            <a:pPr marL="342900" indent="-342900">
              <a:buFont typeface="Wingdings" pitchFamily="2" charset="2"/>
              <a:buChar char="v"/>
            </a:pPr>
            <a:r>
              <a:rPr lang="en-IN" sz="2400" dirty="0" smtClean="0"/>
              <a:t>After performing the following operations, the irregularities observed previously have been nullified.</a:t>
            </a:r>
            <a:endParaRPr lang="en-IN" sz="2400" dirty="0"/>
          </a:p>
        </p:txBody>
      </p:sp>
      <p:sp>
        <p:nvSpPr>
          <p:cNvPr id="4" name="Title 2"/>
          <p:cNvSpPr txBox="1">
            <a:spLocks/>
          </p:cNvSpPr>
          <p:nvPr/>
        </p:nvSpPr>
        <p:spPr>
          <a:xfrm>
            <a:off x="725665" y="2492896"/>
            <a:ext cx="7543800" cy="1368152"/>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Wingdings" pitchFamily="2" charset="2"/>
              <a:buChar char="§"/>
            </a:pPr>
            <a:r>
              <a:rPr lang="en-IN" sz="2400" dirty="0" smtClean="0"/>
              <a:t>Data Pre-Profiling</a:t>
            </a:r>
          </a:p>
          <a:p>
            <a:pPr marL="342900" indent="-342900">
              <a:buFont typeface="Wingdings" pitchFamily="2" charset="2"/>
              <a:buChar char="§"/>
            </a:pPr>
            <a:r>
              <a:rPr lang="en-IN" sz="2400" dirty="0" smtClean="0"/>
              <a:t>Data Pre-Processing</a:t>
            </a:r>
          </a:p>
          <a:p>
            <a:pPr marL="342900" indent="-342900">
              <a:buFont typeface="Wingdings" pitchFamily="2" charset="2"/>
              <a:buChar char="§"/>
            </a:pPr>
            <a:r>
              <a:rPr lang="en-IN" sz="2400" dirty="0" smtClean="0"/>
              <a:t>Data Post-Profiling</a:t>
            </a:r>
            <a:endParaRPr lang="en-IN" sz="2400" dirty="0"/>
          </a:p>
        </p:txBody>
      </p:sp>
    </p:spTree>
    <p:extLst>
      <p:ext uri="{BB962C8B-B14F-4D97-AF65-F5344CB8AC3E}">
        <p14:creationId xmlns:p14="http://schemas.microsoft.com/office/powerpoint/2010/main" val="2926451739"/>
      </p:ext>
    </p:extLst>
  </p:cSld>
  <p:clrMapOvr>
    <a:masterClrMapping/>
  </p:clrMapOvr>
  <p:transition spd="slow">
    <p:wheel spokes="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43291" y="666572"/>
            <a:ext cx="7713402" cy="600441"/>
          </a:xfrm>
        </p:spPr>
        <p:txBody>
          <a:bodyPr/>
          <a:lstStyle/>
          <a:p>
            <a:pPr marL="342900" indent="-342900">
              <a:buFont typeface="Wingdings" pitchFamily="2" charset="2"/>
              <a:buChar char="v"/>
            </a:pPr>
            <a:r>
              <a:rPr lang="en-IN" sz="2400" dirty="0" smtClean="0"/>
              <a:t>What </a:t>
            </a:r>
            <a:r>
              <a:rPr lang="en-IN" sz="2400" dirty="0"/>
              <a:t>is the trend of </a:t>
            </a:r>
            <a:r>
              <a:rPr lang="en-IN" sz="2400" dirty="0" smtClean="0"/>
              <a:t>movie making along </a:t>
            </a:r>
            <a:r>
              <a:rPr lang="en-IN" sz="2400" dirty="0"/>
              <a:t>the years </a:t>
            </a:r>
            <a:r>
              <a:rPr lang="en-IN" sz="2400" dirty="0" smtClean="0"/>
              <a:t>?</a:t>
            </a:r>
            <a:endParaRPr lang="en-IN" sz="24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992" y="1772816"/>
            <a:ext cx="6096000" cy="3312368"/>
          </a:xfrm>
        </p:spPr>
      </p:pic>
      <p:sp>
        <p:nvSpPr>
          <p:cNvPr id="9" name="Title 2"/>
          <p:cNvSpPr txBox="1">
            <a:spLocks/>
          </p:cNvSpPr>
          <p:nvPr/>
        </p:nvSpPr>
        <p:spPr>
          <a:xfrm>
            <a:off x="1353902" y="5517232"/>
            <a:ext cx="6292180" cy="600441"/>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 typeface="Wingdings" pitchFamily="2" charset="2"/>
              <a:buChar char="§"/>
            </a:pPr>
            <a:r>
              <a:rPr lang="en-IN" sz="1800" dirty="0" smtClean="0"/>
              <a:t>Gradual increase of movies released from 2006 to 2015.</a:t>
            </a:r>
          </a:p>
          <a:p>
            <a:pPr marL="285750" indent="-285750">
              <a:buFont typeface="Wingdings" pitchFamily="2" charset="2"/>
              <a:buChar char="§"/>
            </a:pPr>
            <a:r>
              <a:rPr lang="en-IN" sz="1800" dirty="0" smtClean="0"/>
              <a:t>Abrupt growth of movies released from 2015 to 2016.</a:t>
            </a:r>
            <a:endParaRPr lang="en-IN" sz="1800" dirty="0"/>
          </a:p>
        </p:txBody>
      </p:sp>
    </p:spTree>
    <p:extLst>
      <p:ext uri="{BB962C8B-B14F-4D97-AF65-F5344CB8AC3E}">
        <p14:creationId xmlns:p14="http://schemas.microsoft.com/office/powerpoint/2010/main" val="1400346938"/>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0657" y="1340768"/>
            <a:ext cx="4536504" cy="3785199"/>
          </a:xfrm>
        </p:spPr>
      </p:pic>
      <p:sp>
        <p:nvSpPr>
          <p:cNvPr id="3" name="Title 2"/>
          <p:cNvSpPr>
            <a:spLocks noGrp="1"/>
          </p:cNvSpPr>
          <p:nvPr>
            <p:ph type="title"/>
          </p:nvPr>
        </p:nvSpPr>
        <p:spPr>
          <a:xfrm>
            <a:off x="550477" y="612142"/>
            <a:ext cx="7776864" cy="648072"/>
          </a:xfrm>
        </p:spPr>
        <p:txBody>
          <a:bodyPr/>
          <a:lstStyle/>
          <a:p>
            <a:pPr marL="342900" indent="-342900">
              <a:buFont typeface="Wingdings" pitchFamily="2" charset="2"/>
              <a:buChar char="v"/>
            </a:pPr>
            <a:r>
              <a:rPr lang="en-IN" sz="2200" i="1" dirty="0" smtClean="0"/>
              <a:t>Donut plot showing the proportion of movies released every year.</a:t>
            </a:r>
            <a:endParaRPr lang="en-IN" sz="2200" i="1" dirty="0"/>
          </a:p>
        </p:txBody>
      </p:sp>
      <p:sp>
        <p:nvSpPr>
          <p:cNvPr id="5" name="Title 2"/>
          <p:cNvSpPr txBox="1">
            <a:spLocks/>
          </p:cNvSpPr>
          <p:nvPr/>
        </p:nvSpPr>
        <p:spPr>
          <a:xfrm>
            <a:off x="622485" y="5589240"/>
            <a:ext cx="7632848" cy="792088"/>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 typeface="Wingdings" pitchFamily="2" charset="2"/>
              <a:buChar char="§"/>
            </a:pPr>
            <a:r>
              <a:rPr lang="en-IN" sz="1600" dirty="0"/>
              <a:t>We can see that there is </a:t>
            </a:r>
            <a:r>
              <a:rPr lang="en-IN" sz="1600" dirty="0" smtClean="0"/>
              <a:t>an increase </a:t>
            </a:r>
            <a:r>
              <a:rPr lang="en-IN" sz="1600" dirty="0"/>
              <a:t>of </a:t>
            </a:r>
            <a:r>
              <a:rPr lang="en-IN" sz="1600" dirty="0" smtClean="0"/>
              <a:t>18.7% </a:t>
            </a:r>
            <a:r>
              <a:rPr lang="en-IN" sz="1600" dirty="0"/>
              <a:t>movies from 2006 to </a:t>
            </a:r>
            <a:r>
              <a:rPr lang="en-IN" sz="1600" dirty="0" smtClean="0"/>
              <a:t>2016.</a:t>
            </a:r>
          </a:p>
          <a:p>
            <a:pPr marL="285750" indent="-285750">
              <a:buFont typeface="Wingdings" pitchFamily="2" charset="2"/>
              <a:buChar char="§"/>
            </a:pPr>
            <a:r>
              <a:rPr lang="en-IN" sz="1600" dirty="0" smtClean="0"/>
              <a:t>We </a:t>
            </a:r>
            <a:r>
              <a:rPr lang="en-IN" sz="1600" dirty="0"/>
              <a:t>can also find the there is a </a:t>
            </a:r>
            <a:r>
              <a:rPr lang="en-IN" sz="1600" dirty="0" smtClean="0"/>
              <a:t>abrupt increase </a:t>
            </a:r>
            <a:r>
              <a:rPr lang="en-IN" sz="1600" dirty="0"/>
              <a:t>of </a:t>
            </a:r>
            <a:r>
              <a:rPr lang="en-IN" sz="1600" dirty="0" smtClean="0"/>
              <a:t>10.6%  </a:t>
            </a:r>
            <a:r>
              <a:rPr lang="en-IN" sz="1600" dirty="0"/>
              <a:t>movies released in the year </a:t>
            </a:r>
            <a:r>
              <a:rPr lang="en-IN" sz="1600" dirty="0" smtClean="0"/>
              <a:t>2016 </a:t>
            </a:r>
            <a:r>
              <a:rPr lang="en-IN" sz="1600" dirty="0"/>
              <a:t>from </a:t>
            </a:r>
            <a:r>
              <a:rPr lang="en-IN" sz="1600" dirty="0" smtClean="0"/>
              <a:t>2015</a:t>
            </a:r>
            <a:r>
              <a:rPr lang="en-IN" sz="1600" dirty="0"/>
              <a:t>.</a:t>
            </a:r>
          </a:p>
        </p:txBody>
      </p:sp>
    </p:spTree>
    <p:extLst>
      <p:ext uri="{BB962C8B-B14F-4D97-AF65-F5344CB8AC3E}">
        <p14:creationId xmlns:p14="http://schemas.microsoft.com/office/powerpoint/2010/main" val="43008910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1196752"/>
            <a:ext cx="7258000" cy="3693735"/>
          </a:xfrm>
        </p:spPr>
      </p:pic>
      <p:sp>
        <p:nvSpPr>
          <p:cNvPr id="3" name="Title 2"/>
          <p:cNvSpPr>
            <a:spLocks noGrp="1"/>
          </p:cNvSpPr>
          <p:nvPr>
            <p:ph type="title"/>
          </p:nvPr>
        </p:nvSpPr>
        <p:spPr>
          <a:xfrm>
            <a:off x="2307176" y="332656"/>
            <a:ext cx="4442832" cy="562000"/>
          </a:xfrm>
        </p:spPr>
        <p:txBody>
          <a:bodyPr/>
          <a:lstStyle/>
          <a:p>
            <a:pPr marL="342900" indent="-342900">
              <a:buFont typeface="Wingdings" pitchFamily="2" charset="2"/>
              <a:buChar char="v"/>
            </a:pPr>
            <a:r>
              <a:rPr lang="en-IN" sz="2400" dirty="0" smtClean="0"/>
              <a:t>Revenue over the Years</a:t>
            </a:r>
            <a:endParaRPr lang="en-IN" sz="2400" dirty="0"/>
          </a:p>
        </p:txBody>
      </p:sp>
      <p:sp>
        <p:nvSpPr>
          <p:cNvPr id="5" name="Title 2"/>
          <p:cNvSpPr txBox="1">
            <a:spLocks/>
          </p:cNvSpPr>
          <p:nvPr/>
        </p:nvSpPr>
        <p:spPr>
          <a:xfrm>
            <a:off x="1017340" y="5242504"/>
            <a:ext cx="7022505" cy="648072"/>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1800" b="1" i="1" dirty="0" smtClean="0"/>
              <a:t>2015</a:t>
            </a:r>
            <a:r>
              <a:rPr lang="en-IN" sz="1800" dirty="0" smtClean="0"/>
              <a:t> can </a:t>
            </a:r>
            <a:r>
              <a:rPr lang="en-IN" sz="1800" dirty="0"/>
              <a:t>be called as the best year for the industry in terms of Revenue generated.</a:t>
            </a:r>
          </a:p>
        </p:txBody>
      </p:sp>
    </p:spTree>
    <p:extLst>
      <p:ext uri="{BB962C8B-B14F-4D97-AF65-F5344CB8AC3E}">
        <p14:creationId xmlns:p14="http://schemas.microsoft.com/office/powerpoint/2010/main" val="1880315363"/>
      </p:ext>
    </p:extLst>
  </p:cSld>
  <p:clrMapOvr>
    <a:masterClrMapping/>
  </p:clrMapOvr>
  <p:transition spd="slow">
    <p:wheel spokes="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231</TotalTime>
  <Words>759</Words>
  <Application>Microsoft Office PowerPoint</Application>
  <PresentationFormat>On-screen Show (4:3)</PresentationFormat>
  <Paragraphs>66</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Elemental</vt:lpstr>
      <vt:lpstr>EXPLORATORY DATA ANALYSIS</vt:lpstr>
      <vt:lpstr>Movie Industry has been thriving since the late 1890s.   But in the past 2 decades, it has seen a rapid and enormous growth owing to the web 2.0 and digitalization, OTT streaming etc…   </vt:lpstr>
      <vt:lpstr>Movies are here for more than 100 years and there may not be an end to the Industry as it has became a common point of entertainment for many people irrespective of demographics.  - After all these years, is there any secret formula for movie making in order to generate more Revenue ? </vt:lpstr>
      <vt:lpstr> Of course, the Industry may be a means of entertainment for other people, but the artists and the people investing in the industry need to make a living and every tide makes its mark.  - Lets have a look at what we can do with our data and see if we could draw any actionable Insights to the film makers?</vt:lpstr>
      <vt:lpstr>Observations made from the raw data :</vt:lpstr>
      <vt:lpstr>After performing the following operations, the irregularities observed previously have been nullified.</vt:lpstr>
      <vt:lpstr>What is the trend of movie making along the years ?</vt:lpstr>
      <vt:lpstr>Donut plot showing the proportion of movies released every year.</vt:lpstr>
      <vt:lpstr>Revenue over the Years</vt:lpstr>
      <vt:lpstr>Which directors contributed most in the past decade?</vt:lpstr>
      <vt:lpstr>Which Genres have been dominating the market?</vt:lpstr>
      <vt:lpstr>What is the average duration of a movie ?</vt:lpstr>
      <vt:lpstr>How does the runtime of a movie related to the movie's box office performance (Revenue) ?</vt:lpstr>
      <vt:lpstr> Does Metascore matters in making the most revenue, if so what impact it has on a movie's box office performance (Revenue) ?</vt:lpstr>
      <vt:lpstr>How are Revenue and Votes of a movie related ?</vt:lpstr>
      <vt:lpstr>Does Rating matters in making the most Revenue ?</vt:lpstr>
      <vt:lpstr>How are Rating and Metascore of a movie related ?</vt:lpstr>
      <vt:lpstr>An average of 84 movies are being released every year.  2016  produced most no. of movies 198 and 2006  produced least number of movies 41.  Metascore  and Rating  are directly proportional to each other, which implies that Critics are having an influence on  Audience Rating.  The average Rating per movie is   6.8/10.  The average Revenue generated per movie is   92 million dollars.  The average Duration of a movie ranges from   1 hr. 40 min   to   2 hrs.  Most profitable movies are the ones with high Metascore and Rating.</vt:lpstr>
      <vt:lpstr>Conclusion:</vt:lpstr>
      <vt:lpstr>Actionable Insights: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DELL</dc:creator>
  <cp:lastModifiedBy>DELL</cp:lastModifiedBy>
  <cp:revision>50</cp:revision>
  <dcterms:created xsi:type="dcterms:W3CDTF">2022-02-23T07:50:41Z</dcterms:created>
  <dcterms:modified xsi:type="dcterms:W3CDTF">2022-02-23T11:41:42Z</dcterms:modified>
</cp:coreProperties>
</file>