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Lst>
  <p:sldSz type="screen16x9" cy="6858000" cx="12192000"/>
  <p:notesSz cx="12192000" cy="6858000"/>
  <p:embeddedFontLst>
    <p:embeddedFont>
      <p:font typeface="Roboto"/>
      <p:regular r:id="rId17"/>
      <p:bold r:id="rId18"/>
      <p:italic r:id="rId19"/>
      <p:boldItalic r:id="rId2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6" name="Shape 2"/>
        <p:cNvGrpSpPr/>
        <p:nvPr/>
      </p:nvGrpSpPr>
      <p:grpSpPr>
        <a:xfrm>
          <a:off x="0" y="0"/>
          <a:ext cx="0" cy="0"/>
          <a:chOff x="0" y="0"/>
          <a:chExt cx="0" cy="0"/>
        </a:xfrm>
      </p:grpSpPr>
      <p:sp>
        <p:nvSpPr>
          <p:cNvPr id="1048749"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0"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1"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52"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53"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4"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6"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7"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8"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92"/>
        <p:cNvGrpSpPr/>
        <p:nvPr/>
      </p:nvGrpSpPr>
      <p:grpSpPr>
        <a:xfrm>
          <a:off x="0" y="0"/>
          <a:ext cx="0" cy="0"/>
          <a:chOff x="0" y="0"/>
          <a:chExt cx="0" cy="0"/>
        </a:xfrm>
      </p:grpSpPr>
      <p:sp>
        <p:nvSpPr>
          <p:cNvPr id="1048709" name="Google Shape;193;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0" name="Google Shape;194;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206"/>
        <p:cNvGrpSpPr/>
        <p:nvPr/>
      </p:nvGrpSpPr>
      <p:grpSpPr>
        <a:xfrm>
          <a:off x="0" y="0"/>
          <a:ext cx="0" cy="0"/>
          <a:chOff x="0" y="0"/>
          <a:chExt cx="0" cy="0"/>
        </a:xfrm>
      </p:grpSpPr>
      <p:sp>
        <p:nvSpPr>
          <p:cNvPr id="1048712" name="Google Shape;207;g2f5d6dc17e3_3_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
        <p:nvSpPr>
          <p:cNvPr id="1048713" name="Google Shape;208;g2f5d6dc17e3_3_0: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4" name="Google Shape;209;g2f5d6dc17e3_3_0:notes"/>
          <p:cNvSpPr txBox="1"/>
          <p:nvPr>
            <p:ph type="sldNum" idx="12"/>
          </p:nvPr>
        </p:nvSpPr>
        <p:spPr>
          <a:xfrm>
            <a:off x="6905625" y="6513513"/>
            <a:ext cx="5283300" cy="3444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12"/>
        <p:cNvGrpSpPr/>
        <p:nvPr/>
      </p:nvGrpSpPr>
      <p:grpSpPr>
        <a:xfrm>
          <a:off x="0" y="0"/>
          <a:ext cx="0" cy="0"/>
          <a:chOff x="0" y="0"/>
          <a:chExt cx="0" cy="0"/>
        </a:xfrm>
      </p:grpSpPr>
      <p:sp>
        <p:nvSpPr>
          <p:cNvPr id="1048723" name="Google Shape;21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24" name="Google Shape;21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26"/>
        <p:cNvGrpSpPr/>
        <p:nvPr/>
      </p:nvGrpSpPr>
      <p:grpSpPr>
        <a:xfrm>
          <a:off x="0" y="0"/>
          <a:ext cx="0" cy="0"/>
          <a:chOff x="0" y="0"/>
          <a:chExt cx="0" cy="0"/>
        </a:xfrm>
      </p:grpSpPr>
      <p:sp>
        <p:nvSpPr>
          <p:cNvPr id="1048726" name="Google Shape;227;g2f5d6dc17e3_3_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
        <p:nvSpPr>
          <p:cNvPr id="1048727" name="Google Shape;228;g2f5d6dc17e3_3_5: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28" name="Google Shape;229;g2f5d6dc17e3_3_5:notes"/>
          <p:cNvSpPr txBox="1"/>
          <p:nvPr>
            <p:ph type="sldNum" idx="12"/>
          </p:nvPr>
        </p:nvSpPr>
        <p:spPr>
          <a:xfrm>
            <a:off x="6905625" y="6513513"/>
            <a:ext cx="5283300" cy="3444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233"/>
        <p:cNvGrpSpPr/>
        <p:nvPr/>
      </p:nvGrpSpPr>
      <p:grpSpPr>
        <a:xfrm>
          <a:off x="0" y="0"/>
          <a:ext cx="0" cy="0"/>
          <a:chOff x="0" y="0"/>
          <a:chExt cx="0" cy="0"/>
        </a:xfrm>
      </p:grpSpPr>
      <p:sp>
        <p:nvSpPr>
          <p:cNvPr id="1048733" name="Google Shape;234;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34" name="Google Shape;235;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70"/>
        <p:cNvGrpSpPr/>
        <p:nvPr/>
      </p:nvGrpSpPr>
      <p:grpSpPr>
        <a:xfrm>
          <a:off x="0" y="0"/>
          <a:ext cx="0" cy="0"/>
          <a:chOff x="0" y="0"/>
          <a:chExt cx="0" cy="0"/>
        </a:xfrm>
      </p:grpSpPr>
      <p:sp>
        <p:nvSpPr>
          <p:cNvPr id="1048630" name="Google Shape;71;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1" name="Google Shape;72;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95"/>
        <p:cNvGrpSpPr/>
        <p:nvPr/>
      </p:nvGrpSpPr>
      <p:grpSpPr>
        <a:xfrm>
          <a:off x="0" y="0"/>
          <a:ext cx="0" cy="0"/>
          <a:chOff x="0" y="0"/>
          <a:chExt cx="0" cy="0"/>
        </a:xfrm>
      </p:grpSpPr>
      <p:sp>
        <p:nvSpPr>
          <p:cNvPr id="1048649" name="Google Shape;96;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0" name="Google Shape;97;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21"/>
        <p:cNvGrpSpPr/>
        <p:nvPr/>
      </p:nvGrpSpPr>
      <p:grpSpPr>
        <a:xfrm>
          <a:off x="0" y="0"/>
          <a:ext cx="0" cy="0"/>
          <a:chOff x="0" y="0"/>
          <a:chExt cx="0" cy="0"/>
        </a:xfrm>
      </p:grpSpPr>
      <p:sp>
        <p:nvSpPr>
          <p:cNvPr id="1048659" name="Google Shape;122;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0" name="Google Shape;123;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36"/>
        <p:cNvGrpSpPr/>
        <p:nvPr/>
      </p:nvGrpSpPr>
      <p:grpSpPr>
        <a:xfrm>
          <a:off x="0" y="0"/>
          <a:ext cx="0" cy="0"/>
          <a:chOff x="0" y="0"/>
          <a:chExt cx="0" cy="0"/>
        </a:xfrm>
      </p:grpSpPr>
      <p:sp>
        <p:nvSpPr>
          <p:cNvPr id="1048667" name="Google Shape;137;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38;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9"/>
        <p:cNvGrpSpPr/>
        <p:nvPr/>
      </p:nvGrpSpPr>
      <p:grpSpPr>
        <a:xfrm>
          <a:off x="0" y="0"/>
          <a:ext cx="0" cy="0"/>
          <a:chOff x="0" y="0"/>
          <a:chExt cx="0" cy="0"/>
        </a:xfrm>
      </p:grpSpPr>
      <p:sp>
        <p:nvSpPr>
          <p:cNvPr id="1048675" name="Google Shape;150;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1;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60"/>
        <p:cNvGrpSpPr/>
        <p:nvPr/>
      </p:nvGrpSpPr>
      <p:grpSpPr>
        <a:xfrm>
          <a:off x="0" y="0"/>
          <a:ext cx="0" cy="0"/>
          <a:chOff x="0" y="0"/>
          <a:chExt cx="0" cy="0"/>
        </a:xfrm>
      </p:grpSpPr>
      <p:sp>
        <p:nvSpPr>
          <p:cNvPr id="1048684" name="Google Shape;161;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5" name="Google Shape;162;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73"/>
        <p:cNvGrpSpPr/>
        <p:nvPr/>
      </p:nvGrpSpPr>
      <p:grpSpPr>
        <a:xfrm>
          <a:off x="0" y="0"/>
          <a:ext cx="0" cy="0"/>
          <a:chOff x="0" y="0"/>
          <a:chExt cx="0" cy="0"/>
        </a:xfrm>
      </p:grpSpPr>
      <p:sp>
        <p:nvSpPr>
          <p:cNvPr id="1048688" name="Google Shape;174;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9" name="Google Shape;175;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79"/>
        <p:cNvGrpSpPr/>
        <p:nvPr/>
      </p:nvGrpSpPr>
      <p:grpSpPr>
        <a:xfrm>
          <a:off x="0" y="0"/>
          <a:ext cx="0" cy="0"/>
          <a:chOff x="0" y="0"/>
          <a:chExt cx="0" cy="0"/>
        </a:xfrm>
      </p:grpSpPr>
      <p:sp>
        <p:nvSpPr>
          <p:cNvPr id="1048698" name="Google Shape;180;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9" name="Google Shape;181;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7" name="Shape 31"/>
        <p:cNvGrpSpPr/>
        <p:nvPr/>
      </p:nvGrpSpPr>
      <p:grpSpPr>
        <a:xfrm>
          <a:off x="0" y="0"/>
          <a:ext cx="0" cy="0"/>
          <a:chOff x="0" y="0"/>
          <a:chExt cx="0" cy="0"/>
        </a:xfrm>
      </p:grpSpPr>
      <p:sp>
        <p:nvSpPr>
          <p:cNvPr id="1048609"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10"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1"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2"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73" name="Shape 36"/>
        <p:cNvGrpSpPr/>
        <p:nvPr/>
      </p:nvGrpSpPr>
      <p:grpSpPr>
        <a:xfrm>
          <a:off x="0" y="0"/>
          <a:ext cx="0" cy="0"/>
          <a:chOff x="0" y="0"/>
          <a:chExt cx="0" cy="0"/>
        </a:xfrm>
      </p:grpSpPr>
      <p:sp>
        <p:nvSpPr>
          <p:cNvPr id="1048735"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6"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37"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8"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9"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4" name="Shape 42"/>
        <p:cNvGrpSpPr/>
        <p:nvPr/>
      </p:nvGrpSpPr>
      <p:grpSpPr>
        <a:xfrm>
          <a:off x="0" y="0"/>
          <a:ext cx="0" cy="0"/>
          <a:chOff x="0" y="0"/>
          <a:chExt cx="0" cy="0"/>
        </a:xfrm>
      </p:grpSpPr>
      <p:sp>
        <p:nvSpPr>
          <p:cNvPr id="1048740"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41"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42"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43"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4"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5"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5" name="Shape 49"/>
        <p:cNvGrpSpPr/>
        <p:nvPr/>
      </p:nvGrpSpPr>
      <p:grpSpPr>
        <a:xfrm>
          <a:off x="0" y="0"/>
          <a:ext cx="0" cy="0"/>
          <a:chOff x="0" y="0"/>
          <a:chExt cx="0" cy="0"/>
        </a:xfrm>
      </p:grpSpPr>
      <p:sp>
        <p:nvSpPr>
          <p:cNvPr id="1048746"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7"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8"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14126500" y="2287075"/>
            <a:ext cx="93828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03" name="Google Shape;67;p7"/>
          <p:cNvSpPr txBox="1"/>
          <p:nvPr/>
        </p:nvSpPr>
        <p:spPr>
          <a:xfrm flipH="1">
            <a:off x="-34900" y="55425"/>
            <a:ext cx="11894400" cy="386050"/>
          </a:xfrm>
          <a:prstGeom prst="rect"/>
          <a:noFill/>
          <a:ln>
            <a:noFill/>
          </a:ln>
        </p:spPr>
        <p:txBody>
          <a:bodyPr anchor="t" anchorCtr="0" bIns="91425" lIns="91425" rIns="91425" spcFirstLastPara="1" tIns="91425" wrap="square">
            <a:spAutoFit/>
          </a:bodyPr>
          <a:p>
            <a:pPr algn="l" indent="-342900" lvl="0" marL="457200" rtl="0">
              <a:spcBef>
                <a:spcPts val="0"/>
              </a:spcBef>
              <a:spcAft>
                <a:spcPts val="0"/>
              </a:spcAft>
              <a:buSzPts val="1800"/>
              <a:buFont typeface="Calibri"/>
              <a:buChar char="●"/>
            </a:pPr>
            <a:r>
              <a:t/>
            </a:r>
            <a:endParaRPr sz="1800">
              <a:latin typeface="Calibri"/>
              <a:ea typeface="Calibri"/>
              <a:cs typeface="Calibri"/>
              <a:sym typeface="Calibri"/>
            </a:endParaRPr>
          </a:p>
        </p:txBody>
      </p:sp>
      <p:sp>
        <p:nvSpPr>
          <p:cNvPr id="1048604" name="Google Shape;68;p7"/>
          <p:cNvSpPr txBox="1"/>
          <p:nvPr/>
        </p:nvSpPr>
        <p:spPr>
          <a:xfrm rot="10800000">
            <a:off x="25125" y="4221603"/>
            <a:ext cx="11884500" cy="386050"/>
          </a:xfrm>
          <a:prstGeom prst="rect"/>
          <a:noFill/>
          <a:ln>
            <a:noFill/>
          </a:ln>
        </p:spPr>
        <p:txBody>
          <a:bodyPr anchor="t" anchorCtr="0" bIns="91425" lIns="91425" rIns="91425" spcFirstLastPara="1" tIns="91425" wrap="square">
            <a:spAutoFit/>
          </a:bodyPr>
          <a:p>
            <a:pPr algn="l" indent="-342900" lvl="0" marL="457200" rtl="0">
              <a:spcBef>
                <a:spcPts val="0"/>
              </a:spcBef>
              <a:spcAft>
                <a:spcPts val="0"/>
              </a:spcAft>
              <a:buSzPts val="1800"/>
              <a:buFont typeface="Calibri"/>
              <a:buChar char="●"/>
            </a:pPr>
            <a:r>
              <a:t/>
            </a:r>
            <a:endParaRPr sz="1800">
              <a:latin typeface="Calibri"/>
              <a:ea typeface="Calibri"/>
              <a:cs typeface="Calibri"/>
              <a:sym typeface="Calibri"/>
            </a:endParaRPr>
          </a:p>
        </p:txBody>
      </p:sp>
      <p:sp>
        <p:nvSpPr>
          <p:cNvPr id="1048605" name="Google Shape;69;p7"/>
          <p:cNvSpPr txBox="1"/>
          <p:nvPr/>
        </p:nvSpPr>
        <p:spPr>
          <a:xfrm>
            <a:off x="0" y="2724728"/>
            <a:ext cx="12192000" cy="1783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STUDENT NAME: </a:t>
            </a:r>
            <a:r>
              <a:rPr sz="1800" lang="en-US">
                <a:latin typeface="Calibri"/>
                <a:ea typeface="Calibri"/>
                <a:cs typeface="Calibri"/>
                <a:sym typeface="Calibri"/>
              </a:rPr>
              <a:t>D</a:t>
            </a:r>
            <a:r>
              <a:rPr sz="1800" lang="en-US">
                <a:latin typeface="Calibri"/>
                <a:ea typeface="Calibri"/>
                <a:cs typeface="Calibri"/>
                <a:sym typeface="Calibri"/>
              </a:rPr>
              <a:t>E</a:t>
            </a:r>
            <a:r>
              <a:rPr sz="1800" lang="en-US">
                <a:latin typeface="Calibri"/>
                <a:ea typeface="Calibri"/>
                <a:cs typeface="Calibri"/>
                <a:sym typeface="Calibri"/>
              </a:rPr>
              <a:t>E</a:t>
            </a:r>
            <a:r>
              <a:rPr sz="1800" lang="en-US">
                <a:latin typeface="Calibri"/>
                <a:ea typeface="Calibri"/>
                <a:cs typeface="Calibri"/>
                <a:sym typeface="Calibri"/>
              </a:rPr>
              <a:t>P</a:t>
            </a:r>
            <a:r>
              <a:rPr sz="1800" lang="en-US">
                <a:latin typeface="Calibri"/>
                <a:ea typeface="Calibri"/>
                <a:cs typeface="Calibri"/>
                <a:sym typeface="Calibri"/>
              </a:rPr>
              <a:t>AK</a:t>
            </a:r>
            <a:r>
              <a:rPr sz="1800" lang="en-US">
                <a:latin typeface="Calibri"/>
                <a:ea typeface="Calibri"/>
                <a:cs typeface="Calibri"/>
                <a:sym typeface="Calibri"/>
              </a:rPr>
              <a:t>.</a:t>
            </a:r>
            <a:r>
              <a:rPr sz="1800" lang="en-US">
                <a:latin typeface="Calibri"/>
                <a:ea typeface="Calibri"/>
                <a:cs typeface="Calibri"/>
                <a:sym typeface="Calibri"/>
              </a:rPr>
              <a:t>S</a:t>
            </a:r>
            <a:endParaRPr sz="1800">
              <a:latin typeface="Calibri"/>
              <a:ea typeface="Calibri"/>
              <a:cs typeface="Calibri"/>
              <a:sym typeface="Calibri"/>
            </a:endParaRPr>
          </a:p>
          <a:p>
            <a:pPr algn="l" indent="0" lvl="0" marL="0" rtl="0">
              <a:spcBef>
                <a:spcPts val="0"/>
              </a:spcBef>
              <a:spcAft>
                <a:spcPts val="0"/>
              </a:spcAft>
              <a:buNone/>
            </a:pPr>
            <a:endParaRPr sz="1800">
              <a:latin typeface="Calibri"/>
              <a:ea typeface="Calibri"/>
              <a:cs typeface="Calibri"/>
              <a:sym typeface="Calibri"/>
            </a:endParaRPr>
          </a:p>
          <a:p>
            <a:pPr algn="l" indent="0" lvl="0" marL="0" rtl="0">
              <a:spcBef>
                <a:spcPts val="0"/>
              </a:spcBef>
              <a:spcAft>
                <a:spcPts val="0"/>
              </a:spcAft>
              <a:buNone/>
            </a:pP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REGISTER NO:  asunm287d22bcomge067 </a:t>
            </a:r>
            <a:r>
              <a:rPr sz="1800" lang="en-US">
                <a:latin typeface="Calibri"/>
                <a:ea typeface="Calibri"/>
                <a:cs typeface="Calibri"/>
                <a:sym typeface="Calibri"/>
              </a:rPr>
              <a:t>, 3122055</a:t>
            </a:r>
            <a:r>
              <a:rPr sz="1800" lang="en-US">
                <a:latin typeface="Calibri"/>
                <a:ea typeface="Calibri"/>
                <a:cs typeface="Calibri"/>
                <a:sym typeface="Calibri"/>
              </a:rPr>
              <a:t>1</a:t>
            </a:r>
            <a:r>
              <a:rPr sz="1800" lang="en-US">
                <a:latin typeface="Calibri"/>
                <a:ea typeface="Calibri"/>
                <a:cs typeface="Calibri"/>
                <a:sym typeface="Calibri"/>
              </a:rPr>
              <a:t>2</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DEPARTMENT:   B.com (General)</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COLLEGE        :   SRI MUTHUKUMARAN  COLLEGE OF ARTS AND SCIENCE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95"/>
        <p:cNvGrpSpPr/>
        <p:nvPr/>
      </p:nvGrpSpPr>
      <p:grpSpPr>
        <a:xfrm>
          <a:off x="0" y="0"/>
          <a:ext cx="0" cy="0"/>
          <a:chOff x="0" y="0"/>
          <a:chExt cx="0" cy="0"/>
        </a:xfrm>
      </p:grpSpPr>
      <p:sp>
        <p:nvSpPr>
          <p:cNvPr id="1048700" name="Google Shape;196;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1" name="Google Shape;198;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2" name="Google Shape;199;p16"/>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3" name="Google Shape;20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4" name="Google Shape;201;p16"/>
          <p:cNvSpPr txBox="1"/>
          <p:nvPr/>
        </p:nvSpPr>
        <p:spPr>
          <a:xfrm>
            <a:off x="620325" y="1182925"/>
            <a:ext cx="89142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705" name="Google Shape;202;p16"/>
          <p:cNvSpPr txBox="1"/>
          <p:nvPr/>
        </p:nvSpPr>
        <p:spPr>
          <a:xfrm>
            <a:off x="1586325" y="1778225"/>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highlight>
                <a:srgbClr val="0D0D0D"/>
              </a:highlight>
              <a:latin typeface="Calibri"/>
              <a:ea typeface="Calibri"/>
              <a:cs typeface="Calibri"/>
              <a:sym typeface="Calibri"/>
            </a:endParaRPr>
          </a:p>
        </p:txBody>
      </p:sp>
      <p:sp>
        <p:nvSpPr>
          <p:cNvPr id="1048706" name="Google Shape;203;p16"/>
          <p:cNvSpPr txBox="1"/>
          <p:nvPr/>
        </p:nvSpPr>
        <p:spPr>
          <a:xfrm>
            <a:off x="1244650" y="1716575"/>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highlight>
                <a:schemeClr val="dk1"/>
              </a:highlight>
              <a:latin typeface="Calibri"/>
              <a:ea typeface="Calibri"/>
              <a:cs typeface="Calibri"/>
              <a:sym typeface="Calibri"/>
            </a:endParaRPr>
          </a:p>
        </p:txBody>
      </p:sp>
      <p:sp>
        <p:nvSpPr>
          <p:cNvPr id="1048707" name="Google Shape;204;p16"/>
          <p:cNvSpPr txBox="1"/>
          <p:nvPr/>
        </p:nvSpPr>
        <p:spPr>
          <a:xfrm>
            <a:off x="1424025" y="1371600"/>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708" name="Google Shape;205;p16"/>
          <p:cNvSpPr txBox="1"/>
          <p:nvPr/>
        </p:nvSpPr>
        <p:spPr>
          <a:xfrm rot="-1170">
            <a:off x="739773" y="1235580"/>
            <a:ext cx="8817601" cy="5643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3100" lang="en-US">
                <a:latin typeface="Calibri"/>
                <a:ea typeface="Calibri"/>
                <a:cs typeface="Calibri"/>
                <a:sym typeface="Calibri"/>
              </a:rPr>
              <a:t>STEP-1</a:t>
            </a:r>
            <a:r>
              <a:rPr b="1" sz="2400" lang="en-US">
                <a:latin typeface="Calibri"/>
                <a:ea typeface="Calibri"/>
                <a:cs typeface="Calibri"/>
                <a:sym typeface="Calibri"/>
              </a:rPr>
              <a:t> </a:t>
            </a:r>
            <a:endParaRPr b="1" sz="2400">
              <a:latin typeface="Calibri"/>
              <a:ea typeface="Calibri"/>
              <a:cs typeface="Calibri"/>
              <a:sym typeface="Calibri"/>
            </a:endParaRPr>
          </a:p>
          <a:p>
            <a:pPr algn="l" indent="0" lvl="0" marL="0" rtl="0">
              <a:spcBef>
                <a:spcPts val="0"/>
              </a:spcBef>
              <a:spcAft>
                <a:spcPts val="0"/>
              </a:spcAft>
              <a:buNone/>
            </a:pPr>
            <a:r>
              <a:rPr b="1" sz="2400" lang="en-US">
                <a:latin typeface="Calibri"/>
                <a:ea typeface="Calibri"/>
                <a:cs typeface="Calibri"/>
                <a:sym typeface="Calibri"/>
              </a:rPr>
              <a:t>       </a:t>
            </a:r>
            <a:r>
              <a:rPr b="1" sz="2500" lang="en-US">
                <a:latin typeface="Calibri"/>
                <a:ea typeface="Calibri"/>
                <a:cs typeface="Calibri"/>
                <a:sym typeface="Calibri"/>
              </a:rPr>
              <a:t>DOWNLOAD THE EMPLOYEE DATASET AND OPEN THE EMPLOYEE DATASET IN EXCEL.</a:t>
            </a:r>
            <a:endParaRPr b="1" sz="25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STEP-2</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SELECT THE ENTIRE DATA AND CLICK ON DATA AND CLICK ON FILTER OPTION.</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STEP-3</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FILTER THE EMPLOYEE DATASET FROM A TO Z ORDERS</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STEP-4</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SELECT ENTIRE DATA AND CLICK ON INSERT AND CLICK ON PIVOT TABLE TO CREATE PIVOT TABLE.</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endParaRPr b="1" sz="3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210"/>
        <p:cNvGrpSpPr/>
        <p:nvPr/>
      </p:nvGrpSpPr>
      <p:grpSpPr>
        <a:xfrm>
          <a:off x="0" y="0"/>
          <a:ext cx="0" cy="0"/>
          <a:chOff x="0" y="0"/>
          <a:chExt cx="0" cy="0"/>
        </a:xfrm>
      </p:grpSpPr>
      <p:sp>
        <p:nvSpPr>
          <p:cNvPr id="1048711" name="Google Shape;211;p17"/>
          <p:cNvSpPr txBox="1"/>
          <p:nvPr>
            <p:ph type="title"/>
          </p:nvPr>
        </p:nvSpPr>
        <p:spPr>
          <a:xfrm>
            <a:off x="963957" y="1053144"/>
            <a:ext cx="10681200" cy="4216400"/>
          </a:xfrm>
          <a:prstGeom prst="rect"/>
        </p:spPr>
        <p:txBody>
          <a:bodyPr anchor="t" anchorCtr="0" bIns="0" lIns="0" rIns="0" spcFirstLastPara="1" tIns="0" wrap="square">
            <a:spAutoFit/>
          </a:bodyPr>
          <a:p>
            <a:pPr algn="l" indent="0" lvl="0" marL="0" rtl="0">
              <a:spcBef>
                <a:spcPts val="0"/>
              </a:spcBef>
              <a:spcAft>
                <a:spcPts val="0"/>
              </a:spcAft>
              <a:buNone/>
            </a:pPr>
            <a:r>
              <a:rPr sz="3000" lang="en-US"/>
              <a:t>STEP-5</a:t>
            </a:r>
            <a:endParaRPr sz="3000"/>
          </a:p>
          <a:p>
            <a:pPr algn="l" indent="0" lvl="0" marL="0" rtl="0">
              <a:spcBef>
                <a:spcPts val="0"/>
              </a:spcBef>
              <a:spcAft>
                <a:spcPts val="0"/>
              </a:spcAft>
              <a:buNone/>
            </a:pPr>
            <a:r>
              <a:rPr sz="3000" lang="en-US"/>
              <a:t>         </a:t>
            </a:r>
            <a:r>
              <a:rPr sz="2600" lang="en-US"/>
              <a:t>DRAG THE NEEDED DATA AND CREATE A PIVOT TABLE.</a:t>
            </a:r>
            <a:endParaRPr sz="2600"/>
          </a:p>
          <a:p>
            <a:pPr algn="l" indent="0" lvl="0" marL="0" rtl="0">
              <a:spcBef>
                <a:spcPts val="0"/>
              </a:spcBef>
              <a:spcAft>
                <a:spcPts val="0"/>
              </a:spcAft>
              <a:buNone/>
            </a:pPr>
            <a:r>
              <a:rPr sz="3000" lang="en-US"/>
              <a:t>STEP-6</a:t>
            </a:r>
            <a:endParaRPr sz="3000"/>
          </a:p>
          <a:p>
            <a:pPr algn="l" indent="0" lvl="0" marL="0" rtl="0">
              <a:spcBef>
                <a:spcPts val="0"/>
              </a:spcBef>
              <a:spcAft>
                <a:spcPts val="0"/>
              </a:spcAft>
              <a:buNone/>
            </a:pPr>
            <a:r>
              <a:rPr sz="3000" lang="en-US"/>
              <a:t>         </a:t>
            </a:r>
            <a:r>
              <a:rPr sz="2600" lang="en-US"/>
              <a:t>SELECT THE PIVOT TABLE AND CLICK ON INSERT.</a:t>
            </a:r>
            <a:endParaRPr sz="2600"/>
          </a:p>
          <a:p>
            <a:pPr algn="l" indent="0" lvl="0" marL="0" rtl="0">
              <a:spcBef>
                <a:spcPts val="0"/>
              </a:spcBef>
              <a:spcAft>
                <a:spcPts val="0"/>
              </a:spcAft>
              <a:buNone/>
            </a:pPr>
            <a:r>
              <a:rPr sz="3000" lang="en-US"/>
              <a:t>STEP-7</a:t>
            </a:r>
            <a:endParaRPr sz="3000"/>
          </a:p>
          <a:p>
            <a:pPr algn="l" indent="0" lvl="0" marL="0" rtl="0">
              <a:spcBef>
                <a:spcPts val="0"/>
              </a:spcBef>
              <a:spcAft>
                <a:spcPts val="0"/>
              </a:spcAft>
              <a:buNone/>
            </a:pPr>
            <a:r>
              <a:rPr sz="3000" lang="en-US"/>
              <a:t>         </a:t>
            </a:r>
            <a:r>
              <a:rPr sz="2600" lang="en-US"/>
              <a:t>NOW CLICK ON THE CHART THAT YOU WANT.</a:t>
            </a:r>
            <a:endParaRPr sz="2600"/>
          </a:p>
          <a:p>
            <a:pPr algn="l" indent="0" lvl="0" marL="0" rtl="0">
              <a:spcBef>
                <a:spcPts val="0"/>
              </a:spcBef>
              <a:spcAft>
                <a:spcPts val="0"/>
              </a:spcAft>
              <a:buNone/>
            </a:pPr>
            <a:r>
              <a:rPr sz="3000" lang="en-US"/>
              <a:t>STEP-8 </a:t>
            </a:r>
            <a:endParaRPr sz="3000"/>
          </a:p>
          <a:p>
            <a:pPr algn="l" indent="0" lvl="0" marL="0" rtl="0">
              <a:spcBef>
                <a:spcPts val="0"/>
              </a:spcBef>
              <a:spcAft>
                <a:spcPts val="0"/>
              </a:spcAft>
              <a:buNone/>
            </a:pPr>
            <a:r>
              <a:rPr sz="2600" lang="en-US"/>
              <a:t>           THE CHART IS CREATED.</a:t>
            </a:r>
            <a:endParaRPr sz="2600"/>
          </a:p>
          <a:p>
            <a:pPr algn="l" indent="0" lvl="0" marL="0" rtl="0">
              <a:spcBef>
                <a:spcPts val="0"/>
              </a:spcBef>
              <a:spcAft>
                <a:spcPts val="0"/>
              </a:spcAft>
              <a:buNone/>
            </a:pPr>
            <a:r>
              <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215"/>
        <p:cNvGrpSpPr/>
        <p:nvPr/>
      </p:nvGrpSpPr>
      <p:grpSpPr>
        <a:xfrm>
          <a:off x="0" y="0"/>
          <a:ext cx="0" cy="0"/>
          <a:chOff x="0" y="0"/>
          <a:chExt cx="0" cy="0"/>
        </a:xfrm>
      </p:grpSpPr>
      <p:sp>
        <p:nvSpPr>
          <p:cNvPr id="1048715" name="Google Shape;21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16" name="Google Shape;217;p1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17" name="Google Shape;21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1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18" name="Google Shape;22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19" name="Google Shape;22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20" name="Google Shape;222;p18"/>
          <p:cNvSpPr txBox="1"/>
          <p:nvPr/>
        </p:nvSpPr>
        <p:spPr>
          <a:xfrm>
            <a:off x="1106675" y="1716575"/>
            <a:ext cx="79482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721" name="Google Shape;223;p18"/>
          <p:cNvSpPr txBox="1"/>
          <p:nvPr/>
        </p:nvSpPr>
        <p:spPr>
          <a:xfrm>
            <a:off x="678900" y="1143625"/>
            <a:ext cx="8141400" cy="646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3000" lang="en-US">
                <a:latin typeface="Calibri"/>
                <a:ea typeface="Calibri"/>
                <a:cs typeface="Calibri"/>
                <a:sym typeface="Calibri"/>
              </a:rPr>
              <a:t>1</a:t>
            </a:r>
            <a:r>
              <a:rPr b="1" sz="3000" lang="en-US">
                <a:latin typeface="Calibri"/>
                <a:ea typeface="Calibri"/>
                <a:cs typeface="Calibri"/>
                <a:sym typeface="Calibri"/>
              </a:rPr>
              <a:t>.PIVOT TABLE</a:t>
            </a:r>
            <a:endParaRPr b="1" sz="3000">
              <a:latin typeface="Calibri"/>
              <a:ea typeface="Calibri"/>
              <a:cs typeface="Calibri"/>
              <a:sym typeface="Calibri"/>
            </a:endParaRPr>
          </a:p>
        </p:txBody>
      </p:sp>
      <p:sp>
        <p:nvSpPr>
          <p:cNvPr id="1048722" name="Google Shape;224;p18"/>
          <p:cNvSpPr txBox="1"/>
          <p:nvPr/>
        </p:nvSpPr>
        <p:spPr>
          <a:xfrm>
            <a:off x="5094125" y="3664100"/>
            <a:ext cx="71196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pic>
        <p:nvPicPr>
          <p:cNvPr id="2097168" name="Google Shape;225;p18"/>
          <p:cNvPicPr preferRelativeResize="0">
            <a:picLocks/>
          </p:cNvPicPr>
          <p:nvPr/>
        </p:nvPicPr>
        <p:blipFill>
          <a:blip xmlns:r="http://schemas.openxmlformats.org/officeDocument/2006/relationships" r:embed="rId2">
            <a:alphaModFix/>
          </a:blip>
          <a:stretch>
            <a:fillRect/>
          </a:stretch>
        </p:blipFill>
        <p:spPr>
          <a:xfrm>
            <a:off x="1919050" y="1925250"/>
            <a:ext cx="7056175" cy="3970725"/>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230"/>
        <p:cNvGrpSpPr/>
        <p:nvPr/>
      </p:nvGrpSpPr>
      <p:grpSpPr>
        <a:xfrm>
          <a:off x="0" y="0"/>
          <a:ext cx="0" cy="0"/>
          <a:chOff x="0" y="0"/>
          <a:chExt cx="0" cy="0"/>
        </a:xfrm>
      </p:grpSpPr>
      <p:sp>
        <p:nvSpPr>
          <p:cNvPr id="1048725" name="Google Shape;231;p19"/>
          <p:cNvSpPr txBox="1"/>
          <p:nvPr>
            <p:ph type="title"/>
          </p:nvPr>
        </p:nvSpPr>
        <p:spPr>
          <a:xfrm>
            <a:off x="755332" y="385444"/>
            <a:ext cx="10681200" cy="738900"/>
          </a:xfrm>
          <a:prstGeom prst="rect"/>
        </p:spPr>
        <p:txBody>
          <a:bodyPr anchor="t" anchorCtr="0" bIns="0" lIns="0" rIns="0" spcFirstLastPara="1" tIns="0" wrap="square">
            <a:spAutoFit/>
          </a:bodyPr>
          <a:p>
            <a:pPr algn="l" indent="0" lvl="0" marL="0" rtl="0">
              <a:spcBef>
                <a:spcPts val="0"/>
              </a:spcBef>
              <a:spcAft>
                <a:spcPts val="0"/>
              </a:spcAft>
              <a:buNone/>
            </a:pPr>
            <a:r>
              <a:rPr lang="en-US"/>
              <a:t>2.FLOW CHART </a:t>
            </a:r>
          </a:p>
        </p:txBody>
      </p:sp>
      <p:pic>
        <p:nvPicPr>
          <p:cNvPr id="2097169" name="Google Shape;232;p19"/>
          <p:cNvPicPr preferRelativeResize="0">
            <a:picLocks/>
          </p:cNvPicPr>
          <p:nvPr/>
        </p:nvPicPr>
        <p:blipFill>
          <a:blip xmlns:r="http://schemas.openxmlformats.org/officeDocument/2006/relationships" r:embed="rId1">
            <a:alphaModFix/>
          </a:blip>
          <a:stretch>
            <a:fillRect/>
          </a:stretch>
        </p:blipFill>
        <p:spPr>
          <a:xfrm>
            <a:off x="1398052" y="1305200"/>
            <a:ext cx="8223375" cy="5043675"/>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236"/>
        <p:cNvGrpSpPr/>
        <p:nvPr/>
      </p:nvGrpSpPr>
      <p:grpSpPr>
        <a:xfrm>
          <a:off x="0" y="0"/>
          <a:ext cx="0" cy="0"/>
          <a:chOff x="0" y="0"/>
          <a:chExt cx="0" cy="0"/>
        </a:xfrm>
      </p:grpSpPr>
      <p:sp>
        <p:nvSpPr>
          <p:cNvPr id="1048729" name="Google Shape;237;p20"/>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30" name="Google Shape;238;p20"/>
          <p:cNvSpPr txBox="1"/>
          <p:nvPr>
            <p:ph type="sldNum" idx="12"/>
          </p:nvPr>
        </p:nvSpPr>
        <p:spPr>
          <a:xfrm>
            <a:off x="11353418" y="6473337"/>
            <a:ext cx="151200" cy="330199"/>
          </a:xfrm>
          <a:prstGeom prst="rect"/>
        </p:spPr>
        <p:txBody>
          <a:bodyPr anchor="t" anchorCtr="0" bIns="0" lIns="0" rIns="0" spcFirstLastPara="1" tIns="0" wrap="square">
            <a:spAutoFit/>
          </a:bodyPr>
          <a:p>
            <a:pPr algn="l" indent="0" lvl="0" marL="38100" rtl="0">
              <a:spcBef>
                <a:spcPts val="0"/>
              </a:spcBef>
              <a:spcAft>
                <a:spcPts val="0"/>
              </a:spcAft>
              <a:buClr>
                <a:srgbClr val="000000"/>
              </a:buClr>
              <a:buFont typeface="Arial"/>
              <a:buNone/>
            </a:pPr>
            <a:fld id="{00000000-1234-1234-1234-123412341234}" type="slidenum">
              <a:rPr lang="en-US"/>
              <a:t>14</a:t>
            </a:fld>
          </a:p>
        </p:txBody>
      </p:sp>
      <p:sp>
        <p:nvSpPr>
          <p:cNvPr id="1048731" name="Google Shape;239;p20"/>
          <p:cNvSpPr txBox="1"/>
          <p:nvPr/>
        </p:nvSpPr>
        <p:spPr>
          <a:xfrm>
            <a:off x="1101725" y="1605300"/>
            <a:ext cx="80127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b="1" sz="2400">
              <a:latin typeface="Calibri"/>
              <a:ea typeface="Calibri"/>
              <a:cs typeface="Calibri"/>
              <a:sym typeface="Calibri"/>
            </a:endParaRPr>
          </a:p>
        </p:txBody>
      </p:sp>
      <p:sp>
        <p:nvSpPr>
          <p:cNvPr id="1048732" name="Google Shape;240;p20"/>
          <p:cNvSpPr txBox="1"/>
          <p:nvPr/>
        </p:nvSpPr>
        <p:spPr>
          <a:xfrm>
            <a:off x="755325" y="1318150"/>
            <a:ext cx="8999100" cy="546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700" lang="en-US">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a:t>
            </a:r>
            <a:r>
              <a:rPr b="1" sz="2700" lang="en-US">
                <a:latin typeface="Calibri"/>
                <a:ea typeface="Calibri"/>
                <a:cs typeface="Calibri"/>
                <a:sym typeface="Calibri"/>
              </a:rPr>
              <a:t>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b="1" sz="3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Shape 73"/>
        <p:cNvGrpSpPr/>
        <p:nvPr/>
      </p:nvGrpSpPr>
      <p:grpSpPr>
        <a:xfrm>
          <a:off x="0" y="0"/>
          <a:ext cx="0" cy="0"/>
          <a:chOff x="0" y="0"/>
          <a:chExt cx="0" cy="0"/>
        </a:xfrm>
      </p:grpSpPr>
      <p:sp>
        <p:nvSpPr>
          <p:cNvPr id="1048613" name="Google Shape;74;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9" name="Google Shape;75;p8"/>
          <p:cNvGrpSpPr/>
          <p:nvPr/>
        </p:nvGrpSpPr>
        <p:grpSpPr>
          <a:xfrm>
            <a:off x="7448612" y="0"/>
            <a:ext cx="4743796" cy="6858466"/>
            <a:chOff x="7448612" y="0"/>
            <a:chExt cx="4743796" cy="6858466"/>
          </a:xfrm>
        </p:grpSpPr>
        <p:sp>
          <p:nvSpPr>
            <p:cNvPr id="1048614" name="Google Shape;76;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0" name="Google Shape;82;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3" name="Google Shape;85;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5" name="Google Shape;87;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6" name="Google Shape;88;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7" name="Google Shape;89;p8"/>
          <p:cNvSpPr txBox="1"/>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30" name="Google Shape;90;p8"/>
          <p:cNvGrpSpPr/>
          <p:nvPr/>
        </p:nvGrpSpPr>
        <p:grpSpPr>
          <a:xfrm>
            <a:off x="466725" y="6410325"/>
            <a:ext cx="3705225" cy="295275"/>
            <a:chOff x="466725" y="6410325"/>
            <a:chExt cx="3705225" cy="295275"/>
          </a:xfrm>
        </p:grpSpPr>
        <p:pic>
          <p:nvPicPr>
            <p:cNvPr id="2097153" name="Google Shape;91;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92;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8" name="Google Shape;93;p8"/>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9" name="Google Shape;94;p8"/>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Shape 98"/>
        <p:cNvGrpSpPr/>
        <p:nvPr/>
      </p:nvGrpSpPr>
      <p:grpSpPr>
        <a:xfrm>
          <a:off x="0" y="0"/>
          <a:ext cx="0" cy="0"/>
          <a:chOff x="0" y="0"/>
          <a:chExt cx="0" cy="0"/>
        </a:xfrm>
      </p:grpSpPr>
      <p:sp>
        <p:nvSpPr>
          <p:cNvPr id="1048632" name="Google Shape;99;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 name="Google Shape;100;p9"/>
          <p:cNvGrpSpPr/>
          <p:nvPr/>
        </p:nvGrpSpPr>
        <p:grpSpPr>
          <a:xfrm>
            <a:off x="7448612" y="0"/>
            <a:ext cx="4743796" cy="6858466"/>
            <a:chOff x="7448612" y="0"/>
            <a:chExt cx="4743796" cy="6858466"/>
          </a:xfrm>
        </p:grpSpPr>
        <p:sp>
          <p:nvSpPr>
            <p:cNvPr id="1048633" name="Google Shape;101;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9" name="Google Shape;107;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1" name="Google Shape;109;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42" name="Google Shape;110;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3" name="Google Shape;111;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4" name="Google Shape;112;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5" name="Google Shape;113;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4;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5" name="Google Shape;115;p9"/>
          <p:cNvGrpSpPr/>
          <p:nvPr/>
        </p:nvGrpSpPr>
        <p:grpSpPr>
          <a:xfrm>
            <a:off x="47625" y="3819523"/>
            <a:ext cx="4124325" cy="3009898"/>
            <a:chOff x="47625" y="3819523"/>
            <a:chExt cx="4124325" cy="3009898"/>
          </a:xfrm>
        </p:grpSpPr>
        <p:pic>
          <p:nvPicPr>
            <p:cNvPr id="2097156" name="Google Shape;116;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7;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6" name="Google Shape;118;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7" name="Google Shape;119;p9"/>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8" name="Google Shape;120;p9"/>
          <p:cNvSpPr txBox="1"/>
          <p:nvPr/>
        </p:nvSpPr>
        <p:spPr>
          <a:xfrm>
            <a:off x="2509807" y="1041533"/>
            <a:ext cx="5029200" cy="426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Shape 124"/>
        <p:cNvGrpSpPr/>
        <p:nvPr/>
      </p:nvGrpSpPr>
      <p:grpSpPr>
        <a:xfrm>
          <a:off x="0" y="0"/>
          <a:ext cx="0" cy="0"/>
          <a:chOff x="0" y="0"/>
          <a:chExt cx="0" cy="0"/>
        </a:xfrm>
      </p:grpSpPr>
      <p:grpSp>
        <p:nvGrpSpPr>
          <p:cNvPr id="39" name="Google Shape;125;p10"/>
          <p:cNvGrpSpPr/>
          <p:nvPr/>
        </p:nvGrpSpPr>
        <p:grpSpPr>
          <a:xfrm>
            <a:off x="7991475" y="2933700"/>
            <a:ext cx="2762250" cy="3257550"/>
            <a:chOff x="7991475" y="2933700"/>
            <a:chExt cx="2762250" cy="3257550"/>
          </a:xfrm>
        </p:grpSpPr>
        <p:sp>
          <p:nvSpPr>
            <p:cNvPr id="1048651" name="Google Shape;126;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2" name="Google Shape;127;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8;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3" name="Google Shape;129;p10"/>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4" name="Google Shape;130;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31;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5" name="Google Shape;132;p10"/>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6" name="Google Shape;133;p10"/>
          <p:cNvSpPr txBox="1"/>
          <p:nvPr/>
        </p:nvSpPr>
        <p:spPr>
          <a:xfrm>
            <a:off x="834075" y="1781236"/>
            <a:ext cx="93828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57" name="Google Shape;134;p10"/>
          <p:cNvSpPr txBox="1"/>
          <p:nvPr/>
        </p:nvSpPr>
        <p:spPr>
          <a:xfrm>
            <a:off x="964350" y="4841963"/>
            <a:ext cx="8353500" cy="386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58" name="Google Shape;135;p10"/>
          <p:cNvSpPr txBox="1"/>
          <p:nvPr/>
        </p:nvSpPr>
        <p:spPr>
          <a:xfrm>
            <a:off x="834075" y="1407450"/>
            <a:ext cx="9382800" cy="3637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700" lang="en-US">
                <a:latin typeface="Calibri"/>
                <a:ea typeface="Calibri"/>
                <a:cs typeface="Calibri"/>
                <a:sym typeface="Calibri"/>
              </a:rPr>
              <a:t> </a:t>
            </a:r>
            <a:r>
              <a:rPr b="1" sz="2700" lang="en-US">
                <a:solidFill>
                  <a:schemeClr val="dk1"/>
                </a:solidFill>
                <a:latin typeface="Calibri"/>
                <a:ea typeface="Calibri"/>
                <a:cs typeface="Calibri"/>
                <a:sym typeface="Calibri"/>
              </a:rPr>
              <a:t>It </a:t>
            </a:r>
            <a:r>
              <a:rPr b="1" sz="2700" lang="en-US">
                <a:solidFill>
                  <a:schemeClr val="dk1"/>
                </a:solidFill>
                <a:latin typeface="Calibri"/>
                <a:ea typeface="Calibri"/>
                <a:cs typeface="Calibri"/>
                <a:sym typeface="Calibri"/>
              </a:rPr>
              <a:t> helps  identify strength and weaknesses in employees work.</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rPr b="1" sz="2700" lang="en-US">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rPr b="1" sz="2700" lang="en-US">
                <a:solidFill>
                  <a:schemeClr val="dk1"/>
                </a:solidFill>
                <a:latin typeface="Calibri"/>
                <a:ea typeface="Calibri"/>
                <a:cs typeface="Calibri"/>
                <a:sym typeface="Calibri"/>
              </a:rPr>
              <a:t> feedback and recognition can increase employee</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rPr b="1" sz="2700" lang="en-US">
                <a:solidFill>
                  <a:schemeClr val="dk1"/>
                </a:solidFill>
                <a:latin typeface="Calibri"/>
                <a:ea typeface="Calibri"/>
                <a:cs typeface="Calibri"/>
                <a:sym typeface="Calibri"/>
              </a:rPr>
              <a:t> motivations and satisfaction.  Ensures that individual performance is in line with the company’s objectives.</a:t>
            </a:r>
            <a:endParaRPr b="1" sz="2700">
              <a:solidFill>
                <a:schemeClr val="dk1"/>
              </a:solidFill>
              <a:latin typeface="Calibri"/>
              <a:ea typeface="Calibri"/>
              <a:cs typeface="Calibri"/>
              <a:sym typeface="Calibri"/>
            </a:endParaRPr>
          </a:p>
          <a:p>
            <a:pPr algn="l" indent="0" lvl="0" marL="0" rtl="0">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39"/>
        <p:cNvGrpSpPr/>
        <p:nvPr/>
      </p:nvGrpSpPr>
      <p:grpSpPr>
        <a:xfrm>
          <a:off x="0" y="0"/>
          <a:ext cx="0" cy="0"/>
          <a:chOff x="0" y="0"/>
          <a:chExt cx="0" cy="0"/>
        </a:xfrm>
      </p:grpSpPr>
      <p:grpSp>
        <p:nvGrpSpPr>
          <p:cNvPr id="43" name="Google Shape;140;p11"/>
          <p:cNvGrpSpPr/>
          <p:nvPr/>
        </p:nvGrpSpPr>
        <p:grpSpPr>
          <a:xfrm>
            <a:off x="8658225" y="2419875"/>
            <a:ext cx="3533775" cy="3810000"/>
            <a:chOff x="8658225" y="2647950"/>
            <a:chExt cx="3533775" cy="3810000"/>
          </a:xfrm>
        </p:grpSpPr>
        <p:sp>
          <p:nvSpPr>
            <p:cNvPr id="1048661" name="Google Shape;141;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142;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43;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3" name="Google Shape;144;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145;p11"/>
          <p:cNvSpPr txBox="1"/>
          <p:nvPr>
            <p:ph type="title"/>
          </p:nvPr>
        </p:nvSpPr>
        <p:spPr>
          <a:xfrm>
            <a:off x="739775" y="829627"/>
            <a:ext cx="526351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6;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5" name="Google Shape;147;p11"/>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6" name="Google Shape;148;p11"/>
          <p:cNvSpPr txBox="1"/>
          <p:nvPr/>
        </p:nvSpPr>
        <p:spPr>
          <a:xfrm>
            <a:off x="881800" y="2070750"/>
            <a:ext cx="7924800" cy="4612600"/>
          </a:xfrm>
          <a:prstGeom prst="rect"/>
          <a:noFill/>
          <a:ln>
            <a:noFill/>
          </a:ln>
        </p:spPr>
        <p:txBody>
          <a:bodyPr anchor="t" anchorCtr="0" bIns="45700" lIns="91425" rIns="91425" spcFirstLastPara="1" tIns="45700" wrap="square">
            <a:spAutoFit/>
          </a:bodyPr>
          <a:p>
            <a:pPr algn="l" indent="0" lvl="0" marL="457200" marR="0" rtl="0">
              <a:spcBef>
                <a:spcPts val="0"/>
              </a:spcBef>
              <a:spcAft>
                <a:spcPts val="0"/>
              </a:spcAft>
              <a:buNone/>
            </a:pPr>
            <a:r>
              <a:rPr b="1" sz="2700" lang="en-US">
                <a:solidFill>
                  <a:srgbClr val="0D0D0D"/>
                </a:solidFill>
                <a:latin typeface="Times New Roman"/>
                <a:ea typeface="Times New Roman"/>
                <a:cs typeface="Times New Roman"/>
                <a:sym typeface="Times New Roman"/>
              </a:rPr>
              <a:t>This involves </a:t>
            </a:r>
            <a:r>
              <a:rPr b="1" sz="2900" lang="en-US">
                <a:solidFill>
                  <a:srgbClr val="0D0D0D"/>
                </a:solidFill>
                <a:latin typeface="Times New Roman"/>
                <a:ea typeface="Times New Roman"/>
                <a:cs typeface="Times New Roman"/>
                <a:sym typeface="Times New Roman"/>
              </a:rPr>
              <a:t>setting specific, measurable goods and key performance indicators.  collect </a:t>
            </a:r>
            <a:r>
              <a:rPr b="1" sz="2900" lang="en-US">
                <a:solidFill>
                  <a:srgbClr val="0D0D0D"/>
                </a:solidFill>
                <a:latin typeface="Times New Roman"/>
                <a:ea typeface="Times New Roman"/>
                <a:cs typeface="Times New Roman"/>
                <a:sym typeface="Times New Roman"/>
              </a:rPr>
              <a:t>relevant</a:t>
            </a:r>
            <a:r>
              <a:rPr b="1" sz="2900" lang="en-US">
                <a:solidFill>
                  <a:srgbClr val="0D0D0D"/>
                </a:solidFill>
                <a:latin typeface="Times New Roman"/>
                <a:ea typeface="Times New Roman"/>
                <a:cs typeface="Times New Roman"/>
                <a:sym typeface="Times New Roman"/>
              </a:rPr>
              <a:t> data on the employee’s </a:t>
            </a:r>
            <a:r>
              <a:rPr b="1" sz="2900" lang="en-US">
                <a:solidFill>
                  <a:srgbClr val="0D0D0D"/>
                </a:solidFill>
                <a:latin typeface="Times New Roman"/>
                <a:ea typeface="Times New Roman"/>
                <a:cs typeface="Times New Roman"/>
                <a:sym typeface="Times New Roman"/>
              </a:rPr>
              <a:t>performance.  Compare the collected data against the predefined objectives and KPIs.  Share the analysis with the employee in a constructive manner.  Work with the employee to create action plans or development programs to address weaknesses and build on strengths.</a:t>
            </a:r>
            <a:endParaRPr b="1" sz="2900"/>
          </a:p>
          <a:p>
            <a:pPr algn="l" indent="0" lvl="0" marL="0" marR="0" rtl="0">
              <a:spcBef>
                <a:spcPts val="0"/>
              </a:spcBef>
              <a:spcAft>
                <a:spcPts val="0"/>
              </a:spcAft>
              <a:buNone/>
            </a:pPr>
            <a:r>
              <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52"/>
        <p:cNvGrpSpPr/>
        <p:nvPr/>
      </p:nvGrpSpPr>
      <p:grpSpPr>
        <a:xfrm>
          <a:off x="0" y="0"/>
          <a:ext cx="0" cy="0"/>
          <a:chOff x="0" y="0"/>
          <a:chExt cx="0" cy="0"/>
        </a:xfrm>
      </p:grpSpPr>
      <p:sp>
        <p:nvSpPr>
          <p:cNvPr id="1048669" name="Google Shape;153;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4;p1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5;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6;p12"/>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7;p1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58;p12"/>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74" name="Google Shape;159;p12"/>
          <p:cNvSpPr txBox="1"/>
          <p:nvPr/>
        </p:nvSpPr>
        <p:spPr>
          <a:xfrm>
            <a:off x="723900" y="2272238"/>
            <a:ext cx="9533700" cy="2926050"/>
          </a:xfrm>
          <a:prstGeom prst="rect"/>
          <a:noFill/>
          <a:ln>
            <a:noFill/>
          </a:ln>
        </p:spPr>
        <p:txBody>
          <a:bodyPr anchor="t" anchorCtr="0" bIns="91425" lIns="91425" rIns="91425" spcFirstLastPara="1" tIns="91425" wrap="square">
            <a:spAutoFit/>
          </a:bodyPr>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Managers and supervisors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HR professionals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Executives and Leadership</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Employees Themselves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Team Leaders</a:t>
            </a:r>
            <a:endParaRPr b="1" sz="3400">
              <a:latin typeface="Calibri"/>
              <a:ea typeface="Calibri"/>
              <a:cs typeface="Calibri"/>
              <a:sym typeface="Calibri"/>
            </a:endParaRPr>
          </a:p>
          <a:p>
            <a:pPr algn="l" indent="0" lvl="0" marL="0" rtl="0">
              <a:spcBef>
                <a:spcPts val="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63"/>
        <p:cNvGrpSpPr/>
        <p:nvPr/>
      </p:nvGrpSpPr>
      <p:grpSpPr>
        <a:xfrm>
          <a:off x="0" y="0"/>
          <a:ext cx="0" cy="0"/>
          <a:chOff x="0" y="0"/>
          <a:chExt cx="0" cy="0"/>
        </a:xfrm>
      </p:grpSpPr>
      <p:pic>
        <p:nvPicPr>
          <p:cNvPr id="2097163" name="Google Shape;164;p13"/>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6;p13"/>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68;p13"/>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69;p13"/>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82" name="Google Shape;171;p13"/>
          <p:cNvSpPr txBox="1"/>
          <p:nvPr/>
        </p:nvSpPr>
        <p:spPr>
          <a:xfrm>
            <a:off x="4743575" y="1945000"/>
            <a:ext cx="7473900" cy="3860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1800">
              <a:latin typeface="Calibri"/>
              <a:ea typeface="Calibri"/>
              <a:cs typeface="Calibri"/>
              <a:sym typeface="Calibri"/>
            </a:endParaRPr>
          </a:p>
        </p:txBody>
      </p:sp>
      <p:sp>
        <p:nvSpPr>
          <p:cNvPr id="1048683" name="Google Shape;172;p13"/>
          <p:cNvSpPr txBox="1"/>
          <p:nvPr/>
        </p:nvSpPr>
        <p:spPr>
          <a:xfrm>
            <a:off x="3053950" y="1945000"/>
            <a:ext cx="9330900" cy="1910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900" lang="en-US">
                <a:latin typeface="Calibri"/>
                <a:ea typeface="Calibri"/>
                <a:cs typeface="Calibri"/>
                <a:sym typeface="Calibri"/>
              </a:rPr>
              <a:t>FILTERING - REMOVE VALUES </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PIVOT TABLE - SUMMARY OF EMPLOYEE </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                           PERFORMANCE</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FLOW CHART - FINAL REPORT</a:t>
            </a:r>
            <a:endParaRPr b="1" sz="2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76"/>
        <p:cNvGrpSpPr/>
        <p:nvPr/>
      </p:nvGrpSpPr>
      <p:grpSpPr>
        <a:xfrm>
          <a:off x="0" y="0"/>
          <a:ext cx="0" cy="0"/>
          <a:chOff x="0" y="0"/>
          <a:chExt cx="0" cy="0"/>
        </a:xfrm>
      </p:grpSpPr>
      <p:sp>
        <p:nvSpPr>
          <p:cNvPr id="1048686" name="Google Shape;177;p14"/>
          <p:cNvSpPr txBox="1"/>
          <p:nvPr>
            <p:ph type="title"/>
          </p:nvPr>
        </p:nvSpPr>
        <p:spPr>
          <a:xfrm>
            <a:off x="755325" y="-5"/>
            <a:ext cx="10681500" cy="5232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3400" lang="en-US"/>
              <a:t>Dataset Description</a:t>
            </a:r>
            <a:endParaRPr sz="3400"/>
          </a:p>
        </p:txBody>
      </p:sp>
      <p:sp>
        <p:nvSpPr>
          <p:cNvPr id="1048687" name="Google Shape;178;p14"/>
          <p:cNvSpPr txBox="1"/>
          <p:nvPr/>
        </p:nvSpPr>
        <p:spPr>
          <a:xfrm>
            <a:off x="755325" y="523200"/>
            <a:ext cx="9382800" cy="6228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400" lang="en-US">
                <a:latin typeface="Calibri"/>
                <a:ea typeface="Calibri"/>
                <a:cs typeface="Calibri"/>
                <a:sym typeface="Calibri"/>
              </a:rPr>
              <a:t>EMPLOYEE  DATA SET - </a:t>
            </a:r>
            <a:r>
              <a:rPr sz="2400" lang="en-US">
                <a:latin typeface="Calibri"/>
                <a:ea typeface="Calibri"/>
                <a:cs typeface="Calibri"/>
                <a:sym typeface="Calibri"/>
              </a:rPr>
              <a:t>KAGGLE</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r>
              <a:rPr b="1" sz="2400" lang="en-US">
                <a:latin typeface="Calibri"/>
                <a:ea typeface="Calibri"/>
                <a:cs typeface="Calibri"/>
                <a:sym typeface="Calibri"/>
              </a:rPr>
              <a:t>9 FEATURES IN EXCEL:</a:t>
            </a:r>
            <a:endParaRPr b="1"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EMPLOYEE ID - </a:t>
            </a:r>
            <a:r>
              <a:rPr sz="2400" lang="en-US">
                <a:latin typeface="Calibri"/>
                <a:ea typeface="Calibri"/>
                <a:cs typeface="Calibri"/>
                <a:sym typeface="Calibri"/>
              </a:rPr>
              <a:t>ALPHANUMERIC(TEXT)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NAME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GENDER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SALARY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JOB ROLE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FTE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MARITAL</a:t>
            </a:r>
            <a:endParaRPr b="1" sz="2400">
              <a:latin typeface="Calibri"/>
              <a:ea typeface="Calibri"/>
              <a:cs typeface="Calibri"/>
              <a:sym typeface="Calibri"/>
            </a:endParaRPr>
          </a:p>
          <a:p>
            <a:pPr algn="l" indent="0" lvl="0" marL="0" rtl="0">
              <a:spcBef>
                <a:spcPts val="0"/>
              </a:spcBef>
              <a:spcAft>
                <a:spcPts val="0"/>
              </a:spcAft>
              <a:buNone/>
            </a:pPr>
            <a:r>
              <a:rPr b="1" sz="2400" lang="en-US">
                <a:latin typeface="Calibri"/>
                <a:ea typeface="Calibri"/>
                <a:cs typeface="Calibri"/>
                <a:sym typeface="Calibri"/>
              </a:rPr>
              <a:t>      STATUS           -   </a:t>
            </a:r>
            <a:r>
              <a:rPr sz="2400" lang="en-US">
                <a:latin typeface="Calibri"/>
                <a:ea typeface="Calibri"/>
                <a:cs typeface="Calibri"/>
                <a:sym typeface="Calibri"/>
              </a:rPr>
              <a:t>ALPHABETICAL(TEXT)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REMOTE WORK -  </a:t>
            </a:r>
            <a:r>
              <a:rPr sz="2400" lang="en-US">
                <a:latin typeface="Calibri"/>
                <a:ea typeface="Calibri"/>
                <a:cs typeface="Calibri"/>
                <a:sym typeface="Calibri"/>
              </a:rPr>
              <a:t>ALPHABETICAL(TEXT) </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COMPANY TENURE  -  </a:t>
            </a:r>
            <a:r>
              <a:rPr sz="2400" lang="en-US">
                <a:latin typeface="Calibri"/>
                <a:ea typeface="Calibri"/>
                <a:cs typeface="Calibri"/>
                <a:sym typeface="Calibri"/>
              </a:rPr>
              <a:t>NUMERICAL </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r>
              <a:rPr b="1" sz="2400" lang="en-US">
                <a:latin typeface="Calibri"/>
                <a:ea typeface="Calibri"/>
                <a:cs typeface="Calibri"/>
                <a:sym typeface="Calibri"/>
              </a:rPr>
              <a:t>3 FEATURES USED:</a:t>
            </a:r>
            <a:endParaRPr b="1"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COMPANY TENURE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JOB LEVEL                 - </a:t>
            </a:r>
            <a:r>
              <a:rPr sz="2400" lang="en-US">
                <a:latin typeface="Calibri"/>
                <a:ea typeface="Calibri"/>
                <a:cs typeface="Calibri"/>
                <a:sym typeface="Calibri"/>
              </a:rPr>
              <a:t> 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WORK LIFE BALANCE - </a:t>
            </a:r>
            <a:r>
              <a:rPr sz="2400" lang="en-US">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82"/>
        <p:cNvGrpSpPr/>
        <p:nvPr/>
      </p:nvGrpSpPr>
      <p:grpSpPr>
        <a:xfrm>
          <a:off x="0" y="0"/>
          <a:ext cx="0" cy="0"/>
          <a:chOff x="0" y="0"/>
          <a:chExt cx="0" cy="0"/>
        </a:xfrm>
      </p:grpSpPr>
      <p:sp>
        <p:nvSpPr>
          <p:cNvPr id="1048690" name="Google Shape;183;p15"/>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1" name="Google Shape;184;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5;p1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3" name="Google Shape;186;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7;p15"/>
          <p:cNvPicPr preferRelativeResize="0">
            <a:picLocks/>
          </p:cNvPicPr>
          <p:nvPr/>
        </p:nvPicPr>
        <p:blipFill rotWithShape="1">
          <a:blip xmlns:r="http://schemas.openxmlformats.org/officeDocument/2006/relationships" r:embed="rId1">
            <a:alphaModFix/>
          </a:blip>
          <a:srcRect l="0" t="0" r="0" b="0"/>
          <a:stretch>
            <a:fillRect/>
          </a:stretch>
        </p:blipFill>
        <p:spPr>
          <a:xfrm>
            <a:off x="66675" y="3381373"/>
            <a:ext cx="2466975" cy="3419475"/>
          </a:xfrm>
          <a:prstGeom prst="rect"/>
          <a:noFill/>
          <a:ln>
            <a:noFill/>
          </a:ln>
        </p:spPr>
      </p:pic>
      <p:sp>
        <p:nvSpPr>
          <p:cNvPr id="1048694" name="Google Shape;188;p15"/>
          <p:cNvSpPr txBox="1"/>
          <p:nvPr>
            <p:ph type="title"/>
          </p:nvPr>
        </p:nvSpPr>
        <p:spPr>
          <a:xfrm>
            <a:off x="755332" y="385444"/>
            <a:ext cx="10681200" cy="638801"/>
          </a:xfrm>
          <a:prstGeom prst="rect"/>
          <a:noFill/>
          <a:ln>
            <a:noFill/>
          </a:ln>
        </p:spPr>
        <p:txBody>
          <a:bodyPr anchor="t" anchorCtr="0" bIns="0" lIns="0" rIns="0" spcFirstLastPara="1" tIns="16500" wrap="square">
            <a:spAutoFit/>
          </a:bodyPr>
          <a:p>
            <a:pPr algn="l" indent="0" lvl="0" marL="0" rtl="0">
              <a:lnSpc>
                <a:spcPct val="100000"/>
              </a:lnSpc>
              <a:spcBef>
                <a:spcPts val="0"/>
              </a:spcBef>
              <a:spcAft>
                <a:spcPts val="0"/>
              </a:spcAft>
              <a:buNone/>
            </a:pPr>
            <a:r>
              <a:rPr sz="4250" lang="en-US"/>
              <a:t>THE “WOW” IN OUR SOLUTION</a:t>
            </a:r>
            <a:endParaRPr sz="4250"/>
          </a:p>
        </p:txBody>
      </p:sp>
      <p:sp>
        <p:nvSpPr>
          <p:cNvPr id="1048695" name="Google Shape;189;p15"/>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6" name="Google Shape;190;p15"/>
          <p:cNvSpPr txBox="1"/>
          <p:nvPr/>
        </p:nvSpPr>
        <p:spPr>
          <a:xfrm>
            <a:off x="1914650" y="3775516"/>
            <a:ext cx="8534100" cy="4978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48697" name="Google Shape;191;p15"/>
          <p:cNvSpPr txBox="1"/>
          <p:nvPr/>
        </p:nvSpPr>
        <p:spPr>
          <a:xfrm>
            <a:off x="2328525" y="1292850"/>
            <a:ext cx="8714400" cy="3002250"/>
          </a:xfrm>
          <a:prstGeom prst="rect"/>
          <a:noFill/>
          <a:ln w="28575" cap="flat" cmpd="sng">
            <a:solidFill>
              <a:srgbClr val="000000"/>
            </a:solidFill>
            <a:prstDash val="solid"/>
            <a:round/>
            <a:headEnd type="none" w="sm" len="sm"/>
            <a:tailEnd type="none" w="sm" len="sm"/>
          </a:ln>
        </p:spPr>
        <p:txBody>
          <a:bodyPr anchor="t" anchorCtr="0" bIns="91425" lIns="91425" rIns="91425" spcFirstLastPara="1" tIns="91425" wrap="square">
            <a:spAutoFit/>
          </a:bodyPr>
          <a:p>
            <a:pPr algn="l" indent="0" lvl="0" marL="0" rtl="0">
              <a:spcBef>
                <a:spcPts val="0"/>
              </a:spcBef>
              <a:spcAft>
                <a:spcPts val="0"/>
              </a:spcAft>
              <a:buNone/>
            </a:pPr>
            <a:r>
              <a:rPr b="1" sz="3100" lang="en-US">
                <a:latin typeface="Calibri"/>
                <a:ea typeface="Calibri"/>
                <a:cs typeface="Calibri"/>
                <a:sym typeface="Calibri"/>
              </a:rPr>
              <a:t>1.    Effective data visualization makes it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easier to present complex data ion an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engaging and </a:t>
            </a:r>
            <a:r>
              <a:rPr b="1" sz="3100" lang="en-US">
                <a:latin typeface="Calibri"/>
                <a:ea typeface="Calibri"/>
                <a:cs typeface="Calibri"/>
                <a:sym typeface="Calibri"/>
              </a:rPr>
              <a:t>understandable</a:t>
            </a:r>
            <a:r>
              <a:rPr b="1" sz="3100" lang="en-US">
                <a:latin typeface="Calibri"/>
                <a:ea typeface="Calibri"/>
                <a:cs typeface="Calibri"/>
                <a:sym typeface="Calibri"/>
              </a:rPr>
              <a:t> way.</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2.    Well-presented impact on  data have a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significant impact on decision-makers, </a:t>
            </a:r>
            <a:endParaRPr b="1" sz="3100">
              <a:latin typeface="Calibri"/>
              <a:ea typeface="Calibri"/>
              <a:cs typeface="Calibri"/>
              <a:sym typeface="Calibri"/>
            </a:endParaRPr>
          </a:p>
          <a:p>
            <a:pPr algn="l" indent="0" lvl="0" marL="0" rtl="0">
              <a:spcBef>
                <a:spcPts val="0"/>
              </a:spcBef>
              <a:spcAft>
                <a:spcPts val="0"/>
              </a:spcAft>
              <a:buNone/>
            </a:pPr>
            <a:r>
              <a:rPr b="1" sz="3100" lang="en-US">
                <a:latin typeface="Calibri"/>
                <a:ea typeface="Calibri"/>
                <a:cs typeface="Calibri"/>
                <a:sym typeface="Calibri"/>
              </a:rPr>
              <a:t>        helping to drive change and innovation.  </a:t>
            </a:r>
            <a:r>
              <a:rPr b="1" sz="3100" lang="en-US">
                <a:latin typeface="Calibri"/>
                <a:ea typeface="Calibri"/>
                <a:cs typeface="Calibri"/>
                <a:sym typeface="Calibri"/>
              </a:rPr>
              <a:t>   </a:t>
            </a:r>
            <a:r>
              <a:rPr b="1" sz="3100" lang="en-US">
                <a:latin typeface="Calibri"/>
                <a:ea typeface="Calibri"/>
                <a:cs typeface="Calibri"/>
                <a:sym typeface="Calibri"/>
              </a:rPr>
              <a:t> </a:t>
            </a:r>
            <a:endParaRPr b="1" sz="3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M2006C3MI</dc:creator>
  <dcterms:created xsi:type="dcterms:W3CDTF">2024-09-02T06:40:15Z</dcterms:created>
  <dcterms:modified xsi:type="dcterms:W3CDTF">2024-09-02T06:40:15Z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dc031b597bc346d0856049924dc82fea</vt:lpwstr>
  </property>
</Properties>
</file>