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0" r:id="rId1"/>
  </p:sldMasterIdLst>
  <p:notesMasterIdLst>
    <p:notesMasterId r:id="rId17"/>
  </p:notesMasterIdLst>
  <p:sldIdLst>
    <p:sldId id="283" r:id="rId2"/>
    <p:sldId id="284" r:id="rId3"/>
    <p:sldId id="285" r:id="rId4"/>
    <p:sldId id="286" r:id="rId5"/>
    <p:sldId id="287" r:id="rId6"/>
    <p:sldId id="272" r:id="rId7"/>
    <p:sldId id="273" r:id="rId8"/>
    <p:sldId id="274" r:id="rId9"/>
    <p:sldId id="279" r:id="rId10"/>
    <p:sldId id="280" r:id="rId11"/>
    <p:sldId id="281" r:id="rId12"/>
    <p:sldId id="282" r:id="rId13"/>
    <p:sldId id="278"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5"/>
    <p:restoredTop sz="86607"/>
  </p:normalViewPr>
  <p:slideViewPr>
    <p:cSldViewPr snapToGrid="0" snapToObjects="1">
      <p:cViewPr varScale="1">
        <p:scale>
          <a:sx n="72" d="100"/>
          <a:sy n="72" d="100"/>
        </p:scale>
        <p:origin x="20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35F1E-E497-8547-BC31-E241585E91AF}" type="datetimeFigureOut">
              <a:rPr lang="en-US" smtClean="0"/>
              <a:t>6/17/17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C028C-0A6F-2444-8116-6F30BB349388}" type="slidenum">
              <a:rPr lang="en-US" smtClean="0"/>
              <a:t>‹#›</a:t>
            </a:fld>
            <a:endParaRPr lang="en-US"/>
          </a:p>
        </p:txBody>
      </p:sp>
    </p:spTree>
    <p:extLst>
      <p:ext uri="{BB962C8B-B14F-4D97-AF65-F5344CB8AC3E}">
        <p14:creationId xmlns:p14="http://schemas.microsoft.com/office/powerpoint/2010/main" val="1533114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Advantages of fuzzy classifiers are mainly two-folds: First, the classification behavior can be easily understood by human users. This can be done by carefully checking the fuzzy if-then rules in the fuzzy classifier because fuzzy if-then rules are inherently expressed in linguistic forms. Another advantage is nonlinearity in </a:t>
            </a:r>
            <a:r>
              <a:rPr lang="en-US" sz="1200" kern="1200" dirty="0" err="1">
                <a:solidFill>
                  <a:schemeClr val="tx1"/>
                </a:solidFill>
                <a:effectLst/>
                <a:latin typeface="+mn-lt"/>
                <a:ea typeface="+mn-ea"/>
                <a:cs typeface="+mn-cs"/>
              </a:rPr>
              <a:t>clas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sification</a:t>
            </a:r>
            <a:r>
              <a:rPr lang="en-US" sz="1200" kern="1200" dirty="0">
                <a:solidFill>
                  <a:schemeClr val="tx1"/>
                </a:solidFill>
                <a:effectLst/>
                <a:latin typeface="+mn-lt"/>
                <a:ea typeface="+mn-ea"/>
                <a:cs typeface="+mn-cs"/>
              </a:rPr>
              <a:t>. It is well known that non-fuzzy rule-based </a:t>
            </a:r>
            <a:r>
              <a:rPr lang="en-US" sz="1200" kern="1200" dirty="0" err="1">
                <a:solidFill>
                  <a:schemeClr val="tx1"/>
                </a:solidFill>
                <a:effectLst/>
                <a:latin typeface="+mn-lt"/>
                <a:ea typeface="+mn-ea"/>
                <a:cs typeface="+mn-cs"/>
              </a:rPr>
              <a:t>classi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fiers</a:t>
            </a:r>
            <a:r>
              <a:rPr lang="en-US" sz="1200" kern="1200" dirty="0">
                <a:solidFill>
                  <a:schemeClr val="tx1"/>
                </a:solidFill>
                <a:effectLst/>
                <a:latin typeface="+mn-lt"/>
                <a:ea typeface="+mn-ea"/>
                <a:cs typeface="+mn-cs"/>
              </a:rPr>
              <a:t> are difficult to perform non-linear classification because classification boundaries are always parallel to attribute axes in most cases. The nonlinearity of fuzzy classification leads to high generalization ability of fuzzy rule-based classifiers while its classification behavior is linguistically understood. </a:t>
            </a:r>
            <a:endParaRPr lang="en-US" dirty="0"/>
          </a:p>
          <a:p>
            <a:endParaRPr lang="en-US" dirty="0"/>
          </a:p>
        </p:txBody>
      </p:sp>
      <p:sp>
        <p:nvSpPr>
          <p:cNvPr id="4" name="Slide Number Placeholder 3"/>
          <p:cNvSpPr>
            <a:spLocks noGrp="1"/>
          </p:cNvSpPr>
          <p:nvPr>
            <p:ph type="sldNum" sz="quarter" idx="10"/>
          </p:nvPr>
        </p:nvSpPr>
        <p:spPr/>
        <p:txBody>
          <a:bodyPr/>
          <a:lstStyle/>
          <a:p>
            <a:fld id="{74AC028C-0A6F-2444-8116-6F30BB349388}" type="slidenum">
              <a:rPr lang="en-US" smtClean="0"/>
              <a:t>4</a:t>
            </a:fld>
            <a:endParaRPr lang="en-US"/>
          </a:p>
        </p:txBody>
      </p:sp>
    </p:spTree>
    <p:extLst>
      <p:ext uri="{BB962C8B-B14F-4D97-AF65-F5344CB8AC3E}">
        <p14:creationId xmlns:p14="http://schemas.microsoft.com/office/powerpoint/2010/main" val="100788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p>
        </p:txBody>
      </p:sp>
      <p:sp>
        <p:nvSpPr>
          <p:cNvPr id="4" name="Slide Number Placeholder 3"/>
          <p:cNvSpPr>
            <a:spLocks noGrp="1"/>
          </p:cNvSpPr>
          <p:nvPr>
            <p:ph type="sldNum" sz="quarter" idx="10"/>
          </p:nvPr>
        </p:nvSpPr>
        <p:spPr/>
        <p:txBody>
          <a:bodyPr/>
          <a:lstStyle/>
          <a:p>
            <a:fld id="{74AC028C-0A6F-2444-8116-6F30BB349388}" type="slidenum">
              <a:rPr lang="en-US" smtClean="0"/>
              <a:t>5</a:t>
            </a:fld>
            <a:endParaRPr lang="en-US"/>
          </a:p>
        </p:txBody>
      </p:sp>
    </p:spTree>
    <p:extLst>
      <p:ext uri="{BB962C8B-B14F-4D97-AF65-F5344CB8AC3E}">
        <p14:creationId xmlns:p14="http://schemas.microsoft.com/office/powerpoint/2010/main" val="1167742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FIPR system, we allow the user to choose and define the appropriate membership functions for each variable. Then, these membership functions are used to transform the relational database into a fuzzy binary relation R. In Fig. 3, we illustrate the fuzzification of a relation containing five flowers and two variables: petal length ., the system replaces the value: "petal length of o2 equals 46 mm", by the expression "02 has a medium petal length with a degree of 0.75 and a high petal length with a degree of 0.25" (Fig. 3). The linguistic representation module is a data pre-processing step that handled by the knowledge discovery module. </a:t>
            </a:r>
            <a:endParaRPr lang="en-US" dirty="0" smtClean="0"/>
          </a:p>
          <a:p>
            <a:endParaRPr lang="en-US" dirty="0"/>
          </a:p>
        </p:txBody>
      </p:sp>
      <p:sp>
        <p:nvSpPr>
          <p:cNvPr id="4" name="Slide Number Placeholder 3"/>
          <p:cNvSpPr>
            <a:spLocks noGrp="1"/>
          </p:cNvSpPr>
          <p:nvPr>
            <p:ph type="sldNum" sz="quarter" idx="10"/>
          </p:nvPr>
        </p:nvSpPr>
        <p:spPr/>
        <p:txBody>
          <a:bodyPr/>
          <a:lstStyle/>
          <a:p>
            <a:fld id="{74AC028C-0A6F-2444-8116-6F30BB349388}" type="slidenum">
              <a:rPr lang="en-US" smtClean="0"/>
              <a:t>9</a:t>
            </a:fld>
            <a:endParaRPr lang="en-US"/>
          </a:p>
        </p:txBody>
      </p:sp>
    </p:spTree>
    <p:extLst>
      <p:ext uri="{BB962C8B-B14F-4D97-AF65-F5344CB8AC3E}">
        <p14:creationId xmlns:p14="http://schemas.microsoft.com/office/powerpoint/2010/main" val="612889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rectangular decomposition of a fuzzy binary relation is illustrated. First, the a-cut ( = 0.13) of the fuzzy relation is generated to obtain a crisp binary one. Then, its minimal coverage is looked for. This minimal coverage is formed by three optimal rectangles. </a:t>
            </a:r>
            <a:endParaRPr lang="en-US" dirty="0" smtClean="0"/>
          </a:p>
          <a:p>
            <a:endParaRPr lang="en-US" dirty="0"/>
          </a:p>
        </p:txBody>
      </p:sp>
      <p:sp>
        <p:nvSpPr>
          <p:cNvPr id="4" name="Slide Number Placeholder 3"/>
          <p:cNvSpPr>
            <a:spLocks noGrp="1"/>
          </p:cNvSpPr>
          <p:nvPr>
            <p:ph type="sldNum" sz="quarter" idx="10"/>
          </p:nvPr>
        </p:nvSpPr>
        <p:spPr/>
        <p:txBody>
          <a:bodyPr/>
          <a:lstStyle/>
          <a:p>
            <a:fld id="{74AC028C-0A6F-2444-8116-6F30BB349388}" type="slidenum">
              <a:rPr lang="en-US" smtClean="0"/>
              <a:t>10</a:t>
            </a:fld>
            <a:endParaRPr lang="en-US"/>
          </a:p>
        </p:txBody>
      </p:sp>
    </p:spTree>
    <p:extLst>
      <p:ext uri="{BB962C8B-B14F-4D97-AF65-F5344CB8AC3E}">
        <p14:creationId xmlns:p14="http://schemas.microsoft.com/office/powerpoint/2010/main" val="76210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incrementation</a:t>
            </a:r>
            <a:r>
              <a:rPr lang="en-US" sz="1200" kern="1200" dirty="0" smtClean="0">
                <a:solidFill>
                  <a:schemeClr val="tx1"/>
                </a:solidFill>
                <a:effectLst/>
                <a:latin typeface="+mn-lt"/>
                <a:ea typeface="+mn-ea"/>
                <a:cs typeface="+mn-cs"/>
              </a:rPr>
              <a:t> step of the rectangular decomposition algorithm. The system generates the new coverage using the new coming object. It </a:t>
            </a:r>
            <a:r>
              <a:rPr lang="en-US" sz="1200" kern="1200" dirty="0" err="1" smtClean="0">
                <a:solidFill>
                  <a:schemeClr val="tx1"/>
                </a:solidFill>
                <a:effectLst/>
                <a:latin typeface="+mn-lt"/>
                <a:ea typeface="+mn-ea"/>
                <a:cs typeface="+mn-cs"/>
              </a:rPr>
              <a:t>fuzzifies</a:t>
            </a:r>
            <a:r>
              <a:rPr lang="en-US" sz="1200" kern="1200" dirty="0" smtClean="0">
                <a:solidFill>
                  <a:schemeClr val="tx1"/>
                </a:solidFill>
                <a:effectLst/>
                <a:latin typeface="+mn-lt"/>
                <a:ea typeface="+mn-ea"/>
                <a:cs typeface="+mn-cs"/>
              </a:rPr>
              <a:t> its values, looks for the rectangle that should be maintained (RE3), and updates it. </a:t>
            </a:r>
            <a:endParaRPr lang="en-US" dirty="0" smtClean="0"/>
          </a:p>
          <a:p>
            <a:endParaRPr lang="en-US" dirty="0"/>
          </a:p>
        </p:txBody>
      </p:sp>
      <p:sp>
        <p:nvSpPr>
          <p:cNvPr id="4" name="Slide Number Placeholder 3"/>
          <p:cNvSpPr>
            <a:spLocks noGrp="1"/>
          </p:cNvSpPr>
          <p:nvPr>
            <p:ph type="sldNum" sz="quarter" idx="10"/>
          </p:nvPr>
        </p:nvSpPr>
        <p:spPr/>
        <p:txBody>
          <a:bodyPr/>
          <a:lstStyle/>
          <a:p>
            <a:fld id="{74AC028C-0A6F-2444-8116-6F30BB349388}" type="slidenum">
              <a:rPr lang="en-US" smtClean="0"/>
              <a:t>11</a:t>
            </a:fld>
            <a:endParaRPr lang="en-US"/>
          </a:p>
        </p:txBody>
      </p:sp>
    </p:spTree>
    <p:extLst>
      <p:ext uri="{BB962C8B-B14F-4D97-AF65-F5344CB8AC3E}">
        <p14:creationId xmlns:p14="http://schemas.microsoft.com/office/powerpoint/2010/main" val="2112902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AC028C-0A6F-2444-8116-6F30BB349388}" type="slidenum">
              <a:rPr lang="en-US" smtClean="0"/>
              <a:t>12</a:t>
            </a:fld>
            <a:endParaRPr lang="en-US"/>
          </a:p>
        </p:txBody>
      </p:sp>
    </p:spTree>
    <p:extLst>
      <p:ext uri="{BB962C8B-B14F-4D97-AF65-F5344CB8AC3E}">
        <p14:creationId xmlns:p14="http://schemas.microsoft.com/office/powerpoint/2010/main" val="2009619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 present the rules associated to the rectangles of R. The antecedent part of a rule contains fuzzy propositions related by the logical connectors "AND" and "OR". The consequent part of a rule is a single </a:t>
            </a:r>
            <a:r>
              <a:rPr lang="en-US" sz="1200" kern="1200" dirty="0" err="1" smtClean="0">
                <a:solidFill>
                  <a:schemeClr val="tx1"/>
                </a:solidFill>
                <a:effectLst/>
                <a:latin typeface="+mn-lt"/>
                <a:ea typeface="+mn-ea"/>
                <a:cs typeface="+mn-cs"/>
              </a:rPr>
              <a:t>nonfuzzy</a:t>
            </a:r>
            <a:r>
              <a:rPr lang="en-US" sz="1200" kern="1200" dirty="0" smtClean="0">
                <a:solidFill>
                  <a:schemeClr val="tx1"/>
                </a:solidFill>
                <a:effectLst/>
                <a:latin typeface="+mn-lt"/>
                <a:ea typeface="+mn-ea"/>
                <a:cs typeface="+mn-cs"/>
              </a:rPr>
              <a:t> proposition expressing the assignment of a class label. </a:t>
            </a:r>
            <a:endParaRPr lang="en-US" sz="2800" dirty="0" smtClean="0"/>
          </a:p>
          <a:p>
            <a:r>
              <a:rPr lang="en-US" sz="1200" kern="1200" dirty="0" smtClean="0">
                <a:solidFill>
                  <a:schemeClr val="tx1"/>
                </a:solidFill>
                <a:effectLst/>
                <a:latin typeface="+mn-lt"/>
                <a:ea typeface="+mn-ea"/>
                <a:cs typeface="+mn-cs"/>
              </a:rPr>
              <a:t>So, we have dealt with fuzziness expressed by the extraction of rules </a:t>
            </a:r>
            <a:r>
              <a:rPr lang="en-US" sz="1200" kern="1200" dirty="0" err="1" smtClean="0">
                <a:solidFill>
                  <a:schemeClr val="tx1"/>
                </a:solidFill>
                <a:effectLst/>
                <a:latin typeface="+mn-lt"/>
                <a:ea typeface="+mn-ea"/>
                <a:cs typeface="+mn-cs"/>
              </a:rPr>
              <a:t>invok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ing</a:t>
            </a:r>
            <a:r>
              <a:rPr lang="en-US" sz="1200" kern="1200" dirty="0" smtClean="0">
                <a:solidFill>
                  <a:schemeClr val="tx1"/>
                </a:solidFill>
                <a:effectLst/>
                <a:latin typeface="+mn-lt"/>
                <a:ea typeface="+mn-ea"/>
                <a:cs typeface="+mn-cs"/>
              </a:rPr>
              <a:t> linguistic values and logical connectors. Uncertainty occurs when one is not absolutely certain about a piece of information. The degree of certainty is </a:t>
            </a:r>
            <a:r>
              <a:rPr lang="en-US" sz="1200" kern="1200" dirty="0" err="1" smtClean="0">
                <a:solidFill>
                  <a:schemeClr val="tx1"/>
                </a:solidFill>
                <a:effectLst/>
                <a:latin typeface="+mn-lt"/>
                <a:ea typeface="+mn-ea"/>
                <a:cs typeface="+mn-cs"/>
              </a:rPr>
              <a:t>usu</a:t>
            </a:r>
            <a:r>
              <a:rPr lang="en-US" sz="1200" kern="1200" dirty="0" smtClean="0">
                <a:solidFill>
                  <a:schemeClr val="tx1"/>
                </a:solidFill>
                <a:effectLst/>
                <a:latin typeface="+mn-lt"/>
                <a:ea typeface="+mn-ea"/>
                <a:cs typeface="+mn-cs"/>
              </a:rPr>
              <a:t>- ally represented by a numerical value, e.g. for the proposition "the petal length is medium" (CF = 0.75), the certainty factor is 0.75 [8,15,22]. The uncertainty of a rule expresses its reliability. It is calculated as the appearance frequency of the class label. Remember that the class of a rectangle is chosen as the most frequently one from those matching the patterns of the rectangle domain. In Fig. 4, the rectangle RE2, associated with the class C2, contains three flowers (o2 E C2, o4 E C2 and o6 E C1). So, the certainty factor of the second rule is 2/ 3 = 0.66. </a:t>
            </a:r>
            <a:endParaRPr lang="en-US" sz="2800" dirty="0"/>
          </a:p>
        </p:txBody>
      </p:sp>
      <p:sp>
        <p:nvSpPr>
          <p:cNvPr id="4" name="Slide Number Placeholder 3"/>
          <p:cNvSpPr>
            <a:spLocks noGrp="1"/>
          </p:cNvSpPr>
          <p:nvPr>
            <p:ph type="sldNum" sz="quarter" idx="10"/>
          </p:nvPr>
        </p:nvSpPr>
        <p:spPr/>
        <p:txBody>
          <a:bodyPr/>
          <a:lstStyle/>
          <a:p>
            <a:fld id="{74AC028C-0A6F-2444-8116-6F30BB349388}" type="slidenum">
              <a:rPr lang="en-US" smtClean="0"/>
              <a:t>14</a:t>
            </a:fld>
            <a:endParaRPr lang="en-US"/>
          </a:p>
        </p:txBody>
      </p:sp>
    </p:spTree>
    <p:extLst>
      <p:ext uri="{BB962C8B-B14F-4D97-AF65-F5344CB8AC3E}">
        <p14:creationId xmlns:p14="http://schemas.microsoft.com/office/powerpoint/2010/main" val="1584352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p>
        </p:txBody>
      </p:sp>
      <p:sp>
        <p:nvSpPr>
          <p:cNvPr id="4" name="Slide Number Placeholder 3"/>
          <p:cNvSpPr>
            <a:spLocks noGrp="1"/>
          </p:cNvSpPr>
          <p:nvPr>
            <p:ph type="sldNum" sz="quarter" idx="10"/>
          </p:nvPr>
        </p:nvSpPr>
        <p:spPr/>
        <p:txBody>
          <a:bodyPr/>
          <a:lstStyle/>
          <a:p>
            <a:fld id="{74AC028C-0A6F-2444-8116-6F30BB349388}" type="slidenum">
              <a:rPr lang="en-US" smtClean="0"/>
              <a:t>15</a:t>
            </a:fld>
            <a:endParaRPr lang="en-US"/>
          </a:p>
        </p:txBody>
      </p:sp>
    </p:spTree>
    <p:extLst>
      <p:ext uri="{BB962C8B-B14F-4D97-AF65-F5344CB8AC3E}">
        <p14:creationId xmlns:p14="http://schemas.microsoft.com/office/powerpoint/2010/main" val="1560723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4BDF68E2-58F2-4D09-BE8B-E3BD06533059}" type="datetimeFigureOut">
              <a:rPr lang="en-US" smtClean="0"/>
              <a:t>6/17/17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6/17/17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6/17/17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6/17/17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6/17/17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6/17/17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6/17/17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6/17/17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6/17/17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6/17/17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6/17/17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98624D31-43A5-475A-80CF-332C9F6DCF35}" type="datetimeFigureOut">
              <a:rPr lang="en-US" smtClean="0"/>
              <a:t>6/17/17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50445157"/>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874" y="712382"/>
            <a:ext cx="10807577" cy="1626781"/>
          </a:xfrm>
        </p:spPr>
        <p:txBody>
          <a:bodyPr>
            <a:normAutofit/>
          </a:bodyPr>
          <a:lstStyle/>
          <a:p>
            <a:r>
              <a:rPr lang="en-US" sz="4800" dirty="0"/>
              <a:t>Unknown Knowledge Mining: An Incremental </a:t>
            </a:r>
            <a:r>
              <a:rPr lang="en-US" sz="4800" dirty="0" smtClean="0"/>
              <a:t>Fuzzy Approach</a:t>
            </a:r>
            <a:endParaRPr lang="en-US" sz="4800" b="1" dirty="0"/>
          </a:p>
        </p:txBody>
      </p:sp>
      <p:sp>
        <p:nvSpPr>
          <p:cNvPr id="3" name="Subtitle 2"/>
          <p:cNvSpPr>
            <a:spLocks noGrp="1"/>
          </p:cNvSpPr>
          <p:nvPr>
            <p:ph type="subTitle" idx="1"/>
          </p:nvPr>
        </p:nvSpPr>
        <p:spPr>
          <a:xfrm>
            <a:off x="1100051" y="3886200"/>
            <a:ext cx="10058400" cy="2298208"/>
          </a:xfrm>
        </p:spPr>
        <p:txBody>
          <a:bodyPr>
            <a:normAutofit fontScale="92500" lnSpcReduction="10000"/>
          </a:bodyPr>
          <a:lstStyle/>
          <a:p>
            <a:pPr algn="l"/>
            <a:r>
              <a:rPr lang="en-US" b="1" dirty="0">
                <a:solidFill>
                  <a:schemeClr val="tx1"/>
                </a:solidFill>
              </a:rPr>
              <a:t>Presented </a:t>
            </a:r>
            <a:r>
              <a:rPr lang="en-US" b="1" dirty="0" smtClean="0">
                <a:solidFill>
                  <a:schemeClr val="tx1"/>
                </a:solidFill>
              </a:rPr>
              <a:t>to</a:t>
            </a:r>
            <a:endParaRPr lang="en-US" dirty="0" smtClean="0">
              <a:solidFill>
                <a:schemeClr val="tx1"/>
              </a:solidFill>
            </a:endParaRPr>
          </a:p>
          <a:p>
            <a:pPr algn="l"/>
            <a:r>
              <a:rPr lang="en-US" dirty="0" smtClean="0">
                <a:solidFill>
                  <a:schemeClr val="tx1"/>
                </a:solidFill>
              </a:rPr>
              <a:t>Dr</a:t>
            </a:r>
            <a:r>
              <a:rPr lang="en-US" dirty="0" smtClean="0">
                <a:solidFill>
                  <a:schemeClr val="tx1"/>
                </a:solidFill>
              </a:rPr>
              <a:t>. Ali </a:t>
            </a:r>
            <a:r>
              <a:rPr lang="en-US" dirty="0" err="1">
                <a:solidFill>
                  <a:schemeClr val="tx1"/>
                </a:solidFill>
              </a:rPr>
              <a:t>J</a:t>
            </a:r>
            <a:r>
              <a:rPr lang="en-US" dirty="0" err="1" smtClean="0">
                <a:solidFill>
                  <a:schemeClr val="tx1"/>
                </a:solidFill>
              </a:rPr>
              <a:t>aoua</a:t>
            </a:r>
            <a:endParaRPr lang="en-US" u="sng" dirty="0">
              <a:solidFill>
                <a:schemeClr val="tx1"/>
              </a:solidFill>
            </a:endParaRPr>
          </a:p>
          <a:p>
            <a:pPr algn="l"/>
            <a:r>
              <a:rPr lang="en-US" b="1" u="sng" dirty="0" smtClean="0">
                <a:solidFill>
                  <a:schemeClr val="tx1"/>
                </a:solidFill>
              </a:rPr>
              <a:t>By:</a:t>
            </a:r>
            <a:r>
              <a:rPr lang="en-US" b="1" dirty="0" smtClean="0">
                <a:solidFill>
                  <a:schemeClr val="tx1"/>
                </a:solidFill>
              </a:rPr>
              <a:t> </a:t>
            </a:r>
            <a:r>
              <a:rPr lang="en-US" dirty="0" smtClean="0"/>
              <a:t>Md</a:t>
            </a:r>
            <a:r>
              <a:rPr lang="en-US" dirty="0"/>
              <a:t>. Abdullah </a:t>
            </a:r>
            <a:r>
              <a:rPr lang="en-US" dirty="0"/>
              <a:t>A</a:t>
            </a:r>
            <a:r>
              <a:rPr lang="en-US" dirty="0" smtClean="0"/>
              <a:t>l </a:t>
            </a:r>
            <a:r>
              <a:rPr lang="en-US" dirty="0" err="1" smtClean="0"/>
              <a:t>Mamun</a:t>
            </a:r>
            <a:r>
              <a:rPr lang="en-US" dirty="0" smtClean="0"/>
              <a:t> </a:t>
            </a:r>
            <a:r>
              <a:rPr lang="en-US" dirty="0"/>
              <a:t>(201610594)</a:t>
            </a:r>
          </a:p>
          <a:p>
            <a:pPr algn="l"/>
            <a:r>
              <a:rPr lang="en-US" dirty="0"/>
              <a:t> </a:t>
            </a:r>
            <a:r>
              <a:rPr lang="en-US" dirty="0" smtClean="0"/>
              <a:t>     </a:t>
            </a:r>
            <a:r>
              <a:rPr lang="en-US" dirty="0" err="1" smtClean="0"/>
              <a:t>Seeba</a:t>
            </a:r>
            <a:r>
              <a:rPr lang="en-US" dirty="0" smtClean="0"/>
              <a:t> </a:t>
            </a:r>
            <a:r>
              <a:rPr lang="en-US" dirty="0" err="1"/>
              <a:t>A</a:t>
            </a:r>
            <a:r>
              <a:rPr lang="en-US" dirty="0" err="1" smtClean="0"/>
              <a:t>bdulKader</a:t>
            </a:r>
            <a:r>
              <a:rPr lang="en-US" dirty="0" smtClean="0"/>
              <a:t> </a:t>
            </a:r>
            <a:r>
              <a:rPr lang="en-US" dirty="0"/>
              <a:t>(sa1606892)</a:t>
            </a:r>
          </a:p>
          <a:p>
            <a:pPr algn="l"/>
            <a:r>
              <a:rPr lang="en-US" dirty="0"/>
              <a:t>      Mays Alshaikhli (200753008)</a:t>
            </a:r>
          </a:p>
        </p:txBody>
      </p:sp>
    </p:spTree>
    <p:extLst>
      <p:ext uri="{BB962C8B-B14F-4D97-AF65-F5344CB8AC3E}">
        <p14:creationId xmlns:p14="http://schemas.microsoft.com/office/powerpoint/2010/main" val="1497026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543" y="807578"/>
            <a:ext cx="11551920" cy="1325563"/>
          </a:xfrm>
        </p:spPr>
        <p:txBody>
          <a:bodyPr>
            <a:normAutofit/>
          </a:bodyPr>
          <a:lstStyle/>
          <a:p>
            <a:r>
              <a:rPr lang="en-US" sz="2800" i="1" u="sng" dirty="0" smtClean="0">
                <a:solidFill>
                  <a:schemeClr val="accent2"/>
                </a:solidFill>
              </a:rPr>
              <a:t>Step 2: </a:t>
            </a:r>
            <a:r>
              <a:rPr lang="en-US" sz="2800" b="1" i="1" u="sng" dirty="0">
                <a:solidFill>
                  <a:schemeClr val="accent2"/>
                </a:solidFill>
              </a:rPr>
              <a:t>Rectangular </a:t>
            </a:r>
            <a:r>
              <a:rPr lang="en-US" sz="2800" b="1" i="1" u="sng" dirty="0" smtClean="0">
                <a:solidFill>
                  <a:schemeClr val="accent2"/>
                </a:solidFill>
              </a:rPr>
              <a:t>Decomposition </a:t>
            </a:r>
            <a:r>
              <a:rPr lang="en-US" sz="2800" b="1" i="1" u="sng" dirty="0">
                <a:solidFill>
                  <a:schemeClr val="accent2"/>
                </a:solidFill>
              </a:rPr>
              <a:t>of a </a:t>
            </a:r>
            <a:r>
              <a:rPr lang="en-US" sz="2800" b="1" i="1" u="sng" dirty="0" smtClean="0">
                <a:solidFill>
                  <a:schemeClr val="accent2"/>
                </a:solidFill>
              </a:rPr>
              <a:t>Fuzzy Binary </a:t>
            </a:r>
            <a:r>
              <a:rPr lang="en-US" sz="2800" b="1" i="1" u="sng" dirty="0">
                <a:solidFill>
                  <a:schemeClr val="accent2"/>
                </a:solidFill>
              </a:rPr>
              <a:t>R</a:t>
            </a:r>
            <a:r>
              <a:rPr lang="en-US" sz="2800" b="1" i="1" u="sng" dirty="0" smtClean="0">
                <a:solidFill>
                  <a:schemeClr val="accent2"/>
                </a:solidFill>
              </a:rPr>
              <a:t>elation</a:t>
            </a:r>
            <a:endParaRPr lang="en-US" sz="2800" i="1" u="sng" dirty="0">
              <a:solidFill>
                <a:schemeClr val="accent2"/>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1038506"/>
              </p:ext>
            </p:extLst>
          </p:nvPr>
        </p:nvGraphicFramePr>
        <p:xfrm>
          <a:off x="978697" y="2133567"/>
          <a:ext cx="2970355" cy="2743200"/>
        </p:xfrm>
        <a:graphic>
          <a:graphicData uri="http://schemas.openxmlformats.org/drawingml/2006/table">
            <a:tbl>
              <a:tblPr firstRow="1" bandRow="1">
                <a:tableStyleId>{5C22544A-7EE6-4342-B048-85BDC9FD1C3A}</a:tableStyleId>
              </a:tblPr>
              <a:tblGrid>
                <a:gridCol w="594071"/>
                <a:gridCol w="594071"/>
                <a:gridCol w="594071"/>
                <a:gridCol w="594071"/>
                <a:gridCol w="594071"/>
              </a:tblGrid>
              <a:tr h="322919">
                <a:tc>
                  <a:txBody>
                    <a:bodyPr/>
                    <a:lstStyle/>
                    <a:p>
                      <a:r>
                        <a:rPr lang="en-US" dirty="0" err="1" smtClean="0"/>
                        <a:t>Obj</a:t>
                      </a:r>
                      <a:endParaRPr lang="en-US" dirty="0"/>
                    </a:p>
                  </a:txBody>
                  <a:tcPr/>
                </a:tc>
                <a:tc>
                  <a:txBody>
                    <a:bodyPr/>
                    <a:lstStyle/>
                    <a:p>
                      <a:r>
                        <a:rPr lang="en-US" dirty="0" smtClean="0"/>
                        <a:t>pl1</a:t>
                      </a:r>
                      <a:endParaRPr lang="en-US" dirty="0"/>
                    </a:p>
                  </a:txBody>
                  <a:tcPr/>
                </a:tc>
                <a:tc>
                  <a:txBody>
                    <a:bodyPr/>
                    <a:lstStyle/>
                    <a:p>
                      <a:r>
                        <a:rPr lang="en-US" dirty="0" smtClean="0"/>
                        <a:t>pl2</a:t>
                      </a:r>
                      <a:endParaRPr lang="en-US" dirty="0"/>
                    </a:p>
                  </a:txBody>
                  <a:tcPr/>
                </a:tc>
                <a:tc>
                  <a:txBody>
                    <a:bodyPr/>
                    <a:lstStyle/>
                    <a:p>
                      <a:r>
                        <a:rPr lang="en-US" dirty="0" smtClean="0"/>
                        <a:t>pl3</a:t>
                      </a:r>
                      <a:endParaRPr lang="en-US" dirty="0"/>
                    </a:p>
                  </a:txBody>
                  <a:tcPr/>
                </a:tc>
                <a:tc>
                  <a:txBody>
                    <a:bodyPr/>
                    <a:lstStyle/>
                    <a:p>
                      <a:r>
                        <a:rPr lang="en-US" dirty="0" smtClean="0"/>
                        <a:t>C</a:t>
                      </a:r>
                      <a:endParaRPr lang="en-US" dirty="0"/>
                    </a:p>
                  </a:txBody>
                  <a:tcPr/>
                </a:tc>
              </a:tr>
              <a:tr h="327404">
                <a:tc>
                  <a:txBody>
                    <a:bodyPr/>
                    <a:lstStyle/>
                    <a:p>
                      <a:r>
                        <a:rPr lang="en-US" dirty="0" smtClean="0"/>
                        <a:t>O1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C1</a:t>
                      </a:r>
                      <a:endParaRPr lang="en-US" dirty="0"/>
                    </a:p>
                  </a:txBody>
                  <a:tcPr/>
                </a:tc>
              </a:tr>
              <a:tr h="327404">
                <a:tc>
                  <a:txBody>
                    <a:bodyPr/>
                    <a:lstStyle/>
                    <a:p>
                      <a:r>
                        <a:rPr lang="en-US" dirty="0" smtClean="0"/>
                        <a:t>O2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C2</a:t>
                      </a:r>
                      <a:endParaRPr lang="en-US" dirty="0"/>
                    </a:p>
                  </a:txBody>
                  <a:tcPr/>
                </a:tc>
              </a:tr>
              <a:tr h="327404">
                <a:tc>
                  <a:txBody>
                    <a:bodyPr/>
                    <a:lstStyle/>
                    <a:p>
                      <a:r>
                        <a:rPr lang="en-US" dirty="0" smtClean="0"/>
                        <a:t>O3</a:t>
                      </a:r>
                      <a:endParaRPr lang="en-US" dirty="0"/>
                    </a:p>
                  </a:txBody>
                  <a:tcPr/>
                </a:tc>
                <a:tc>
                  <a:txBody>
                    <a:bodyPr/>
                    <a:lstStyle/>
                    <a:p>
                      <a:r>
                        <a:rPr lang="en-US" dirty="0" smtClean="0"/>
                        <a:t>0</a:t>
                      </a:r>
                      <a:endParaRPr lang="en-US" dirty="0"/>
                    </a:p>
                  </a:txBody>
                  <a:tcPr/>
                </a:tc>
                <a:tc>
                  <a:txBody>
                    <a:bodyPr/>
                    <a:lstStyle/>
                    <a:p>
                      <a:r>
                        <a:rPr lang="en-US" dirty="0" smtClean="0"/>
                        <a:t>0.86</a:t>
                      </a:r>
                      <a:endParaRPr lang="en-US" dirty="0"/>
                    </a:p>
                  </a:txBody>
                  <a:tcPr/>
                </a:tc>
                <a:tc>
                  <a:txBody>
                    <a:bodyPr/>
                    <a:lstStyle/>
                    <a:p>
                      <a:r>
                        <a:rPr lang="en-US" dirty="0" smtClean="0"/>
                        <a:t>0.14</a:t>
                      </a:r>
                      <a:endParaRPr lang="en-US" dirty="0"/>
                    </a:p>
                  </a:txBody>
                  <a:tcPr/>
                </a:tc>
                <a:tc>
                  <a:txBody>
                    <a:bodyPr/>
                    <a:lstStyle/>
                    <a:p>
                      <a:r>
                        <a:rPr lang="en-US" dirty="0" smtClean="0"/>
                        <a:t>C2</a:t>
                      </a:r>
                    </a:p>
                  </a:txBody>
                  <a:tcPr/>
                </a:tc>
              </a:tr>
              <a:tr h="327404">
                <a:tc>
                  <a:txBody>
                    <a:bodyPr/>
                    <a:lstStyle/>
                    <a:p>
                      <a:r>
                        <a:rPr lang="en-US" dirty="0" smtClean="0"/>
                        <a:t>O4</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C3</a:t>
                      </a:r>
                    </a:p>
                  </a:txBody>
                  <a:tcPr/>
                </a:tc>
              </a:tr>
              <a:tr h="327404">
                <a:tc>
                  <a:txBody>
                    <a:bodyPr/>
                    <a:lstStyle/>
                    <a:p>
                      <a:r>
                        <a:rPr lang="en-US" dirty="0" smtClean="0"/>
                        <a:t>O5</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C3</a:t>
                      </a:r>
                    </a:p>
                  </a:txBody>
                  <a:tcPr/>
                </a:tc>
              </a:tr>
            </a:tbl>
          </a:graphicData>
        </a:graphic>
      </p:graphicFrame>
      <p:cxnSp>
        <p:nvCxnSpPr>
          <p:cNvPr id="7" name="Straight Arrow Connector 6"/>
          <p:cNvCxnSpPr/>
          <p:nvPr/>
        </p:nvCxnSpPr>
        <p:spPr>
          <a:xfrm>
            <a:off x="4120826" y="3352630"/>
            <a:ext cx="27200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4920443" y="2602894"/>
                <a:ext cx="11208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 =0.15</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920443" y="2602894"/>
                <a:ext cx="1120820" cy="369332"/>
              </a:xfrm>
              <a:prstGeom prst="rect">
                <a:avLst/>
              </a:prstGeom>
              <a:blipFill rotWithShape="0">
                <a:blip r:embed="rId3"/>
                <a:stretch>
                  <a:fillRect t="-96721" b="-119672"/>
                </a:stretch>
              </a:blipFill>
            </p:spPr>
            <p:txBody>
              <a:bodyPr/>
              <a:lstStyle/>
              <a:p>
                <a:r>
                  <a:rPr lang="en-US">
                    <a:noFill/>
                  </a:rPr>
                  <a:t> </a:t>
                </a:r>
              </a:p>
            </p:txBody>
          </p:sp>
        </mc:Fallback>
      </mc:AlternateContent>
      <p:graphicFrame>
        <p:nvGraphicFramePr>
          <p:cNvPr id="10" name="Table 9"/>
          <p:cNvGraphicFramePr>
            <a:graphicFrameLocks noGrp="1"/>
          </p:cNvGraphicFramePr>
          <p:nvPr>
            <p:extLst>
              <p:ext uri="{D42A27DB-BD31-4B8C-83A1-F6EECF244321}">
                <p14:modId xmlns:p14="http://schemas.microsoft.com/office/powerpoint/2010/main" val="396668698"/>
              </p:ext>
            </p:extLst>
          </p:nvPr>
        </p:nvGraphicFramePr>
        <p:xfrm>
          <a:off x="6949631" y="2133141"/>
          <a:ext cx="2764200" cy="2494280"/>
        </p:xfrm>
        <a:graphic>
          <a:graphicData uri="http://schemas.openxmlformats.org/drawingml/2006/table">
            <a:tbl>
              <a:tblPr firstRow="1" bandRow="1">
                <a:tableStyleId>{5C22544A-7EE6-4342-B048-85BDC9FD1C3A}</a:tableStyleId>
              </a:tblPr>
              <a:tblGrid>
                <a:gridCol w="552840"/>
                <a:gridCol w="552840"/>
                <a:gridCol w="552840"/>
                <a:gridCol w="552840"/>
                <a:gridCol w="552840"/>
              </a:tblGrid>
              <a:tr h="370840">
                <a:tc>
                  <a:txBody>
                    <a:bodyPr/>
                    <a:lstStyle/>
                    <a:p>
                      <a:r>
                        <a:rPr lang="en-US" dirty="0" err="1" smtClean="0"/>
                        <a:t>Obj</a:t>
                      </a:r>
                      <a:endParaRPr lang="en-US" dirty="0"/>
                    </a:p>
                  </a:txBody>
                  <a:tcPr/>
                </a:tc>
                <a:tc>
                  <a:txBody>
                    <a:bodyPr/>
                    <a:lstStyle/>
                    <a:p>
                      <a:r>
                        <a:rPr lang="en-US" dirty="0" smtClean="0"/>
                        <a:t>pl1</a:t>
                      </a:r>
                      <a:endParaRPr lang="en-US" dirty="0"/>
                    </a:p>
                  </a:txBody>
                  <a:tcPr/>
                </a:tc>
                <a:tc>
                  <a:txBody>
                    <a:bodyPr/>
                    <a:lstStyle/>
                    <a:p>
                      <a:r>
                        <a:rPr lang="en-US" dirty="0" smtClean="0"/>
                        <a:t>pl2</a:t>
                      </a:r>
                      <a:endParaRPr lang="en-US" dirty="0"/>
                    </a:p>
                  </a:txBody>
                  <a:tcPr/>
                </a:tc>
                <a:tc>
                  <a:txBody>
                    <a:bodyPr/>
                    <a:lstStyle/>
                    <a:p>
                      <a:r>
                        <a:rPr lang="en-US" dirty="0" smtClean="0"/>
                        <a:t>pl3</a:t>
                      </a:r>
                      <a:endParaRPr lang="en-US" dirty="0"/>
                    </a:p>
                  </a:txBody>
                  <a:tcPr/>
                </a:tc>
                <a:tc>
                  <a:txBody>
                    <a:bodyPr/>
                    <a:lstStyle/>
                    <a:p>
                      <a:r>
                        <a:rPr lang="en-US" dirty="0" smtClean="0"/>
                        <a:t>C</a:t>
                      </a:r>
                      <a:endParaRPr lang="en-US" dirty="0"/>
                    </a:p>
                  </a:txBody>
                  <a:tcPr/>
                </a:tc>
              </a:tr>
              <a:tr h="370840">
                <a:tc>
                  <a:txBody>
                    <a:bodyPr/>
                    <a:lstStyle/>
                    <a:p>
                      <a:r>
                        <a:rPr lang="en-US" dirty="0" smtClean="0"/>
                        <a:t>O1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C1</a:t>
                      </a:r>
                      <a:endParaRPr lang="en-US" dirty="0"/>
                    </a:p>
                  </a:txBody>
                  <a:tcPr/>
                </a:tc>
              </a:tr>
              <a:tr h="370840">
                <a:tc>
                  <a:txBody>
                    <a:bodyPr/>
                    <a:lstStyle/>
                    <a:p>
                      <a:r>
                        <a:rPr lang="en-US" dirty="0" smtClean="0"/>
                        <a:t>O2</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C2</a:t>
                      </a:r>
                      <a:endParaRPr lang="en-US" dirty="0"/>
                    </a:p>
                  </a:txBody>
                  <a:tcPr/>
                </a:tc>
              </a:tr>
              <a:tr h="370840">
                <a:tc>
                  <a:txBody>
                    <a:bodyPr/>
                    <a:lstStyle/>
                    <a:p>
                      <a:r>
                        <a:rPr lang="en-US" dirty="0" smtClean="0"/>
                        <a:t>O3</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C2</a:t>
                      </a:r>
                    </a:p>
                  </a:txBody>
                  <a:tcPr/>
                </a:tc>
              </a:tr>
              <a:tr h="370840">
                <a:tc>
                  <a:txBody>
                    <a:bodyPr/>
                    <a:lstStyle/>
                    <a:p>
                      <a:r>
                        <a:rPr lang="en-US" dirty="0" smtClean="0"/>
                        <a:t>O4</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C3</a:t>
                      </a:r>
                    </a:p>
                  </a:txBody>
                  <a:tcPr/>
                </a:tc>
              </a:tr>
              <a:tr h="370840">
                <a:tc>
                  <a:txBody>
                    <a:bodyPr/>
                    <a:lstStyle/>
                    <a:p>
                      <a:r>
                        <a:rPr lang="en-US" dirty="0" smtClean="0"/>
                        <a:t>O5</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C3</a:t>
                      </a:r>
                    </a:p>
                  </a:txBody>
                  <a:tcPr/>
                </a:tc>
              </a:tr>
            </a:tbl>
          </a:graphicData>
        </a:graphic>
      </p:graphicFrame>
      <p:sp>
        <p:nvSpPr>
          <p:cNvPr id="14" name="Right Arrow 13"/>
          <p:cNvSpPr/>
          <p:nvPr/>
        </p:nvSpPr>
        <p:spPr>
          <a:xfrm rot="5400000">
            <a:off x="4998726" y="3838957"/>
            <a:ext cx="838203" cy="476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637714" y="3604738"/>
            <a:ext cx="255796" cy="74778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p:cNvSpPr/>
          <p:nvPr/>
        </p:nvSpPr>
        <p:spPr>
          <a:xfrm>
            <a:off x="8069418" y="2856956"/>
            <a:ext cx="266217" cy="74778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p:cNvSpPr/>
          <p:nvPr/>
        </p:nvSpPr>
        <p:spPr>
          <a:xfrm>
            <a:off x="7535554" y="2486383"/>
            <a:ext cx="261397" cy="34834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44" name="Group 43"/>
          <p:cNvGrpSpPr/>
          <p:nvPr/>
        </p:nvGrpSpPr>
        <p:grpSpPr>
          <a:xfrm>
            <a:off x="1084980" y="5126262"/>
            <a:ext cx="1699504" cy="964423"/>
            <a:chOff x="1041722" y="4664597"/>
            <a:chExt cx="1699504" cy="964423"/>
          </a:xfrm>
        </p:grpSpPr>
        <p:grpSp>
          <p:nvGrpSpPr>
            <p:cNvPr id="41" name="Group 40"/>
            <p:cNvGrpSpPr/>
            <p:nvPr/>
          </p:nvGrpSpPr>
          <p:grpSpPr>
            <a:xfrm>
              <a:off x="1041722" y="4664597"/>
              <a:ext cx="1699504" cy="964423"/>
              <a:chOff x="1041722" y="4664597"/>
              <a:chExt cx="1699504" cy="964423"/>
            </a:xfrm>
          </p:grpSpPr>
          <p:sp>
            <p:nvSpPr>
              <p:cNvPr id="19" name="TextBox 18"/>
              <p:cNvSpPr txBox="1"/>
              <p:nvPr/>
            </p:nvSpPr>
            <p:spPr>
              <a:xfrm>
                <a:off x="1041722" y="4664597"/>
                <a:ext cx="1699504" cy="369332"/>
              </a:xfrm>
              <a:prstGeom prst="rect">
                <a:avLst/>
              </a:prstGeom>
              <a:noFill/>
            </p:spPr>
            <p:txBody>
              <a:bodyPr wrap="none" rtlCol="0">
                <a:spAutoFit/>
              </a:bodyPr>
              <a:lstStyle/>
              <a:p>
                <a:r>
                  <a:rPr lang="en-US" dirty="0" smtClean="0"/>
                  <a:t>RE1: {(O1),(pl1)}</a:t>
                </a:r>
                <a:endParaRPr lang="en-US" dirty="0"/>
              </a:p>
            </p:txBody>
          </p:sp>
          <p:sp>
            <p:nvSpPr>
              <p:cNvPr id="20" name="TextBox 19"/>
              <p:cNvSpPr txBox="1"/>
              <p:nvPr/>
            </p:nvSpPr>
            <p:spPr>
              <a:xfrm>
                <a:off x="1087407" y="5259688"/>
                <a:ext cx="1608133" cy="369332"/>
              </a:xfrm>
              <a:prstGeom prst="rect">
                <a:avLst/>
              </a:prstGeom>
              <a:noFill/>
            </p:spPr>
            <p:txBody>
              <a:bodyPr wrap="none" rtlCol="0">
                <a:spAutoFit/>
              </a:bodyPr>
              <a:lstStyle/>
              <a:p>
                <a:r>
                  <a:rPr lang="en-US" dirty="0" smtClean="0"/>
                  <a:t>O1*            *Pl1</a:t>
                </a:r>
                <a:endParaRPr lang="en-US" dirty="0"/>
              </a:p>
            </p:txBody>
          </p:sp>
        </p:grpSp>
        <p:cxnSp>
          <p:nvCxnSpPr>
            <p:cNvPr id="21" name="Straight Arrow Connector 20"/>
            <p:cNvCxnSpPr/>
            <p:nvPr/>
          </p:nvCxnSpPr>
          <p:spPr>
            <a:xfrm>
              <a:off x="1529787" y="5444354"/>
              <a:ext cx="669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p:nvPr/>
        </p:nvCxnSpPr>
        <p:spPr>
          <a:xfrm>
            <a:off x="3414532" y="4664597"/>
            <a:ext cx="11574" cy="1620456"/>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758907" y="4664597"/>
            <a:ext cx="2408150" cy="1426088"/>
            <a:chOff x="3758907" y="4664597"/>
            <a:chExt cx="2408150" cy="1426088"/>
          </a:xfrm>
        </p:grpSpPr>
        <p:grpSp>
          <p:nvGrpSpPr>
            <p:cNvPr id="42" name="Group 41"/>
            <p:cNvGrpSpPr/>
            <p:nvPr/>
          </p:nvGrpSpPr>
          <p:grpSpPr>
            <a:xfrm>
              <a:off x="3758907" y="4664597"/>
              <a:ext cx="2408150" cy="1426088"/>
              <a:chOff x="3758907" y="4664597"/>
              <a:chExt cx="2408150" cy="1426088"/>
            </a:xfrm>
          </p:grpSpPr>
          <p:sp>
            <p:nvSpPr>
              <p:cNvPr id="25" name="TextBox 24"/>
              <p:cNvSpPr txBox="1"/>
              <p:nvPr/>
            </p:nvSpPr>
            <p:spPr>
              <a:xfrm>
                <a:off x="3758907" y="4664597"/>
                <a:ext cx="2084225" cy="369332"/>
              </a:xfrm>
              <a:prstGeom prst="rect">
                <a:avLst/>
              </a:prstGeom>
              <a:noFill/>
            </p:spPr>
            <p:txBody>
              <a:bodyPr wrap="none" rtlCol="0">
                <a:spAutoFit/>
              </a:bodyPr>
              <a:lstStyle/>
              <a:p>
                <a:r>
                  <a:rPr lang="en-US" dirty="0" smtClean="0"/>
                  <a:t>RE2: {(O2,O3),(pl2)}</a:t>
                </a:r>
                <a:endParaRPr lang="en-US" dirty="0"/>
              </a:p>
            </p:txBody>
          </p:sp>
          <p:sp>
            <p:nvSpPr>
              <p:cNvPr id="26" name="TextBox 25"/>
              <p:cNvSpPr txBox="1"/>
              <p:nvPr/>
            </p:nvSpPr>
            <p:spPr>
              <a:xfrm>
                <a:off x="3829558" y="5167355"/>
                <a:ext cx="2337499" cy="923330"/>
              </a:xfrm>
              <a:prstGeom prst="rect">
                <a:avLst/>
              </a:prstGeom>
              <a:noFill/>
            </p:spPr>
            <p:txBody>
              <a:bodyPr wrap="none" rtlCol="0">
                <a:spAutoFit/>
              </a:bodyPr>
              <a:lstStyle/>
              <a:p>
                <a:r>
                  <a:rPr lang="en-US" dirty="0" smtClean="0"/>
                  <a:t>O2*      </a:t>
                </a:r>
              </a:p>
              <a:p>
                <a:r>
                  <a:rPr lang="en-US" dirty="0"/>
                  <a:t> </a:t>
                </a:r>
                <a:r>
                  <a:rPr lang="en-US" dirty="0" smtClean="0"/>
                  <a:t>                         *pl2       </a:t>
                </a:r>
              </a:p>
              <a:p>
                <a:r>
                  <a:rPr lang="en-US" dirty="0" smtClean="0"/>
                  <a:t>O3*</a:t>
                </a:r>
                <a:endParaRPr lang="en-US" dirty="0"/>
              </a:p>
            </p:txBody>
          </p:sp>
        </p:grpSp>
        <p:cxnSp>
          <p:nvCxnSpPr>
            <p:cNvPr id="27" name="Straight Arrow Connector 26"/>
            <p:cNvCxnSpPr/>
            <p:nvPr/>
          </p:nvCxnSpPr>
          <p:spPr>
            <a:xfrm>
              <a:off x="4251040" y="5265870"/>
              <a:ext cx="991509" cy="363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251040" y="5629020"/>
              <a:ext cx="991509" cy="23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6623524" y="4668850"/>
            <a:ext cx="11574" cy="1620456"/>
          </a:xfrm>
          <a:prstGeom prst="line">
            <a:avLst/>
          </a:prstGeom>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7051357" y="4664597"/>
            <a:ext cx="2159002" cy="1447120"/>
            <a:chOff x="7051357" y="4664597"/>
            <a:chExt cx="2159002" cy="1447120"/>
          </a:xfrm>
        </p:grpSpPr>
        <p:grpSp>
          <p:nvGrpSpPr>
            <p:cNvPr id="43" name="Group 42"/>
            <p:cNvGrpSpPr/>
            <p:nvPr/>
          </p:nvGrpSpPr>
          <p:grpSpPr>
            <a:xfrm>
              <a:off x="7051357" y="4664597"/>
              <a:ext cx="2159002" cy="1447120"/>
              <a:chOff x="7051357" y="4664597"/>
              <a:chExt cx="2159002" cy="1447120"/>
            </a:xfrm>
          </p:grpSpPr>
          <p:sp>
            <p:nvSpPr>
              <p:cNvPr id="33" name="TextBox 32"/>
              <p:cNvSpPr txBox="1"/>
              <p:nvPr/>
            </p:nvSpPr>
            <p:spPr>
              <a:xfrm>
                <a:off x="7051357" y="4675113"/>
                <a:ext cx="601447" cy="369332"/>
              </a:xfrm>
              <a:prstGeom prst="rect">
                <a:avLst/>
              </a:prstGeom>
              <a:noFill/>
            </p:spPr>
            <p:txBody>
              <a:bodyPr wrap="none" rtlCol="0">
                <a:spAutoFit/>
              </a:bodyPr>
              <a:lstStyle/>
              <a:p>
                <a:r>
                  <a:rPr lang="en-US" dirty="0" smtClean="0"/>
                  <a:t>RE3:</a:t>
                </a:r>
                <a:endParaRPr lang="en-US" dirty="0"/>
              </a:p>
            </p:txBody>
          </p:sp>
          <p:sp>
            <p:nvSpPr>
              <p:cNvPr id="34" name="TextBox 33"/>
              <p:cNvSpPr txBox="1"/>
              <p:nvPr/>
            </p:nvSpPr>
            <p:spPr>
              <a:xfrm>
                <a:off x="7653523" y="4664597"/>
                <a:ext cx="1556836" cy="369332"/>
              </a:xfrm>
              <a:prstGeom prst="rect">
                <a:avLst/>
              </a:prstGeom>
              <a:noFill/>
            </p:spPr>
            <p:txBody>
              <a:bodyPr wrap="none" rtlCol="0">
                <a:spAutoFit/>
              </a:bodyPr>
              <a:lstStyle/>
              <a:p>
                <a:r>
                  <a:rPr lang="en-US" dirty="0" smtClean="0"/>
                  <a:t>{(O4,O5</a:t>
                </a:r>
                <a:r>
                  <a:rPr lang="en-US" smtClean="0"/>
                  <a:t>),(pl3)}</a:t>
                </a:r>
                <a:endParaRPr lang="en-US" dirty="0"/>
              </a:p>
            </p:txBody>
          </p:sp>
          <p:sp>
            <p:nvSpPr>
              <p:cNvPr id="35" name="TextBox 34"/>
              <p:cNvSpPr txBox="1"/>
              <p:nvPr/>
            </p:nvSpPr>
            <p:spPr>
              <a:xfrm>
                <a:off x="7235385" y="5188387"/>
                <a:ext cx="1544012" cy="923330"/>
              </a:xfrm>
              <a:prstGeom prst="rect">
                <a:avLst/>
              </a:prstGeom>
              <a:noFill/>
            </p:spPr>
            <p:txBody>
              <a:bodyPr wrap="none" rtlCol="0">
                <a:spAutoFit/>
              </a:bodyPr>
              <a:lstStyle/>
              <a:p>
                <a:r>
                  <a:rPr lang="en-US" dirty="0" smtClean="0"/>
                  <a:t>O4*</a:t>
                </a:r>
              </a:p>
              <a:p>
                <a:r>
                  <a:rPr lang="en-US" dirty="0" smtClean="0"/>
                  <a:t>                  *pl3</a:t>
                </a:r>
                <a:endParaRPr lang="en-US" dirty="0"/>
              </a:p>
              <a:p>
                <a:r>
                  <a:rPr lang="en-US" dirty="0" smtClean="0"/>
                  <a:t>O5*</a:t>
                </a:r>
                <a:endParaRPr lang="en-US" dirty="0"/>
              </a:p>
            </p:txBody>
          </p:sp>
        </p:grpSp>
        <p:cxnSp>
          <p:nvCxnSpPr>
            <p:cNvPr id="36" name="Straight Arrow Connector 35"/>
            <p:cNvCxnSpPr/>
            <p:nvPr/>
          </p:nvCxnSpPr>
          <p:spPr>
            <a:xfrm flipV="1">
              <a:off x="7652804" y="5629020"/>
              <a:ext cx="678927" cy="25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690707" y="5305363"/>
              <a:ext cx="641024" cy="323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itle 1"/>
          <p:cNvSpPr txBox="1">
            <a:spLocks/>
          </p:cNvSpPr>
          <p:nvPr/>
        </p:nvSpPr>
        <p:spPr>
          <a:xfrm>
            <a:off x="689129" y="2279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u="sng" smtClean="0">
                <a:solidFill>
                  <a:schemeClr val="accent2"/>
                </a:solidFill>
              </a:rPr>
              <a:t>Fuzzyfication</a:t>
            </a:r>
            <a:endParaRPr lang="en-US" i="1" u="sng" dirty="0">
              <a:solidFill>
                <a:schemeClr val="accent2"/>
              </a:solidFill>
            </a:endParaRPr>
          </a:p>
        </p:txBody>
      </p:sp>
      <mc:AlternateContent xmlns:mc="http://schemas.openxmlformats.org/markup-compatibility/2006" xmlns:a14="http://schemas.microsoft.com/office/drawing/2010/main">
        <mc:Choice Requires="a14">
          <p:sp>
            <p:nvSpPr>
              <p:cNvPr id="5" name="TextBox 4"/>
              <p:cNvSpPr txBox="1"/>
              <p:nvPr/>
            </p:nvSpPr>
            <p:spPr>
              <a:xfrm>
                <a:off x="2885276" y="6401930"/>
                <a:ext cx="5541710" cy="400110"/>
              </a:xfrm>
              <a:prstGeom prst="rect">
                <a:avLst/>
              </a:prstGeom>
              <a:noFill/>
            </p:spPr>
            <p:txBody>
              <a:bodyPr wrap="none" rtlCol="0">
                <a:spAutoFit/>
              </a:bodyPr>
              <a:lstStyle/>
              <a:p>
                <a:r>
                  <a:rPr lang="en-US" sz="2000" dirty="0" smtClean="0"/>
                  <a:t>Minimal coverage of R</a:t>
                </a:r>
                <a14:m>
                  <m:oMath xmlns:m="http://schemas.openxmlformats.org/officeDocument/2006/math">
                    <m:r>
                      <a:rPr lang="en-US" sz="2000" i="1" baseline="-25000">
                        <a:latin typeface="Cambria Math" charset="0"/>
                        <a:ea typeface="Cambria Math" charset="0"/>
                        <a:cs typeface="Cambria Math" charset="0"/>
                      </a:rPr>
                      <m:t>∝</m:t>
                    </m:r>
                  </m:oMath>
                </a14:m>
                <a:r>
                  <a:rPr lang="en-US" sz="2000" dirty="0" smtClean="0"/>
                  <a:t>(</a:t>
                </a:r>
                <a14:m>
                  <m:oMath xmlns:m="http://schemas.openxmlformats.org/officeDocument/2006/math">
                    <m:r>
                      <a:rPr lang="en-US" sz="2000" i="1">
                        <a:latin typeface="Cambria Math" charset="0"/>
                        <a:ea typeface="Cambria Math" charset="0"/>
                        <a:cs typeface="Cambria Math" charset="0"/>
                      </a:rPr>
                      <m:t>∝</m:t>
                    </m:r>
                  </m:oMath>
                </a14:m>
                <a:r>
                  <a:rPr lang="en-US" sz="2000" dirty="0" smtClean="0"/>
                  <a:t>=0.15): </a:t>
                </a:r>
                <a:r>
                  <a:rPr lang="en-US" sz="2000" dirty="0" err="1" smtClean="0"/>
                  <a:t>C</a:t>
                </a:r>
                <a:r>
                  <a:rPr lang="en-US" sz="2000" baseline="-25000" dirty="0" err="1" smtClean="0"/>
                  <a:t>v</a:t>
                </a:r>
                <a:r>
                  <a:rPr lang="en-US" sz="2000" dirty="0" smtClean="0"/>
                  <a:t> ={RE1,RE2,RE3}</a:t>
                </a:r>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2885276" y="6401930"/>
                <a:ext cx="5541710" cy="400110"/>
              </a:xfrm>
              <a:prstGeom prst="rect">
                <a:avLst/>
              </a:prstGeom>
              <a:blipFill rotWithShape="0">
                <a:blip r:embed="rId4"/>
                <a:stretch>
                  <a:fillRect l="-1100" t="-7576" r="-550" b="-25758"/>
                </a:stretch>
              </a:blipFill>
            </p:spPr>
            <p:txBody>
              <a:bodyPr/>
              <a:lstStyle/>
              <a:p>
                <a:r>
                  <a:rPr lang="en-US">
                    <a:noFill/>
                  </a:rPr>
                  <a:t> </a:t>
                </a:r>
              </a:p>
            </p:txBody>
          </p:sp>
        </mc:Fallback>
      </mc:AlternateContent>
    </p:spTree>
    <p:extLst>
      <p:ext uri="{BB962C8B-B14F-4D97-AF65-F5344CB8AC3E}">
        <p14:creationId xmlns:p14="http://schemas.microsoft.com/office/powerpoint/2010/main" val="214092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heel(1)">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dissolv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2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815" y="1085370"/>
            <a:ext cx="10515600" cy="1325563"/>
          </a:xfrm>
        </p:spPr>
        <p:txBody>
          <a:bodyPr>
            <a:normAutofit/>
          </a:bodyPr>
          <a:lstStyle/>
          <a:p>
            <a:pPr marL="571500" indent="-571500">
              <a:buFont typeface="Arial" charset="0"/>
              <a:buChar char="•"/>
            </a:pPr>
            <a:r>
              <a:rPr lang="en-US" sz="3600" i="1" u="sng" dirty="0" smtClean="0">
                <a:solidFill>
                  <a:schemeClr val="accent2"/>
                </a:solidFill>
              </a:rPr>
              <a:t>Step 3: Incremental Learning</a:t>
            </a:r>
            <a:endParaRPr lang="en-US" sz="3600" i="1" u="sng" dirty="0">
              <a:solidFill>
                <a:schemeClr val="accent2"/>
              </a:solidFill>
            </a:endParaRPr>
          </a:p>
        </p:txBody>
      </p:sp>
      <p:sp>
        <p:nvSpPr>
          <p:cNvPr id="3" name="Content Placeholder 2"/>
          <p:cNvSpPr>
            <a:spLocks noGrp="1"/>
          </p:cNvSpPr>
          <p:nvPr>
            <p:ph idx="1"/>
          </p:nvPr>
        </p:nvSpPr>
        <p:spPr/>
        <p:txBody>
          <a:bodyPr/>
          <a:lstStyle/>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64237728"/>
              </p:ext>
            </p:extLst>
          </p:nvPr>
        </p:nvGraphicFramePr>
        <p:xfrm>
          <a:off x="1511495" y="2476516"/>
          <a:ext cx="2818748" cy="736600"/>
        </p:xfrm>
        <a:graphic>
          <a:graphicData uri="http://schemas.openxmlformats.org/drawingml/2006/table">
            <a:tbl>
              <a:tblPr firstRow="1" bandRow="1">
                <a:tableStyleId>{5C22544A-7EE6-4342-B048-85BDC9FD1C3A}</a:tableStyleId>
              </a:tblPr>
              <a:tblGrid>
                <a:gridCol w="1409374"/>
                <a:gridCol w="1409374"/>
              </a:tblGrid>
              <a:tr h="303887">
                <a:tc>
                  <a:txBody>
                    <a:bodyPr/>
                    <a:lstStyle/>
                    <a:p>
                      <a:r>
                        <a:rPr lang="en-US" dirty="0" smtClean="0"/>
                        <a:t>Object</a:t>
                      </a:r>
                      <a:endParaRPr lang="en-US" dirty="0"/>
                    </a:p>
                  </a:txBody>
                  <a:tcPr/>
                </a:tc>
                <a:tc>
                  <a:txBody>
                    <a:bodyPr/>
                    <a:lstStyle/>
                    <a:p>
                      <a:r>
                        <a:rPr lang="en-US" dirty="0" smtClean="0"/>
                        <a:t>PL</a:t>
                      </a:r>
                      <a:endParaRPr lang="en-US" dirty="0"/>
                    </a:p>
                  </a:txBody>
                  <a:tcPr/>
                </a:tc>
              </a:tr>
              <a:tr h="370840">
                <a:tc>
                  <a:txBody>
                    <a:bodyPr/>
                    <a:lstStyle/>
                    <a:p>
                      <a:r>
                        <a:rPr lang="en-US" dirty="0" smtClean="0"/>
                        <a:t>6</a:t>
                      </a:r>
                      <a:endParaRPr lang="en-US" dirty="0"/>
                    </a:p>
                  </a:txBody>
                  <a:tcPr/>
                </a:tc>
                <a:tc>
                  <a:txBody>
                    <a:bodyPr/>
                    <a:lstStyle/>
                    <a:p>
                      <a:r>
                        <a:rPr lang="en-US" dirty="0" smtClean="0"/>
                        <a:t>5.2</a:t>
                      </a:r>
                      <a:endParaRPr lang="en-US" dirty="0"/>
                    </a:p>
                  </a:txBody>
                  <a:tcPr/>
                </a:tc>
              </a:tr>
            </a:tbl>
          </a:graphicData>
        </a:graphic>
      </p:graphicFrame>
      <p:sp>
        <p:nvSpPr>
          <p:cNvPr id="5" name="Right Arrow 4"/>
          <p:cNvSpPr/>
          <p:nvPr/>
        </p:nvSpPr>
        <p:spPr>
          <a:xfrm>
            <a:off x="5082014" y="2610663"/>
            <a:ext cx="1125415" cy="476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676833568"/>
              </p:ext>
            </p:extLst>
          </p:nvPr>
        </p:nvGraphicFramePr>
        <p:xfrm>
          <a:off x="6473844" y="2565391"/>
          <a:ext cx="4406315" cy="1010920"/>
        </p:xfrm>
        <a:graphic>
          <a:graphicData uri="http://schemas.openxmlformats.org/drawingml/2006/table">
            <a:tbl>
              <a:tblPr firstRow="1" bandRow="1">
                <a:tableStyleId>{5C22544A-7EE6-4342-B048-85BDC9FD1C3A}</a:tableStyleId>
              </a:tblPr>
              <a:tblGrid>
                <a:gridCol w="881263"/>
                <a:gridCol w="881263"/>
                <a:gridCol w="881263"/>
                <a:gridCol w="881263"/>
                <a:gridCol w="881263"/>
              </a:tblGrid>
              <a:tr h="370840">
                <a:tc>
                  <a:txBody>
                    <a:bodyPr/>
                    <a:lstStyle/>
                    <a:p>
                      <a:r>
                        <a:rPr lang="en-US" dirty="0" smtClean="0"/>
                        <a:t>Object</a:t>
                      </a:r>
                      <a:endParaRPr lang="en-US" dirty="0"/>
                    </a:p>
                  </a:txBody>
                  <a:tcPr/>
                </a:tc>
                <a:tc>
                  <a:txBody>
                    <a:bodyPr/>
                    <a:lstStyle/>
                    <a:p>
                      <a:r>
                        <a:rPr lang="en-US" dirty="0" smtClean="0"/>
                        <a:t>pl1</a:t>
                      </a:r>
                      <a:endParaRPr lang="en-US" dirty="0"/>
                    </a:p>
                  </a:txBody>
                  <a:tcPr/>
                </a:tc>
                <a:tc>
                  <a:txBody>
                    <a:bodyPr/>
                    <a:lstStyle/>
                    <a:p>
                      <a:r>
                        <a:rPr lang="en-US" dirty="0" smtClean="0"/>
                        <a:t>pl2</a:t>
                      </a:r>
                      <a:endParaRPr lang="en-US" dirty="0"/>
                    </a:p>
                  </a:txBody>
                  <a:tcPr/>
                </a:tc>
                <a:tc>
                  <a:txBody>
                    <a:bodyPr/>
                    <a:lstStyle/>
                    <a:p>
                      <a:r>
                        <a:rPr lang="en-US" dirty="0" smtClean="0"/>
                        <a:t>pl3</a:t>
                      </a:r>
                      <a:endParaRPr lang="en-US" dirty="0"/>
                    </a:p>
                  </a:txBody>
                  <a:tcPr/>
                </a:tc>
                <a:tc>
                  <a:txBody>
                    <a:bodyPr/>
                    <a:lstStyle/>
                    <a:p>
                      <a:r>
                        <a:rPr lang="en-US" dirty="0" smtClean="0"/>
                        <a:t>C</a:t>
                      </a:r>
                      <a:endParaRPr lang="en-US" dirty="0"/>
                    </a:p>
                  </a:txBody>
                  <a:tcPr/>
                </a:tc>
              </a:tr>
              <a:tr h="370840">
                <a:tc>
                  <a:txBody>
                    <a:bodyPr/>
                    <a:lstStyle/>
                    <a:p>
                      <a:r>
                        <a:rPr lang="en-US" dirty="0" smtClean="0"/>
                        <a:t>6</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C3</a:t>
                      </a:r>
                      <a:endParaRPr lang="en-US" dirty="0"/>
                    </a:p>
                  </a:txBody>
                  <a:tcPr/>
                </a:tc>
              </a:tr>
            </a:tbl>
          </a:graphicData>
        </a:graphic>
      </p:graphicFrame>
      <p:sp>
        <p:nvSpPr>
          <p:cNvPr id="7" name="Right Arrow 6"/>
          <p:cNvSpPr/>
          <p:nvPr/>
        </p:nvSpPr>
        <p:spPr>
          <a:xfrm rot="5400000">
            <a:off x="5276076" y="3388069"/>
            <a:ext cx="544949" cy="476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4466881" y="4041093"/>
            <a:ext cx="2486015" cy="2278116"/>
            <a:chOff x="4466881" y="4041093"/>
            <a:chExt cx="2486015" cy="2278116"/>
          </a:xfrm>
        </p:grpSpPr>
        <p:grpSp>
          <p:nvGrpSpPr>
            <p:cNvPr id="9" name="Group 8"/>
            <p:cNvGrpSpPr/>
            <p:nvPr/>
          </p:nvGrpSpPr>
          <p:grpSpPr>
            <a:xfrm>
              <a:off x="4466881" y="4041093"/>
              <a:ext cx="2486015" cy="2278116"/>
              <a:chOff x="7051357" y="4664597"/>
              <a:chExt cx="2486015" cy="2278116"/>
            </a:xfrm>
          </p:grpSpPr>
          <p:grpSp>
            <p:nvGrpSpPr>
              <p:cNvPr id="10" name="Group 9"/>
              <p:cNvGrpSpPr/>
              <p:nvPr/>
            </p:nvGrpSpPr>
            <p:grpSpPr>
              <a:xfrm>
                <a:off x="7051357" y="4664597"/>
                <a:ext cx="2486015" cy="2278116"/>
                <a:chOff x="7051357" y="4664597"/>
                <a:chExt cx="2486015" cy="2278116"/>
              </a:xfrm>
            </p:grpSpPr>
            <p:sp>
              <p:nvSpPr>
                <p:cNvPr id="13" name="TextBox 12"/>
                <p:cNvSpPr txBox="1"/>
                <p:nvPr/>
              </p:nvSpPr>
              <p:spPr>
                <a:xfrm>
                  <a:off x="7051357" y="4675113"/>
                  <a:ext cx="601447" cy="369332"/>
                </a:xfrm>
                <a:prstGeom prst="rect">
                  <a:avLst/>
                </a:prstGeom>
                <a:noFill/>
              </p:spPr>
              <p:txBody>
                <a:bodyPr wrap="none" rtlCol="0">
                  <a:spAutoFit/>
                </a:bodyPr>
                <a:lstStyle/>
                <a:p>
                  <a:r>
                    <a:rPr lang="en-US" dirty="0" smtClean="0"/>
                    <a:t>RE3:</a:t>
                  </a:r>
                  <a:endParaRPr lang="en-US" dirty="0"/>
                </a:p>
              </p:txBody>
            </p:sp>
            <p:sp>
              <p:nvSpPr>
                <p:cNvPr id="14" name="TextBox 13"/>
                <p:cNvSpPr txBox="1"/>
                <p:nvPr/>
              </p:nvSpPr>
              <p:spPr>
                <a:xfrm>
                  <a:off x="7653523" y="4664597"/>
                  <a:ext cx="1883849" cy="369332"/>
                </a:xfrm>
                <a:prstGeom prst="rect">
                  <a:avLst/>
                </a:prstGeom>
                <a:noFill/>
              </p:spPr>
              <p:txBody>
                <a:bodyPr wrap="none" rtlCol="0">
                  <a:spAutoFit/>
                </a:bodyPr>
                <a:lstStyle/>
                <a:p>
                  <a:r>
                    <a:rPr lang="en-US" dirty="0" smtClean="0"/>
                    <a:t>{(O4,O5,O6),(pl3)}</a:t>
                  </a:r>
                  <a:endParaRPr lang="en-US" dirty="0"/>
                </a:p>
              </p:txBody>
            </p:sp>
            <p:sp>
              <p:nvSpPr>
                <p:cNvPr id="15" name="TextBox 14"/>
                <p:cNvSpPr txBox="1"/>
                <p:nvPr/>
              </p:nvSpPr>
              <p:spPr>
                <a:xfrm>
                  <a:off x="7235385" y="5188387"/>
                  <a:ext cx="1822935" cy="1754326"/>
                </a:xfrm>
                <a:prstGeom prst="rect">
                  <a:avLst/>
                </a:prstGeom>
                <a:noFill/>
              </p:spPr>
              <p:txBody>
                <a:bodyPr wrap="none" rtlCol="0">
                  <a:spAutoFit/>
                </a:bodyPr>
                <a:lstStyle/>
                <a:p>
                  <a:r>
                    <a:rPr lang="en-US" dirty="0" smtClean="0"/>
                    <a:t>O4*</a:t>
                  </a:r>
                </a:p>
                <a:p>
                  <a:endParaRPr lang="en-US" dirty="0" smtClean="0"/>
                </a:p>
                <a:p>
                  <a:r>
                    <a:rPr lang="en-US" dirty="0" smtClean="0"/>
                    <a:t>O5*                *pl3</a:t>
                  </a:r>
                  <a:endParaRPr lang="en-US" dirty="0"/>
                </a:p>
                <a:p>
                  <a:endParaRPr lang="en-US" dirty="0" smtClean="0"/>
                </a:p>
                <a:p>
                  <a:r>
                    <a:rPr lang="en-US" dirty="0" smtClean="0"/>
                    <a:t>O6*</a:t>
                  </a:r>
                </a:p>
                <a:p>
                  <a:endParaRPr lang="en-US" dirty="0"/>
                </a:p>
              </p:txBody>
            </p:sp>
          </p:grpSp>
          <p:cxnSp>
            <p:nvCxnSpPr>
              <p:cNvPr id="11" name="Straight Arrow Connector 10"/>
              <p:cNvCxnSpPr/>
              <p:nvPr/>
            </p:nvCxnSpPr>
            <p:spPr>
              <a:xfrm flipV="1">
                <a:off x="7652804" y="5865731"/>
                <a:ext cx="966499" cy="2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690707" y="5305363"/>
                <a:ext cx="928596" cy="59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p:cNvCxnSpPr/>
            <p:nvPr/>
          </p:nvCxnSpPr>
          <p:spPr>
            <a:xfrm flipV="1">
              <a:off x="5068328" y="5259231"/>
              <a:ext cx="966499" cy="52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p:nvSpPr>
        <p:spPr>
          <a:xfrm>
            <a:off x="838200" y="3089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smtClean="0">
                <a:solidFill>
                  <a:schemeClr val="accent2"/>
                </a:solidFill>
              </a:rPr>
              <a:t>Fuzzyfication</a:t>
            </a:r>
            <a:endParaRPr lang="en-US" u="sng" dirty="0">
              <a:solidFill>
                <a:schemeClr val="accent2"/>
              </a:solidFill>
            </a:endParaRPr>
          </a:p>
        </p:txBody>
      </p:sp>
    </p:spTree>
    <p:extLst>
      <p:ext uri="{BB962C8B-B14F-4D97-AF65-F5344CB8AC3E}">
        <p14:creationId xmlns:p14="http://schemas.microsoft.com/office/powerpoint/2010/main" val="152197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2"/>
                </a:solidFill>
              </a:rPr>
              <a:t>Algorithm</a:t>
            </a:r>
            <a:endParaRPr lang="en-US" u="sng" dirty="0">
              <a:solidFill>
                <a:schemeClr val="accent2"/>
              </a:solidFill>
            </a:endParaRPr>
          </a:p>
        </p:txBody>
      </p:sp>
      <p:sp>
        <p:nvSpPr>
          <p:cNvPr id="3" name="Content Placeholder 2"/>
          <p:cNvSpPr>
            <a:spLocks noGrp="1"/>
          </p:cNvSpPr>
          <p:nvPr>
            <p:ph idx="1"/>
          </p:nvPr>
        </p:nvSpPr>
        <p:spPr>
          <a:xfrm>
            <a:off x="1097280" y="2245784"/>
            <a:ext cx="10058400" cy="4023360"/>
          </a:xfrm>
        </p:spPr>
        <p:txBody>
          <a:bodyPr>
            <a:normAutofit/>
          </a:bodyPr>
          <a:lstStyle/>
          <a:p>
            <a:pPr lvl="1"/>
            <a:r>
              <a:rPr lang="en-US" sz="2400" i="1" dirty="0" err="1" smtClean="0">
                <a:solidFill>
                  <a:schemeClr val="accent3">
                    <a:lumMod val="50000"/>
                  </a:schemeClr>
                </a:solidFill>
              </a:rPr>
              <a:t>asdfsafd</a:t>
            </a:r>
            <a:endParaRPr lang="en-US" sz="2400" i="1" dirty="0" smtClean="0">
              <a:solidFill>
                <a:schemeClr val="accent3">
                  <a:lumMod val="5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88" y="1691322"/>
            <a:ext cx="8409247" cy="4643020"/>
          </a:xfrm>
          <a:prstGeom prst="rect">
            <a:avLst/>
          </a:prstGeom>
        </p:spPr>
      </p:pic>
    </p:spTree>
    <p:extLst>
      <p:ext uri="{BB962C8B-B14F-4D97-AF65-F5344CB8AC3E}">
        <p14:creationId xmlns:p14="http://schemas.microsoft.com/office/powerpoint/2010/main" val="1087213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solidFill>
                  <a:schemeClr val="accent2"/>
                </a:solidFill>
                <a:latin typeface="+mn-lt"/>
                <a:ea typeface="+mn-ea"/>
                <a:cs typeface="+mn-cs"/>
              </a:rPr>
              <a:t>Demonstration</a:t>
            </a:r>
          </a:p>
        </p:txBody>
      </p:sp>
      <p:sp>
        <p:nvSpPr>
          <p:cNvPr id="3" name="Content Placeholder 2"/>
          <p:cNvSpPr>
            <a:spLocks noGrp="1"/>
          </p:cNvSpPr>
          <p:nvPr>
            <p:ph idx="1"/>
          </p:nvPr>
        </p:nvSpPr>
        <p:spPr/>
        <p:txBody>
          <a:bodyPr/>
          <a:lstStyle/>
          <a:p>
            <a:pPr marL="0" indent="0">
              <a:buNone/>
            </a:pPr>
            <a:r>
              <a:rPr lang="en-US" i="1" dirty="0" smtClean="0">
                <a:solidFill>
                  <a:schemeClr val="accent1"/>
                </a:solidFill>
              </a:rPr>
              <a:t>Live Demo</a:t>
            </a:r>
          </a:p>
          <a:p>
            <a:pPr marL="0" indent="0">
              <a:buNone/>
            </a:pPr>
            <a:endParaRPr lang="en-US" i="1" dirty="0" smtClean="0">
              <a:solidFill>
                <a:schemeClr val="accent1"/>
              </a:solidFill>
            </a:endParaRPr>
          </a:p>
          <a:p>
            <a:pPr marL="0" indent="0">
              <a:buNone/>
            </a:pPr>
            <a:endParaRPr lang="en-US" i="1" dirty="0">
              <a:solidFill>
                <a:schemeClr val="accent1"/>
              </a:solidFill>
            </a:endParaRPr>
          </a:p>
          <a:p>
            <a:pPr marL="0" indent="0">
              <a:buNone/>
            </a:pPr>
            <a:endParaRPr lang="en-US" i="1" dirty="0">
              <a:solidFill>
                <a:schemeClr val="accent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38484767"/>
              </p:ext>
            </p:extLst>
          </p:nvPr>
        </p:nvGraphicFramePr>
        <p:xfrm>
          <a:off x="1741487" y="2334152"/>
          <a:ext cx="3268664" cy="3795186"/>
        </p:xfrm>
        <a:graphic>
          <a:graphicData uri="http://schemas.openxmlformats.org/drawingml/2006/table">
            <a:tbl>
              <a:tblPr firstRow="1" bandRow="1">
                <a:tableStyleId>{5C22544A-7EE6-4342-B048-85BDC9FD1C3A}</a:tableStyleId>
              </a:tblPr>
              <a:tblGrid>
                <a:gridCol w="1634332"/>
                <a:gridCol w="1634332"/>
              </a:tblGrid>
              <a:tr h="632531">
                <a:tc gridSpan="2">
                  <a:txBody>
                    <a:bodyPr/>
                    <a:lstStyle/>
                    <a:p>
                      <a:pPr algn="ctr"/>
                      <a:r>
                        <a:rPr lang="en-US" sz="2800" i="1" dirty="0" smtClean="0"/>
                        <a:t>Versicolor</a:t>
                      </a:r>
                      <a:endParaRPr lang="en-US" sz="2800" i="1" dirty="0"/>
                    </a:p>
                  </a:txBody>
                  <a:tcPr/>
                </a:tc>
                <a:tc hMerge="1">
                  <a:txBody>
                    <a:bodyPr/>
                    <a:lstStyle/>
                    <a:p>
                      <a:endParaRPr lang="en-US" dirty="0"/>
                    </a:p>
                  </a:txBody>
                  <a:tcPr/>
                </a:tc>
              </a:tr>
              <a:tr h="632531">
                <a:tc>
                  <a:txBody>
                    <a:bodyPr/>
                    <a:lstStyle/>
                    <a:p>
                      <a:pPr algn="ctr"/>
                      <a:r>
                        <a:rPr lang="en-US" sz="2800" b="1" i="1" dirty="0" smtClean="0">
                          <a:solidFill>
                            <a:schemeClr val="accent1"/>
                          </a:solidFill>
                        </a:rPr>
                        <a:t>PL</a:t>
                      </a:r>
                      <a:endParaRPr lang="en-US" sz="2800" b="1" i="1" dirty="0">
                        <a:solidFill>
                          <a:schemeClr val="accent1"/>
                        </a:solidFill>
                      </a:endParaRPr>
                    </a:p>
                  </a:txBody>
                  <a:tcPr/>
                </a:tc>
                <a:tc>
                  <a:txBody>
                    <a:bodyPr/>
                    <a:lstStyle/>
                    <a:p>
                      <a:pPr algn="ctr"/>
                      <a:r>
                        <a:rPr lang="en-US" sz="2800" b="1" i="1" dirty="0" smtClean="0">
                          <a:solidFill>
                            <a:schemeClr val="accent1"/>
                          </a:solidFill>
                        </a:rPr>
                        <a:t>PW</a:t>
                      </a:r>
                      <a:endParaRPr lang="en-US" sz="2800" b="1" i="1" dirty="0">
                        <a:solidFill>
                          <a:schemeClr val="accent1"/>
                        </a:solidFill>
                      </a:endParaRPr>
                    </a:p>
                  </a:txBody>
                  <a:tcPr/>
                </a:tc>
              </a:tr>
              <a:tr h="632531">
                <a:tc>
                  <a:txBody>
                    <a:bodyPr/>
                    <a:lstStyle/>
                    <a:p>
                      <a:pPr algn="ctr"/>
                      <a:r>
                        <a:rPr lang="en-US" sz="2400" dirty="0" smtClean="0">
                          <a:solidFill>
                            <a:schemeClr val="accent1"/>
                          </a:solidFill>
                        </a:rPr>
                        <a:t>53</a:t>
                      </a:r>
                      <a:endParaRPr lang="en-US" sz="2400" dirty="0">
                        <a:solidFill>
                          <a:schemeClr val="accent1"/>
                        </a:solidFill>
                      </a:endParaRPr>
                    </a:p>
                  </a:txBody>
                  <a:tcPr/>
                </a:tc>
                <a:tc>
                  <a:txBody>
                    <a:bodyPr/>
                    <a:lstStyle/>
                    <a:p>
                      <a:pPr algn="ctr"/>
                      <a:r>
                        <a:rPr lang="en-US" sz="2400" dirty="0" smtClean="0">
                          <a:solidFill>
                            <a:schemeClr val="accent1"/>
                          </a:solidFill>
                        </a:rPr>
                        <a:t>78</a:t>
                      </a:r>
                      <a:endParaRPr lang="en-US" sz="2400" dirty="0">
                        <a:solidFill>
                          <a:schemeClr val="accent1"/>
                        </a:solidFill>
                      </a:endParaRPr>
                    </a:p>
                  </a:txBody>
                  <a:tcPr/>
                </a:tc>
              </a:tr>
              <a:tr h="632531">
                <a:tc>
                  <a:txBody>
                    <a:bodyPr/>
                    <a:lstStyle/>
                    <a:p>
                      <a:pPr algn="ctr"/>
                      <a:r>
                        <a:rPr lang="en-US" sz="2400" dirty="0" smtClean="0">
                          <a:solidFill>
                            <a:schemeClr val="accent1"/>
                          </a:solidFill>
                        </a:rPr>
                        <a:t>73</a:t>
                      </a:r>
                      <a:endParaRPr lang="en-US" sz="2400" dirty="0">
                        <a:solidFill>
                          <a:schemeClr val="accent1"/>
                        </a:solidFill>
                      </a:endParaRPr>
                    </a:p>
                  </a:txBody>
                  <a:tcPr/>
                </a:tc>
                <a:tc>
                  <a:txBody>
                    <a:bodyPr/>
                    <a:lstStyle/>
                    <a:p>
                      <a:pPr algn="ctr"/>
                      <a:r>
                        <a:rPr lang="en-US" sz="2400" dirty="0" smtClean="0">
                          <a:solidFill>
                            <a:schemeClr val="accent1"/>
                          </a:solidFill>
                        </a:rPr>
                        <a:t>71</a:t>
                      </a:r>
                      <a:endParaRPr lang="en-US" sz="2400" dirty="0">
                        <a:solidFill>
                          <a:schemeClr val="accent1"/>
                        </a:solidFill>
                      </a:endParaRPr>
                    </a:p>
                  </a:txBody>
                  <a:tcPr/>
                </a:tc>
              </a:tr>
              <a:tr h="632531">
                <a:tc>
                  <a:txBody>
                    <a:bodyPr/>
                    <a:lstStyle/>
                    <a:p>
                      <a:pPr algn="ctr"/>
                      <a:r>
                        <a:rPr lang="en-US" sz="2400" dirty="0" smtClean="0">
                          <a:solidFill>
                            <a:schemeClr val="accent1"/>
                          </a:solidFill>
                        </a:rPr>
                        <a:t>78</a:t>
                      </a:r>
                      <a:endParaRPr lang="en-US" sz="2400" dirty="0">
                        <a:solidFill>
                          <a:schemeClr val="accent1"/>
                        </a:solidFill>
                      </a:endParaRPr>
                    </a:p>
                  </a:txBody>
                  <a:tcPr/>
                </a:tc>
                <a:tc>
                  <a:txBody>
                    <a:bodyPr/>
                    <a:lstStyle/>
                    <a:p>
                      <a:pPr algn="ctr"/>
                      <a:endParaRPr lang="en-US" sz="2400" dirty="0">
                        <a:solidFill>
                          <a:schemeClr val="accent1"/>
                        </a:solidFill>
                      </a:endParaRPr>
                    </a:p>
                  </a:txBody>
                  <a:tcPr/>
                </a:tc>
              </a:tr>
              <a:tr h="632531">
                <a:tc>
                  <a:txBody>
                    <a:bodyPr/>
                    <a:lstStyle/>
                    <a:p>
                      <a:pPr algn="ctr"/>
                      <a:r>
                        <a:rPr lang="en-US" sz="2400" dirty="0" smtClean="0">
                          <a:solidFill>
                            <a:schemeClr val="accent1"/>
                          </a:solidFill>
                        </a:rPr>
                        <a:t>84</a:t>
                      </a:r>
                      <a:endParaRPr lang="en-US" sz="2400" dirty="0">
                        <a:solidFill>
                          <a:schemeClr val="accent1"/>
                        </a:solidFill>
                      </a:endParaRPr>
                    </a:p>
                  </a:txBody>
                  <a:tcPr/>
                </a:tc>
                <a:tc>
                  <a:txBody>
                    <a:bodyPr/>
                    <a:lstStyle/>
                    <a:p>
                      <a:pPr algn="ctr"/>
                      <a:endParaRPr lang="en-US" sz="2400" dirty="0">
                        <a:solidFill>
                          <a:schemeClr val="accent1"/>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97086112"/>
              </p:ext>
            </p:extLst>
          </p:nvPr>
        </p:nvGraphicFramePr>
        <p:xfrm>
          <a:off x="6043612" y="2334151"/>
          <a:ext cx="3138490" cy="3836870"/>
        </p:xfrm>
        <a:graphic>
          <a:graphicData uri="http://schemas.openxmlformats.org/drawingml/2006/table">
            <a:tbl>
              <a:tblPr firstRow="1" bandRow="1">
                <a:tableStyleId>{5C22544A-7EE6-4342-B048-85BDC9FD1C3A}</a:tableStyleId>
              </a:tblPr>
              <a:tblGrid>
                <a:gridCol w="1569245"/>
                <a:gridCol w="1569245"/>
              </a:tblGrid>
              <a:tr h="733749">
                <a:tc gridSpan="2">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2800" b="1" i="1" kern="1200" dirty="0" smtClean="0">
                          <a:solidFill>
                            <a:schemeClr val="lt1"/>
                          </a:solidFill>
                          <a:latin typeface="+mn-lt"/>
                          <a:ea typeface="+mn-ea"/>
                          <a:cs typeface="+mn-cs"/>
                        </a:rPr>
                        <a:t>Virginica</a:t>
                      </a:r>
                    </a:p>
                  </a:txBody>
                  <a:tcPr/>
                </a:tc>
                <a:tc hMerge="1">
                  <a:txBody>
                    <a:bodyPr/>
                    <a:lstStyle/>
                    <a:p>
                      <a:endParaRPr lang="en-US" dirty="0"/>
                    </a:p>
                  </a:txBody>
                  <a:tcPr/>
                </a:tc>
              </a:tr>
              <a:tr h="647058">
                <a:tc>
                  <a:txBody>
                    <a:bodyPr/>
                    <a:lstStyle/>
                    <a:p>
                      <a:pPr algn="ctr"/>
                      <a:r>
                        <a:rPr lang="en-US" sz="2800" b="1" i="1" dirty="0" smtClean="0">
                          <a:solidFill>
                            <a:schemeClr val="accent1"/>
                          </a:solidFill>
                        </a:rPr>
                        <a:t>PL</a:t>
                      </a:r>
                      <a:endParaRPr lang="en-US" sz="2800" b="1" i="1" dirty="0">
                        <a:solidFill>
                          <a:schemeClr val="accent1"/>
                        </a:solidFill>
                      </a:endParaRPr>
                    </a:p>
                  </a:txBody>
                  <a:tcPr/>
                </a:tc>
                <a:tc>
                  <a:txBody>
                    <a:bodyPr/>
                    <a:lstStyle/>
                    <a:p>
                      <a:pPr algn="ctr"/>
                      <a:r>
                        <a:rPr lang="en-US" sz="2800" b="1" i="1" dirty="0" smtClean="0">
                          <a:solidFill>
                            <a:schemeClr val="accent1"/>
                          </a:solidFill>
                        </a:rPr>
                        <a:t>PW</a:t>
                      </a:r>
                      <a:endParaRPr lang="en-US" sz="2800" b="1" i="1" dirty="0">
                        <a:solidFill>
                          <a:schemeClr val="accent1"/>
                        </a:solidFill>
                      </a:endParaRPr>
                    </a:p>
                  </a:txBody>
                  <a:tcPr/>
                </a:tc>
              </a:tr>
              <a:tr h="434686">
                <a:tc>
                  <a:txBody>
                    <a:bodyPr/>
                    <a:lstStyle/>
                    <a:p>
                      <a:pPr algn="ctr"/>
                      <a:r>
                        <a:rPr lang="en-US" sz="2400" kern="1200" dirty="0" smtClean="0">
                          <a:solidFill>
                            <a:schemeClr val="accent1"/>
                          </a:solidFill>
                          <a:latin typeface="+mn-lt"/>
                          <a:ea typeface="+mn-ea"/>
                          <a:cs typeface="+mn-cs"/>
                        </a:rPr>
                        <a:t>107</a:t>
                      </a:r>
                      <a:endParaRPr lang="en-US" sz="2400" kern="1200" dirty="0">
                        <a:solidFill>
                          <a:schemeClr val="accent1"/>
                        </a:solidFill>
                        <a:latin typeface="+mn-lt"/>
                        <a:ea typeface="+mn-ea"/>
                        <a:cs typeface="+mn-cs"/>
                      </a:endParaRPr>
                    </a:p>
                  </a:txBody>
                  <a:tcPr/>
                </a:tc>
                <a:tc>
                  <a:txBody>
                    <a:bodyPr/>
                    <a:lstStyle/>
                    <a:p>
                      <a:pPr algn="ctr"/>
                      <a:r>
                        <a:rPr lang="en-US" sz="2400" kern="1200" dirty="0" smtClean="0">
                          <a:solidFill>
                            <a:schemeClr val="accent1"/>
                          </a:solidFill>
                          <a:latin typeface="+mn-lt"/>
                          <a:ea typeface="+mn-ea"/>
                          <a:cs typeface="+mn-cs"/>
                        </a:rPr>
                        <a:t>135</a:t>
                      </a:r>
                      <a:endParaRPr lang="en-US" sz="2400" kern="1200" dirty="0">
                        <a:solidFill>
                          <a:schemeClr val="accent1"/>
                        </a:solidFill>
                        <a:latin typeface="+mn-lt"/>
                        <a:ea typeface="+mn-ea"/>
                        <a:cs typeface="+mn-cs"/>
                      </a:endParaRPr>
                    </a:p>
                  </a:txBody>
                  <a:tcPr/>
                </a:tc>
              </a:tr>
              <a:tr h="492784">
                <a:tc>
                  <a:txBody>
                    <a:bodyPr/>
                    <a:lstStyle/>
                    <a:p>
                      <a:pPr algn="ctr"/>
                      <a:r>
                        <a:rPr lang="en-US" sz="2400" kern="1200" dirty="0" smtClean="0">
                          <a:solidFill>
                            <a:schemeClr val="accent1"/>
                          </a:solidFill>
                          <a:latin typeface="+mn-lt"/>
                          <a:ea typeface="+mn-ea"/>
                          <a:cs typeface="+mn-cs"/>
                        </a:rPr>
                        <a:t>127</a:t>
                      </a:r>
                      <a:endParaRPr lang="en-US" sz="2400" kern="1200" dirty="0">
                        <a:solidFill>
                          <a:schemeClr val="accent1"/>
                        </a:solidFill>
                        <a:latin typeface="+mn-lt"/>
                        <a:ea typeface="+mn-ea"/>
                        <a:cs typeface="+mn-cs"/>
                      </a:endParaRPr>
                    </a:p>
                  </a:txBody>
                  <a:tcPr/>
                </a:tc>
                <a:tc>
                  <a:txBody>
                    <a:bodyPr/>
                    <a:lstStyle/>
                    <a:p>
                      <a:pPr algn="ctr"/>
                      <a:r>
                        <a:rPr lang="en-US" sz="2400" kern="1200" dirty="0" smtClean="0">
                          <a:solidFill>
                            <a:schemeClr val="accent1"/>
                          </a:solidFill>
                          <a:latin typeface="+mn-lt"/>
                          <a:ea typeface="+mn-ea"/>
                          <a:cs typeface="+mn-cs"/>
                        </a:rPr>
                        <a:t>120</a:t>
                      </a:r>
                      <a:endParaRPr lang="en-US" sz="2400" kern="1200" dirty="0">
                        <a:solidFill>
                          <a:schemeClr val="accent1"/>
                        </a:solidFill>
                        <a:latin typeface="+mn-lt"/>
                        <a:ea typeface="+mn-ea"/>
                        <a:cs typeface="+mn-cs"/>
                      </a:endParaRPr>
                    </a:p>
                  </a:txBody>
                  <a:tcPr/>
                </a:tc>
              </a:tr>
              <a:tr h="438030">
                <a:tc>
                  <a:txBody>
                    <a:bodyPr/>
                    <a:lstStyle/>
                    <a:p>
                      <a:pPr algn="ctr"/>
                      <a:r>
                        <a:rPr lang="en-US" sz="2400" kern="1200" dirty="0" smtClean="0">
                          <a:solidFill>
                            <a:schemeClr val="accent1"/>
                          </a:solidFill>
                          <a:latin typeface="+mn-lt"/>
                          <a:ea typeface="+mn-ea"/>
                          <a:cs typeface="+mn-cs"/>
                        </a:rPr>
                        <a:t>139</a:t>
                      </a:r>
                      <a:endParaRPr lang="en-US" sz="2400" kern="1200" dirty="0">
                        <a:solidFill>
                          <a:schemeClr val="accent1"/>
                        </a:solidFill>
                        <a:latin typeface="+mn-lt"/>
                        <a:ea typeface="+mn-ea"/>
                        <a:cs typeface="+mn-cs"/>
                      </a:endParaRPr>
                    </a:p>
                  </a:txBody>
                  <a:tcPr/>
                </a:tc>
                <a:tc>
                  <a:txBody>
                    <a:bodyPr/>
                    <a:lstStyle/>
                    <a:p>
                      <a:pPr algn="ctr"/>
                      <a:r>
                        <a:rPr lang="en-US" sz="2400" kern="1200" dirty="0" smtClean="0">
                          <a:solidFill>
                            <a:schemeClr val="accent1"/>
                          </a:solidFill>
                          <a:latin typeface="+mn-lt"/>
                          <a:ea typeface="+mn-ea"/>
                          <a:cs typeface="+mn-cs"/>
                        </a:rPr>
                        <a:t>134</a:t>
                      </a:r>
                      <a:endParaRPr lang="en-US" sz="2400" kern="1200" dirty="0">
                        <a:solidFill>
                          <a:schemeClr val="accent1"/>
                        </a:solidFill>
                        <a:latin typeface="+mn-lt"/>
                        <a:ea typeface="+mn-ea"/>
                        <a:cs typeface="+mn-cs"/>
                      </a:endParaRPr>
                    </a:p>
                  </a:txBody>
                  <a:tcPr/>
                </a:tc>
              </a:tr>
              <a:tr h="520161">
                <a:tc>
                  <a:txBody>
                    <a:bodyPr/>
                    <a:lstStyle/>
                    <a:p>
                      <a:pPr algn="ctr"/>
                      <a:endParaRPr lang="en-US" sz="2400" kern="1200" dirty="0">
                        <a:solidFill>
                          <a:schemeClr val="accent1"/>
                        </a:solidFill>
                        <a:latin typeface="+mn-lt"/>
                        <a:ea typeface="+mn-ea"/>
                        <a:cs typeface="+mn-cs"/>
                      </a:endParaRPr>
                    </a:p>
                  </a:txBody>
                  <a:tcPr/>
                </a:tc>
                <a:tc>
                  <a:txBody>
                    <a:bodyPr/>
                    <a:lstStyle/>
                    <a:p>
                      <a:pPr algn="ctr"/>
                      <a:r>
                        <a:rPr lang="en-US" sz="2400" kern="1200" dirty="0" smtClean="0">
                          <a:solidFill>
                            <a:schemeClr val="accent1"/>
                          </a:solidFill>
                          <a:latin typeface="+mn-lt"/>
                          <a:ea typeface="+mn-ea"/>
                          <a:cs typeface="+mn-cs"/>
                        </a:rPr>
                        <a:t>130</a:t>
                      </a:r>
                      <a:endParaRPr lang="en-US" sz="2400" kern="1200" dirty="0">
                        <a:solidFill>
                          <a:schemeClr val="accent1"/>
                        </a:solidFill>
                        <a:latin typeface="+mn-lt"/>
                        <a:ea typeface="+mn-ea"/>
                        <a:cs typeface="+mn-cs"/>
                      </a:endParaRPr>
                    </a:p>
                  </a:txBody>
                  <a:tcPr/>
                </a:tc>
              </a:tr>
              <a:tr h="528718">
                <a:tc>
                  <a:txBody>
                    <a:bodyPr/>
                    <a:lstStyle/>
                    <a:p>
                      <a:pPr algn="ctr"/>
                      <a:endParaRPr lang="en-US" sz="2400" kern="1200" dirty="0">
                        <a:solidFill>
                          <a:schemeClr val="accent1"/>
                        </a:solidFill>
                        <a:latin typeface="+mn-lt"/>
                        <a:ea typeface="+mn-ea"/>
                        <a:cs typeface="+mn-cs"/>
                      </a:endParaRPr>
                    </a:p>
                  </a:txBody>
                  <a:tcPr/>
                </a:tc>
                <a:tc>
                  <a:txBody>
                    <a:bodyPr/>
                    <a:lstStyle/>
                    <a:p>
                      <a:pPr algn="ctr"/>
                      <a:r>
                        <a:rPr lang="en-US" sz="2400" kern="1200" dirty="0" smtClean="0">
                          <a:solidFill>
                            <a:schemeClr val="accent1"/>
                          </a:solidFill>
                          <a:latin typeface="+mn-lt"/>
                          <a:ea typeface="+mn-ea"/>
                          <a:cs typeface="+mn-cs"/>
                        </a:rPr>
                        <a:t>107</a:t>
                      </a:r>
                      <a:endParaRPr lang="en-US" sz="2400" kern="1200" dirty="0">
                        <a:solidFill>
                          <a:schemeClr val="accent1"/>
                        </a:solidFill>
                        <a:latin typeface="+mn-lt"/>
                        <a:ea typeface="+mn-ea"/>
                        <a:cs typeface="+mn-cs"/>
                      </a:endParaRPr>
                    </a:p>
                  </a:txBody>
                  <a:tcPr/>
                </a:tc>
              </a:tr>
            </a:tbl>
          </a:graphicData>
        </a:graphic>
      </p:graphicFrame>
      <p:sp>
        <p:nvSpPr>
          <p:cNvPr id="7" name="Oval 6"/>
          <p:cNvSpPr/>
          <p:nvPr/>
        </p:nvSpPr>
        <p:spPr>
          <a:xfrm>
            <a:off x="2214563" y="4886319"/>
            <a:ext cx="657225" cy="52863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3900490" y="3621671"/>
            <a:ext cx="657225" cy="52863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483353" y="3752110"/>
            <a:ext cx="657225" cy="42227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8107366" y="5698069"/>
            <a:ext cx="657225" cy="42227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675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2"/>
                </a:solidFill>
              </a:rPr>
              <a:t>Results and Discussion</a:t>
            </a:r>
            <a:endParaRPr lang="en-US" u="sng" dirty="0">
              <a:solidFill>
                <a:schemeClr val="accent2"/>
              </a:solidFill>
            </a:endParaRPr>
          </a:p>
        </p:txBody>
      </p:sp>
      <p:sp>
        <p:nvSpPr>
          <p:cNvPr id="3" name="Content Placeholder 2"/>
          <p:cNvSpPr>
            <a:spLocks noGrp="1"/>
          </p:cNvSpPr>
          <p:nvPr>
            <p:ph idx="1"/>
          </p:nvPr>
        </p:nvSpPr>
        <p:spPr>
          <a:xfrm>
            <a:off x="1097280" y="1856935"/>
            <a:ext cx="10058400" cy="4412209"/>
          </a:xfrm>
        </p:spPr>
        <p:txBody>
          <a:bodyPr>
            <a:normAutofit/>
          </a:bodyPr>
          <a:lstStyle/>
          <a:p>
            <a:pPr marL="0" indent="0">
              <a:buNone/>
            </a:pPr>
            <a:endParaRPr lang="en-US" sz="2800" dirty="0" smtClean="0"/>
          </a:p>
          <a:p>
            <a:pPr marL="0" indent="0">
              <a:buNone/>
            </a:pPr>
            <a:endParaRPr lang="en-US" sz="2800" dirty="0" smtClean="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86134974"/>
                  </p:ext>
                </p:extLst>
              </p:nvPr>
            </p:nvGraphicFramePr>
            <p:xfrm>
              <a:off x="1097280" y="2579679"/>
              <a:ext cx="10058401" cy="3680714"/>
            </p:xfrm>
            <a:graphic>
              <a:graphicData uri="http://schemas.openxmlformats.org/drawingml/2006/table">
                <a:tbl>
                  <a:tblPr firstRow="1" bandRow="1">
                    <a:tableStyleId>{5C22544A-7EE6-4342-B048-85BDC9FD1C3A}</a:tableStyleId>
                  </a:tblPr>
                  <a:tblGrid>
                    <a:gridCol w="1149532"/>
                    <a:gridCol w="1312314"/>
                    <a:gridCol w="1434905"/>
                    <a:gridCol w="2771335"/>
                    <a:gridCol w="3390315"/>
                  </a:tblGrid>
                  <a:tr h="370840">
                    <a:tc>
                      <a:txBody>
                        <a:bodyPr/>
                        <a:lstStyle/>
                        <a:p>
                          <a:r>
                            <a:rPr lang="en-US" b="1" dirty="0" smtClean="0"/>
                            <a:t>Methods</a:t>
                          </a:r>
                          <a:endParaRPr lang="en-US" b="1" dirty="0"/>
                        </a:p>
                      </a:txBody>
                      <a:tcPr/>
                    </a:tc>
                    <a:tc>
                      <a:txBody>
                        <a:bodyPr/>
                        <a:lstStyle/>
                        <a:p>
                          <a:r>
                            <a:rPr lang="en-US" dirty="0" smtClean="0"/>
                            <a:t>Error Rate</a:t>
                          </a:r>
                          <a:endParaRPr lang="en-US" dirty="0"/>
                        </a:p>
                      </a:txBody>
                      <a:tcPr/>
                    </a:tc>
                    <a:tc>
                      <a:txBody>
                        <a:bodyPr/>
                        <a:lstStyle/>
                        <a:p>
                          <a:r>
                            <a:rPr lang="en-US" dirty="0" smtClean="0"/>
                            <a:t>Accuracy</a:t>
                          </a:r>
                          <a:endParaRPr lang="en-US" dirty="0"/>
                        </a:p>
                      </a:txBody>
                      <a:tcPr/>
                    </a:tc>
                    <a:tc>
                      <a:txBody>
                        <a:bodyPr/>
                        <a:lstStyle/>
                        <a:p>
                          <a:r>
                            <a:rPr lang="en-US" dirty="0" smtClean="0"/>
                            <a:t>Complexity</a:t>
                          </a:r>
                          <a:endParaRPr lang="en-US" dirty="0"/>
                        </a:p>
                      </a:txBody>
                      <a:tcPr/>
                    </a:tc>
                    <a:tc>
                      <a:txBody>
                        <a:bodyPr/>
                        <a:lstStyle/>
                        <a:p>
                          <a:r>
                            <a:rPr lang="en-US" dirty="0" smtClean="0"/>
                            <a:t>Knowledge Representation</a:t>
                          </a:r>
                          <a:endParaRPr lang="en-US" dirty="0"/>
                        </a:p>
                      </a:txBody>
                      <a:tcPr/>
                    </a:tc>
                  </a:tr>
                  <a:tr h="370840">
                    <a:tc>
                      <a:txBody>
                        <a:bodyPr/>
                        <a:lstStyle/>
                        <a:p>
                          <a:r>
                            <a:rPr lang="en-US" b="1" dirty="0" smtClean="0"/>
                            <a:t>CNN</a:t>
                          </a:r>
                          <a:endParaRPr lang="en-US" b="1" dirty="0"/>
                        </a:p>
                      </a:txBody>
                      <a:tcPr/>
                    </a:tc>
                    <a:tc>
                      <a:txBody>
                        <a:bodyPr/>
                        <a:lstStyle/>
                        <a:p>
                          <a:r>
                            <a:rPr lang="en-US" dirty="0" smtClean="0"/>
                            <a:t>0.12</a:t>
                          </a:r>
                          <a:endParaRPr lang="en-US" dirty="0"/>
                        </a:p>
                      </a:txBody>
                      <a:tcPr/>
                    </a:tc>
                    <a:tc>
                      <a:txBody>
                        <a:bodyPr/>
                        <a:lstStyle/>
                        <a:p>
                          <a:r>
                            <a:rPr lang="en-US" dirty="0" smtClean="0"/>
                            <a:t>0.88</a:t>
                          </a:r>
                          <a:endParaRPr lang="en-US" dirty="0"/>
                        </a:p>
                      </a:txBody>
                      <a:tcPr/>
                    </a:tc>
                    <a:tc>
                      <a:txBody>
                        <a:bodyPr/>
                        <a:lstStyle/>
                        <a:p>
                          <a:r>
                            <a:rPr lang="en-US" dirty="0" smtClean="0"/>
                            <a:t>O(</a:t>
                          </a:r>
                          <a:r>
                            <a:rPr lang="en-US" baseline="0" dirty="0" smtClean="0"/>
                            <a:t> </a:t>
                          </a:r>
                          <a14:m>
                            <m:oMath xmlns:m="http://schemas.openxmlformats.org/officeDocument/2006/math">
                              <m:nary>
                                <m:naryPr>
                                  <m:chr m:val="∑"/>
                                  <m:ctrlPr>
                                    <a:rPr lang="mr-IN" i="1" smtClean="0">
                                      <a:latin typeface="Cambria Math" charset="0"/>
                                    </a:rPr>
                                  </m:ctrlPr>
                                </m:naryPr>
                                <m:sub>
                                  <m:r>
                                    <m:rPr>
                                      <m:brk m:alnAt="23"/>
                                    </m:rPr>
                                    <a:rPr lang="en-US" b="0" i="1" smtClean="0">
                                      <a:latin typeface="Cambria Math" charset="0"/>
                                    </a:rPr>
                                    <m:t>𝑙</m:t>
                                  </m:r>
                                  <m:r>
                                    <a:rPr lang="mr-IN" i="1" smtClean="0">
                                      <a:latin typeface="Cambria Math" charset="0"/>
                                    </a:rPr>
                                    <m:t>=</m:t>
                                  </m:r>
                                  <m:r>
                                    <a:rPr lang="en-US" b="0" i="1" smtClean="0">
                                      <a:latin typeface="Cambria Math" charset="0"/>
                                    </a:rPr>
                                    <m:t>1</m:t>
                                  </m:r>
                                </m:sub>
                                <m:sup>
                                  <m:r>
                                    <a:rPr lang="en-US" b="0" i="1" smtClean="0">
                                      <a:latin typeface="Cambria Math" charset="0"/>
                                    </a:rPr>
                                    <m:t>𝑑</m:t>
                                  </m:r>
                                </m:sup>
                                <m:e>
                                  <m:r>
                                    <a:rPr lang="en-US" b="0" i="1" smtClean="0">
                                      <a:latin typeface="Cambria Math" charset="0"/>
                                    </a:rPr>
                                    <m:t>𝑛</m:t>
                                  </m:r>
                                  <m:r>
                                    <a:rPr lang="en-US" b="0" i="1" baseline="-25000" smtClean="0">
                                      <a:latin typeface="Cambria Math" charset="0"/>
                                    </a:rPr>
                                    <m:t>𝑙</m:t>
                                  </m:r>
                                  <m:r>
                                    <a:rPr lang="en-US" b="0" i="1" baseline="-25000" smtClean="0">
                                      <a:latin typeface="Cambria Math" charset="0"/>
                                    </a:rPr>
                                    <m:t>−1</m:t>
                                  </m:r>
                                  <m:sSup>
                                    <m:sSupPr>
                                      <m:ctrlPr>
                                        <a:rPr lang="mr-IN" i="1" smtClean="0">
                                          <a:latin typeface="Cambria Math" charset="0"/>
                                        </a:rPr>
                                      </m:ctrlPr>
                                    </m:sSupPr>
                                    <m:e>
                                      <m:r>
                                        <a:rPr lang="en-US" b="0" i="1" smtClean="0">
                                          <a:latin typeface="Cambria Math" charset="0"/>
                                        </a:rPr>
                                        <m:t>𝑠</m:t>
                                      </m:r>
                                      <m:r>
                                        <a:rPr lang="en-US" b="0" i="1" baseline="-25000" smtClean="0">
                                          <a:latin typeface="Cambria Math" charset="0"/>
                                        </a:rPr>
                                        <m:t>𝑙</m:t>
                                      </m:r>
                                      <m:r>
                                        <a:rPr lang="en-US" b="0" i="1" baseline="30000" smtClean="0">
                                          <a:latin typeface="Cambria Math" charset="0"/>
                                        </a:rPr>
                                        <m:t>2</m:t>
                                      </m:r>
                                    </m:e>
                                    <m:sup/>
                                  </m:sSup>
                                  <m:r>
                                    <a:rPr lang="en-US" b="0" i="1" smtClean="0">
                                      <a:latin typeface="Cambria Math" charset="0"/>
                                    </a:rPr>
                                    <m:t>𝑛</m:t>
                                  </m:r>
                                  <m:r>
                                    <a:rPr lang="en-US" b="0" i="1" baseline="-25000" smtClean="0">
                                      <a:latin typeface="Cambria Math" charset="0"/>
                                    </a:rPr>
                                    <m:t>𝑙</m:t>
                                  </m:r>
                                  <m:r>
                                    <a:rPr lang="en-US" b="0" i="1" smtClean="0">
                                      <a:latin typeface="Cambria Math" charset="0"/>
                                    </a:rPr>
                                    <m:t> </m:t>
                                  </m:r>
                                  <m:r>
                                    <a:rPr lang="en-US" b="0" i="1" smtClean="0">
                                      <a:latin typeface="Cambria Math" charset="0"/>
                                    </a:rPr>
                                    <m:t>𝑚𝑙</m:t>
                                  </m:r>
                                  <m:r>
                                    <a:rPr lang="en-US" b="0" i="1" baseline="30000" smtClean="0">
                                      <a:latin typeface="Cambria Math" charset="0"/>
                                    </a:rPr>
                                    <m:t>2</m:t>
                                  </m:r>
                                </m:e>
                              </m:nary>
                            </m:oMath>
                          </a14:m>
                          <a:r>
                            <a:rPr lang="en-US" dirty="0" smtClean="0"/>
                            <a:t>)</a:t>
                          </a:r>
                        </a:p>
                        <a:p>
                          <a:r>
                            <a:rPr lang="en-US" dirty="0" smtClean="0"/>
                            <a:t>l = index of layers</a:t>
                          </a:r>
                        </a:p>
                        <a:p>
                          <a:r>
                            <a:rPr lang="en-US" dirty="0" smtClean="0"/>
                            <a:t>d</a:t>
                          </a:r>
                          <a:r>
                            <a:rPr lang="en-US" baseline="0" dirty="0" smtClean="0"/>
                            <a:t> </a:t>
                          </a:r>
                          <a:r>
                            <a:rPr lang="en-US" dirty="0" smtClean="0"/>
                            <a:t>= depth of layers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effectLst/>
                              <a:latin typeface="+mn-lt"/>
                              <a:ea typeface="+mn-ea"/>
                              <a:cs typeface="+mn-cs"/>
                            </a:rPr>
                            <a:t>n</a:t>
                          </a:r>
                          <a:r>
                            <a:rPr lang="en-US" sz="1800" kern="1200" baseline="-25000" dirty="0" err="1" smtClean="0">
                              <a:solidFill>
                                <a:schemeClr val="dk1"/>
                              </a:solidFill>
                              <a:effectLst/>
                              <a:latin typeface="+mn-lt"/>
                              <a:ea typeface="+mn-ea"/>
                              <a:cs typeface="+mn-cs"/>
                            </a:rPr>
                            <a:t>l</a:t>
                          </a:r>
                          <a:r>
                            <a:rPr lang="en-US" sz="1800" kern="1200" dirty="0" smtClean="0">
                              <a:solidFill>
                                <a:schemeClr val="dk1"/>
                              </a:solidFill>
                              <a:effectLst/>
                              <a:latin typeface="+mn-lt"/>
                              <a:ea typeface="+mn-ea"/>
                              <a:cs typeface="+mn-cs"/>
                            </a:rPr>
                            <a:t> = number of filters </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m</a:t>
                          </a:r>
                          <a:r>
                            <a:rPr lang="en-US" sz="1800" kern="1200" baseline="-25000" dirty="0" smtClean="0">
                              <a:solidFill>
                                <a:schemeClr val="dk1"/>
                              </a:solidFill>
                              <a:effectLst/>
                              <a:latin typeface="+mn-lt"/>
                              <a:ea typeface="+mn-ea"/>
                              <a:cs typeface="+mn-cs"/>
                            </a:rPr>
                            <a:t>l</a:t>
                          </a:r>
                          <a:r>
                            <a:rPr lang="en-US" sz="1800" kern="1200" dirty="0" smtClean="0">
                              <a:solidFill>
                                <a:schemeClr val="dk1"/>
                              </a:solidFill>
                              <a:effectLst/>
                              <a:latin typeface="+mn-lt"/>
                              <a:ea typeface="+mn-ea"/>
                              <a:cs typeface="+mn-cs"/>
                            </a:rPr>
                            <a:t> = spatial size</a:t>
                          </a:r>
                          <a:endParaRPr lang="en-US" dirty="0" smtClean="0"/>
                        </a:p>
                      </a:txBody>
                      <a:tcPr/>
                    </a:tc>
                    <a:tc>
                      <a:txBody>
                        <a:bodyPr/>
                        <a:lstStyle/>
                        <a:p>
                          <a:r>
                            <a:rPr lang="en-US" dirty="0" smtClean="0"/>
                            <a:t>Multi-layer</a:t>
                          </a:r>
                          <a:endParaRPr lang="en-US" dirty="0"/>
                        </a:p>
                      </a:txBody>
                      <a:tcPr/>
                    </a:tc>
                  </a:tr>
                  <a:tr h="370840">
                    <a:tc>
                      <a:txBody>
                        <a:bodyPr/>
                        <a:lstStyle/>
                        <a:p>
                          <a:r>
                            <a:rPr lang="en-US" b="1" dirty="0" smtClean="0"/>
                            <a:t>RNN</a:t>
                          </a:r>
                          <a:endParaRPr lang="en-US" b="1" dirty="0"/>
                        </a:p>
                      </a:txBody>
                      <a:tcPr/>
                    </a:tc>
                    <a:tc>
                      <a:txBody>
                        <a:bodyPr/>
                        <a:lstStyle/>
                        <a:p>
                          <a:r>
                            <a:rPr lang="en-US" dirty="0" smtClean="0"/>
                            <a:t>0.09</a:t>
                          </a:r>
                          <a:endParaRPr lang="en-US" dirty="0"/>
                        </a:p>
                      </a:txBody>
                      <a:tcPr/>
                    </a:tc>
                    <a:tc>
                      <a:txBody>
                        <a:bodyPr/>
                        <a:lstStyle/>
                        <a:p>
                          <a:r>
                            <a:rPr lang="en-US" dirty="0" smtClean="0"/>
                            <a:t>0.91</a:t>
                          </a:r>
                          <a:endParaRPr lang="en-US" dirty="0"/>
                        </a:p>
                      </a:txBody>
                      <a:tcPr/>
                    </a:tc>
                    <a:tc>
                      <a:txBody>
                        <a:bodyPr/>
                        <a:lstStyle/>
                        <a:p>
                          <a:endParaRPr lang="en-US" dirty="0"/>
                        </a:p>
                      </a:txBody>
                      <a:tcPr/>
                    </a:tc>
                    <a:tc>
                      <a:txBody>
                        <a:bodyPr/>
                        <a:lstStyle/>
                        <a:p>
                          <a:r>
                            <a:rPr lang="en-US" dirty="0" smtClean="0"/>
                            <a:t>Multi-layer</a:t>
                          </a:r>
                          <a:endParaRPr lang="en-US" dirty="0"/>
                        </a:p>
                      </a:txBody>
                      <a:tcPr/>
                    </a:tc>
                  </a:tr>
                  <a:tr h="370840">
                    <a:tc>
                      <a:txBody>
                        <a:bodyPr/>
                        <a:lstStyle/>
                        <a:p>
                          <a:r>
                            <a:rPr lang="en-US" b="1" dirty="0" smtClean="0"/>
                            <a:t>FIPR</a:t>
                          </a:r>
                          <a:endParaRPr lang="en-US" b="1" dirty="0"/>
                        </a:p>
                      </a:txBody>
                      <a:tcPr/>
                    </a:tc>
                    <a:tc>
                      <a:txBody>
                        <a:bodyPr/>
                        <a:lstStyle/>
                        <a:p>
                          <a:r>
                            <a:rPr lang="en-US" dirty="0" smtClean="0"/>
                            <a:t>0.01</a:t>
                          </a:r>
                          <a:endParaRPr lang="en-US" dirty="0"/>
                        </a:p>
                      </a:txBody>
                      <a:tcPr/>
                    </a:tc>
                    <a:tc>
                      <a:txBody>
                        <a:bodyPr/>
                        <a:lstStyle/>
                        <a:p>
                          <a:r>
                            <a:rPr lang="en-US" dirty="0" smtClean="0"/>
                            <a:t>99.0</a:t>
                          </a:r>
                          <a:endParaRPr lang="en-US" dirty="0"/>
                        </a:p>
                      </a:txBody>
                      <a:tcPr/>
                    </a:tc>
                    <a:tc>
                      <a:txBody>
                        <a:bodyPr/>
                        <a:lstStyle/>
                        <a:p>
                          <a14:m>
                            <m:oMath xmlns:m="http://schemas.openxmlformats.org/officeDocument/2006/math">
                              <m:r>
                                <a:rPr lang="en-US" b="0" i="1" smtClean="0">
                                  <a:latin typeface="Cambria Math" charset="0"/>
                                </a:rPr>
                                <m:t>𝑛</m:t>
                              </m:r>
                              <m:r>
                                <a:rPr lang="en-US" b="0" i="1" baseline="30000" smtClean="0">
                                  <a:latin typeface="Cambria Math" charset="0"/>
                                </a:rPr>
                                <m:t>2</m:t>
                              </m:r>
                            </m:oMath>
                          </a14:m>
                          <a:r>
                            <a:rPr lang="en-US" baseline="30000" dirty="0" smtClean="0"/>
                            <a:t> </a:t>
                          </a:r>
                          <a:r>
                            <a:rPr lang="en-US" baseline="0" dirty="0" smtClean="0"/>
                            <a:t>(</a:t>
                          </a:r>
                          <a:r>
                            <a:rPr lang="en-US" baseline="0" dirty="0" err="1" smtClean="0"/>
                            <a:t>c+d</a:t>
                          </a:r>
                          <a:r>
                            <a:rPr lang="en-US" baseline="0" dirty="0" smtClean="0"/>
                            <a:t>)</a:t>
                          </a:r>
                          <a:r>
                            <a:rPr lang="en-US" baseline="30000" dirty="0" smtClean="0"/>
                            <a:t>2</a:t>
                          </a:r>
                        </a:p>
                        <a:p>
                          <a:r>
                            <a:rPr lang="en-US" baseline="0" dirty="0" smtClean="0"/>
                            <a:t>c = number of attributes</a:t>
                          </a:r>
                        </a:p>
                        <a:p>
                          <a:r>
                            <a:rPr lang="en-US" baseline="0" dirty="0" smtClean="0"/>
                            <a:t>d = number of patterns</a:t>
                          </a:r>
                        </a:p>
                        <a:p>
                          <a:r>
                            <a:rPr lang="en-US" baseline="0" dirty="0" smtClean="0"/>
                            <a:t>n=cd</a:t>
                          </a:r>
                          <a:endParaRPr lang="en-US" baseline="0" dirty="0"/>
                        </a:p>
                      </a:txBody>
                      <a:tcPr/>
                    </a:tc>
                    <a:tc>
                      <a:txBody>
                        <a:bodyPr/>
                        <a:lstStyle/>
                        <a:p>
                          <a:r>
                            <a:rPr lang="en-US" dirty="0" smtClean="0"/>
                            <a:t>Linguistic</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86134974"/>
                  </p:ext>
                </p:extLst>
              </p:nvPr>
            </p:nvGraphicFramePr>
            <p:xfrm>
              <a:off x="1097280" y="2579679"/>
              <a:ext cx="10058401" cy="3422142"/>
            </p:xfrm>
            <a:graphic>
              <a:graphicData uri="http://schemas.openxmlformats.org/drawingml/2006/table">
                <a:tbl>
                  <a:tblPr firstRow="1" bandRow="1">
                    <a:tableStyleId>{5C22544A-7EE6-4342-B048-85BDC9FD1C3A}</a:tableStyleId>
                  </a:tblPr>
                  <a:tblGrid>
                    <a:gridCol w="1149532"/>
                    <a:gridCol w="1312314"/>
                    <a:gridCol w="1434905"/>
                    <a:gridCol w="2771335"/>
                    <a:gridCol w="3390315"/>
                  </a:tblGrid>
                  <a:tr h="370840">
                    <a:tc>
                      <a:txBody>
                        <a:bodyPr/>
                        <a:lstStyle/>
                        <a:p>
                          <a:r>
                            <a:rPr lang="en-US" b="1" dirty="0" smtClean="0"/>
                            <a:t>Methods</a:t>
                          </a:r>
                          <a:endParaRPr lang="en-US" b="1" dirty="0"/>
                        </a:p>
                      </a:txBody>
                      <a:tcPr/>
                    </a:tc>
                    <a:tc>
                      <a:txBody>
                        <a:bodyPr/>
                        <a:lstStyle/>
                        <a:p>
                          <a:r>
                            <a:rPr lang="en-US" dirty="0" smtClean="0"/>
                            <a:t>Error Rate</a:t>
                          </a:r>
                          <a:endParaRPr lang="en-US" dirty="0"/>
                        </a:p>
                      </a:txBody>
                      <a:tcPr/>
                    </a:tc>
                    <a:tc>
                      <a:txBody>
                        <a:bodyPr/>
                        <a:lstStyle/>
                        <a:p>
                          <a:r>
                            <a:rPr lang="en-US" dirty="0" smtClean="0"/>
                            <a:t>Accuracy</a:t>
                          </a:r>
                          <a:endParaRPr lang="en-US" dirty="0"/>
                        </a:p>
                      </a:txBody>
                      <a:tcPr/>
                    </a:tc>
                    <a:tc>
                      <a:txBody>
                        <a:bodyPr/>
                        <a:lstStyle/>
                        <a:p>
                          <a:r>
                            <a:rPr lang="en-US" dirty="0" smtClean="0"/>
                            <a:t>Complexity</a:t>
                          </a:r>
                          <a:endParaRPr lang="en-US" dirty="0"/>
                        </a:p>
                      </a:txBody>
                      <a:tcPr/>
                    </a:tc>
                    <a:tc>
                      <a:txBody>
                        <a:bodyPr/>
                        <a:lstStyle/>
                        <a:p>
                          <a:r>
                            <a:rPr lang="en-US" dirty="0" smtClean="0"/>
                            <a:t>Knowledge Representation</a:t>
                          </a:r>
                          <a:endParaRPr lang="en-US" dirty="0"/>
                        </a:p>
                      </a:txBody>
                      <a:tcPr/>
                    </a:tc>
                  </a:tr>
                  <a:tr h="1491742">
                    <a:tc>
                      <a:txBody>
                        <a:bodyPr/>
                        <a:lstStyle/>
                        <a:p>
                          <a:r>
                            <a:rPr lang="en-US" b="1" dirty="0" smtClean="0"/>
                            <a:t>CNN</a:t>
                          </a:r>
                          <a:endParaRPr lang="en-US" b="1" dirty="0"/>
                        </a:p>
                      </a:txBody>
                      <a:tcPr/>
                    </a:tc>
                    <a:tc>
                      <a:txBody>
                        <a:bodyPr/>
                        <a:lstStyle/>
                        <a:p>
                          <a:r>
                            <a:rPr lang="en-US" dirty="0" smtClean="0"/>
                            <a:t>0.12</a:t>
                          </a:r>
                          <a:endParaRPr lang="en-US" dirty="0"/>
                        </a:p>
                      </a:txBody>
                      <a:tcPr/>
                    </a:tc>
                    <a:tc>
                      <a:txBody>
                        <a:bodyPr/>
                        <a:lstStyle/>
                        <a:p>
                          <a:r>
                            <a:rPr lang="en-US" dirty="0" smtClean="0"/>
                            <a:t>0.88</a:t>
                          </a:r>
                          <a:endParaRPr lang="en-US" dirty="0"/>
                        </a:p>
                      </a:txBody>
                      <a:tcPr/>
                    </a:tc>
                    <a:tc>
                      <a:txBody>
                        <a:bodyPr/>
                        <a:lstStyle/>
                        <a:p>
                          <a:endParaRPr lang="en-US"/>
                        </a:p>
                      </a:txBody>
                      <a:tcPr>
                        <a:blipFill rotWithShape="0">
                          <a:blip r:embed="rId3"/>
                          <a:stretch>
                            <a:fillRect l="-141099" t="-27755" r="-123077" b="-111020"/>
                          </a:stretch>
                        </a:blipFill>
                      </a:tcPr>
                    </a:tc>
                    <a:tc>
                      <a:txBody>
                        <a:bodyPr/>
                        <a:lstStyle/>
                        <a:p>
                          <a:r>
                            <a:rPr lang="en-US" dirty="0" smtClean="0"/>
                            <a:t>Multi-layer</a:t>
                          </a:r>
                          <a:endParaRPr lang="en-US" dirty="0"/>
                        </a:p>
                      </a:txBody>
                      <a:tcPr/>
                    </a:tc>
                  </a:tr>
                  <a:tr h="370840">
                    <a:tc>
                      <a:txBody>
                        <a:bodyPr/>
                        <a:lstStyle/>
                        <a:p>
                          <a:r>
                            <a:rPr lang="en-US" b="1" dirty="0" smtClean="0"/>
                            <a:t>RNN</a:t>
                          </a:r>
                          <a:endParaRPr lang="en-US" b="1" dirty="0"/>
                        </a:p>
                      </a:txBody>
                      <a:tcPr/>
                    </a:tc>
                    <a:tc>
                      <a:txBody>
                        <a:bodyPr/>
                        <a:lstStyle/>
                        <a:p>
                          <a:r>
                            <a:rPr lang="en-US" dirty="0" smtClean="0"/>
                            <a:t>0.09</a:t>
                          </a:r>
                          <a:endParaRPr lang="en-US" dirty="0"/>
                        </a:p>
                      </a:txBody>
                      <a:tcPr/>
                    </a:tc>
                    <a:tc>
                      <a:txBody>
                        <a:bodyPr/>
                        <a:lstStyle/>
                        <a:p>
                          <a:r>
                            <a:rPr lang="en-US" dirty="0" smtClean="0"/>
                            <a:t>0.91</a:t>
                          </a:r>
                          <a:endParaRPr lang="en-US" dirty="0"/>
                        </a:p>
                      </a:txBody>
                      <a:tcPr/>
                    </a:tc>
                    <a:tc>
                      <a:txBody>
                        <a:bodyPr/>
                        <a:lstStyle/>
                        <a:p>
                          <a:endParaRPr lang="en-US" dirty="0"/>
                        </a:p>
                      </a:txBody>
                      <a:tcPr/>
                    </a:tc>
                    <a:tc>
                      <a:txBody>
                        <a:bodyPr/>
                        <a:lstStyle/>
                        <a:p>
                          <a:r>
                            <a:rPr lang="en-US" dirty="0" smtClean="0"/>
                            <a:t>Multi-layer</a:t>
                          </a:r>
                          <a:endParaRPr lang="en-US" dirty="0"/>
                        </a:p>
                      </a:txBody>
                      <a:tcPr/>
                    </a:tc>
                  </a:tr>
                  <a:tr h="1188720">
                    <a:tc>
                      <a:txBody>
                        <a:bodyPr/>
                        <a:lstStyle/>
                        <a:p>
                          <a:r>
                            <a:rPr lang="en-US" b="1" dirty="0" smtClean="0"/>
                            <a:t>FIPR</a:t>
                          </a:r>
                          <a:endParaRPr lang="en-US" b="1" dirty="0"/>
                        </a:p>
                      </a:txBody>
                      <a:tcPr/>
                    </a:tc>
                    <a:tc>
                      <a:txBody>
                        <a:bodyPr/>
                        <a:lstStyle/>
                        <a:p>
                          <a:r>
                            <a:rPr lang="en-US" dirty="0" smtClean="0"/>
                            <a:t>0.01</a:t>
                          </a:r>
                          <a:endParaRPr lang="en-US" dirty="0"/>
                        </a:p>
                      </a:txBody>
                      <a:tcPr/>
                    </a:tc>
                    <a:tc>
                      <a:txBody>
                        <a:bodyPr/>
                        <a:lstStyle/>
                        <a:p>
                          <a:r>
                            <a:rPr lang="en-US" dirty="0" smtClean="0"/>
                            <a:t>99.0</a:t>
                          </a:r>
                          <a:endParaRPr lang="en-US" dirty="0"/>
                        </a:p>
                      </a:txBody>
                      <a:tcPr/>
                    </a:tc>
                    <a:tc>
                      <a:txBody>
                        <a:bodyPr/>
                        <a:lstStyle/>
                        <a:p>
                          <a:endParaRPr lang="en-US"/>
                        </a:p>
                      </a:txBody>
                      <a:tcPr>
                        <a:blipFill rotWithShape="0">
                          <a:blip r:embed="rId3"/>
                          <a:stretch>
                            <a:fillRect l="-141099" t="-191795" r="-123077" b="-8205"/>
                          </a:stretch>
                        </a:blipFill>
                      </a:tcPr>
                    </a:tc>
                    <a:tc>
                      <a:txBody>
                        <a:bodyPr/>
                        <a:lstStyle/>
                        <a:p>
                          <a:r>
                            <a:rPr lang="en-US" dirty="0" smtClean="0"/>
                            <a:t>Linguistic</a:t>
                          </a:r>
                          <a:endParaRPr lang="en-US" dirty="0"/>
                        </a:p>
                      </a:txBody>
                      <a:tcPr/>
                    </a:tc>
                  </a:tr>
                </a:tbl>
              </a:graphicData>
            </a:graphic>
          </p:graphicFrame>
        </mc:Fallback>
      </mc:AlternateContent>
    </p:spTree>
    <p:extLst>
      <p:ext uri="{BB962C8B-B14F-4D97-AF65-F5344CB8AC3E}">
        <p14:creationId xmlns:p14="http://schemas.microsoft.com/office/powerpoint/2010/main" val="129993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2"/>
                </a:solidFill>
              </a:rPr>
              <a:t>Conclusion</a:t>
            </a:r>
            <a:endParaRPr lang="en-US" u="sng" dirty="0">
              <a:solidFill>
                <a:schemeClr val="accent2"/>
              </a:solidFill>
            </a:endParaRPr>
          </a:p>
        </p:txBody>
      </p:sp>
      <p:sp>
        <p:nvSpPr>
          <p:cNvPr id="4" name="TextBox 3"/>
          <p:cNvSpPr txBox="1"/>
          <p:nvPr/>
        </p:nvSpPr>
        <p:spPr>
          <a:xfrm>
            <a:off x="518160" y="2118360"/>
            <a:ext cx="10671615" cy="3693319"/>
          </a:xfrm>
          <a:prstGeom prst="rect">
            <a:avLst/>
          </a:prstGeom>
          <a:noFill/>
        </p:spPr>
        <p:txBody>
          <a:bodyPr wrap="square" rtlCol="0">
            <a:spAutoFit/>
          </a:bodyPr>
          <a:lstStyle/>
          <a:p>
            <a:pPr marL="285750" indent="-285750" algn="just">
              <a:buFont typeface="Arial" charset="0"/>
              <a:buChar char="•"/>
            </a:pPr>
            <a:r>
              <a:rPr lang="en-US" sz="2400" dirty="0" smtClean="0"/>
              <a:t>Classifications of new objects are done using FIPR, the accuracy </a:t>
            </a:r>
            <a:r>
              <a:rPr lang="en-US" sz="2400" dirty="0" smtClean="0"/>
              <a:t>approved </a:t>
            </a:r>
            <a:r>
              <a:rPr lang="en-US" sz="2400" dirty="0" smtClean="0"/>
              <a:t>a lot when </a:t>
            </a:r>
            <a:r>
              <a:rPr lang="en-US" sz="2400" dirty="0" smtClean="0"/>
              <a:t>compared </a:t>
            </a:r>
            <a:r>
              <a:rPr lang="en-US" sz="2400" dirty="0" smtClean="0"/>
              <a:t>to other methods, the time complexity proves that it’s with acceptable </a:t>
            </a:r>
            <a:r>
              <a:rPr lang="en-US" sz="2400" dirty="0" smtClean="0"/>
              <a:t>in compared </a:t>
            </a:r>
            <a:r>
              <a:rPr lang="en-US" sz="2400" dirty="0" smtClean="0"/>
              <a:t>to existing systems.</a:t>
            </a:r>
          </a:p>
          <a:p>
            <a:pPr marL="285750" indent="-285750" algn="just">
              <a:buFont typeface="Arial" charset="0"/>
              <a:buChar char="•"/>
            </a:pPr>
            <a:endParaRPr lang="en-US" sz="2400" dirty="0"/>
          </a:p>
          <a:p>
            <a:pPr marL="285750" indent="-285750" algn="just">
              <a:buFont typeface="Arial" charset="0"/>
              <a:buChar char="•"/>
            </a:pPr>
            <a:r>
              <a:rPr lang="en-US" sz="2400" dirty="0" smtClean="0"/>
              <a:t>The FIPR maintain the knowledge base with minimal overhead.</a:t>
            </a:r>
          </a:p>
          <a:p>
            <a:pPr marL="285750" indent="-285750" algn="just">
              <a:buFont typeface="Arial" charset="0"/>
              <a:buChar char="•"/>
            </a:pPr>
            <a:endParaRPr lang="en-US" sz="2400" dirty="0"/>
          </a:p>
          <a:p>
            <a:pPr marL="285750" indent="-285750" algn="just">
              <a:buFont typeface="Arial" charset="0"/>
              <a:buChar char="•"/>
            </a:pPr>
            <a:r>
              <a:rPr lang="en-US" sz="2400" dirty="0" smtClean="0"/>
              <a:t>The rule that extracted from the databases with FIPR system handles imprecise </a:t>
            </a:r>
            <a:r>
              <a:rPr lang="en-US" sz="2400" dirty="0" smtClean="0"/>
              <a:t>and uncertain </a:t>
            </a:r>
            <a:r>
              <a:rPr lang="en-US" sz="2400" dirty="0" smtClean="0"/>
              <a:t>IF-THEN rules in a linguistic terms.</a:t>
            </a:r>
          </a:p>
          <a:p>
            <a:pPr algn="just"/>
            <a:endParaRPr lang="en-US" sz="2400" dirty="0"/>
          </a:p>
          <a:p>
            <a:pPr algn="just"/>
            <a:endParaRPr lang="en-US" dirty="0"/>
          </a:p>
        </p:txBody>
      </p:sp>
    </p:spTree>
    <p:extLst>
      <p:ext uri="{BB962C8B-B14F-4D97-AF65-F5344CB8AC3E}">
        <p14:creationId xmlns:p14="http://schemas.microsoft.com/office/powerpoint/2010/main" val="1642872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accent2"/>
                </a:solidFill>
              </a:rPr>
              <a:t>Outline</a:t>
            </a:r>
          </a:p>
        </p:txBody>
      </p:sp>
      <p:sp>
        <p:nvSpPr>
          <p:cNvPr id="3" name="Content Placeholder 2"/>
          <p:cNvSpPr>
            <a:spLocks noGrp="1"/>
          </p:cNvSpPr>
          <p:nvPr>
            <p:ph idx="1"/>
          </p:nvPr>
        </p:nvSpPr>
        <p:spPr>
          <a:xfrm>
            <a:off x="1097280" y="1658679"/>
            <a:ext cx="10058400" cy="4467590"/>
          </a:xfrm>
        </p:spPr>
        <p:txBody>
          <a:bodyPr>
            <a:normAutofit lnSpcReduction="10000"/>
          </a:bodyPr>
          <a:lstStyle/>
          <a:p>
            <a:pPr>
              <a:buFont typeface="Wingdings" charset="2"/>
              <a:buChar char="§"/>
            </a:pPr>
            <a:r>
              <a:rPr lang="en-US" sz="3200" dirty="0"/>
              <a:t> Introduction</a:t>
            </a:r>
          </a:p>
          <a:p>
            <a:pPr>
              <a:buFont typeface="Wingdings" charset="2"/>
              <a:buChar char="§"/>
            </a:pPr>
            <a:r>
              <a:rPr lang="en-US" sz="3200" dirty="0"/>
              <a:t>Database Description</a:t>
            </a:r>
          </a:p>
          <a:p>
            <a:pPr>
              <a:buFont typeface="Wingdings" charset="2"/>
              <a:buChar char="§"/>
            </a:pPr>
            <a:r>
              <a:rPr lang="en-US" sz="3200" dirty="0"/>
              <a:t>Methodology Adopted</a:t>
            </a:r>
          </a:p>
          <a:p>
            <a:pPr>
              <a:buFont typeface="Wingdings" charset="2"/>
              <a:buChar char="§"/>
            </a:pPr>
            <a:r>
              <a:rPr lang="en-US" sz="3200" dirty="0"/>
              <a:t>Live Demo</a:t>
            </a:r>
          </a:p>
          <a:p>
            <a:pPr>
              <a:buFont typeface="Wingdings" charset="2"/>
              <a:buChar char="§"/>
            </a:pPr>
            <a:r>
              <a:rPr lang="en-US" sz="3200" dirty="0"/>
              <a:t>Results</a:t>
            </a:r>
          </a:p>
          <a:p>
            <a:pPr>
              <a:buFont typeface="Wingdings" charset="2"/>
              <a:buChar char="§"/>
            </a:pPr>
            <a:r>
              <a:rPr lang="en-US" sz="3200" dirty="0"/>
              <a:t>Comparative Analysis</a:t>
            </a:r>
          </a:p>
          <a:p>
            <a:pPr>
              <a:buFont typeface="Wingdings" charset="2"/>
              <a:buChar char="§"/>
            </a:pPr>
            <a:r>
              <a:rPr lang="en-US" sz="3200" dirty="0"/>
              <a:t>Conclusion</a:t>
            </a:r>
          </a:p>
        </p:txBody>
      </p:sp>
    </p:spTree>
    <p:extLst>
      <p:ext uri="{BB962C8B-B14F-4D97-AF65-F5344CB8AC3E}">
        <p14:creationId xmlns:p14="http://schemas.microsoft.com/office/powerpoint/2010/main" val="60384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u="sng" dirty="0">
                <a:solidFill>
                  <a:schemeClr val="accent2"/>
                </a:solidFill>
              </a:rPr>
              <a:t>Introduction</a:t>
            </a:r>
          </a:p>
        </p:txBody>
      </p:sp>
      <p:sp>
        <p:nvSpPr>
          <p:cNvPr id="3" name="Content Placeholder 2"/>
          <p:cNvSpPr>
            <a:spLocks noGrp="1"/>
          </p:cNvSpPr>
          <p:nvPr>
            <p:ph idx="1"/>
          </p:nvPr>
        </p:nvSpPr>
        <p:spPr>
          <a:xfrm>
            <a:off x="435935" y="1967023"/>
            <a:ext cx="11334307" cy="4302121"/>
          </a:xfrm>
        </p:spPr>
        <p:txBody>
          <a:bodyPr>
            <a:normAutofit fontScale="92500" lnSpcReduction="10000"/>
          </a:bodyPr>
          <a:lstStyle/>
          <a:p>
            <a:pPr>
              <a:buFont typeface="Wingdings" charset="2"/>
              <a:buChar char="Ø"/>
            </a:pPr>
            <a:r>
              <a:rPr lang="en-US" sz="2400" dirty="0"/>
              <a:t> </a:t>
            </a:r>
            <a:r>
              <a:rPr lang="en-US" sz="2400" b="1" dirty="0">
                <a:solidFill>
                  <a:schemeClr val="accent3">
                    <a:lumMod val="50000"/>
                  </a:schemeClr>
                </a:solidFill>
              </a:rPr>
              <a:t>Machine learning </a:t>
            </a:r>
            <a:r>
              <a:rPr lang="en-US" sz="2400" dirty="0">
                <a:solidFill>
                  <a:schemeClr val="accent3">
                    <a:lumMod val="50000"/>
                  </a:schemeClr>
                </a:solidFill>
              </a:rPr>
              <a:t>is discovering knowledge from databases in order to classify new patterns in an efficient way.</a:t>
            </a:r>
          </a:p>
          <a:p>
            <a:pPr lvl="1">
              <a:buFont typeface="Wingdings" charset="2"/>
              <a:buChar char="Ø"/>
            </a:pPr>
            <a:r>
              <a:rPr lang="en-US" sz="2400" dirty="0">
                <a:solidFill>
                  <a:schemeClr val="accent3">
                    <a:lumMod val="50000"/>
                  </a:schemeClr>
                </a:solidFill>
              </a:rPr>
              <a:t>Relational database –class labels and attributes</a:t>
            </a:r>
          </a:p>
          <a:p>
            <a:pPr lvl="1">
              <a:buFont typeface="Wingdings" charset="2"/>
              <a:buChar char="Ø"/>
            </a:pPr>
            <a:r>
              <a:rPr lang="en-US" sz="2400" dirty="0">
                <a:solidFill>
                  <a:schemeClr val="accent3">
                    <a:lumMod val="50000"/>
                  </a:schemeClr>
                </a:solidFill>
              </a:rPr>
              <a:t>Analyze the data, build a classifier and decides upon the class assignment.(IT-THEN)</a:t>
            </a:r>
          </a:p>
          <a:p>
            <a:pPr lvl="1">
              <a:buFont typeface="Wingdings" charset="2"/>
              <a:buChar char="Ø"/>
            </a:pPr>
            <a:r>
              <a:rPr lang="en-US" sz="2400" dirty="0">
                <a:solidFill>
                  <a:schemeClr val="accent3">
                    <a:lumMod val="50000"/>
                  </a:schemeClr>
                </a:solidFill>
              </a:rPr>
              <a:t>Fuzzy set theory used for dealing with imprecise and uncertain data.</a:t>
            </a:r>
          </a:p>
          <a:p>
            <a:pPr>
              <a:buFont typeface="Wingdings" charset="2"/>
              <a:buChar char="Ø"/>
            </a:pPr>
            <a:r>
              <a:rPr lang="en-US" sz="2400" b="1" dirty="0">
                <a:solidFill>
                  <a:schemeClr val="accent3">
                    <a:lumMod val="50000"/>
                  </a:schemeClr>
                </a:solidFill>
              </a:rPr>
              <a:t>Fuzzy incremental production rule (FIPR) system </a:t>
            </a:r>
            <a:r>
              <a:rPr lang="en-US" sz="2400" dirty="0">
                <a:solidFill>
                  <a:schemeClr val="accent3">
                    <a:lumMod val="50000"/>
                  </a:schemeClr>
                </a:solidFill>
              </a:rPr>
              <a:t>is a rule that generated imprecise and uncertain IF-THEN rules from data record.</a:t>
            </a:r>
          </a:p>
          <a:p>
            <a:pPr>
              <a:buFont typeface="Wingdings" charset="2"/>
              <a:buChar char="Ø"/>
            </a:pPr>
            <a:r>
              <a:rPr lang="en-US" sz="2400" b="1" dirty="0">
                <a:solidFill>
                  <a:schemeClr val="accent3">
                    <a:lumMod val="50000"/>
                  </a:schemeClr>
                </a:solidFill>
              </a:rPr>
              <a:t>Incremental learning </a:t>
            </a:r>
            <a:r>
              <a:rPr lang="en-US" sz="2400" dirty="0">
                <a:solidFill>
                  <a:schemeClr val="accent3">
                    <a:lumMod val="50000"/>
                  </a:schemeClr>
                </a:solidFill>
              </a:rPr>
              <a:t>aims at enhancement of knowledge. </a:t>
            </a:r>
          </a:p>
          <a:p>
            <a:pPr>
              <a:buFont typeface="Wingdings" charset="2"/>
              <a:buChar char="Ø"/>
            </a:pPr>
            <a:r>
              <a:rPr lang="en-US" sz="2400" b="1" dirty="0">
                <a:solidFill>
                  <a:schemeClr val="accent3">
                    <a:lumMod val="50000"/>
                  </a:schemeClr>
                </a:solidFill>
              </a:rPr>
              <a:t>The aim of our project is to develop self adaptive algorithm, which involves improving performance over time.</a:t>
            </a:r>
          </a:p>
        </p:txBody>
      </p:sp>
    </p:spTree>
    <p:extLst>
      <p:ext uri="{BB962C8B-B14F-4D97-AF65-F5344CB8AC3E}">
        <p14:creationId xmlns:p14="http://schemas.microsoft.com/office/powerpoint/2010/main" val="192501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2"/>
                </a:solidFill>
              </a:rPr>
              <a:t>Advantages of Fuzzy classifier</a:t>
            </a:r>
          </a:p>
        </p:txBody>
      </p:sp>
      <p:sp>
        <p:nvSpPr>
          <p:cNvPr id="3" name="Content Placeholder 2"/>
          <p:cNvSpPr>
            <a:spLocks noGrp="1"/>
          </p:cNvSpPr>
          <p:nvPr>
            <p:ph idx="1"/>
          </p:nvPr>
        </p:nvSpPr>
        <p:spPr>
          <a:xfrm>
            <a:off x="1097280" y="2320212"/>
            <a:ext cx="10058400" cy="4023360"/>
          </a:xfrm>
        </p:spPr>
        <p:txBody>
          <a:bodyPr>
            <a:normAutofit/>
          </a:bodyPr>
          <a:lstStyle/>
          <a:p>
            <a:pPr lvl="1">
              <a:buFont typeface="Arial" charset="0"/>
              <a:buChar char="•"/>
            </a:pPr>
            <a:r>
              <a:rPr lang="en-US" sz="2800" dirty="0" smtClean="0">
                <a:solidFill>
                  <a:schemeClr val="accent3">
                    <a:lumMod val="50000"/>
                  </a:schemeClr>
                </a:solidFill>
              </a:rPr>
              <a:t>Classification </a:t>
            </a:r>
            <a:r>
              <a:rPr lang="en-US" sz="2800" dirty="0">
                <a:solidFill>
                  <a:schemeClr val="accent3">
                    <a:lumMod val="50000"/>
                  </a:schemeClr>
                </a:solidFill>
              </a:rPr>
              <a:t>behavior can be easily understood by human users (expressed in linguistic forms) by checking carefully the fuzzy if-then rules in the fuzzy classifier.</a:t>
            </a:r>
          </a:p>
          <a:p>
            <a:pPr lvl="1">
              <a:buFont typeface="Arial" charset="0"/>
              <a:buChar char="•"/>
            </a:pPr>
            <a:endParaRPr lang="en-US" sz="2800" dirty="0">
              <a:solidFill>
                <a:schemeClr val="accent3">
                  <a:lumMod val="50000"/>
                </a:schemeClr>
              </a:solidFill>
            </a:endParaRPr>
          </a:p>
          <a:p>
            <a:pPr lvl="1">
              <a:buFont typeface="Arial" charset="0"/>
              <a:buChar char="•"/>
            </a:pPr>
            <a:r>
              <a:rPr lang="en-US" sz="2800" dirty="0">
                <a:solidFill>
                  <a:schemeClr val="accent3">
                    <a:lumMod val="50000"/>
                  </a:schemeClr>
                </a:solidFill>
              </a:rPr>
              <a:t>Nonlinearity in classification, which leads to high generalization ability of fuzzy rule-based classifiers while its classification behavior is linguistically understood.</a:t>
            </a:r>
          </a:p>
        </p:txBody>
      </p:sp>
    </p:spTree>
    <p:extLst>
      <p:ext uri="{BB962C8B-B14F-4D97-AF65-F5344CB8AC3E}">
        <p14:creationId xmlns:p14="http://schemas.microsoft.com/office/powerpoint/2010/main" val="194374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72346"/>
          </a:xfrm>
        </p:spPr>
        <p:txBody>
          <a:bodyPr/>
          <a:lstStyle/>
          <a:p>
            <a:r>
              <a:rPr lang="en-US" u="sng" dirty="0">
                <a:solidFill>
                  <a:schemeClr val="accent2"/>
                </a:solidFill>
              </a:rPr>
              <a:t>Database Description</a:t>
            </a:r>
          </a:p>
        </p:txBody>
      </p:sp>
      <p:sp>
        <p:nvSpPr>
          <p:cNvPr id="6" name="TextBox 5"/>
          <p:cNvSpPr txBox="1"/>
          <p:nvPr/>
        </p:nvSpPr>
        <p:spPr>
          <a:xfrm>
            <a:off x="1097280" y="2122972"/>
            <a:ext cx="9820958" cy="4431983"/>
          </a:xfrm>
          <a:prstGeom prst="rect">
            <a:avLst/>
          </a:prstGeom>
          <a:noFill/>
        </p:spPr>
        <p:txBody>
          <a:bodyPr wrap="none" rtlCol="0">
            <a:spAutoFit/>
          </a:bodyPr>
          <a:lstStyle/>
          <a:p>
            <a:pPr marL="285750" indent="-285750">
              <a:buClr>
                <a:schemeClr val="accent1"/>
              </a:buClr>
              <a:buFont typeface="Wingdings" charset="2"/>
              <a:buChar char="Ø"/>
            </a:pPr>
            <a:r>
              <a:rPr lang="en-US" sz="2400" dirty="0"/>
              <a:t>The experiments are done on the IRIS database</a:t>
            </a:r>
            <a:r>
              <a:rPr lang="en-US" sz="2400" dirty="0" smtClean="0"/>
              <a:t>.</a:t>
            </a:r>
            <a:endParaRPr lang="en-US" sz="2400" dirty="0"/>
          </a:p>
          <a:p>
            <a:pPr marL="285750" indent="-285750">
              <a:buClr>
                <a:schemeClr val="accent1"/>
              </a:buClr>
              <a:buFont typeface="Wingdings" charset="2"/>
              <a:buChar char="Ø"/>
            </a:pPr>
            <a:r>
              <a:rPr lang="en-US" sz="2400" dirty="0"/>
              <a:t>It is 150 records with 3 classes (SENTOSA, VERSICOLOR, VERGINICA)</a:t>
            </a:r>
          </a:p>
          <a:p>
            <a:pPr marL="285750" indent="-285750">
              <a:buClr>
                <a:schemeClr val="accent1"/>
              </a:buClr>
              <a:buFont typeface="Wingdings" charset="2"/>
              <a:buChar char="Ø"/>
            </a:pPr>
            <a:r>
              <a:rPr lang="en-US" sz="2400" dirty="0"/>
              <a:t>Each class contains fifty patterns</a:t>
            </a:r>
          </a:p>
          <a:p>
            <a:pPr marL="285750" indent="-285750">
              <a:buClr>
                <a:schemeClr val="accent1"/>
              </a:buClr>
              <a:buFont typeface="Wingdings" charset="2"/>
              <a:buChar char="Ø"/>
            </a:pPr>
            <a:r>
              <a:rPr lang="en-US" sz="2400" dirty="0"/>
              <a:t>Each pattern is described by four numerical attributes </a:t>
            </a:r>
          </a:p>
          <a:p>
            <a:pPr lvl="1">
              <a:buClr>
                <a:schemeClr val="accent1"/>
              </a:buClr>
            </a:pPr>
            <a:r>
              <a:rPr lang="en-US" sz="2400" dirty="0"/>
              <a:t>( Petal Length, Petal Width, Sepal Length, Sepal Width )</a:t>
            </a:r>
          </a:p>
          <a:p>
            <a:pPr marL="342900" indent="-342900">
              <a:buClr>
                <a:schemeClr val="accent1"/>
              </a:buClr>
              <a:buFont typeface="Wingdings" charset="2"/>
              <a:buChar char="Ø"/>
            </a:pPr>
            <a:r>
              <a:rPr lang="en-US" sz="2400" dirty="0"/>
              <a:t>We can use 6 machine learning methods to classify the new coming flower</a:t>
            </a:r>
          </a:p>
          <a:p>
            <a:pPr lvl="1">
              <a:buClr>
                <a:schemeClr val="accent1"/>
              </a:buClr>
            </a:pPr>
            <a:r>
              <a:rPr lang="en-US" sz="2400" dirty="0"/>
              <a:t>( PVM, IPR, FIPR, CART, ID3, SIPINA)</a:t>
            </a:r>
          </a:p>
          <a:p>
            <a:pPr marL="800100" lvl="1" indent="-342900">
              <a:buClr>
                <a:schemeClr val="accent1"/>
              </a:buClr>
              <a:buFont typeface="Wingdings" panose="05000000000000000000" pitchFamily="2" charset="2"/>
              <a:buChar char="Ø"/>
            </a:pPr>
            <a:r>
              <a:rPr lang="en-US" sz="2400" dirty="0"/>
              <a:t>Our project implements FIPR .</a:t>
            </a:r>
          </a:p>
          <a:p>
            <a:pPr marL="800100" lvl="1" indent="-342900">
              <a:buClr>
                <a:schemeClr val="accent1"/>
              </a:buClr>
              <a:buFont typeface="Wingdings" panose="05000000000000000000" pitchFamily="2" charset="2"/>
              <a:buChar char="Ø"/>
            </a:pPr>
            <a:r>
              <a:rPr lang="en-US" sz="2400" dirty="0"/>
              <a:t>Comparative analysis was done with new methods</a:t>
            </a:r>
          </a:p>
          <a:p>
            <a:pPr marL="1257300" lvl="2" indent="-342900">
              <a:buClr>
                <a:schemeClr val="accent1"/>
              </a:buClr>
              <a:buFont typeface="Wingdings" panose="05000000000000000000" pitchFamily="2" charset="2"/>
              <a:buChar char="Ø"/>
            </a:pPr>
            <a:r>
              <a:rPr lang="en-US" sz="2400" dirty="0"/>
              <a:t>CNN</a:t>
            </a:r>
          </a:p>
          <a:p>
            <a:pPr marL="1257300" lvl="2" indent="-342900">
              <a:buClr>
                <a:schemeClr val="accent1"/>
              </a:buClr>
              <a:buFont typeface="Wingdings" panose="05000000000000000000" pitchFamily="2" charset="2"/>
              <a:buChar char="Ø"/>
            </a:pPr>
            <a:r>
              <a:rPr lang="en-US" sz="2400" dirty="0"/>
              <a:t>RNN</a:t>
            </a:r>
          </a:p>
          <a:p>
            <a:endParaRPr lang="en-US" dirty="0"/>
          </a:p>
        </p:txBody>
      </p:sp>
    </p:spTree>
    <p:extLst>
      <p:ext uri="{BB962C8B-B14F-4D97-AF65-F5344CB8AC3E}">
        <p14:creationId xmlns:p14="http://schemas.microsoft.com/office/powerpoint/2010/main" val="164002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2"/>
                </a:solidFill>
              </a:rPr>
              <a:t>Dataset</a:t>
            </a:r>
            <a:endParaRPr lang="en-US" u="sng" dirty="0">
              <a:solidFill>
                <a:schemeClr val="accent2"/>
              </a:solidFill>
            </a:endParaRPr>
          </a:p>
        </p:txBody>
      </p:sp>
      <p:sp>
        <p:nvSpPr>
          <p:cNvPr id="5" name="Content Placeholder 4"/>
          <p:cNvSpPr>
            <a:spLocks noGrp="1"/>
          </p:cNvSpPr>
          <p:nvPr>
            <p:ph idx="1"/>
          </p:nvPr>
        </p:nvSpPr>
        <p:spPr/>
        <p:txBody>
          <a:bodyPr/>
          <a:lstStyle/>
          <a:p>
            <a:r>
              <a:rPr lang="en-US" dirty="0" smtClean="0"/>
              <a:t>Train Data = 30 of each </a:t>
            </a:r>
          </a:p>
          <a:p>
            <a:r>
              <a:rPr lang="en-US" dirty="0" smtClean="0"/>
              <a:t>Validate = 10 of each</a:t>
            </a:r>
          </a:p>
          <a:p>
            <a:r>
              <a:rPr lang="en-US" dirty="0" smtClean="0"/>
              <a:t>Test = 10 of each</a:t>
            </a:r>
          </a:p>
          <a:p>
            <a:endParaRPr lang="en-US" dirty="0"/>
          </a:p>
          <a:p>
            <a:endParaRPr lang="en-US" dirty="0" smtClean="0"/>
          </a:p>
        </p:txBody>
      </p:sp>
      <p:graphicFrame>
        <p:nvGraphicFramePr>
          <p:cNvPr id="7" name="Content Placeholder 3"/>
          <p:cNvGraphicFramePr>
            <a:graphicFrameLocks/>
          </p:cNvGraphicFramePr>
          <p:nvPr>
            <p:extLst>
              <p:ext uri="{D42A27DB-BD31-4B8C-83A1-F6EECF244321}">
                <p14:modId xmlns:p14="http://schemas.microsoft.com/office/powerpoint/2010/main" val="1811843839"/>
              </p:ext>
            </p:extLst>
          </p:nvPr>
        </p:nvGraphicFramePr>
        <p:xfrm>
          <a:off x="838200" y="3831589"/>
          <a:ext cx="5919789" cy="1483360"/>
        </p:xfrm>
        <a:graphic>
          <a:graphicData uri="http://schemas.openxmlformats.org/drawingml/2006/table">
            <a:tbl>
              <a:tblPr firstRow="1" bandRow="1">
                <a:tableStyleId>{5C22544A-7EE6-4342-B048-85BDC9FD1C3A}</a:tableStyleId>
              </a:tblPr>
              <a:tblGrid>
                <a:gridCol w="1973263"/>
                <a:gridCol w="1973263"/>
                <a:gridCol w="1973263"/>
              </a:tblGrid>
              <a:tr h="370840">
                <a:tc>
                  <a:txBody>
                    <a:bodyPr/>
                    <a:lstStyle/>
                    <a:p>
                      <a:r>
                        <a:rPr lang="en-US" dirty="0" smtClean="0"/>
                        <a:t>Petal Length </a:t>
                      </a:r>
                      <a:endParaRPr lang="en-US" dirty="0"/>
                    </a:p>
                  </a:txBody>
                  <a:tcPr/>
                </a:tc>
                <a:tc>
                  <a:txBody>
                    <a:bodyPr/>
                    <a:lstStyle/>
                    <a:p>
                      <a:r>
                        <a:rPr lang="en-US" dirty="0" smtClean="0"/>
                        <a:t>Petal Width</a:t>
                      </a:r>
                      <a:endParaRPr lang="en-US" dirty="0"/>
                    </a:p>
                  </a:txBody>
                  <a:tcPr/>
                </a:tc>
                <a:tc>
                  <a:txBody>
                    <a:bodyPr/>
                    <a:lstStyle/>
                    <a:p>
                      <a:r>
                        <a:rPr lang="en-US" dirty="0" smtClean="0"/>
                        <a:t>Flower Name</a:t>
                      </a:r>
                      <a:endParaRPr lang="en-US" dirty="0"/>
                    </a:p>
                  </a:txBody>
                  <a:tcPr/>
                </a:tc>
              </a:tr>
              <a:tr h="370840">
                <a:tc>
                  <a:txBody>
                    <a:bodyPr/>
                    <a:lstStyle/>
                    <a:p>
                      <a:r>
                        <a:rPr lang="en-US" dirty="0" smtClean="0"/>
                        <a:t>1.4</a:t>
                      </a:r>
                      <a:endParaRPr lang="en-US" dirty="0"/>
                    </a:p>
                  </a:txBody>
                  <a:tcPr/>
                </a:tc>
                <a:tc>
                  <a:txBody>
                    <a:bodyPr/>
                    <a:lstStyle/>
                    <a:p>
                      <a:r>
                        <a:rPr lang="en-US" dirty="0" smtClean="0"/>
                        <a:t>0.2</a:t>
                      </a:r>
                      <a:endParaRPr lang="en-US" dirty="0"/>
                    </a:p>
                  </a:txBody>
                  <a:tcPr/>
                </a:tc>
                <a:tc>
                  <a:txBody>
                    <a:bodyPr/>
                    <a:lstStyle/>
                    <a:p>
                      <a:r>
                        <a:rPr lang="en-US" dirty="0" smtClean="0"/>
                        <a:t>I.</a:t>
                      </a:r>
                      <a:r>
                        <a:rPr lang="en-US" baseline="0" dirty="0" smtClean="0"/>
                        <a:t> </a:t>
                      </a:r>
                      <a:r>
                        <a:rPr lang="en-US" baseline="0" dirty="0" err="1" smtClean="0"/>
                        <a:t>Setosa</a:t>
                      </a:r>
                      <a:endParaRPr lang="en-US" dirty="0"/>
                    </a:p>
                  </a:txBody>
                  <a:tcPr/>
                </a:tc>
              </a:tr>
              <a:tr h="370840">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r>
                        <a:rPr lang="en-US" dirty="0" smtClean="0"/>
                        <a:t>I. Versicolor</a:t>
                      </a:r>
                      <a:endParaRPr lang="en-US" dirty="0"/>
                    </a:p>
                  </a:txBody>
                  <a:tcPr/>
                </a:tc>
              </a:tr>
              <a:tr h="370840">
                <a:tc>
                  <a:txBody>
                    <a:bodyPr/>
                    <a:lstStyle/>
                    <a:p>
                      <a:r>
                        <a:rPr lang="en-US" dirty="0" smtClean="0"/>
                        <a:t>6.6</a:t>
                      </a:r>
                      <a:endParaRPr lang="en-US" dirty="0"/>
                    </a:p>
                  </a:txBody>
                  <a:tcPr/>
                </a:tc>
                <a:tc>
                  <a:txBody>
                    <a:bodyPr/>
                    <a:lstStyle/>
                    <a:p>
                      <a:r>
                        <a:rPr lang="en-US" dirty="0" smtClean="0"/>
                        <a:t>2.1</a:t>
                      </a:r>
                      <a:endParaRPr lang="en-US" dirty="0"/>
                    </a:p>
                  </a:txBody>
                  <a:tcPr/>
                </a:tc>
                <a:tc>
                  <a:txBody>
                    <a:bodyPr/>
                    <a:lstStyle/>
                    <a:p>
                      <a:r>
                        <a:rPr lang="en-US" dirty="0" smtClean="0"/>
                        <a:t>I. </a:t>
                      </a:r>
                      <a:r>
                        <a:rPr lang="en-US" dirty="0" err="1" smtClean="0"/>
                        <a:t>Verginica</a:t>
                      </a:r>
                      <a:endParaRPr lang="en-US" dirty="0"/>
                    </a:p>
                  </a:txBody>
                  <a:tcPr/>
                </a:tc>
              </a:tr>
            </a:tbl>
          </a:graphicData>
        </a:graphic>
      </p:graphicFrame>
    </p:spTree>
    <p:extLst>
      <p:ext uri="{BB962C8B-B14F-4D97-AF65-F5344CB8AC3E}">
        <p14:creationId xmlns:p14="http://schemas.microsoft.com/office/powerpoint/2010/main" val="67223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2"/>
                </a:solidFill>
              </a:rPr>
              <a:t>Classification</a:t>
            </a:r>
            <a:endParaRPr lang="en-US" u="sng" dirty="0">
              <a:solidFill>
                <a:schemeClr val="accent2"/>
              </a:solidFill>
            </a:endParaRPr>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05025"/>
            <a:ext cx="4749800" cy="4470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5125"/>
            <a:ext cx="4699000" cy="6210300"/>
          </a:xfrm>
          <a:prstGeom prst="rect">
            <a:avLst/>
          </a:prstGeom>
        </p:spPr>
      </p:pic>
    </p:spTree>
    <p:extLst>
      <p:ext uri="{BB962C8B-B14F-4D97-AF65-F5344CB8AC3E}">
        <p14:creationId xmlns:p14="http://schemas.microsoft.com/office/powerpoint/2010/main" val="420162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2"/>
                </a:solidFill>
              </a:rPr>
              <a:t>Methodology</a:t>
            </a:r>
            <a:endParaRPr lang="en-US" u="sng" dirty="0">
              <a:solidFill>
                <a:schemeClr val="accent2"/>
              </a:solidFill>
            </a:endParaRPr>
          </a:p>
        </p:txBody>
      </p:sp>
      <p:sp>
        <p:nvSpPr>
          <p:cNvPr id="3" name="Content Placeholder 2"/>
          <p:cNvSpPr>
            <a:spLocks noGrp="1"/>
          </p:cNvSpPr>
          <p:nvPr>
            <p:ph idx="1"/>
          </p:nvPr>
        </p:nvSpPr>
        <p:spPr/>
        <p:txBody>
          <a:bodyPr/>
          <a:lstStyle/>
          <a:p>
            <a:r>
              <a:rPr lang="en-US" dirty="0" smtClean="0"/>
              <a:t>Fuzzification.</a:t>
            </a:r>
          </a:p>
          <a:p>
            <a:r>
              <a:rPr lang="en-US" dirty="0" smtClean="0"/>
              <a:t>Membership function: Petal Length </a:t>
            </a:r>
          </a:p>
          <a:p>
            <a:r>
              <a:rPr lang="en-US" dirty="0" smtClean="0"/>
              <a:t>Alpha cut = 0.15</a:t>
            </a:r>
          </a:p>
          <a:p>
            <a:r>
              <a:rPr lang="en-US" dirty="0" smtClean="0"/>
              <a:t>Variables</a:t>
            </a:r>
          </a:p>
          <a:p>
            <a:pPr lvl="1"/>
            <a:r>
              <a:rPr lang="en-US" dirty="0" smtClean="0"/>
              <a:t>Input: low, medium, high</a:t>
            </a:r>
          </a:p>
          <a:p>
            <a:pPr lvl="1"/>
            <a:r>
              <a:rPr lang="en-US" dirty="0" smtClean="0"/>
              <a:t>Output: C1, C2, C3</a:t>
            </a:r>
          </a:p>
          <a:p>
            <a:endParaRPr lang="en-US" dirty="0"/>
          </a:p>
        </p:txBody>
      </p:sp>
    </p:spTree>
    <p:extLst>
      <p:ext uri="{BB962C8B-B14F-4D97-AF65-F5344CB8AC3E}">
        <p14:creationId xmlns:p14="http://schemas.microsoft.com/office/powerpoint/2010/main" val="746805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840" y="563634"/>
            <a:ext cx="10515600" cy="1325563"/>
          </a:xfrm>
        </p:spPr>
        <p:txBody>
          <a:bodyPr/>
          <a:lstStyle/>
          <a:p>
            <a:r>
              <a:rPr lang="en-US" u="sng" dirty="0" smtClean="0">
                <a:solidFill>
                  <a:schemeClr val="accent2"/>
                </a:solidFill>
              </a:rPr>
              <a:t>Fuzzification</a:t>
            </a:r>
            <a:endParaRPr lang="en-US" u="sng" dirty="0">
              <a:solidFill>
                <a:schemeClr val="accent2"/>
              </a:solidFill>
            </a:endParaRPr>
          </a:p>
        </p:txBody>
      </p:sp>
      <p:sp>
        <p:nvSpPr>
          <p:cNvPr id="3" name="Content Placeholder 2"/>
          <p:cNvSpPr>
            <a:spLocks noGrp="1"/>
          </p:cNvSpPr>
          <p:nvPr>
            <p:ph idx="1"/>
          </p:nvPr>
        </p:nvSpPr>
        <p:spPr/>
        <p:txBody>
          <a:bodyPr/>
          <a:lstStyle/>
          <a:p>
            <a:r>
              <a:rPr lang="en-US" sz="3200" i="1" u="sng" dirty="0" smtClean="0">
                <a:solidFill>
                  <a:schemeClr val="accent2"/>
                </a:solidFill>
              </a:rPr>
              <a:t>Step 1: </a:t>
            </a:r>
            <a:r>
              <a:rPr lang="en-US" sz="3200" b="1" i="1" u="sng" dirty="0">
                <a:solidFill>
                  <a:schemeClr val="accent2"/>
                </a:solidFill>
              </a:rPr>
              <a:t>Linguistic representation </a:t>
            </a:r>
            <a:endParaRPr lang="en-US" sz="3200" i="1" u="sng" dirty="0" smtClean="0">
              <a:solidFill>
                <a:schemeClr val="accent2"/>
              </a:solidFill>
            </a:endParaRP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694" y="3207713"/>
            <a:ext cx="4283904" cy="199457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39515251"/>
              </p:ext>
            </p:extLst>
          </p:nvPr>
        </p:nvGraphicFramePr>
        <p:xfrm>
          <a:off x="632445" y="2746770"/>
          <a:ext cx="1816287" cy="2743200"/>
        </p:xfrm>
        <a:graphic>
          <a:graphicData uri="http://schemas.openxmlformats.org/drawingml/2006/table">
            <a:tbl>
              <a:tblPr firstRow="1" bandRow="1">
                <a:tableStyleId>{5C22544A-7EE6-4342-B048-85BDC9FD1C3A}</a:tableStyleId>
              </a:tblPr>
              <a:tblGrid>
                <a:gridCol w="901887"/>
                <a:gridCol w="914400"/>
              </a:tblGrid>
              <a:tr h="309649">
                <a:tc>
                  <a:txBody>
                    <a:bodyPr/>
                    <a:lstStyle/>
                    <a:p>
                      <a:r>
                        <a:rPr lang="en-US" dirty="0" smtClean="0"/>
                        <a:t>Petal Length</a:t>
                      </a:r>
                      <a:endParaRPr lang="en-US" dirty="0"/>
                    </a:p>
                  </a:txBody>
                  <a:tcPr/>
                </a:tc>
                <a:tc>
                  <a:txBody>
                    <a:bodyPr/>
                    <a:lstStyle/>
                    <a:p>
                      <a:r>
                        <a:rPr lang="en-US" dirty="0" smtClean="0"/>
                        <a:t>Class</a:t>
                      </a:r>
                      <a:endParaRPr lang="en-US" dirty="0"/>
                    </a:p>
                  </a:txBody>
                  <a:tcPr/>
                </a:tc>
              </a:tr>
              <a:tr h="309649">
                <a:tc>
                  <a:txBody>
                    <a:bodyPr/>
                    <a:lstStyle/>
                    <a:p>
                      <a:r>
                        <a:rPr lang="en-US" dirty="0" smtClean="0"/>
                        <a:t>1.5</a:t>
                      </a:r>
                      <a:endParaRPr lang="en-US" dirty="0"/>
                    </a:p>
                  </a:txBody>
                  <a:tcPr/>
                </a:tc>
                <a:tc>
                  <a:txBody>
                    <a:bodyPr/>
                    <a:lstStyle/>
                    <a:p>
                      <a:r>
                        <a:rPr lang="en-US" dirty="0" smtClean="0"/>
                        <a:t>C1</a:t>
                      </a:r>
                      <a:endParaRPr lang="en-US" dirty="0"/>
                    </a:p>
                  </a:txBody>
                  <a:tcPr/>
                </a:tc>
              </a:tr>
              <a:tr h="309649">
                <a:tc>
                  <a:txBody>
                    <a:bodyPr/>
                    <a:lstStyle/>
                    <a:p>
                      <a:r>
                        <a:rPr lang="en-US" dirty="0" smtClean="0"/>
                        <a:t>4.4</a:t>
                      </a:r>
                      <a:endParaRPr lang="en-US" dirty="0"/>
                    </a:p>
                  </a:txBody>
                  <a:tcPr/>
                </a:tc>
                <a:tc>
                  <a:txBody>
                    <a:bodyPr/>
                    <a:lstStyle/>
                    <a:p>
                      <a:r>
                        <a:rPr lang="en-US" dirty="0" smtClean="0"/>
                        <a:t>C2</a:t>
                      </a:r>
                      <a:endParaRPr lang="en-US" dirty="0"/>
                    </a:p>
                  </a:txBody>
                  <a:tcPr/>
                </a:tc>
              </a:tr>
              <a:tr h="309649">
                <a:tc>
                  <a:txBody>
                    <a:bodyPr/>
                    <a:lstStyle/>
                    <a:p>
                      <a:r>
                        <a:rPr lang="en-US" dirty="0" smtClean="0"/>
                        <a:t>4.8</a:t>
                      </a:r>
                      <a:endParaRPr lang="en-US" dirty="0"/>
                    </a:p>
                  </a:txBody>
                  <a:tcPr/>
                </a:tc>
                <a:tc>
                  <a:txBody>
                    <a:bodyPr/>
                    <a:lstStyle/>
                    <a:p>
                      <a:r>
                        <a:rPr lang="en-US" dirty="0" smtClean="0"/>
                        <a:t>C2</a:t>
                      </a:r>
                    </a:p>
                  </a:txBody>
                  <a:tcPr/>
                </a:tc>
              </a:tr>
              <a:tr h="309649">
                <a:tc>
                  <a:txBody>
                    <a:bodyPr/>
                    <a:lstStyle/>
                    <a:p>
                      <a:r>
                        <a:rPr lang="en-US" dirty="0" smtClean="0"/>
                        <a:t>5.7</a:t>
                      </a:r>
                      <a:endParaRPr lang="en-US" dirty="0"/>
                    </a:p>
                  </a:txBody>
                  <a:tcPr/>
                </a:tc>
                <a:tc>
                  <a:txBody>
                    <a:bodyPr/>
                    <a:lstStyle/>
                    <a:p>
                      <a:r>
                        <a:rPr lang="en-US" dirty="0" smtClean="0"/>
                        <a:t>C3</a:t>
                      </a:r>
                    </a:p>
                  </a:txBody>
                  <a:tcPr/>
                </a:tc>
              </a:tr>
              <a:tr h="309649">
                <a:tc>
                  <a:txBody>
                    <a:bodyPr/>
                    <a:lstStyle/>
                    <a:p>
                      <a:r>
                        <a:rPr lang="en-US" dirty="0" smtClean="0"/>
                        <a:t>6.1</a:t>
                      </a:r>
                      <a:endParaRPr lang="en-US" dirty="0"/>
                    </a:p>
                  </a:txBody>
                  <a:tcPr/>
                </a:tc>
                <a:tc>
                  <a:txBody>
                    <a:bodyPr/>
                    <a:lstStyle/>
                    <a:p>
                      <a:r>
                        <a:rPr lang="en-US" dirty="0" smtClean="0"/>
                        <a:t>C3</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0453299"/>
              </p:ext>
            </p:extLst>
          </p:nvPr>
        </p:nvGraphicFramePr>
        <p:xfrm>
          <a:off x="7354059" y="2886628"/>
          <a:ext cx="3132600" cy="2494280"/>
        </p:xfrm>
        <a:graphic>
          <a:graphicData uri="http://schemas.openxmlformats.org/drawingml/2006/table">
            <a:tbl>
              <a:tblPr firstRow="1" bandRow="1">
                <a:tableStyleId>{5C22544A-7EE6-4342-B048-85BDC9FD1C3A}</a:tableStyleId>
              </a:tblPr>
              <a:tblGrid>
                <a:gridCol w="626520"/>
                <a:gridCol w="626520"/>
                <a:gridCol w="626520"/>
                <a:gridCol w="626520"/>
                <a:gridCol w="626520"/>
              </a:tblGrid>
              <a:tr h="370840">
                <a:tc>
                  <a:txBody>
                    <a:bodyPr/>
                    <a:lstStyle/>
                    <a:p>
                      <a:r>
                        <a:rPr lang="en-US" dirty="0" smtClean="0"/>
                        <a:t>PL</a:t>
                      </a:r>
                      <a:endParaRPr lang="en-US" dirty="0"/>
                    </a:p>
                  </a:txBody>
                  <a:tcPr/>
                </a:tc>
                <a:tc>
                  <a:txBody>
                    <a:bodyPr/>
                    <a:lstStyle/>
                    <a:p>
                      <a:r>
                        <a:rPr lang="en-US" dirty="0" smtClean="0"/>
                        <a:t>pl1</a:t>
                      </a:r>
                      <a:endParaRPr lang="en-US" dirty="0"/>
                    </a:p>
                  </a:txBody>
                  <a:tcPr/>
                </a:tc>
                <a:tc>
                  <a:txBody>
                    <a:bodyPr/>
                    <a:lstStyle/>
                    <a:p>
                      <a:r>
                        <a:rPr lang="en-US" dirty="0" smtClean="0"/>
                        <a:t>pl2</a:t>
                      </a:r>
                      <a:endParaRPr lang="en-US" dirty="0"/>
                    </a:p>
                  </a:txBody>
                  <a:tcPr/>
                </a:tc>
                <a:tc>
                  <a:txBody>
                    <a:bodyPr/>
                    <a:lstStyle/>
                    <a:p>
                      <a:r>
                        <a:rPr lang="en-US" dirty="0" smtClean="0"/>
                        <a:t>pl3</a:t>
                      </a:r>
                      <a:endParaRPr lang="en-US" dirty="0"/>
                    </a:p>
                  </a:txBody>
                  <a:tcPr/>
                </a:tc>
                <a:tc>
                  <a:txBody>
                    <a:bodyPr/>
                    <a:lstStyle/>
                    <a:p>
                      <a:r>
                        <a:rPr lang="en-US" dirty="0" smtClean="0"/>
                        <a:t>C</a:t>
                      </a:r>
                      <a:endParaRPr lang="en-US" dirty="0"/>
                    </a:p>
                  </a:txBody>
                  <a:tcPr/>
                </a:tc>
              </a:tr>
              <a:tr h="370840">
                <a:tc>
                  <a:txBody>
                    <a:bodyPr/>
                    <a:lstStyle/>
                    <a:p>
                      <a:r>
                        <a:rPr lang="en-US" dirty="0" smtClean="0"/>
                        <a:t>1.5</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C1</a:t>
                      </a:r>
                      <a:endParaRPr lang="en-US" dirty="0"/>
                    </a:p>
                  </a:txBody>
                  <a:tcPr/>
                </a:tc>
              </a:tr>
              <a:tr h="370840">
                <a:tc>
                  <a:txBody>
                    <a:bodyPr/>
                    <a:lstStyle/>
                    <a:p>
                      <a:r>
                        <a:rPr lang="en-US" dirty="0" smtClean="0"/>
                        <a:t>4.4</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C2</a:t>
                      </a:r>
                      <a:endParaRPr lang="en-US" dirty="0"/>
                    </a:p>
                  </a:txBody>
                  <a:tcPr/>
                </a:tc>
              </a:tr>
              <a:tr h="370840">
                <a:tc>
                  <a:txBody>
                    <a:bodyPr/>
                    <a:lstStyle/>
                    <a:p>
                      <a:r>
                        <a:rPr lang="en-US" dirty="0" smtClean="0"/>
                        <a:t>4.8</a:t>
                      </a:r>
                      <a:endParaRPr lang="en-US" dirty="0"/>
                    </a:p>
                  </a:txBody>
                  <a:tcPr/>
                </a:tc>
                <a:tc>
                  <a:txBody>
                    <a:bodyPr/>
                    <a:lstStyle/>
                    <a:p>
                      <a:r>
                        <a:rPr lang="en-US" dirty="0" smtClean="0"/>
                        <a:t>0</a:t>
                      </a:r>
                      <a:endParaRPr lang="en-US" dirty="0"/>
                    </a:p>
                  </a:txBody>
                  <a:tcPr/>
                </a:tc>
                <a:tc>
                  <a:txBody>
                    <a:bodyPr/>
                    <a:lstStyle/>
                    <a:p>
                      <a:r>
                        <a:rPr lang="en-US" dirty="0" smtClean="0"/>
                        <a:t>0.86</a:t>
                      </a:r>
                      <a:endParaRPr lang="en-US" dirty="0"/>
                    </a:p>
                  </a:txBody>
                  <a:tcPr/>
                </a:tc>
                <a:tc>
                  <a:txBody>
                    <a:bodyPr/>
                    <a:lstStyle/>
                    <a:p>
                      <a:r>
                        <a:rPr lang="en-US" dirty="0" smtClean="0"/>
                        <a:t>0.14</a:t>
                      </a:r>
                      <a:endParaRPr lang="en-US" dirty="0"/>
                    </a:p>
                  </a:txBody>
                  <a:tcPr/>
                </a:tc>
                <a:tc>
                  <a:txBody>
                    <a:bodyPr/>
                    <a:lstStyle/>
                    <a:p>
                      <a:r>
                        <a:rPr lang="en-US" dirty="0" smtClean="0"/>
                        <a:t>C2</a:t>
                      </a:r>
                    </a:p>
                  </a:txBody>
                  <a:tcPr/>
                </a:tc>
              </a:tr>
              <a:tr h="370840">
                <a:tc>
                  <a:txBody>
                    <a:bodyPr/>
                    <a:lstStyle/>
                    <a:p>
                      <a:r>
                        <a:rPr lang="en-US" dirty="0" smtClean="0"/>
                        <a:t>5.7</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C3</a:t>
                      </a:r>
                    </a:p>
                  </a:txBody>
                  <a:tcPr/>
                </a:tc>
              </a:tr>
              <a:tr h="370840">
                <a:tc>
                  <a:txBody>
                    <a:bodyPr/>
                    <a:lstStyle/>
                    <a:p>
                      <a:r>
                        <a:rPr lang="en-US" dirty="0" smtClean="0"/>
                        <a:t>6.1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C3</a:t>
                      </a:r>
                    </a:p>
                  </a:txBody>
                  <a:tcPr/>
                </a:tc>
              </a:tr>
            </a:tbl>
          </a:graphicData>
        </a:graphic>
      </p:graphicFrame>
    </p:spTree>
    <p:extLst>
      <p:ext uri="{BB962C8B-B14F-4D97-AF65-F5344CB8AC3E}">
        <p14:creationId xmlns:p14="http://schemas.microsoft.com/office/powerpoint/2010/main" val="1280414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3122</TotalTime>
  <Words>1286</Words>
  <Application>Microsoft Macintosh PowerPoint</Application>
  <PresentationFormat>Widescreen</PresentationFormat>
  <Paragraphs>276</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Cambria Math</vt:lpstr>
      <vt:lpstr>Century Schoolbook</vt:lpstr>
      <vt:lpstr>Mangal</vt:lpstr>
      <vt:lpstr>Wingdings</vt:lpstr>
      <vt:lpstr>Wingdings 2</vt:lpstr>
      <vt:lpstr>Arial</vt:lpstr>
      <vt:lpstr>View</vt:lpstr>
      <vt:lpstr>Unknown Knowledge Mining: An Incremental Fuzzy Approach</vt:lpstr>
      <vt:lpstr>Outline</vt:lpstr>
      <vt:lpstr>Introduction</vt:lpstr>
      <vt:lpstr>Advantages of Fuzzy classifier</vt:lpstr>
      <vt:lpstr>Database Description</vt:lpstr>
      <vt:lpstr>Dataset</vt:lpstr>
      <vt:lpstr>Classification</vt:lpstr>
      <vt:lpstr>Methodology</vt:lpstr>
      <vt:lpstr>Fuzzification</vt:lpstr>
      <vt:lpstr>Step 2: Rectangular Decomposition of a Fuzzy Binary Relation</vt:lpstr>
      <vt:lpstr>Step 3: Incremental Learning</vt:lpstr>
      <vt:lpstr>Algorithm</vt:lpstr>
      <vt:lpstr>Demonstration</vt:lpstr>
      <vt:lpstr>Results and Discussion</vt:lpstr>
      <vt:lpstr>Conclusion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Incremental Machine Learning in – Fuzzy Incremental Production Rule-</dc:title>
  <dc:creator>Mais Mohamed Abdulwahab</dc:creator>
  <cp:lastModifiedBy>Microsoft Office User</cp:lastModifiedBy>
  <cp:revision>65</cp:revision>
  <dcterms:created xsi:type="dcterms:W3CDTF">2017-05-25T18:34:09Z</dcterms:created>
  <dcterms:modified xsi:type="dcterms:W3CDTF">2017-06-17T01:28:52Z</dcterms:modified>
</cp:coreProperties>
</file>