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28"/>
  </p:notesMasterIdLst>
  <p:sldIdLst>
    <p:sldId id="256" r:id="rId2"/>
    <p:sldId id="257" r:id="rId3"/>
    <p:sldId id="286" r:id="rId4"/>
    <p:sldId id="287" r:id="rId5"/>
    <p:sldId id="288" r:id="rId6"/>
    <p:sldId id="261" r:id="rId7"/>
    <p:sldId id="262" r:id="rId8"/>
    <p:sldId id="270" r:id="rId9"/>
    <p:sldId id="289" r:id="rId10"/>
    <p:sldId id="263" r:id="rId11"/>
    <p:sldId id="274" r:id="rId12"/>
    <p:sldId id="275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85" r:id="rId22"/>
    <p:sldId id="264" r:id="rId23"/>
    <p:sldId id="265" r:id="rId24"/>
    <p:sldId id="266" r:id="rId25"/>
    <p:sldId id="267" r:id="rId26"/>
    <p:sldId id="269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039"/>
    <p:restoredTop sz="94671"/>
  </p:normalViewPr>
  <p:slideViewPr>
    <p:cSldViewPr snapToGrid="0" snapToObjects="1">
      <p:cViewPr>
        <p:scale>
          <a:sx n="80" d="100"/>
          <a:sy n="80" d="100"/>
        </p:scale>
        <p:origin x="1648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7D58D8-84DE-A742-A4F4-CAD98896C834}" type="datetimeFigureOut">
              <a:rPr lang="en-US" smtClean="0"/>
              <a:t>12/29/17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81DFC9-80C5-2746-8D03-3672C463C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909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81DFC9-80C5-2746-8D03-3672C463C60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8576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DF1A7-294F-E948-B9C5-E7D4E0F109EF}" type="datetime1">
              <a:rPr lang="en-US" smtClean="0"/>
              <a:t>12/30/17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Discovery FD in Hidden DB using AFC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BDF08-A4C9-CB4F-BFE0-513A7436EE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BA256-CF40-5F40-BF96-09EB9490B745}" type="datetime1">
              <a:rPr lang="en-US" smtClean="0"/>
              <a:t>12/30/17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Discovery FD in Hidden DB using AFC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BDF08-A4C9-CB4F-BFE0-513A7436EE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A92D5-C8F8-5941-873C-4B6D86775106}" type="datetime1">
              <a:rPr lang="en-US" smtClean="0"/>
              <a:t>12/30/17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Discovery FD in Hidden DB using AFC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BDF08-A4C9-CB4F-BFE0-513A7436EE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C9B7A-A688-CC40-8F2E-7171654BBD6D}" type="datetime1">
              <a:rPr lang="en-US" smtClean="0"/>
              <a:t>12/30/17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Discovery FD in Hidden DB using AFC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BDF08-A4C9-CB4F-BFE0-513A7436EE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A6840-DC66-3B4A-986B-7888ABA35236}" type="datetime1">
              <a:rPr lang="en-US" smtClean="0"/>
              <a:t>12/30/17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Discovery FD in Hidden DB using AFC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BDF08-A4C9-CB4F-BFE0-513A7436EE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DB4D1-5E38-674A-A85B-B2C566FF7F3D}" type="datetime1">
              <a:rPr lang="en-US" smtClean="0"/>
              <a:t>12/30/17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Discovery FD in Hidden DB using AFC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BDF08-A4C9-CB4F-BFE0-513A7436EE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1FEF9-B1FA-E244-94A8-60B3CC442DA7}" type="datetime1">
              <a:rPr lang="en-US" smtClean="0"/>
              <a:t>12/30/17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Discovery FD in Hidden DB using AFC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BDF08-A4C9-CB4F-BFE0-513A7436EE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5236F-648C-B849-A0BA-0EA48A4E7D83}" type="datetime1">
              <a:rPr lang="en-US" smtClean="0"/>
              <a:t>12/30/17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Discovery FD in Hidden DB using AFC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BDF08-A4C9-CB4F-BFE0-513A7436EE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F8A5B-5359-6C47-B802-AB6EDA5E4965}" type="datetime1">
              <a:rPr lang="en-US" smtClean="0"/>
              <a:t>12/30/17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Discovery FD in Hidden DB using AFC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BDF08-A4C9-CB4F-BFE0-513A7436EE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1EE58-325A-6241-833B-FA8C231EA1D2}" type="datetime1">
              <a:rPr lang="en-US" smtClean="0"/>
              <a:t>12/30/17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Discovery FD in Hidden DB using AFC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BDF08-A4C9-CB4F-BFE0-513A7436EE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7B211-67AD-A74C-AED1-9B3685F1A2C5}" type="datetime1">
              <a:rPr lang="en-US" smtClean="0"/>
              <a:t>12/30/17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Discovery FD in Hidden DB using AFC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BDF08-A4C9-CB4F-BFE0-513A7436EE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BAB31F-0F01-F04F-90A2-0A07F04C69BF}" type="datetime1">
              <a:rPr lang="en-US" smtClean="0"/>
              <a:t>12/30/17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Discovery FD in Hidden DB using AFC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DBDF08-A4C9-CB4F-BFE0-513A7436E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328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3347" y="1844841"/>
            <a:ext cx="11069053" cy="1844843"/>
          </a:xfrm>
        </p:spPr>
        <p:txBody>
          <a:bodyPr>
            <a:normAutofit/>
          </a:bodyPr>
          <a:lstStyle/>
          <a:p>
            <a:r>
              <a:rPr lang="en-US" sz="4400" dirty="0" smtClean="0">
                <a:solidFill>
                  <a:srgbClr val="C00000"/>
                </a:solidFill>
              </a:rPr>
              <a:t>Discovering Functional Dependencies in Hidden Data using Approximate Formal Concept</a:t>
            </a:r>
            <a:endParaRPr lang="en-US" sz="4400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267200"/>
            <a:ext cx="9144000" cy="1828800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smtClean="0"/>
              <a:t>Md. Abdullah Al </a:t>
            </a:r>
            <a:r>
              <a:rPr lang="en-US" b="1" dirty="0" err="1" smtClean="0"/>
              <a:t>Mamun</a:t>
            </a:r>
            <a:endParaRPr lang="en-US" b="1" dirty="0" smtClean="0"/>
          </a:p>
          <a:p>
            <a:r>
              <a:rPr lang="en-US" dirty="0" smtClean="0"/>
              <a:t>ID# mm1610594</a:t>
            </a:r>
          </a:p>
          <a:p>
            <a:r>
              <a:rPr lang="en-US" dirty="0" smtClean="0"/>
              <a:t>Special Topic in Computing</a:t>
            </a:r>
          </a:p>
          <a:p>
            <a:r>
              <a:rPr lang="en-US" dirty="0" smtClean="0"/>
              <a:t>Department of Computer Science &amp; Engineering</a:t>
            </a:r>
          </a:p>
          <a:p>
            <a:r>
              <a:rPr lang="en-US" dirty="0" smtClean="0"/>
              <a:t>Qatar University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44841" cy="1844841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Discovery FD in Hidden DB using AFC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BDF08-A4C9-CB4F-BFE0-513A7436EE9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330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Process Steps</a:t>
            </a:r>
            <a:endParaRPr lang="en-US" dirty="0">
              <a:solidFill>
                <a:srgbClr val="C00000"/>
              </a:solidFill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1964696" y="2648171"/>
            <a:ext cx="7824904" cy="2115722"/>
            <a:chOff x="536731" y="2901642"/>
            <a:chExt cx="7824904" cy="2115722"/>
          </a:xfrm>
        </p:grpSpPr>
        <p:grpSp>
          <p:nvGrpSpPr>
            <p:cNvPr id="4" name="Group 3"/>
            <p:cNvGrpSpPr/>
            <p:nvPr/>
          </p:nvGrpSpPr>
          <p:grpSpPr>
            <a:xfrm>
              <a:off x="1814748" y="3022295"/>
              <a:ext cx="6546887" cy="1995069"/>
              <a:chOff x="711340" y="3334771"/>
              <a:chExt cx="3794163" cy="1218043"/>
            </a:xfrm>
            <a:solidFill>
              <a:schemeClr val="bg1">
                <a:lumMod val="95000"/>
              </a:schemeClr>
            </a:solidFill>
          </p:grpSpPr>
          <p:grpSp>
            <p:nvGrpSpPr>
              <p:cNvPr id="5" name="Group 4"/>
              <p:cNvGrpSpPr/>
              <p:nvPr/>
            </p:nvGrpSpPr>
            <p:grpSpPr>
              <a:xfrm>
                <a:off x="711340" y="3334771"/>
                <a:ext cx="3794163" cy="1212325"/>
                <a:chOff x="711340" y="3290837"/>
                <a:chExt cx="3794163" cy="1212325"/>
              </a:xfrm>
              <a:grpFill/>
            </p:grpSpPr>
            <p:grpSp>
              <p:nvGrpSpPr>
                <p:cNvPr id="11" name="Group 10"/>
                <p:cNvGrpSpPr/>
                <p:nvPr/>
              </p:nvGrpSpPr>
              <p:grpSpPr>
                <a:xfrm>
                  <a:off x="711340" y="3290837"/>
                  <a:ext cx="3794163" cy="452060"/>
                  <a:chOff x="711340" y="3258571"/>
                  <a:chExt cx="3794163" cy="452060"/>
                </a:xfrm>
                <a:grpFill/>
              </p:grpSpPr>
              <p:grpSp>
                <p:nvGrpSpPr>
                  <p:cNvPr id="13" name="Group 12"/>
                  <p:cNvGrpSpPr/>
                  <p:nvPr/>
                </p:nvGrpSpPr>
                <p:grpSpPr>
                  <a:xfrm>
                    <a:off x="966029" y="3258571"/>
                    <a:ext cx="3539474" cy="452060"/>
                    <a:chOff x="966029" y="3258571"/>
                    <a:chExt cx="3539474" cy="452060"/>
                  </a:xfrm>
                  <a:grpFill/>
                </p:grpSpPr>
                <p:sp>
                  <p:nvSpPr>
                    <p:cNvPr id="18" name="Rounded Rectangle 17"/>
                    <p:cNvSpPr/>
                    <p:nvPr/>
                  </p:nvSpPr>
                  <p:spPr>
                    <a:xfrm>
                      <a:off x="966029" y="3258573"/>
                      <a:ext cx="941832" cy="452058"/>
                    </a:xfrm>
                    <a:prstGeom prst="roundRect">
                      <a:avLst/>
                    </a:prstGeom>
                    <a:grpFill/>
                    <a:ln>
                      <a:solidFill>
                        <a:srgbClr val="C00000"/>
                      </a:solidFill>
                    </a:ln>
                  </p:spPr>
                  <p:style>
                    <a:lnRef idx="3">
                      <a:schemeClr val="lt1"/>
                    </a:lnRef>
                    <a:fillRef idx="1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Web Crawling or API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9" name="Rounded Rectangle 18"/>
                    <p:cNvSpPr/>
                    <p:nvPr/>
                  </p:nvSpPr>
                  <p:spPr>
                    <a:xfrm>
                      <a:off x="2178532" y="3258573"/>
                      <a:ext cx="1047444" cy="452058"/>
                    </a:xfrm>
                    <a:prstGeom prst="roundRect">
                      <a:avLst/>
                    </a:prstGeom>
                    <a:grpFill/>
                    <a:ln>
                      <a:solidFill>
                        <a:srgbClr val="C00000"/>
                      </a:solidFill>
                    </a:ln>
                  </p:spPr>
                  <p:style>
                    <a:lnRef idx="3">
                      <a:schemeClr val="lt1"/>
                    </a:lnRef>
                    <a:fillRef idx="1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Transform Data to AFC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0" name="Rounded Rectangle 19"/>
                    <p:cNvSpPr/>
                    <p:nvPr/>
                  </p:nvSpPr>
                  <p:spPr>
                    <a:xfrm>
                      <a:off x="3532630" y="3258571"/>
                      <a:ext cx="972873" cy="452059"/>
                    </a:xfrm>
                    <a:prstGeom prst="roundRect">
                      <a:avLst/>
                    </a:prstGeom>
                    <a:grpFill/>
                    <a:ln>
                      <a:solidFill>
                        <a:srgbClr val="C00000"/>
                      </a:solidFill>
                    </a:ln>
                  </p:spPr>
                  <p:style>
                    <a:lnRef idx="3">
                      <a:schemeClr val="lt1"/>
                    </a:lnRef>
                    <a:fillRef idx="1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Reduce AFC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14" name="Right Arrow 13"/>
                  <p:cNvSpPr/>
                  <p:nvPr/>
                </p:nvSpPr>
                <p:spPr>
                  <a:xfrm>
                    <a:off x="711340" y="3447026"/>
                    <a:ext cx="227257" cy="110157"/>
                  </a:xfrm>
                  <a:prstGeom prst="rightArrow">
                    <a:avLst/>
                  </a:prstGeom>
                  <a:solidFill>
                    <a:srgbClr val="C0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" name="Right Arrow 14"/>
                  <p:cNvSpPr/>
                  <p:nvPr/>
                </p:nvSpPr>
                <p:spPr>
                  <a:xfrm>
                    <a:off x="1930502" y="3429524"/>
                    <a:ext cx="228600" cy="110157"/>
                  </a:xfrm>
                  <a:prstGeom prst="rightArrow">
                    <a:avLst/>
                  </a:prstGeom>
                  <a:solidFill>
                    <a:srgbClr val="C0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" name="Right Arrow 15"/>
                  <p:cNvSpPr/>
                  <p:nvPr/>
                </p:nvSpPr>
                <p:spPr>
                  <a:xfrm>
                    <a:off x="3252720" y="3434642"/>
                    <a:ext cx="228600" cy="110157"/>
                  </a:xfrm>
                  <a:prstGeom prst="rightArrow">
                    <a:avLst/>
                  </a:prstGeom>
                  <a:solidFill>
                    <a:srgbClr val="C0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2" name="Rectangle 11"/>
                <p:cNvSpPr/>
                <p:nvPr/>
              </p:nvSpPr>
              <p:spPr>
                <a:xfrm>
                  <a:off x="3585700" y="4036762"/>
                  <a:ext cx="919803" cy="466400"/>
                </a:xfrm>
                <a:prstGeom prst="rect">
                  <a:avLst/>
                </a:prstGeom>
                <a:grpFill/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Reduced DB</a:t>
                  </a:r>
                  <a:endParaRPr lang="en-US" sz="12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6" name="Right Arrow 5"/>
              <p:cNvSpPr/>
              <p:nvPr/>
            </p:nvSpPr>
            <p:spPr>
              <a:xfrm rot="5400000">
                <a:off x="3897599" y="3875958"/>
                <a:ext cx="242934" cy="117993"/>
              </a:xfrm>
              <a:prstGeom prst="rightArrow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ounded Rectangle 6"/>
              <p:cNvSpPr/>
              <p:nvPr/>
            </p:nvSpPr>
            <p:spPr>
              <a:xfrm>
                <a:off x="2211244" y="4074138"/>
                <a:ext cx="1009495" cy="478676"/>
              </a:xfrm>
              <a:prstGeom prst="roundRect">
                <a:avLst/>
              </a:prstGeom>
              <a:grpFill/>
              <a:ln>
                <a:solidFill>
                  <a:srgbClr val="C00000"/>
                </a:solidFill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Concept Exploring</a:t>
                </a:r>
                <a:endParaRPr lang="en-US" sz="1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" name="Rounded Rectangle 7"/>
              <p:cNvSpPr/>
              <p:nvPr/>
            </p:nvSpPr>
            <p:spPr>
              <a:xfrm>
                <a:off x="938597" y="4072356"/>
                <a:ext cx="1009495" cy="474741"/>
              </a:xfrm>
              <a:prstGeom prst="roundRect">
                <a:avLst/>
              </a:prstGeom>
              <a:grpFill/>
              <a:ln>
                <a:solidFill>
                  <a:srgbClr val="C00000"/>
                </a:solidFill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FD Discovery</a:t>
                </a:r>
                <a:endParaRPr lang="en-US" sz="1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2" name="Can 21"/>
            <p:cNvSpPr/>
            <p:nvPr/>
          </p:nvSpPr>
          <p:spPr>
            <a:xfrm>
              <a:off x="536731" y="2901642"/>
              <a:ext cx="1261254" cy="1039091"/>
            </a:xfrm>
            <a:prstGeom prst="can">
              <a:avLst/>
            </a:prstGeom>
            <a:solidFill>
              <a:schemeClr val="bg2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  <a:latin typeface="Times" charset="0"/>
                  <a:ea typeface="Times" charset="0"/>
                  <a:cs typeface="Times" charset="0"/>
                </a:rPr>
                <a:t>Hidden DB</a:t>
              </a:r>
              <a:endParaRPr lang="en-US" sz="1200" b="1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endParaRPr>
            </a:p>
          </p:txBody>
        </p:sp>
      </p:grpSp>
      <p:sp>
        <p:nvSpPr>
          <p:cNvPr id="31" name="Right Arrow 30"/>
          <p:cNvSpPr/>
          <p:nvPr/>
        </p:nvSpPr>
        <p:spPr>
          <a:xfrm rot="10800000">
            <a:off x="7669466" y="4248711"/>
            <a:ext cx="394453" cy="180429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Arrow 31"/>
          <p:cNvSpPr/>
          <p:nvPr/>
        </p:nvSpPr>
        <p:spPr>
          <a:xfrm rot="10800000">
            <a:off x="5379923" y="4261662"/>
            <a:ext cx="394453" cy="180429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6871855" y="245225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4" name="Footer Placeholder 3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Discovery FD in Hidden DB using AFC</a:t>
            </a:r>
            <a:endParaRPr lang="en-US"/>
          </a:p>
        </p:txBody>
      </p:sp>
      <p:sp>
        <p:nvSpPr>
          <p:cNvPr id="35" name="Slide Number Placeholder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BDF08-A4C9-CB4F-BFE0-513A7436EE9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46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879" y="324181"/>
            <a:ext cx="10515600" cy="1114253"/>
          </a:xfrm>
        </p:spPr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Transform </a:t>
            </a:r>
            <a:r>
              <a:rPr lang="en-US" dirty="0">
                <a:solidFill>
                  <a:srgbClr val="C00000"/>
                </a:solidFill>
              </a:rPr>
              <a:t>Data to Approximate FC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42371" y="1690688"/>
                <a:ext cx="11832116" cy="5051635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Data transformed using similarity based pairwise comparison between tuples</a:t>
                </a:r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𝑆𝑖𝑚𝑖𝑙𝑎𝑟𝑖𝑡𝑦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𝑀𝑎𝑥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sz="2400" dirty="0"/>
                  <a:t>In the example, DBI is transformed to approximate FC with similarity threshold 0.7 </a:t>
                </a:r>
              </a:p>
              <a:p>
                <a:endParaRPr lang="en-US" dirty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sz="2200" dirty="0"/>
                  <a:t>Similarity(T</a:t>
                </a:r>
                <a:r>
                  <a:rPr lang="en-US" sz="2200" baseline="-25000" dirty="0"/>
                  <a:t>1</a:t>
                </a:r>
                <a:r>
                  <a:rPr lang="en-US" sz="2200" dirty="0"/>
                  <a:t>, T</a:t>
                </a:r>
                <a:r>
                  <a:rPr lang="en-US" sz="2200" baseline="-25000" dirty="0"/>
                  <a:t>2</a:t>
                </a:r>
                <a:r>
                  <a:rPr lang="en-US" sz="2200" dirty="0"/>
                  <a:t>)(a)=1-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|</m:t>
                        </m:r>
                      </m:num>
                      <m:den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𝑀𝑎𝑥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(1,4)</m:t>
                        </m:r>
                      </m:den>
                    </m:f>
                  </m:oMath>
                </a14:m>
                <a:r>
                  <a:rPr lang="en-US" sz="2200" dirty="0"/>
                  <a:t>= 0.25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sz="2200" dirty="0"/>
                  <a:t>Similarity(T</a:t>
                </a:r>
                <a:r>
                  <a:rPr lang="en-US" sz="2200" baseline="-25000" dirty="0"/>
                  <a:t>1</a:t>
                </a:r>
                <a:r>
                  <a:rPr lang="en-US" sz="2200" dirty="0"/>
                  <a:t>, T</a:t>
                </a:r>
                <a:r>
                  <a:rPr lang="en-US" sz="2200" baseline="-25000" dirty="0"/>
                  <a:t>2</a:t>
                </a:r>
                <a:r>
                  <a:rPr lang="en-US" sz="2200" dirty="0"/>
                  <a:t>)(b)=1-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|</m:t>
                        </m:r>
                      </m:num>
                      <m:den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𝑀𝑎𝑥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(3,2)</m:t>
                        </m:r>
                      </m:den>
                    </m:f>
                  </m:oMath>
                </a14:m>
                <a:r>
                  <a:rPr lang="en-US" sz="2200" dirty="0"/>
                  <a:t>= 0.67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sz="2200" dirty="0"/>
                  <a:t>Similarity(T</a:t>
                </a:r>
                <a:r>
                  <a:rPr lang="en-US" sz="2200" baseline="-25000" dirty="0"/>
                  <a:t>1</a:t>
                </a:r>
                <a:r>
                  <a:rPr lang="en-US" sz="2200" dirty="0"/>
                  <a:t>, T</a:t>
                </a:r>
                <a:r>
                  <a:rPr lang="en-US" sz="2200" baseline="-25000" dirty="0"/>
                  <a:t>2</a:t>
                </a:r>
                <a:r>
                  <a:rPr lang="en-US" sz="2200" dirty="0"/>
                  <a:t>)(c)=1-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|</m:t>
                        </m:r>
                      </m:num>
                      <m:den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𝑀𝑎𝑥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(4,5)</m:t>
                        </m:r>
                      </m:den>
                    </m:f>
                  </m:oMath>
                </a14:m>
                <a:r>
                  <a:rPr lang="en-US" sz="2200" dirty="0"/>
                  <a:t>= 0.80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sz="2200" dirty="0"/>
                  <a:t>Similarity(T</a:t>
                </a:r>
                <a:r>
                  <a:rPr lang="en-US" sz="2200" baseline="-25000" dirty="0"/>
                  <a:t>1</a:t>
                </a:r>
                <a:r>
                  <a:rPr lang="en-US" sz="2200" dirty="0"/>
                  <a:t>, T</a:t>
                </a:r>
                <a:r>
                  <a:rPr lang="en-US" sz="2200" baseline="-25000" dirty="0"/>
                  <a:t>2</a:t>
                </a:r>
                <a:r>
                  <a:rPr lang="en-US" sz="2200" dirty="0"/>
                  <a:t>)(d)=1-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|</m:t>
                        </m:r>
                      </m:num>
                      <m:den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𝑀𝑎𝑥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(1,4)</m:t>
                        </m:r>
                      </m:den>
                    </m:f>
                  </m:oMath>
                </a14:m>
                <a:r>
                  <a:rPr lang="en-US" sz="2200" dirty="0"/>
                  <a:t>= 0.25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US" sz="2400" dirty="0"/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US" sz="24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42371" y="1690688"/>
                <a:ext cx="11832116" cy="5051635"/>
              </a:xfrm>
              <a:blipFill rotWithShape="0">
                <a:blip r:embed="rId2"/>
                <a:stretch>
                  <a:fillRect l="-721" t="-16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>
          <a:xfrm>
            <a:off x="8974161" y="6466520"/>
            <a:ext cx="2743200" cy="365125"/>
          </a:xfrm>
        </p:spPr>
        <p:txBody>
          <a:bodyPr/>
          <a:lstStyle/>
          <a:p>
            <a:fld id="{C4C9FC5E-4AB7-45F5-BD2E-614EC478D9F4}" type="slidenum">
              <a:rPr lang="en-US" smtClean="0"/>
              <a:t>11</a:t>
            </a:fld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5659916" y="4218810"/>
          <a:ext cx="252194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47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8621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2880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0677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4067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T</a:t>
                      </a:r>
                      <a:r>
                        <a:rPr lang="en-US" sz="1400" baseline="-25000" dirty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T</a:t>
                      </a:r>
                      <a:r>
                        <a:rPr lang="en-US" sz="1400" kern="1200" baseline="-25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T</a:t>
                      </a:r>
                      <a:r>
                        <a:rPr lang="en-US" sz="1400" kern="1200" baseline="-25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T</a:t>
                      </a:r>
                      <a:r>
                        <a:rPr lang="en-US" sz="1400" kern="1200" baseline="-25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8653138" y="3845537"/>
          <a:ext cx="3300165" cy="28884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102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9478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2310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6087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0037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3860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38606">
                <a:tc>
                  <a:txBody>
                    <a:bodyPr/>
                    <a:lstStyle/>
                    <a:p>
                      <a:r>
                        <a:rPr lang="en-US" sz="1400" dirty="0"/>
                        <a:t>(T</a:t>
                      </a:r>
                      <a:r>
                        <a:rPr lang="en-US" sz="1400" baseline="-25000" dirty="0"/>
                        <a:t>1</a:t>
                      </a:r>
                      <a:r>
                        <a:rPr lang="en-US" sz="1400" dirty="0"/>
                        <a:t>, T</a:t>
                      </a:r>
                      <a:r>
                        <a:rPr lang="en-US" sz="1400" kern="1200" baseline="-25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1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386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(T</a:t>
                      </a:r>
                      <a:r>
                        <a:rPr lang="en-US" sz="1400" kern="1200" baseline="-25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sz="1400" dirty="0"/>
                        <a:t>, T</a:t>
                      </a:r>
                      <a:r>
                        <a:rPr lang="en-US" sz="1400" kern="1200" baseline="-25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sz="1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386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(T</a:t>
                      </a:r>
                      <a:r>
                        <a:rPr lang="en-US" sz="1400" kern="1200" baseline="-25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sz="1400" dirty="0"/>
                        <a:t>, T</a:t>
                      </a:r>
                      <a:r>
                        <a:rPr lang="en-US" sz="1400" kern="1200" baseline="-25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en-US" sz="1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386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(T</a:t>
                      </a:r>
                      <a:r>
                        <a:rPr lang="en-US" sz="1400" kern="1200" baseline="-25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1400" dirty="0"/>
                        <a:t>, T</a:t>
                      </a:r>
                      <a:r>
                        <a:rPr lang="en-US" sz="1400" kern="1200" baseline="-25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sz="1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386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(T</a:t>
                      </a:r>
                      <a:r>
                        <a:rPr lang="en-US" sz="1400" kern="1200" baseline="-25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1400" dirty="0"/>
                        <a:t>, T</a:t>
                      </a:r>
                      <a:r>
                        <a:rPr lang="en-US" sz="1400" kern="1200" baseline="-25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en-US" sz="1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386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(T</a:t>
                      </a:r>
                      <a:r>
                        <a:rPr lang="en-US" sz="1400" kern="1200" baseline="-25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sz="1400" dirty="0"/>
                        <a:t>, T</a:t>
                      </a:r>
                      <a:r>
                        <a:rPr lang="en-US" sz="1400" kern="1200" baseline="-25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en-US" sz="1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386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(T</a:t>
                      </a:r>
                      <a:r>
                        <a:rPr lang="en-US" sz="1400" baseline="-25000" dirty="0"/>
                        <a:t>1</a:t>
                      </a:r>
                      <a:r>
                        <a:rPr lang="en-US" sz="1400" dirty="0"/>
                        <a:t>, T</a:t>
                      </a:r>
                      <a:r>
                        <a:rPr lang="en-US" sz="1400" kern="1200" baseline="-25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sz="1400" dirty="0"/>
                        <a:t>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6241668" y="4224942"/>
            <a:ext cx="1929175" cy="309337"/>
          </a:xfrm>
          <a:prstGeom prst="rect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595692" y="3893349"/>
            <a:ext cx="2357611" cy="286606"/>
          </a:xfrm>
          <a:prstGeom prst="rect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684709" y="4628250"/>
            <a:ext cx="2440846" cy="600092"/>
          </a:xfrm>
          <a:prstGeom prst="rect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653138" y="4224590"/>
            <a:ext cx="3300165" cy="277258"/>
          </a:xfrm>
          <a:prstGeom prst="rect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8233582" y="4880901"/>
            <a:ext cx="419556" cy="2864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8653138" y="6256419"/>
            <a:ext cx="3300165" cy="249838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Discovery FD in Hidden DB using AFC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635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2" grpId="0" animBg="1"/>
      <p:bldP spid="12" grpId="1" animBg="1"/>
      <p:bldP spid="15" grpId="0" animBg="1"/>
      <p:bldP spid="15" grpId="1" animBg="1"/>
      <p:bldP spid="16" grpId="0" animBg="1"/>
      <p:bldP spid="16" grpId="1" animBg="1"/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2536" y="228646"/>
            <a:ext cx="10515600" cy="1081540"/>
          </a:xfrm>
        </p:spPr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Reduce </a:t>
            </a:r>
            <a:r>
              <a:rPr lang="en-US" dirty="0">
                <a:solidFill>
                  <a:srgbClr val="C00000"/>
                </a:solidFill>
              </a:rPr>
              <a:t>FC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169" y="1637732"/>
            <a:ext cx="6961847" cy="5220268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The context is reduced using crisp incremental Lukasiewicz reduction (LR)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/>
              <a:t>It works on packages of FC objects to avoid waiting the</a:t>
            </a:r>
          </a:p>
          <a:p>
            <a:pPr marL="457200" lvl="1" indent="0">
              <a:buNone/>
            </a:pPr>
            <a:r>
              <a:rPr lang="en-US" sz="2000" dirty="0"/>
              <a:t>whole FC generation </a:t>
            </a:r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/>
              <a:t>It preserves FC implications that are equivalent to initial DB functional dependency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000" i="1" dirty="0">
                <a:solidFill>
                  <a:srgbClr val="FF0000"/>
                </a:solidFill>
                <a:sym typeface="Wingdings"/>
              </a:rPr>
              <a:t>   </a:t>
            </a:r>
            <a:endParaRPr lang="en-US" sz="2400" dirty="0">
              <a:sym typeface="Wingdings"/>
            </a:endParaRPr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747942" y="6492875"/>
            <a:ext cx="444058" cy="365125"/>
          </a:xfrm>
        </p:spPr>
        <p:txBody>
          <a:bodyPr/>
          <a:lstStyle/>
          <a:p>
            <a:fld id="{C4C9FC5E-4AB7-45F5-BD2E-614EC478D9F4}" type="slidenum">
              <a:rPr lang="en-US" smtClean="0"/>
              <a:t>12</a:t>
            </a:fld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7091933" y="2020308"/>
          <a:ext cx="4968526" cy="37787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6852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60527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Crisp Incremental Lukasiewicz Data Reduction Algorithm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318259">
                <a:tc>
                  <a:txBody>
                    <a:bodyPr/>
                    <a:lstStyle/>
                    <a:p>
                      <a:r>
                        <a:rPr lang="en-US" sz="1400" b="1" dirty="0"/>
                        <a:t>Input</a:t>
                      </a:r>
                      <a:r>
                        <a:rPr lang="en-US" sz="1400" dirty="0"/>
                        <a:t>: Binary relation R,</a:t>
                      </a:r>
                      <a:r>
                        <a:rPr lang="en-US" sz="1400" baseline="0" dirty="0"/>
                        <a:t> precision level </a:t>
                      </a:r>
                      <a:r>
                        <a:rPr lang="el-GR" sz="1400" baseline="0" dirty="0"/>
                        <a:t>δ</a:t>
                      </a:r>
                      <a:r>
                        <a:rPr lang="en-US" sz="1400" baseline="0" dirty="0"/>
                        <a:t> =1</a:t>
                      </a:r>
                    </a:p>
                    <a:p>
                      <a:r>
                        <a:rPr lang="en-US" sz="1400" b="1" baseline="0" dirty="0"/>
                        <a:t>Output</a:t>
                      </a:r>
                      <a:r>
                        <a:rPr lang="en-US" sz="1400" baseline="0" dirty="0"/>
                        <a:t>: Reduced relation RD</a:t>
                      </a:r>
                    </a:p>
                    <a:p>
                      <a:r>
                        <a:rPr lang="en-US" sz="1400" b="1" baseline="0" dirty="0"/>
                        <a:t>Begin</a:t>
                      </a:r>
                    </a:p>
                    <a:p>
                      <a:r>
                        <a:rPr lang="en-US" sz="1400" baseline="0" dirty="0"/>
                        <a:t>Initialize RD to R</a:t>
                      </a:r>
                    </a:p>
                    <a:p>
                      <a:r>
                        <a:rPr lang="en-US" sz="1400" baseline="0" dirty="0"/>
                        <a:t>For each object x in the domain of the remaining context RD, we do the following steps:</a:t>
                      </a:r>
                    </a:p>
                    <a:p>
                      <a:pPr lvl="1"/>
                      <a:r>
                        <a:rPr lang="en-US" sz="1400" baseline="0" dirty="0"/>
                        <a:t>1. Find the set of properties P</a:t>
                      </a:r>
                      <a:r>
                        <a:rPr lang="en-US" sz="1400" baseline="-25000" dirty="0"/>
                        <a:t>X</a:t>
                      </a:r>
                      <a:r>
                        <a:rPr lang="en-US" sz="1400" baseline="0" dirty="0"/>
                        <a:t> verifying object x</a:t>
                      </a:r>
                    </a:p>
                    <a:p>
                      <a:pPr lvl="1"/>
                      <a:r>
                        <a:rPr lang="en-US" sz="1400" baseline="0" dirty="0"/>
                        <a:t>2. Find the set A of objects verifying the required values for the properties of x(P</a:t>
                      </a:r>
                      <a:r>
                        <a:rPr lang="en-US" sz="1400" baseline="-25000" dirty="0"/>
                        <a:t>X</a:t>
                      </a:r>
                      <a:r>
                        <a:rPr lang="en-US" sz="1400" baseline="0" dirty="0"/>
                        <a:t>) at precision level 𝛅</a:t>
                      </a:r>
                    </a:p>
                    <a:p>
                      <a:pPr lvl="1"/>
                      <a:r>
                        <a:rPr lang="en-US" sz="1400" baseline="0" dirty="0"/>
                        <a:t>3. Let </a:t>
                      </a:r>
                      <a:r>
                        <a:rPr lang="en-US" sz="1400" baseline="0" dirty="0" err="1"/>
                        <a:t>S</a:t>
                      </a:r>
                      <a:r>
                        <a:rPr lang="en-US" sz="1400" baseline="-25000" dirty="0" err="1"/>
                        <a:t>x</a:t>
                      </a:r>
                      <a:r>
                        <a:rPr lang="en-US" sz="1400" baseline="0" dirty="0"/>
                        <a:t>=A-{x}, if the objects in </a:t>
                      </a:r>
                      <a:r>
                        <a:rPr lang="en-US" sz="1400" baseline="0" dirty="0" err="1"/>
                        <a:t>S</a:t>
                      </a:r>
                      <a:r>
                        <a:rPr lang="en-US" sz="1400" baseline="-25000" dirty="0" err="1"/>
                        <a:t>x</a:t>
                      </a:r>
                      <a:r>
                        <a:rPr lang="en-US" sz="1400" baseline="0" dirty="0"/>
                        <a:t> satisfy the same properties P</a:t>
                      </a:r>
                      <a:r>
                        <a:rPr lang="en-US" sz="1400" baseline="-25000" dirty="0"/>
                        <a:t>X</a:t>
                      </a:r>
                      <a:r>
                        <a:rPr lang="en-US" sz="1400" baseline="0" dirty="0"/>
                        <a:t> at level 𝛅 then remove x from RD</a:t>
                      </a:r>
                    </a:p>
                    <a:p>
                      <a:r>
                        <a:rPr lang="en-US" sz="1400" baseline="0" dirty="0"/>
                        <a:t>End for</a:t>
                      </a:r>
                    </a:p>
                    <a:p>
                      <a:r>
                        <a:rPr lang="en-US" sz="1400" b="1" baseline="0" dirty="0"/>
                        <a:t>End</a:t>
                      </a:r>
                      <a:endParaRPr 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pSp>
        <p:nvGrpSpPr>
          <p:cNvPr id="40" name="Group 39"/>
          <p:cNvGrpSpPr/>
          <p:nvPr/>
        </p:nvGrpSpPr>
        <p:grpSpPr>
          <a:xfrm>
            <a:off x="434413" y="3358275"/>
            <a:ext cx="5503264" cy="1477554"/>
            <a:chOff x="434413" y="3666751"/>
            <a:chExt cx="5503264" cy="1477554"/>
          </a:xfrm>
        </p:grpSpPr>
        <p:sp>
          <p:nvSpPr>
            <p:cNvPr id="6" name="Rectangle 5"/>
            <p:cNvSpPr/>
            <p:nvPr/>
          </p:nvSpPr>
          <p:spPr>
            <a:xfrm>
              <a:off x="434413" y="3772599"/>
              <a:ext cx="727114" cy="4700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Package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872600" y="3772599"/>
              <a:ext cx="822960" cy="4700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Reduced Data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210563" y="3759066"/>
              <a:ext cx="727114" cy="4700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New Objects</a:t>
              </a:r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>
              <a:off x="1161527" y="4007625"/>
              <a:ext cx="365760" cy="0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3670551" y="3994093"/>
              <a:ext cx="457200" cy="0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ounded Rectangle 7"/>
            <p:cNvSpPr/>
            <p:nvPr/>
          </p:nvSpPr>
          <p:spPr>
            <a:xfrm>
              <a:off x="1547204" y="3797072"/>
              <a:ext cx="866997" cy="421105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Reduce</a:t>
              </a:r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>
              <a:off x="2414201" y="4007624"/>
              <a:ext cx="457200" cy="0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flipH="1">
              <a:off x="4741091" y="4007624"/>
              <a:ext cx="457200" cy="0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26" name="Picture 2" descr="http://findicons.com/files/icons/1014/ivista/128/plus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05717" y="3666751"/>
              <a:ext cx="654682" cy="6546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7" name="Straight Arrow Connector 36"/>
            <p:cNvCxnSpPr/>
            <p:nvPr/>
          </p:nvCxnSpPr>
          <p:spPr>
            <a:xfrm>
              <a:off x="4422041" y="4307457"/>
              <a:ext cx="1" cy="341523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ectangle 37"/>
            <p:cNvSpPr/>
            <p:nvPr/>
          </p:nvSpPr>
          <p:spPr>
            <a:xfrm>
              <a:off x="4047467" y="4674253"/>
              <a:ext cx="727114" cy="4700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Package</a:t>
              </a:r>
            </a:p>
          </p:txBody>
        </p:sp>
        <p:cxnSp>
          <p:nvCxnSpPr>
            <p:cNvPr id="20" name="Straight Connector 19"/>
            <p:cNvCxnSpPr>
              <a:stCxn id="38" idx="1"/>
            </p:cNvCxnSpPr>
            <p:nvPr/>
          </p:nvCxnSpPr>
          <p:spPr>
            <a:xfrm flipH="1">
              <a:off x="1980702" y="4909279"/>
              <a:ext cx="2066765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flipV="1">
              <a:off x="1978368" y="4242651"/>
              <a:ext cx="0" cy="652404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Discovery FD in Hidden DB using AFC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58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Example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Choosing </a:t>
            </a:r>
            <a:r>
              <a:rPr lang="en-US" dirty="0" err="1">
                <a:solidFill>
                  <a:srgbClr val="C00000"/>
                </a:solidFill>
                <a:sym typeface="Wingdings"/>
              </a:rPr>
              <a:t>δ</a:t>
            </a:r>
            <a:r>
              <a:rPr lang="en-US" dirty="0" smtClean="0">
                <a:solidFill>
                  <a:srgbClr val="C00000"/>
                </a:solidFill>
              </a:rPr>
              <a:t> =0.7    </a:t>
            </a:r>
            <a:r>
              <a:rPr lang="en-US" dirty="0" smtClean="0"/>
              <a:t>at X=O1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2286000" y="2783551"/>
          <a:ext cx="7391400" cy="32765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47850"/>
                <a:gridCol w="1847850"/>
                <a:gridCol w="1847850"/>
                <a:gridCol w="1847850"/>
              </a:tblGrid>
              <a:tr h="4083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A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B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C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</a:tr>
              <a:tr h="52280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O1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0.2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0.3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0.4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</a:tr>
              <a:tr h="48425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O2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0.5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0.7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1.0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</a:tr>
              <a:tr h="48425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O3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0.1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0.2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0.4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</a:tr>
              <a:tr h="48425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O4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0.4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0.3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1.0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</a:tr>
              <a:tr h="48425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O5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0.1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0.2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0.7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</a:tr>
              <a:tr h="4083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O6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0.2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1.0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0.4 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2286000" y="3178356"/>
            <a:ext cx="7391400" cy="533400"/>
          </a:xfrm>
          <a:prstGeom prst="rect">
            <a:avLst/>
          </a:prstGeom>
          <a:noFill/>
          <a:ln w="3810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Discovery FD in Hidden DB using AFC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BDF08-A4C9-CB4F-BFE0-513A7436EE9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277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7400" y="2303927"/>
            <a:ext cx="7620000" cy="3916363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A=min(1,1-0.2+0.5)= min(1,1.3)=1 </a:t>
            </a:r>
            <a:r>
              <a:rPr lang="en-US" dirty="0" smtClean="0">
                <a:solidFill>
                  <a:srgbClr val="FF0000"/>
                </a:solidFill>
              </a:rPr>
              <a:t>&gt; 0.7</a:t>
            </a:r>
          </a:p>
          <a:p>
            <a:r>
              <a:rPr lang="en-US" dirty="0" smtClean="0"/>
              <a:t>B=min(1,1-0.3+0.7)=min(1,1.4)=1 </a:t>
            </a:r>
            <a:r>
              <a:rPr lang="en-US" dirty="0" smtClean="0">
                <a:solidFill>
                  <a:srgbClr val="FF0000"/>
                </a:solidFill>
              </a:rPr>
              <a:t>&gt; 0.7</a:t>
            </a:r>
          </a:p>
          <a:p>
            <a:r>
              <a:rPr lang="en-US" dirty="0" smtClean="0"/>
              <a:t>C= min(1,1-0.4+1)=min(1,1.6)=1 </a:t>
            </a:r>
            <a:r>
              <a:rPr lang="en-US" dirty="0" smtClean="0">
                <a:solidFill>
                  <a:srgbClr val="FF0000"/>
                </a:solidFill>
              </a:rPr>
              <a:t>&gt; 0.7</a:t>
            </a:r>
          </a:p>
          <a:p>
            <a:r>
              <a:rPr lang="en-US" dirty="0" smtClean="0"/>
              <a:t>The three properties of O2 verified O1 at the </a:t>
            </a:r>
            <a:r>
              <a:rPr lang="en-US" b="1" i="1" dirty="0" err="1">
                <a:sym typeface="Wingdings"/>
              </a:rPr>
              <a:t>δ</a:t>
            </a:r>
            <a:r>
              <a:rPr lang="en-US" dirty="0" smtClean="0"/>
              <a:t> level </a:t>
            </a:r>
          </a:p>
          <a:p>
            <a:r>
              <a:rPr lang="en-US" dirty="0" smtClean="0"/>
              <a:t>Add O2 to the set of objects that verified O1 properties)</a:t>
            </a:r>
          </a:p>
          <a:p>
            <a:r>
              <a:rPr lang="en-US" dirty="0" smtClean="0"/>
              <a:t>A={O2}</a:t>
            </a:r>
          </a:p>
          <a:p>
            <a:r>
              <a:rPr lang="en-US" dirty="0" smtClean="0"/>
              <a:t>Now moving to O3  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1733255" y="166207"/>
          <a:ext cx="6858000" cy="152416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14500"/>
                <a:gridCol w="1714500"/>
                <a:gridCol w="1714500"/>
                <a:gridCol w="1714500"/>
              </a:tblGrid>
              <a:tr h="5800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B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</a:tr>
              <a:tr h="24679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O1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0.2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0.3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0.4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</a:tr>
              <a:tr h="2286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O2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0.5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0.7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1.0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solidFill>
                      <a:srgbClr val="FFC000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O3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0.1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0.2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</a:tr>
              <a:tr h="2286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O4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0.4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0.3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1.0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</a:tr>
              <a:tr h="2286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O5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0.1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0.7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</a:tr>
              <a:tr h="1632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O6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0.2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1.0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0.4 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1747060" y="374395"/>
            <a:ext cx="6858000" cy="166007"/>
          </a:xfrm>
          <a:prstGeom prst="rect">
            <a:avLst/>
          </a:prstGeom>
          <a:noFill/>
          <a:ln w="2857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30980" y="1796534"/>
            <a:ext cx="5159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A={O2}</a:t>
            </a:r>
            <a:r>
              <a:rPr lang="en-US" b="1" i="1" dirty="0"/>
              <a:t> </a:t>
            </a:r>
            <a:r>
              <a:rPr lang="en-US" b="1" i="1" dirty="0" err="1">
                <a:solidFill>
                  <a:srgbClr val="C00000"/>
                </a:solidFill>
                <a:sym typeface="Wingdings"/>
              </a:rPr>
              <a:t>δ</a:t>
            </a:r>
            <a:r>
              <a:rPr lang="en-US" b="1" i="1" dirty="0">
                <a:solidFill>
                  <a:srgbClr val="C00000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</a:rPr>
              <a:t>=0.7  Lukasiewicz Implication: min (1,1-a+b)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Discovery FD in Hidden DB using AFC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BDF08-A4C9-CB4F-BFE0-513A7436EE9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874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705645" y="180013"/>
          <a:ext cx="6858000" cy="152416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14500"/>
                <a:gridCol w="1714500"/>
                <a:gridCol w="1714500"/>
                <a:gridCol w="1714500"/>
              </a:tblGrid>
              <a:tr h="5800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B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</a:tr>
              <a:tr h="24679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O1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0.2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0.3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0.4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</a:tr>
              <a:tr h="2286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O2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0.5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0.7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1.0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</a:tr>
              <a:tr h="2286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O3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0.1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0.2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0.4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solidFill>
                      <a:srgbClr val="FFC000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O4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0.4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0.3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1.0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</a:tr>
              <a:tr h="2286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O5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0.1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0.7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</a:tr>
              <a:tr h="1632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O6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0.2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1.0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0.4 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705645" y="372159"/>
            <a:ext cx="6858000" cy="221399"/>
          </a:xfrm>
          <a:prstGeom prst="rect">
            <a:avLst/>
          </a:prstGeom>
          <a:noFill/>
          <a:ln w="2857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86200" y="1796535"/>
            <a:ext cx="51596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A={O2} </a:t>
            </a:r>
            <a:r>
              <a:rPr lang="en-US" b="1" i="1" dirty="0" err="1">
                <a:solidFill>
                  <a:srgbClr val="C00000"/>
                </a:solidFill>
                <a:sym typeface="Wingdings"/>
              </a:rPr>
              <a:t>δ</a:t>
            </a:r>
            <a:r>
              <a:rPr lang="en-US" dirty="0">
                <a:solidFill>
                  <a:srgbClr val="C00000"/>
                </a:solidFill>
              </a:rPr>
              <a:t> =0.7  Lukasiewicz Implication: min (1,1-a+b)</a:t>
            </a:r>
          </a:p>
          <a:p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057400" y="2198524"/>
            <a:ext cx="7620000" cy="3916363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A=min(1,1-0.2+0.1)= min(1,0.9)=0.9 </a:t>
            </a:r>
            <a:r>
              <a:rPr lang="en-US" dirty="0" smtClean="0">
                <a:solidFill>
                  <a:srgbClr val="FF0000"/>
                </a:solidFill>
              </a:rPr>
              <a:t>&gt; 0.7 </a:t>
            </a:r>
          </a:p>
          <a:p>
            <a:r>
              <a:rPr lang="en-US" dirty="0" smtClean="0"/>
              <a:t>B=min(1,1-0.3+0.2)=min(1,0.9)=0.9 </a:t>
            </a:r>
            <a:r>
              <a:rPr lang="en-US" dirty="0" smtClean="0">
                <a:solidFill>
                  <a:srgbClr val="FF0000"/>
                </a:solidFill>
              </a:rPr>
              <a:t>&gt; 0.7</a:t>
            </a:r>
            <a:endParaRPr lang="en-US" dirty="0" smtClean="0"/>
          </a:p>
          <a:p>
            <a:r>
              <a:rPr lang="en-US" dirty="0" smtClean="0"/>
              <a:t>C= min(1,1-0.4+0.4)=min(1,1)=1 </a:t>
            </a:r>
            <a:r>
              <a:rPr lang="en-US" dirty="0" smtClean="0">
                <a:solidFill>
                  <a:srgbClr val="FF0000"/>
                </a:solidFill>
              </a:rPr>
              <a:t>&gt; 0.7</a:t>
            </a:r>
            <a:endParaRPr lang="en-US" dirty="0" smtClean="0"/>
          </a:p>
          <a:p>
            <a:r>
              <a:rPr lang="en-US" dirty="0" smtClean="0"/>
              <a:t>The three properties of O3 verified O1 at </a:t>
            </a:r>
            <a:r>
              <a:rPr lang="en-US" b="1" i="1" dirty="0" smtClean="0">
                <a:sym typeface="Wingdings"/>
              </a:rPr>
              <a:t>δ</a:t>
            </a:r>
            <a:r>
              <a:rPr lang="en-US" dirty="0" smtClean="0">
                <a:sym typeface="Wingdings"/>
              </a:rPr>
              <a:t> </a:t>
            </a:r>
            <a:r>
              <a:rPr lang="en-US" dirty="0" smtClean="0"/>
              <a:t>level=0.7 </a:t>
            </a:r>
          </a:p>
          <a:p>
            <a:r>
              <a:rPr lang="en-US" dirty="0" smtClean="0"/>
              <a:t>Add O3 to the set of objects that verified O1 properties</a:t>
            </a:r>
          </a:p>
          <a:p>
            <a:r>
              <a:rPr lang="en-US" dirty="0" smtClean="0"/>
              <a:t>A={O2,O3}</a:t>
            </a:r>
          </a:p>
          <a:p>
            <a:r>
              <a:rPr lang="en-US" dirty="0" smtClean="0"/>
              <a:t>Now moving to O4 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Discovery FD in Hidden DB using AFC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BDF08-A4C9-CB4F-BFE0-513A7436EE9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588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719450" y="180013"/>
          <a:ext cx="6858000" cy="152416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14500"/>
                <a:gridCol w="1714500"/>
                <a:gridCol w="1714500"/>
                <a:gridCol w="1714500"/>
              </a:tblGrid>
              <a:tr h="5800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B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</a:tr>
              <a:tr h="24679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O1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0.2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0.3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0.4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</a:tr>
              <a:tr h="2286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O2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0.5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0.7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1.0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</a:tr>
              <a:tr h="2286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O3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0.1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0.2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0.4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</a:tr>
              <a:tr h="2286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O4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0.4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0.3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1.0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solidFill>
                      <a:srgbClr val="FFC000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O5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0.1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0.7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</a:tr>
              <a:tr h="1632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O6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0.2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1.0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0.4 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733255" y="336885"/>
            <a:ext cx="6858000" cy="233366"/>
          </a:xfrm>
          <a:prstGeom prst="rect">
            <a:avLst/>
          </a:prstGeom>
          <a:noFill/>
          <a:ln w="2857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75761" y="1796535"/>
            <a:ext cx="54337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A={O2,O3} </a:t>
            </a:r>
            <a:r>
              <a:rPr lang="en-US" b="1" i="1" dirty="0" err="1">
                <a:solidFill>
                  <a:srgbClr val="C00000"/>
                </a:solidFill>
                <a:sym typeface="Wingdings"/>
              </a:rPr>
              <a:t>δ</a:t>
            </a:r>
            <a:r>
              <a:rPr lang="en-US" dirty="0">
                <a:solidFill>
                  <a:srgbClr val="C00000"/>
                </a:solidFill>
              </a:rPr>
              <a:t>=0.7  Lukasiewicz Implication: min (1,1-a+b)</a:t>
            </a:r>
          </a:p>
          <a:p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057400" y="2198524"/>
            <a:ext cx="7620000" cy="366887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A=min(1,1-0.2+0.4)= min(1,1.2)=1</a:t>
            </a:r>
          </a:p>
          <a:p>
            <a:r>
              <a:rPr lang="en-US" dirty="0" smtClean="0"/>
              <a:t>B=min(1,1-0.3+0.3)=min(1,1)=1 </a:t>
            </a:r>
          </a:p>
          <a:p>
            <a:r>
              <a:rPr lang="en-US" dirty="0" smtClean="0"/>
              <a:t>C= min(1,1-0.4+1.0)=min(1,1.6)=1 </a:t>
            </a:r>
          </a:p>
          <a:p>
            <a:r>
              <a:rPr lang="en-US" dirty="0" smtClean="0"/>
              <a:t>The three properties of O4 implied O1 at </a:t>
            </a:r>
            <a:r>
              <a:rPr lang="en-US" b="1" i="1" dirty="0" smtClean="0">
                <a:sym typeface="Wingdings"/>
              </a:rPr>
              <a:t>δ</a:t>
            </a:r>
            <a:r>
              <a:rPr lang="en-US" dirty="0" smtClean="0">
                <a:sym typeface="Wingdings"/>
              </a:rPr>
              <a:t> </a:t>
            </a:r>
            <a:r>
              <a:rPr lang="en-US" dirty="0" smtClean="0"/>
              <a:t>level </a:t>
            </a:r>
          </a:p>
          <a:p>
            <a:r>
              <a:rPr lang="en-US" dirty="0" smtClean="0"/>
              <a:t>Add </a:t>
            </a:r>
            <a:r>
              <a:rPr lang="en-US" dirty="0" smtClean="0">
                <a:solidFill>
                  <a:srgbClr val="FF0000"/>
                </a:solidFill>
              </a:rPr>
              <a:t>O4</a:t>
            </a:r>
            <a:r>
              <a:rPr lang="en-US" dirty="0" smtClean="0"/>
              <a:t> to the set of objects that verified O1 properties</a:t>
            </a:r>
          </a:p>
          <a:p>
            <a:r>
              <a:rPr lang="en-US" dirty="0" smtClean="0"/>
              <a:t>A={O2,O3,</a:t>
            </a:r>
            <a:r>
              <a:rPr lang="en-US" dirty="0" smtClean="0">
                <a:solidFill>
                  <a:srgbClr val="FF0000"/>
                </a:solidFill>
              </a:rPr>
              <a:t>O4</a:t>
            </a:r>
            <a:r>
              <a:rPr lang="en-US" dirty="0" smtClean="0"/>
              <a:t>}</a:t>
            </a:r>
          </a:p>
          <a:p>
            <a:r>
              <a:rPr lang="en-US" dirty="0" smtClean="0"/>
              <a:t>Now moving to O5</a:t>
            </a:r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Discovery FD in Hidden DB using AFC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BDF08-A4C9-CB4F-BFE0-513A7436EE9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060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747060" y="152401"/>
          <a:ext cx="6858000" cy="152416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14500"/>
                <a:gridCol w="1714500"/>
                <a:gridCol w="1714500"/>
                <a:gridCol w="1714500"/>
              </a:tblGrid>
              <a:tr h="5800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B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</a:tr>
              <a:tr h="24679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O1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0.2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0.3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0.4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</a:tr>
              <a:tr h="2286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O2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0.5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0.7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1.0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</a:tr>
              <a:tr h="2286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O3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0.1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0.2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0.4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</a:tr>
              <a:tr h="2286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O4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0.4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0.3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1.0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</a:tr>
              <a:tr h="2286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O5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0.1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0.2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0.7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solidFill>
                      <a:srgbClr val="FFC000"/>
                    </a:solidFill>
                  </a:tcPr>
                </a:tc>
              </a:tr>
              <a:tr h="1632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O6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0.2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1.0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0.4 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760865" y="320843"/>
            <a:ext cx="6858000" cy="219560"/>
          </a:xfrm>
          <a:prstGeom prst="rect">
            <a:avLst/>
          </a:prstGeom>
          <a:noFill/>
          <a:ln w="2857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10100" y="1796535"/>
            <a:ext cx="57608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A={O2,O3,O4} </a:t>
            </a:r>
            <a:r>
              <a:rPr lang="en-US" b="1" i="1" dirty="0" err="1">
                <a:solidFill>
                  <a:srgbClr val="C00000"/>
                </a:solidFill>
                <a:sym typeface="Wingdings"/>
              </a:rPr>
              <a:t>δ</a:t>
            </a:r>
            <a:r>
              <a:rPr lang="en-US" dirty="0">
                <a:solidFill>
                  <a:srgbClr val="C00000"/>
                </a:solidFill>
              </a:rPr>
              <a:t>=0.7  Lukasiewicz Implication: min (1,1-a+b)</a:t>
            </a:r>
          </a:p>
          <a:p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057400" y="2198524"/>
            <a:ext cx="7620000" cy="3668877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A=min(1,1-0.2+0.1)= min(1,0.9)=0.9</a:t>
            </a:r>
          </a:p>
          <a:p>
            <a:r>
              <a:rPr lang="en-US" dirty="0" smtClean="0"/>
              <a:t>B=min(1,1-0.3+0.2)=min(1,0.9)=0.9 </a:t>
            </a:r>
          </a:p>
          <a:p>
            <a:r>
              <a:rPr lang="en-US" dirty="0" smtClean="0"/>
              <a:t>C= min(1,1-0.4+0.7)=min(1,1.3)=1 </a:t>
            </a:r>
          </a:p>
          <a:p>
            <a:r>
              <a:rPr lang="en-US" dirty="0" smtClean="0"/>
              <a:t>The three properties of O5 implied O1 at </a:t>
            </a:r>
            <a:r>
              <a:rPr lang="en-US" b="1" i="1" dirty="0" smtClean="0">
                <a:sym typeface="Wingdings"/>
              </a:rPr>
              <a:t>δ </a:t>
            </a:r>
            <a:r>
              <a:rPr lang="en-US" dirty="0" smtClean="0"/>
              <a:t>level </a:t>
            </a:r>
          </a:p>
          <a:p>
            <a:r>
              <a:rPr lang="en-US" dirty="0" smtClean="0"/>
              <a:t>Add </a:t>
            </a:r>
            <a:r>
              <a:rPr lang="en-US" dirty="0" smtClean="0">
                <a:solidFill>
                  <a:srgbClr val="FF0000"/>
                </a:solidFill>
              </a:rPr>
              <a:t>O5</a:t>
            </a:r>
            <a:r>
              <a:rPr lang="en-US" dirty="0" smtClean="0"/>
              <a:t> to the set of objects that implied (verified O1 properties)</a:t>
            </a:r>
          </a:p>
          <a:p>
            <a:r>
              <a:rPr lang="en-US" dirty="0" smtClean="0"/>
              <a:t>A={O2,O3,O4,</a:t>
            </a:r>
            <a:r>
              <a:rPr lang="en-US" dirty="0" smtClean="0">
                <a:solidFill>
                  <a:srgbClr val="FF0000"/>
                </a:solidFill>
              </a:rPr>
              <a:t>O5</a:t>
            </a:r>
            <a:r>
              <a:rPr lang="en-US" dirty="0" smtClean="0"/>
              <a:t>}</a:t>
            </a:r>
          </a:p>
          <a:p>
            <a:r>
              <a:rPr lang="en-US" dirty="0" smtClean="0"/>
              <a:t>Now moving to O6</a:t>
            </a:r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Discovery FD in Hidden DB using AFC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BDF08-A4C9-CB4F-BFE0-513A7436EE9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278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719450" y="193819"/>
          <a:ext cx="6858000" cy="152416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14500"/>
                <a:gridCol w="1714500"/>
                <a:gridCol w="1714500"/>
                <a:gridCol w="1714500"/>
              </a:tblGrid>
              <a:tr h="5800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B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</a:tr>
              <a:tr h="24679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O1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0.2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0.3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0.4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</a:tr>
              <a:tr h="2286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O2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0.5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0.7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1.0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</a:tr>
              <a:tr h="2286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O3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0.1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0.2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0.4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</a:tr>
              <a:tr h="2286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O4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0.4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0.3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1.0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</a:tr>
              <a:tr h="2286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O5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0.1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0.7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</a:tr>
              <a:tr h="1632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O6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0.2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1.0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0.4 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733255" y="352927"/>
            <a:ext cx="6858000" cy="215088"/>
          </a:xfrm>
          <a:prstGeom prst="rect">
            <a:avLst/>
          </a:prstGeom>
          <a:noFill/>
          <a:ln w="2857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37710" y="1796535"/>
            <a:ext cx="60878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A={O2,O3,O4,O5} </a:t>
            </a:r>
            <a:r>
              <a:rPr lang="en-US" b="1" i="1" dirty="0" err="1">
                <a:solidFill>
                  <a:srgbClr val="C00000"/>
                </a:solidFill>
                <a:sym typeface="Wingdings"/>
              </a:rPr>
              <a:t>δ</a:t>
            </a:r>
            <a:r>
              <a:rPr lang="en-US" dirty="0">
                <a:solidFill>
                  <a:srgbClr val="C00000"/>
                </a:solidFill>
              </a:rPr>
              <a:t>=0.7  Lukasiewicz Implication: min (1,1-a+b)</a:t>
            </a:r>
          </a:p>
          <a:p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057400" y="2198524"/>
            <a:ext cx="7620000" cy="3668877"/>
          </a:xfrm>
        </p:spPr>
        <p:txBody>
          <a:bodyPr>
            <a:normAutofit/>
          </a:bodyPr>
          <a:lstStyle/>
          <a:p>
            <a:r>
              <a:rPr lang="en-US" dirty="0" smtClean="0"/>
              <a:t>A=min(1,1-0.2+0.2)= min(1,1)=1</a:t>
            </a:r>
          </a:p>
          <a:p>
            <a:r>
              <a:rPr lang="en-US" dirty="0" smtClean="0"/>
              <a:t>B=min(1,1-0.3+1.0)=min(1,1.7)=1 </a:t>
            </a:r>
          </a:p>
          <a:p>
            <a:r>
              <a:rPr lang="en-US" dirty="0" smtClean="0"/>
              <a:t>C= min(1,1-0.4+0.4)=min(1,1)=1 </a:t>
            </a:r>
          </a:p>
          <a:p>
            <a:r>
              <a:rPr lang="en-US" dirty="0" smtClean="0"/>
              <a:t>The three properties of O6 verified O1 at </a:t>
            </a:r>
            <a:r>
              <a:rPr lang="en-US" b="1" i="1" dirty="0" smtClean="0">
                <a:sym typeface="Wingdings"/>
              </a:rPr>
              <a:t>δ</a:t>
            </a:r>
            <a:r>
              <a:rPr lang="en-US" dirty="0" smtClean="0">
                <a:sym typeface="Wingdings"/>
              </a:rPr>
              <a:t> </a:t>
            </a:r>
            <a:r>
              <a:rPr lang="en-US" dirty="0" smtClean="0"/>
              <a:t>level </a:t>
            </a:r>
          </a:p>
          <a:p>
            <a:r>
              <a:rPr lang="en-US" dirty="0" smtClean="0"/>
              <a:t>Add </a:t>
            </a:r>
            <a:r>
              <a:rPr lang="en-US" dirty="0" smtClean="0">
                <a:solidFill>
                  <a:srgbClr val="FF0000"/>
                </a:solidFill>
              </a:rPr>
              <a:t>O6</a:t>
            </a:r>
            <a:r>
              <a:rPr lang="en-US" dirty="0" smtClean="0"/>
              <a:t> to the set of objects that verified O1 properties</a:t>
            </a:r>
          </a:p>
          <a:p>
            <a:r>
              <a:rPr lang="en-US" dirty="0" smtClean="0"/>
              <a:t>A={O2,O3,O4,O5,</a:t>
            </a:r>
            <a:r>
              <a:rPr lang="en-US" dirty="0" smtClean="0">
                <a:solidFill>
                  <a:srgbClr val="FF0000"/>
                </a:solidFill>
              </a:rPr>
              <a:t>O6</a:t>
            </a: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Discovery FD in Hidden DB using AFC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BDF08-A4C9-CB4F-BFE0-513A7436EE9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57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Getting the Minimum along A</a:t>
            </a:r>
            <a:endParaRPr lang="en-US" dirty="0">
              <a:solidFill>
                <a:srgbClr val="C00000"/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2133600" y="2180586"/>
          <a:ext cx="6858000" cy="178155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14500"/>
                <a:gridCol w="1714500"/>
                <a:gridCol w="1714500"/>
                <a:gridCol w="1714500"/>
              </a:tblGrid>
              <a:tr h="5800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A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B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C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</a:tr>
              <a:tr h="2286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O2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0.5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0.7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1.0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</a:tr>
              <a:tr h="2286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O3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0.1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0.2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0.4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</a:tr>
              <a:tr h="2286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O4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0.4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0.3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1.0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</a:tr>
              <a:tr h="2286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O5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0.1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0.2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0.7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</a:tr>
              <a:tr h="1632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O6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0.2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1.0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0.4 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4479815" y="2804067"/>
            <a:ext cx="440188" cy="312868"/>
          </a:xfrm>
          <a:prstGeom prst="rect">
            <a:avLst/>
          </a:prstGeom>
          <a:noFill/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182040" y="3393244"/>
            <a:ext cx="440188" cy="320581"/>
          </a:xfrm>
          <a:prstGeom prst="rect">
            <a:avLst/>
          </a:prstGeom>
          <a:noFill/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908815" y="3720956"/>
            <a:ext cx="440188" cy="250110"/>
          </a:xfrm>
          <a:prstGeom prst="rect">
            <a:avLst/>
          </a:prstGeom>
          <a:noFill/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2133599" y="4582068"/>
          <a:ext cx="6858000" cy="89077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14500"/>
                <a:gridCol w="1714500"/>
                <a:gridCol w="1714500"/>
                <a:gridCol w="1714500"/>
              </a:tblGrid>
              <a:tr h="5800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A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B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C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</a:tr>
              <a:tr h="24679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O1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0.2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0.3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0.4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</a:tr>
              <a:tr h="2286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MINIMUM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0.1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0.2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0.4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1981199" y="5625077"/>
            <a:ext cx="8191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>
              <a:buFont typeface="Wingdings" charset="2"/>
              <a:buChar char="§"/>
            </a:pPr>
            <a:r>
              <a:rPr lang="en-US" dirty="0">
                <a:sym typeface="Symbol"/>
              </a:rPr>
              <a:t>So </a:t>
            </a:r>
            <a:r>
              <a:rPr lang="en-US" i="1" dirty="0">
                <a:sym typeface="Symbol"/>
              </a:rPr>
              <a:t>f</a:t>
            </a:r>
            <a:r>
              <a:rPr lang="en-US" dirty="0">
                <a:sym typeface="Symbol"/>
              </a:rPr>
              <a:t>(A) = </a:t>
            </a:r>
            <a:r>
              <a:rPr lang="en-US" dirty="0">
                <a:sym typeface="Symbol"/>
              </a:rPr>
              <a:t>{A/0.1, B/0.2,C/0.4}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Discovery FD in Hidden DB using AFC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BDF08-A4C9-CB4F-BFE0-513A7436EE9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472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Outline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§"/>
            </a:pPr>
            <a:r>
              <a:rPr lang="en-US" dirty="0" smtClean="0"/>
              <a:t>Introduction</a:t>
            </a:r>
          </a:p>
          <a:p>
            <a:pPr>
              <a:buFont typeface="Wingdings" charset="2"/>
              <a:buChar char="§"/>
            </a:pPr>
            <a:r>
              <a:rPr lang="en-US" dirty="0" smtClean="0"/>
              <a:t>Objectives</a:t>
            </a:r>
          </a:p>
          <a:p>
            <a:pPr>
              <a:buFont typeface="Wingdings" charset="2"/>
              <a:buChar char="§"/>
            </a:pPr>
            <a:r>
              <a:rPr lang="en-US" dirty="0" smtClean="0"/>
              <a:t>Background </a:t>
            </a:r>
          </a:p>
          <a:p>
            <a:pPr>
              <a:buFont typeface="Wingdings" charset="2"/>
              <a:buChar char="§"/>
            </a:pPr>
            <a:r>
              <a:rPr lang="en-US" dirty="0" smtClean="0"/>
              <a:t>Related Works</a:t>
            </a:r>
          </a:p>
          <a:p>
            <a:pPr>
              <a:buFont typeface="Wingdings" charset="2"/>
              <a:buChar char="§"/>
            </a:pPr>
            <a:r>
              <a:rPr lang="en-US" dirty="0" smtClean="0"/>
              <a:t>Methodology</a:t>
            </a:r>
          </a:p>
          <a:p>
            <a:pPr>
              <a:buFont typeface="Wingdings" charset="2"/>
              <a:buChar char="§"/>
            </a:pPr>
            <a:r>
              <a:rPr lang="en-US" dirty="0" smtClean="0"/>
              <a:t>Experiment </a:t>
            </a:r>
          </a:p>
          <a:p>
            <a:pPr>
              <a:buFont typeface="Wingdings" charset="2"/>
              <a:buChar char="§"/>
            </a:pPr>
            <a:r>
              <a:rPr lang="en-US" dirty="0" smtClean="0"/>
              <a:t>Result and Discussion</a:t>
            </a:r>
          </a:p>
          <a:p>
            <a:pPr>
              <a:buFont typeface="Wingdings" charset="2"/>
              <a:buChar char="§"/>
            </a:pPr>
            <a:r>
              <a:rPr lang="en-US" dirty="0" smtClean="0"/>
              <a:t>Conclusion</a:t>
            </a:r>
          </a:p>
          <a:p>
            <a:pPr>
              <a:buFont typeface="Wingdings" charset="2"/>
              <a:buChar char="§"/>
            </a:pPr>
            <a:endParaRPr lang="en-US" dirty="0" smtClean="0"/>
          </a:p>
          <a:p>
            <a:pPr>
              <a:buFont typeface="Wingdings" charset="2"/>
              <a:buChar char="§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Discovery FD in Hidden DB using AFC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BDF08-A4C9-CB4F-BFE0-513A7436EE9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194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Getting the Minimum along A</a:t>
            </a:r>
            <a:endParaRPr lang="en-US" dirty="0">
              <a:solidFill>
                <a:srgbClr val="C00000"/>
              </a:solidFill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2133599" y="2067468"/>
          <a:ext cx="6858000" cy="89077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14500"/>
                <a:gridCol w="1714500"/>
                <a:gridCol w="1714500"/>
                <a:gridCol w="1714500"/>
              </a:tblGrid>
              <a:tr h="5800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A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B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C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</a:tr>
              <a:tr h="24679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O1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0.2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0.3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0.4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</a:tr>
              <a:tr h="2286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MINIMUM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0.1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0.2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0.4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1981199" y="3250176"/>
            <a:ext cx="8191632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ym typeface="Symbol"/>
              </a:rPr>
              <a:t>f</a:t>
            </a:r>
            <a:r>
              <a:rPr lang="en-US" dirty="0">
                <a:sym typeface="Symbol"/>
              </a:rPr>
              <a:t>(A</a:t>
            </a:r>
            <a:r>
              <a:rPr lang="en-US" dirty="0">
                <a:sym typeface="Symbol"/>
              </a:rPr>
              <a:t>) = {A/0.1, B/0.2,C/0.4}</a:t>
            </a:r>
            <a:r>
              <a:rPr lang="en-US" dirty="0"/>
              <a:t> </a:t>
            </a:r>
            <a:r>
              <a:rPr lang="en-US" b="1" i="1" dirty="0">
                <a:solidFill>
                  <a:srgbClr val="C00000"/>
                </a:solidFill>
                <a:sym typeface="Wingdings"/>
              </a:rPr>
              <a:t>δ</a:t>
            </a:r>
            <a:r>
              <a:rPr lang="en-US" dirty="0">
                <a:solidFill>
                  <a:srgbClr val="C00000"/>
                </a:solidFill>
              </a:rPr>
              <a:t>=0.7  Lukasiewicz Implication: min (1,1-a+b</a:t>
            </a:r>
            <a:r>
              <a:rPr lang="en-US" dirty="0">
                <a:solidFill>
                  <a:srgbClr val="C00000"/>
                </a:solidFill>
              </a:rPr>
              <a:t>)</a:t>
            </a:r>
          </a:p>
          <a:p>
            <a:pPr marL="285750" indent="-285750">
              <a:lnSpc>
                <a:spcPct val="150000"/>
              </a:lnSpc>
              <a:buFont typeface="Wingdings" charset="2"/>
              <a:buChar char="§"/>
            </a:pPr>
            <a:r>
              <a:rPr lang="en-US" dirty="0"/>
              <a:t>A=min(1,1-0.1+0.2</a:t>
            </a:r>
            <a:r>
              <a:rPr lang="en-US" dirty="0"/>
              <a:t>)= </a:t>
            </a:r>
            <a:r>
              <a:rPr lang="en-US" dirty="0"/>
              <a:t>min(1,1.1)=1</a:t>
            </a:r>
            <a:r>
              <a:rPr lang="en-US" dirty="0">
                <a:solidFill>
                  <a:srgbClr val="FF0000"/>
                </a:solidFill>
              </a:rPr>
              <a:t> &gt; 0.7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Wingdings" charset="2"/>
              <a:buChar char="§"/>
            </a:pPr>
            <a:r>
              <a:rPr lang="en-US" dirty="0"/>
              <a:t>B=min(1,1-0.2+0.3)=min(1,1.1)=</a:t>
            </a:r>
            <a:r>
              <a:rPr lang="en-US" dirty="0"/>
              <a:t>1 </a:t>
            </a:r>
            <a:r>
              <a:rPr lang="en-US" dirty="0">
                <a:solidFill>
                  <a:srgbClr val="FF0000"/>
                </a:solidFill>
              </a:rPr>
              <a:t>&gt; 0.7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Wingdings" charset="2"/>
              <a:buChar char="§"/>
            </a:pPr>
            <a:r>
              <a:rPr lang="en-US" dirty="0"/>
              <a:t>C= min(1,1-0.4+0.4)=min(1,1)=</a:t>
            </a:r>
            <a:r>
              <a:rPr lang="en-US" dirty="0"/>
              <a:t>1 </a:t>
            </a:r>
            <a:r>
              <a:rPr lang="en-US" dirty="0">
                <a:solidFill>
                  <a:srgbClr val="FF0000"/>
                </a:solidFill>
              </a:rPr>
              <a:t>&gt; 0.7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Wingdings" charset="2"/>
              <a:buChar char="§"/>
            </a:pPr>
            <a:r>
              <a:rPr lang="en-US" dirty="0"/>
              <a:t>The three properties of </a:t>
            </a:r>
            <a:r>
              <a:rPr lang="en-US" dirty="0"/>
              <a:t>f(A) </a:t>
            </a:r>
            <a:r>
              <a:rPr lang="en-US" dirty="0"/>
              <a:t>verified O1 at </a:t>
            </a:r>
            <a:r>
              <a:rPr lang="en-US" dirty="0"/>
              <a:t>δ level </a:t>
            </a:r>
          </a:p>
          <a:p>
            <a:pPr marL="285750" indent="-285750">
              <a:lnSpc>
                <a:spcPct val="150000"/>
              </a:lnSpc>
              <a:buFont typeface="Wingdings" charset="2"/>
              <a:buChar char="§"/>
            </a:pPr>
            <a:r>
              <a:rPr lang="en-US" dirty="0"/>
              <a:t>So O1 can be removed </a:t>
            </a:r>
            <a:r>
              <a:rPr lang="en-US" dirty="0"/>
              <a:t>normally </a:t>
            </a:r>
            <a:r>
              <a:rPr lang="en-US" dirty="0"/>
              <a:t>with no </a:t>
            </a:r>
            <a:r>
              <a:rPr lang="en-US" dirty="0"/>
              <a:t>change of Knowledge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Discovery FD in Hidden DB using AFC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BDF08-A4C9-CB4F-BFE0-513A7436EE9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129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981200" y="914400"/>
            <a:ext cx="6508377" cy="1143000"/>
          </a:xfrm>
        </p:spPr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Cont</a:t>
            </a:r>
            <a:r>
              <a:rPr lang="en-US" dirty="0"/>
              <a:t>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2181307"/>
            <a:ext cx="8229600" cy="4193365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Moving to the next Object O2 </a:t>
            </a:r>
          </a:p>
          <a:p>
            <a:r>
              <a:rPr lang="en-US" dirty="0" smtClean="0"/>
              <a:t>Same </a:t>
            </a:r>
            <a:r>
              <a:rPr lang="en-US" b="1" i="1" dirty="0" err="1">
                <a:sym typeface="Wingdings"/>
              </a:rPr>
              <a:t>δ</a:t>
            </a:r>
            <a:r>
              <a:rPr lang="en-US" dirty="0" smtClean="0"/>
              <a:t>=0.7 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2286000" y="4246409"/>
          <a:ext cx="6858000" cy="19527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14500"/>
                <a:gridCol w="1714500"/>
                <a:gridCol w="1714500"/>
                <a:gridCol w="1714500"/>
              </a:tblGrid>
              <a:tr h="4680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A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B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C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</a:tr>
              <a:tr h="2177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O2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0.5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0.7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1.0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</a:tr>
              <a:tr h="1524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O3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0.1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0.2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0.4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</a:tr>
              <a:tr h="2286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O4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0.4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0.3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1.0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</a:tr>
              <a:tr h="19951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O5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0.1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0.2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0.7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</a:tr>
              <a:tr h="2286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O6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0.2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1.0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0.4 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2286000" y="4699761"/>
            <a:ext cx="6858000" cy="353139"/>
          </a:xfrm>
          <a:prstGeom prst="rect">
            <a:avLst/>
          </a:prstGeom>
          <a:noFill/>
          <a:ln w="2857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Discovery FD in Hidden DB using AFC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BDF08-A4C9-CB4F-BFE0-513A7436EE9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987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Experimentation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Dataset: 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Abalone: </a:t>
            </a:r>
            <a:r>
              <a:rPr lang="en-US" dirty="0"/>
              <a:t>The Abalone dataset contains the physical measurements of abalones, which are large, edible sea snails.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4177 </a:t>
            </a:r>
            <a:r>
              <a:rPr lang="en-US" dirty="0"/>
              <a:t>rows and 9 columns. 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dirty="0"/>
              <a:t>columns include 1 categorical predictor (sex), 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7 </a:t>
            </a:r>
            <a:r>
              <a:rPr lang="en-US" dirty="0"/>
              <a:t>continuous </a:t>
            </a:r>
            <a:r>
              <a:rPr lang="en-US" dirty="0" smtClean="0"/>
              <a:t>predictors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Length</a:t>
            </a:r>
            <a:r>
              <a:rPr lang="en-US" dirty="0"/>
              <a:t>, Diameter, Height, Whole weight, Shucked weight, Viscera weight, Shell </a:t>
            </a:r>
            <a:r>
              <a:rPr lang="en-US" dirty="0" smtClean="0"/>
              <a:t>weight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Tools: Java, </a:t>
            </a:r>
            <a:r>
              <a:rPr lang="en-US" dirty="0" err="1" smtClean="0"/>
              <a:t>Metanome</a:t>
            </a:r>
            <a:r>
              <a:rPr lang="en-US" dirty="0" smtClean="0"/>
              <a:t>, </a:t>
            </a:r>
            <a:r>
              <a:rPr lang="en-US" dirty="0" err="1" smtClean="0"/>
              <a:t>ConexExp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Experimentation is also done for the DB: </a:t>
            </a:r>
            <a:r>
              <a:rPr lang="en-US" dirty="0" err="1" smtClean="0"/>
              <a:t>ncvoter</a:t>
            </a:r>
            <a:r>
              <a:rPr lang="en-US" dirty="0"/>
              <a:t> </a:t>
            </a:r>
            <a:r>
              <a:rPr lang="en-US" dirty="0" smtClean="0"/>
              <a:t>and OLX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Discovery FD in Hidden DB using AFC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BDF08-A4C9-CB4F-BFE0-513A7436EE9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853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Results and Discussion</a:t>
            </a:r>
            <a:endParaRPr lang="en-US" dirty="0">
              <a:solidFill>
                <a:srgbClr val="C00000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9446402"/>
              </p:ext>
            </p:extLst>
          </p:nvPr>
        </p:nvGraphicFramePr>
        <p:xfrm>
          <a:off x="838196" y="1895523"/>
          <a:ext cx="10515604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5964"/>
                <a:gridCol w="955964"/>
                <a:gridCol w="955964"/>
                <a:gridCol w="955964"/>
                <a:gridCol w="955964"/>
                <a:gridCol w="955964"/>
                <a:gridCol w="955964"/>
                <a:gridCol w="955964"/>
                <a:gridCol w="955964"/>
                <a:gridCol w="955964"/>
                <a:gridCol w="95596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DB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Column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FD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Abalone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4177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ncvoter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3752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4133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OLX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Discovery FD in Hidden DB using AFC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BDF08-A4C9-CB4F-BFE0-513A7436EE9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132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Conclusion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Proposed AFC preserved the functional dependency </a:t>
            </a:r>
          </a:p>
          <a:p>
            <a:r>
              <a:rPr lang="en-US" dirty="0" smtClean="0"/>
              <a:t>Reduced FC done without losing any information</a:t>
            </a:r>
          </a:p>
          <a:p>
            <a:r>
              <a:rPr lang="en-US" dirty="0" smtClean="0"/>
              <a:t>Discovering Functional dependency is possible even if database is hidden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Discovery FD in Hidden DB using AFC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BDF08-A4C9-CB4F-BFE0-513A7436EE9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900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Acknowledgement 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 smtClean="0"/>
              <a:t>I would like to thank </a:t>
            </a:r>
          </a:p>
          <a:p>
            <a:pPr lvl="1">
              <a:lnSpc>
                <a:spcPct val="100000"/>
              </a:lnSpc>
              <a:buFont typeface="Courier New" charset="0"/>
              <a:buChar char="o"/>
            </a:pPr>
            <a:r>
              <a:rPr lang="en-US" dirty="0" smtClean="0"/>
              <a:t>Dr. Ali </a:t>
            </a:r>
            <a:r>
              <a:rPr lang="en-US" dirty="0" err="1"/>
              <a:t>J</a:t>
            </a:r>
            <a:r>
              <a:rPr lang="en-US" dirty="0" err="1" smtClean="0"/>
              <a:t>aoua</a:t>
            </a:r>
            <a:r>
              <a:rPr lang="en-US" dirty="0" smtClean="0"/>
              <a:t> and his research team </a:t>
            </a:r>
          </a:p>
          <a:p>
            <a:pPr lvl="1">
              <a:lnSpc>
                <a:spcPct val="100000"/>
              </a:lnSpc>
              <a:buFont typeface="Courier New" charset="0"/>
              <a:buChar char="o"/>
            </a:pPr>
            <a:r>
              <a:rPr lang="en-US" dirty="0"/>
              <a:t>E</a:t>
            </a:r>
            <a:r>
              <a:rPr lang="en-US" dirty="0" smtClean="0"/>
              <a:t>specially Eng. Fahad Islam (RA)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 smtClean="0"/>
              <a:t>for their kind support.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Discovery FD in Hidden DB using AFC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BDF08-A4C9-CB4F-BFE0-513A7436EE9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807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algn="ctr"/>
            <a:endParaRPr lang="en-US" dirty="0" smtClean="0"/>
          </a:p>
          <a:p>
            <a:pPr marL="0" indent="0" algn="ctr">
              <a:buNone/>
            </a:pPr>
            <a:r>
              <a:rPr lang="en-US" sz="4800" dirty="0" smtClean="0">
                <a:solidFill>
                  <a:srgbClr val="C00000"/>
                </a:solidFill>
              </a:rPr>
              <a:t>Thank You!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Discovery FD in Hidden DB using AFC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BDF08-A4C9-CB4F-BFE0-513A7436EE9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08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0790" y="1825625"/>
            <a:ext cx="11641002" cy="4351338"/>
          </a:xfrm>
        </p:spPr>
        <p:txBody>
          <a:bodyPr/>
          <a:lstStyle/>
          <a:p>
            <a:pPr algn="just">
              <a:buFont typeface="Wingdings" charset="2"/>
              <a:buChar char="§"/>
            </a:pPr>
            <a:endParaRPr lang="en-US" dirty="0"/>
          </a:p>
          <a:p>
            <a:pPr algn="just">
              <a:buFont typeface="Wingdings" charset="2"/>
              <a:buChar char="§"/>
            </a:pPr>
            <a:r>
              <a:rPr lang="en-US" dirty="0"/>
              <a:t>Analyzing uncertain data is a challenging problem</a:t>
            </a:r>
          </a:p>
          <a:p>
            <a:pPr algn="just">
              <a:buFont typeface="Wingdings" charset="2"/>
              <a:buChar char="§"/>
            </a:pPr>
            <a:endParaRPr lang="en-US" dirty="0"/>
          </a:p>
          <a:p>
            <a:pPr algn="just">
              <a:buFont typeface="Wingdings" charset="2"/>
              <a:buChar char="§"/>
            </a:pPr>
            <a:r>
              <a:rPr lang="en-US" dirty="0"/>
              <a:t>Data are rapidly increasing which complicates the analysis process</a:t>
            </a:r>
          </a:p>
          <a:p>
            <a:pPr algn="just">
              <a:buFont typeface="Wingdings" charset="2"/>
              <a:buChar char="§"/>
            </a:pPr>
            <a:endParaRPr lang="en-US" dirty="0"/>
          </a:p>
          <a:p>
            <a:pPr algn="just">
              <a:buFont typeface="Wingdings" charset="2"/>
              <a:buChar char="§"/>
            </a:pPr>
            <a:r>
              <a:rPr lang="en-US" dirty="0" smtClean="0"/>
              <a:t>Data </a:t>
            </a:r>
            <a:r>
              <a:rPr lang="en-US" dirty="0"/>
              <a:t>reduction techniques handling uncertainty are highly </a:t>
            </a:r>
            <a:r>
              <a:rPr lang="en-US" dirty="0" smtClean="0"/>
              <a:t>required</a:t>
            </a:r>
          </a:p>
          <a:p>
            <a:pPr algn="just">
              <a:buFont typeface="Wingdings" charset="2"/>
              <a:buChar char="§"/>
            </a:pPr>
            <a:endParaRPr lang="en-US" dirty="0"/>
          </a:p>
          <a:p>
            <a:pPr algn="just">
              <a:buFont typeface="Wingdings" charset="2"/>
              <a:buChar char="§"/>
            </a:pPr>
            <a:r>
              <a:rPr lang="en-US" dirty="0" smtClean="0"/>
              <a:t>Display mostly related dataset to the users 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FC5E-4AB7-45F5-BD2E-614EC478D9F4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Discovery FD in Hidden DB using AFC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929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043" y="1880217"/>
            <a:ext cx="11309182" cy="4225308"/>
          </a:xfrm>
        </p:spPr>
        <p:txBody>
          <a:bodyPr>
            <a:normAutofit/>
          </a:bodyPr>
          <a:lstStyle/>
          <a:p>
            <a:pPr algn="just">
              <a:buFont typeface="Wingdings" charset="2"/>
              <a:buChar char="§"/>
            </a:pPr>
            <a:r>
              <a:rPr lang="en-US" sz="2400" dirty="0"/>
              <a:t>Conceptually reduce uncertain formatted data without losing dependencies between different attributes with respect to the original dataset</a:t>
            </a:r>
          </a:p>
          <a:p>
            <a:pPr algn="just">
              <a:buFont typeface="Wingdings" charset="2"/>
              <a:buChar char="§"/>
            </a:pPr>
            <a:endParaRPr lang="en-US" sz="2400" dirty="0"/>
          </a:p>
          <a:p>
            <a:pPr algn="just">
              <a:buFont typeface="Wingdings" charset="2"/>
              <a:buChar char="§"/>
            </a:pPr>
            <a:r>
              <a:rPr lang="en-US" sz="2400" dirty="0"/>
              <a:t> </a:t>
            </a:r>
            <a:r>
              <a:rPr lang="en-US" sz="2400" dirty="0"/>
              <a:t>R</a:t>
            </a:r>
            <a:r>
              <a:rPr lang="en-US" sz="2400" dirty="0" smtClean="0"/>
              <a:t>eduction method </a:t>
            </a:r>
            <a:r>
              <a:rPr lang="en-US" sz="2400" dirty="0"/>
              <a:t>based on Formal Concept Analysis Theory (FCA) are proposed:</a:t>
            </a:r>
          </a:p>
          <a:p>
            <a:pPr lvl="1" algn="just">
              <a:buFont typeface="Courier New" charset="0"/>
              <a:buChar char="o"/>
            </a:pPr>
            <a:r>
              <a:rPr lang="en-US" sz="2000" dirty="0"/>
              <a:t>Approximate data reduction without loosing functional dependencies (FD</a:t>
            </a:r>
            <a:r>
              <a:rPr lang="en-US" sz="2000" dirty="0" smtClean="0"/>
              <a:t>)</a:t>
            </a:r>
          </a:p>
          <a:p>
            <a:pPr lvl="1" algn="just">
              <a:buFont typeface="Wingdings" charset="2"/>
              <a:buChar char="§"/>
            </a:pPr>
            <a:endParaRPr lang="en-US" sz="2000" dirty="0"/>
          </a:p>
          <a:p>
            <a:pPr algn="just">
              <a:buFont typeface="Wingdings" charset="2"/>
              <a:buChar char="§"/>
            </a:pPr>
            <a:r>
              <a:rPr lang="en-US" sz="2400" dirty="0"/>
              <a:t>To what extent the reduced dataset is preserving or even improving the </a:t>
            </a:r>
            <a:r>
              <a:rPr lang="en-US" sz="2400" dirty="0" smtClean="0"/>
              <a:t>functional dependency of a hidden database.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FC5E-4AB7-45F5-BD2E-614EC478D9F4}" type="slidenum">
              <a:rPr lang="en-US" smtClean="0"/>
              <a:t>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Discovery FD in Hidden DB using AFC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09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Table 24"/>
          <p:cNvGraphicFramePr>
            <a:graphicFrameLocks noGrp="1"/>
          </p:cNvGraphicFramePr>
          <p:nvPr>
            <p:extLst/>
          </p:nvPr>
        </p:nvGraphicFramePr>
        <p:xfrm>
          <a:off x="924897" y="4470107"/>
          <a:ext cx="4790817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3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9479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5931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1053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94262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295252">
                <a:tc>
                  <a:txBody>
                    <a:bodyPr/>
                    <a:lstStyle/>
                    <a:p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Preying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Flying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Bird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Mammal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5252">
                <a:tc>
                  <a:txBody>
                    <a:bodyPr/>
                    <a:lstStyle/>
                    <a:p>
                      <a:r>
                        <a:rPr lang="en-US" sz="1600" b="1" dirty="0"/>
                        <a:t>Lion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5252">
                <a:tc>
                  <a:txBody>
                    <a:bodyPr/>
                    <a:lstStyle/>
                    <a:p>
                      <a:r>
                        <a:rPr lang="en-US" sz="1600" b="1" dirty="0"/>
                        <a:t>Finch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95252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/>
                        <a:t>Eagle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95252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/>
                        <a:t>Hare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95252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/>
                        <a:t>Ostrich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593" y="141670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Background-Galois Connection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4405" y="1479808"/>
            <a:ext cx="11771651" cy="5241667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§"/>
            </a:pPr>
            <a:r>
              <a:rPr lang="en-US" sz="2400" dirty="0"/>
              <a:t>Galois connection is a main notion in FCA used to extract implications</a:t>
            </a:r>
          </a:p>
          <a:p>
            <a:pPr>
              <a:buFont typeface="Wingdings" charset="2"/>
              <a:buChar char="§"/>
            </a:pPr>
            <a:r>
              <a:rPr lang="en-US" sz="2400" dirty="0"/>
              <a:t>Crisp Galois Connection operators R and Q are defined as: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</a:rPr>
              <a:t>A</a:t>
            </a:r>
            <a:r>
              <a:rPr lang="en-US" sz="2400" baseline="30000" dirty="0">
                <a:solidFill>
                  <a:srgbClr val="C00000"/>
                </a:solidFill>
              </a:rPr>
              <a:t>R</a:t>
            </a:r>
            <a:r>
              <a:rPr lang="en-US" sz="2400" dirty="0">
                <a:solidFill>
                  <a:srgbClr val="C00000"/>
                </a:solidFill>
              </a:rPr>
              <a:t> = {m| Ɐg, g ∈ A: (g, m) ∈ I}, B</a:t>
            </a:r>
            <a:r>
              <a:rPr lang="en-US" sz="2400" baseline="30000" dirty="0">
                <a:solidFill>
                  <a:srgbClr val="C00000"/>
                </a:solidFill>
              </a:rPr>
              <a:t>Q</a:t>
            </a:r>
            <a:r>
              <a:rPr lang="en-US" sz="2400" dirty="0">
                <a:solidFill>
                  <a:srgbClr val="C00000"/>
                </a:solidFill>
              </a:rPr>
              <a:t> = {g | Ɐm, m ∈ B: (g, m) ∈ I}</a:t>
            </a:r>
          </a:p>
          <a:p>
            <a:pPr>
              <a:buFont typeface="Wingdings" charset="2"/>
              <a:buChar char="§"/>
            </a:pPr>
            <a:r>
              <a:rPr lang="en-US" sz="2400" dirty="0"/>
              <a:t>Where A ⊆ G and B ⊆ M</a:t>
            </a:r>
          </a:p>
          <a:p>
            <a:pPr>
              <a:buFont typeface="Wingdings" charset="2"/>
              <a:buChar char="§"/>
            </a:pPr>
            <a:endParaRPr lang="en-US" sz="2400" dirty="0"/>
          </a:p>
          <a:p>
            <a:pPr>
              <a:buFont typeface="Wingdings" charset="2"/>
              <a:buChar char="§"/>
            </a:pPr>
            <a:r>
              <a:rPr lang="en-US" sz="2400" dirty="0"/>
              <a:t>Example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544498" y="6499571"/>
            <a:ext cx="2743200" cy="365125"/>
          </a:xfrm>
        </p:spPr>
        <p:txBody>
          <a:bodyPr/>
          <a:lstStyle/>
          <a:p>
            <a:fld id="{C4C9FC5E-4AB7-45F5-BD2E-614EC478D9F4}" type="slidenum">
              <a:rPr lang="en-US" smtClean="0"/>
              <a:t>5</a:t>
            </a:fld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3316562" y="3825681"/>
            <a:ext cx="561112" cy="1933730"/>
            <a:chOff x="5487144" y="3123016"/>
            <a:chExt cx="561112" cy="1933730"/>
          </a:xfrm>
        </p:grpSpPr>
        <p:sp>
          <p:nvSpPr>
            <p:cNvPr id="9" name="Rectangle 8"/>
            <p:cNvSpPr/>
            <p:nvPr/>
          </p:nvSpPr>
          <p:spPr>
            <a:xfrm>
              <a:off x="5519446" y="4504345"/>
              <a:ext cx="528810" cy="552401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5487144" y="3123016"/>
              <a:ext cx="296709" cy="666789"/>
              <a:chOff x="5487144" y="3123016"/>
              <a:chExt cx="296709" cy="666789"/>
            </a:xfrm>
          </p:grpSpPr>
          <p:cxnSp>
            <p:nvCxnSpPr>
              <p:cNvPr id="8" name="Straight Arrow Connector 7"/>
              <p:cNvCxnSpPr/>
              <p:nvPr/>
            </p:nvCxnSpPr>
            <p:spPr>
              <a:xfrm>
                <a:off x="5640631" y="3415229"/>
                <a:ext cx="3471" cy="374576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/>
              <p:cNvSpPr txBox="1"/>
              <p:nvPr/>
            </p:nvSpPr>
            <p:spPr>
              <a:xfrm>
                <a:off x="5487144" y="3123016"/>
                <a:ext cx="2967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B</a:t>
                </a:r>
              </a:p>
            </p:txBody>
          </p:sp>
        </p:grpSp>
      </p:grpSp>
      <p:grpSp>
        <p:nvGrpSpPr>
          <p:cNvPr id="22" name="Group 21"/>
          <p:cNvGrpSpPr/>
          <p:nvPr/>
        </p:nvGrpSpPr>
        <p:grpSpPr>
          <a:xfrm>
            <a:off x="105262" y="5241213"/>
            <a:ext cx="786844" cy="574053"/>
            <a:chOff x="2716519" y="4548797"/>
            <a:chExt cx="786844" cy="574053"/>
          </a:xfrm>
        </p:grpSpPr>
        <p:sp>
          <p:nvSpPr>
            <p:cNvPr id="10" name="Left Brace 9"/>
            <p:cNvSpPr/>
            <p:nvPr/>
          </p:nvSpPr>
          <p:spPr>
            <a:xfrm>
              <a:off x="3272009" y="4548797"/>
              <a:ext cx="231354" cy="574053"/>
            </a:xfrm>
            <a:prstGeom prst="leftBrac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716519" y="4651157"/>
              <a:ext cx="4232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B</a:t>
              </a:r>
              <a:r>
                <a:rPr lang="en-US" baseline="30000" dirty="0">
                  <a:solidFill>
                    <a:srgbClr val="C00000"/>
                  </a:solidFill>
                </a:rPr>
                <a:t>Q</a:t>
              </a:r>
              <a:endParaRPr lang="en-US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3361407" y="3812556"/>
            <a:ext cx="1397619" cy="1946855"/>
            <a:chOff x="5531988" y="3131157"/>
            <a:chExt cx="1397619" cy="1946855"/>
          </a:xfrm>
        </p:grpSpPr>
        <p:sp>
          <p:nvSpPr>
            <p:cNvPr id="13" name="Rectangle 12"/>
            <p:cNvSpPr/>
            <p:nvPr/>
          </p:nvSpPr>
          <p:spPr>
            <a:xfrm>
              <a:off x="5531988" y="4525611"/>
              <a:ext cx="1397619" cy="552401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5883006" y="3131157"/>
              <a:ext cx="980502" cy="638453"/>
              <a:chOff x="5883006" y="3131157"/>
              <a:chExt cx="980502" cy="638453"/>
            </a:xfrm>
          </p:grpSpPr>
          <p:sp>
            <p:nvSpPr>
              <p:cNvPr id="17" name="Left Brace 16"/>
              <p:cNvSpPr/>
              <p:nvPr/>
            </p:nvSpPr>
            <p:spPr>
              <a:xfrm rot="5400000">
                <a:off x="6074884" y="3344542"/>
                <a:ext cx="233190" cy="616945"/>
              </a:xfrm>
              <a:prstGeom prst="leftBrace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6036494" y="3131157"/>
                <a:ext cx="8270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A</a:t>
                </a:r>
                <a:r>
                  <a:rPr lang="en-US" baseline="30000" dirty="0">
                    <a:solidFill>
                      <a:srgbClr val="C00000"/>
                    </a:solidFill>
                  </a:rPr>
                  <a:t>R </a:t>
                </a:r>
                <a:r>
                  <a:rPr lang="en-US" dirty="0">
                    <a:solidFill>
                      <a:srgbClr val="C00000"/>
                    </a:solidFill>
                  </a:rPr>
                  <a:t>(B</a:t>
                </a:r>
                <a:r>
                  <a:rPr lang="en-US" baseline="30000" dirty="0">
                    <a:solidFill>
                      <a:srgbClr val="C00000"/>
                    </a:solidFill>
                  </a:rPr>
                  <a:t>Q</a:t>
                </a:r>
                <a:r>
                  <a:rPr lang="en-US" dirty="0">
                    <a:solidFill>
                      <a:srgbClr val="C00000"/>
                    </a:solidFill>
                  </a:rPr>
                  <a:t>)</a:t>
                </a:r>
              </a:p>
            </p:txBody>
          </p:sp>
        </p:grpSp>
      </p:grpSp>
      <p:sp>
        <p:nvSpPr>
          <p:cNvPr id="19" name="Rounded Rectangle 18"/>
          <p:cNvSpPr/>
          <p:nvPr/>
        </p:nvSpPr>
        <p:spPr>
          <a:xfrm>
            <a:off x="5874857" y="4992684"/>
            <a:ext cx="1482873" cy="48422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Flying → Bird</a:t>
            </a:r>
          </a:p>
        </p:txBody>
      </p:sp>
      <p:grpSp>
        <p:nvGrpSpPr>
          <p:cNvPr id="50" name="Group 49"/>
          <p:cNvGrpSpPr/>
          <p:nvPr/>
        </p:nvGrpSpPr>
        <p:grpSpPr>
          <a:xfrm>
            <a:off x="8573290" y="2211913"/>
            <a:ext cx="3335175" cy="2321988"/>
            <a:chOff x="829778" y="2686928"/>
            <a:chExt cx="4956494" cy="3439235"/>
          </a:xfrm>
        </p:grpSpPr>
        <p:grpSp>
          <p:nvGrpSpPr>
            <p:cNvPr id="51" name="Group 50"/>
            <p:cNvGrpSpPr/>
            <p:nvPr/>
          </p:nvGrpSpPr>
          <p:grpSpPr>
            <a:xfrm>
              <a:off x="829778" y="2686928"/>
              <a:ext cx="4956494" cy="3439235"/>
              <a:chOff x="2438241" y="2686928"/>
              <a:chExt cx="4956494" cy="3439235"/>
            </a:xfrm>
          </p:grpSpPr>
          <p:grpSp>
            <p:nvGrpSpPr>
              <p:cNvPr id="54" name="Group 53"/>
              <p:cNvGrpSpPr/>
              <p:nvPr/>
            </p:nvGrpSpPr>
            <p:grpSpPr>
              <a:xfrm>
                <a:off x="2438241" y="2686928"/>
                <a:ext cx="4956494" cy="3439235"/>
                <a:chOff x="1435706" y="2686928"/>
                <a:chExt cx="4956494" cy="3439235"/>
              </a:xfrm>
            </p:grpSpPr>
            <p:sp>
              <p:nvSpPr>
                <p:cNvPr id="55" name="Oval 54"/>
                <p:cNvSpPr/>
                <p:nvPr/>
              </p:nvSpPr>
              <p:spPr>
                <a:xfrm>
                  <a:off x="1435706" y="3202931"/>
                  <a:ext cx="1808437" cy="2923232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noFill/>
                  </a:endParaRPr>
                </a:p>
              </p:txBody>
            </p:sp>
            <p:sp>
              <p:nvSpPr>
                <p:cNvPr id="56" name="Oval 55"/>
                <p:cNvSpPr/>
                <p:nvPr/>
              </p:nvSpPr>
              <p:spPr>
                <a:xfrm>
                  <a:off x="4583763" y="3202931"/>
                  <a:ext cx="1808437" cy="2923232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noFill/>
                  </a:endParaRPr>
                </a:p>
              </p:txBody>
            </p:sp>
            <p:sp>
              <p:nvSpPr>
                <p:cNvPr id="57" name="Oval 56"/>
                <p:cNvSpPr/>
                <p:nvPr/>
              </p:nvSpPr>
              <p:spPr>
                <a:xfrm>
                  <a:off x="2015511" y="4321196"/>
                  <a:ext cx="648829" cy="635064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Oval 57"/>
                <p:cNvSpPr/>
                <p:nvPr/>
              </p:nvSpPr>
              <p:spPr>
                <a:xfrm>
                  <a:off x="5245849" y="4210750"/>
                  <a:ext cx="538390" cy="883567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TextBox 58"/>
                <p:cNvSpPr txBox="1"/>
                <p:nvPr/>
              </p:nvSpPr>
              <p:spPr>
                <a:xfrm>
                  <a:off x="2043121" y="5171960"/>
                  <a:ext cx="48317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dirty="0"/>
                    <a:t>A</a:t>
                  </a:r>
                </a:p>
              </p:txBody>
            </p:sp>
            <p:sp>
              <p:nvSpPr>
                <p:cNvPr id="60" name="TextBox 59"/>
                <p:cNvSpPr txBox="1"/>
                <p:nvPr/>
              </p:nvSpPr>
              <p:spPr>
                <a:xfrm>
                  <a:off x="1905071" y="2686928"/>
                  <a:ext cx="993950" cy="6838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dirty="0"/>
                    <a:t>B</a:t>
                  </a:r>
                  <a:r>
                    <a:rPr lang="en-US" sz="2400" baseline="30000" dirty="0"/>
                    <a:t>Q</a:t>
                  </a:r>
                </a:p>
              </p:txBody>
            </p:sp>
            <p:sp>
              <p:nvSpPr>
                <p:cNvPr id="61" name="TextBox 60"/>
                <p:cNvSpPr txBox="1"/>
                <p:nvPr/>
              </p:nvSpPr>
              <p:spPr>
                <a:xfrm>
                  <a:off x="5053130" y="2686928"/>
                  <a:ext cx="993950" cy="6838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dirty="0"/>
                    <a:t>A</a:t>
                  </a:r>
                  <a:r>
                    <a:rPr lang="en-US" sz="2400" baseline="30000" dirty="0"/>
                    <a:t>R</a:t>
                  </a:r>
                </a:p>
              </p:txBody>
            </p:sp>
            <p:sp>
              <p:nvSpPr>
                <p:cNvPr id="62" name="TextBox 61"/>
                <p:cNvSpPr txBox="1"/>
                <p:nvPr/>
              </p:nvSpPr>
              <p:spPr>
                <a:xfrm>
                  <a:off x="5301069" y="5311975"/>
                  <a:ext cx="48317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dirty="0"/>
                    <a:t>B</a:t>
                  </a:r>
                </a:p>
              </p:txBody>
            </p:sp>
            <p:cxnSp>
              <p:nvCxnSpPr>
                <p:cNvPr id="63" name="Straight Arrow Connector 62"/>
                <p:cNvCxnSpPr>
                  <a:stCxn id="57" idx="4"/>
                </p:cNvCxnSpPr>
                <p:nvPr/>
              </p:nvCxnSpPr>
              <p:spPr>
                <a:xfrm>
                  <a:off x="2339926" y="4956260"/>
                  <a:ext cx="2961143" cy="1169903"/>
                </a:xfrm>
                <a:prstGeom prst="straightConnector1">
                  <a:avLst/>
                </a:prstGeom>
                <a:ln>
                  <a:solidFill>
                    <a:srgbClr val="C00000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Arrow Connector 63"/>
                <p:cNvCxnSpPr>
                  <a:stCxn id="58" idx="0"/>
                </p:cNvCxnSpPr>
                <p:nvPr/>
              </p:nvCxnSpPr>
              <p:spPr>
                <a:xfrm flipH="1" flipV="1">
                  <a:off x="2526291" y="3202931"/>
                  <a:ext cx="2988753" cy="1007819"/>
                </a:xfrm>
                <a:prstGeom prst="straightConnector1">
                  <a:avLst/>
                </a:prstGeom>
                <a:ln>
                  <a:solidFill>
                    <a:srgbClr val="C00000"/>
                  </a:solidFill>
                  <a:prstDash val="dash"/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3" name="Straight Arrow Connector 52"/>
              <p:cNvCxnSpPr>
                <a:stCxn id="57" idx="0"/>
              </p:cNvCxnSpPr>
              <p:nvPr/>
            </p:nvCxnSpPr>
            <p:spPr>
              <a:xfrm flipV="1">
                <a:off x="3342461" y="3202931"/>
                <a:ext cx="2961143" cy="1118265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2" name="Straight Arrow Connector 51"/>
            <p:cNvCxnSpPr>
              <a:stCxn id="58" idx="4"/>
            </p:cNvCxnSpPr>
            <p:nvPr/>
          </p:nvCxnSpPr>
          <p:spPr>
            <a:xfrm flipH="1">
              <a:off x="1920363" y="5094317"/>
              <a:ext cx="2988753" cy="1031846"/>
            </a:xfrm>
            <a:prstGeom prst="straightConnector1">
              <a:avLst/>
            </a:prstGeom>
            <a:ln>
              <a:solidFill>
                <a:srgbClr val="C00000"/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Discovery FD in Hidden DB using AFC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694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4494"/>
            <a:ext cx="10515600" cy="1325563"/>
          </a:xfrm>
        </p:spPr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Selected Related Works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charset="2"/>
              <a:buChar char="§"/>
            </a:pPr>
            <a:r>
              <a:rPr lang="en-US" dirty="0" smtClean="0"/>
              <a:t>Functional Dependency Discovery </a:t>
            </a:r>
          </a:p>
          <a:p>
            <a:pPr lvl="1" algn="just">
              <a:buFont typeface="Courier New" charset="0"/>
              <a:buChar char="o"/>
            </a:pPr>
            <a:r>
              <a:rPr lang="en-US" sz="1800" i="1" dirty="0" err="1"/>
              <a:t>Papenbrock</a:t>
            </a:r>
            <a:r>
              <a:rPr lang="en-US" sz="1800" i="1" dirty="0"/>
              <a:t>, Thorsten, et al. "Functional dependency discovery: An experimental evaluation of seven algorithms." Proceedings of the VLDB Endowment 8.10 (2015): 1082-1093</a:t>
            </a:r>
            <a:r>
              <a:rPr lang="en-US" sz="1800" i="1" dirty="0" smtClean="0"/>
              <a:t>.</a:t>
            </a:r>
          </a:p>
          <a:p>
            <a:pPr algn="just">
              <a:buFont typeface="Wingdings" charset="2"/>
              <a:buChar char="§"/>
            </a:pPr>
            <a:endParaRPr lang="en-US" dirty="0" smtClean="0"/>
          </a:p>
          <a:p>
            <a:pPr algn="just">
              <a:buFont typeface="Wingdings" charset="2"/>
              <a:buChar char="§"/>
            </a:pPr>
            <a:r>
              <a:rPr lang="en-US" dirty="0" smtClean="0"/>
              <a:t>Reduction</a:t>
            </a:r>
          </a:p>
          <a:p>
            <a:pPr lvl="1" algn="just">
              <a:buFont typeface="Courier New" charset="0"/>
              <a:buChar char="o"/>
            </a:pPr>
            <a:r>
              <a:rPr lang="en-US" sz="1800" i="1" dirty="0" err="1" smtClean="0"/>
              <a:t>Elloumi</a:t>
            </a:r>
            <a:r>
              <a:rPr lang="en-US" sz="1800" i="1" dirty="0"/>
              <a:t>, Samir, et al. "A multi-level conceptual data reduction approach based on the Lukasiewicz implication." Information Sciences 163.4 (2004): 253-262</a:t>
            </a:r>
            <a:r>
              <a:rPr lang="en-US" i="1" dirty="0" smtClean="0"/>
              <a:t>.</a:t>
            </a:r>
          </a:p>
          <a:p>
            <a:pPr lvl="1" algn="just">
              <a:buFont typeface="Courier New" charset="0"/>
              <a:buChar char="o"/>
            </a:pPr>
            <a:endParaRPr lang="en-US" i="1" dirty="0" smtClean="0"/>
          </a:p>
          <a:p>
            <a:pPr lvl="1" algn="just">
              <a:buFont typeface="Courier New" charset="0"/>
              <a:buChar char="o"/>
            </a:pPr>
            <a:r>
              <a:rPr lang="en-US" sz="1800" i="1" dirty="0" err="1" smtClean="0"/>
              <a:t>Rezk</a:t>
            </a:r>
            <a:r>
              <a:rPr lang="en-US" sz="1800" i="1" dirty="0" smtClean="0"/>
              <a:t>, </a:t>
            </a:r>
            <a:r>
              <a:rPr lang="en-US" sz="1800" i="1" dirty="0" err="1" smtClean="0"/>
              <a:t>Eman</a:t>
            </a:r>
            <a:r>
              <a:rPr lang="en-US" sz="1800" i="1" dirty="0" smtClean="0"/>
              <a:t>, et al. "Uncertain training data set conceptual reduction: A machine learning perspective." Fuzzy Systems (FUZZ-IEEE), 2016 IEEE International Conference on. IEEE, 2016.</a:t>
            </a:r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Discovery FD in Hidden DB using AFC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BDF08-A4C9-CB4F-BFE0-513A7436EE9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945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Methods </a:t>
            </a:r>
            <a:r>
              <a:rPr lang="mr-IN" dirty="0" smtClean="0">
                <a:solidFill>
                  <a:srgbClr val="C00000"/>
                </a:solidFill>
              </a:rPr>
              <a:t>–</a:t>
            </a:r>
            <a:r>
              <a:rPr lang="en-US" dirty="0" smtClean="0">
                <a:solidFill>
                  <a:srgbClr val="C00000"/>
                </a:solidFill>
              </a:rPr>
              <a:t> 7 Algorithms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en-US" dirty="0" smtClean="0"/>
              <a:t>The most cited and most important algorithm for functional dependency discovery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charset="2"/>
              <a:buChar char="§"/>
            </a:pPr>
            <a:r>
              <a:rPr lang="en-US" dirty="0"/>
              <a:t>The </a:t>
            </a:r>
            <a:r>
              <a:rPr lang="en-US" dirty="0" err="1"/>
              <a:t>Tane</a:t>
            </a:r>
            <a:r>
              <a:rPr lang="en-US" dirty="0"/>
              <a:t> algorithm by </a:t>
            </a:r>
            <a:r>
              <a:rPr lang="en-US" dirty="0" err="1"/>
              <a:t>Huhtala</a:t>
            </a:r>
            <a:r>
              <a:rPr lang="en-US" dirty="0"/>
              <a:t> et al</a:t>
            </a:r>
            <a:r>
              <a:rPr lang="en-US" dirty="0" smtClean="0"/>
              <a:t>.</a:t>
            </a:r>
          </a:p>
          <a:p>
            <a:pPr>
              <a:buFont typeface="Wingdings" charset="2"/>
              <a:buChar char="§"/>
            </a:pPr>
            <a:endParaRPr lang="en-US" dirty="0" smtClean="0"/>
          </a:p>
          <a:p>
            <a:pPr>
              <a:lnSpc>
                <a:spcPct val="120000"/>
              </a:lnSpc>
              <a:buFont typeface="Wingdings" charset="2"/>
              <a:buChar char="§"/>
            </a:pPr>
            <a:r>
              <a:rPr lang="en-US" dirty="0" smtClean="0"/>
              <a:t>FUN </a:t>
            </a:r>
            <a:r>
              <a:rPr lang="en-US" dirty="0" smtClean="0"/>
              <a:t>by </a:t>
            </a:r>
            <a:r>
              <a:rPr lang="en-US" dirty="0" err="1" smtClean="0"/>
              <a:t>Novelli</a:t>
            </a:r>
            <a:r>
              <a:rPr lang="en-US" dirty="0" smtClean="0"/>
              <a:t> and </a:t>
            </a:r>
            <a:r>
              <a:rPr lang="en-US" dirty="0" err="1" smtClean="0"/>
              <a:t>Cic-chetti</a:t>
            </a:r>
            <a:endParaRPr lang="en-US" dirty="0" smtClean="0"/>
          </a:p>
          <a:p>
            <a:pPr marL="457200" lvl="1" indent="0" algn="just">
              <a:lnSpc>
                <a:spcPct val="120000"/>
              </a:lnSpc>
              <a:buNone/>
            </a:pPr>
            <a:r>
              <a:rPr lang="en-US" sz="2200" dirty="0" smtClean="0"/>
              <a:t>Traverses the attribute lattice level-wise bottom-up and applies partition refinement techniques to find functional dependencies. </a:t>
            </a:r>
          </a:p>
          <a:p>
            <a:pPr algn="just">
              <a:lnSpc>
                <a:spcPct val="120000"/>
              </a:lnSpc>
              <a:buFont typeface="Wingdings" charset="2"/>
              <a:buChar char="§"/>
            </a:pPr>
            <a:endParaRPr lang="en-US" dirty="0" smtClean="0"/>
          </a:p>
          <a:p>
            <a:pPr algn="just">
              <a:lnSpc>
                <a:spcPct val="120000"/>
              </a:lnSpc>
              <a:buFont typeface="Wingdings" charset="2"/>
              <a:buChar char="§"/>
            </a:pPr>
            <a:r>
              <a:rPr lang="en-US" dirty="0" smtClean="0"/>
              <a:t>FD </a:t>
            </a:r>
            <a:r>
              <a:rPr lang="en-US" dirty="0"/>
              <a:t>Mine </a:t>
            </a:r>
            <a:r>
              <a:rPr lang="en-US" dirty="0" smtClean="0"/>
              <a:t>by Yao et al</a:t>
            </a:r>
            <a:endParaRPr lang="en-US" dirty="0" smtClean="0"/>
          </a:p>
          <a:p>
            <a:pPr marL="457200" lvl="1" indent="0" algn="just">
              <a:lnSpc>
                <a:spcPct val="120000"/>
              </a:lnSpc>
              <a:buNone/>
            </a:pPr>
            <a:r>
              <a:rPr lang="en-US" sz="2200" dirty="0" smtClean="0"/>
              <a:t>Like </a:t>
            </a:r>
            <a:r>
              <a:rPr lang="en-US" sz="2200" dirty="0" err="1"/>
              <a:t>Tane</a:t>
            </a:r>
            <a:r>
              <a:rPr lang="en-US" sz="2200" dirty="0"/>
              <a:t> and Fun, </a:t>
            </a:r>
            <a:r>
              <a:rPr lang="en-US" sz="2200" dirty="0" err="1"/>
              <a:t>Fd</a:t>
            </a:r>
            <a:r>
              <a:rPr lang="en-US" sz="2200" dirty="0"/>
              <a:t> Mine traverses the attribute lattice level-wise bottom-up using stripped partitions and partition </a:t>
            </a:r>
            <a:r>
              <a:rPr lang="en-US" sz="2200" dirty="0" smtClean="0"/>
              <a:t>intersections </a:t>
            </a:r>
            <a:r>
              <a:rPr lang="en-US" sz="2200" dirty="0"/>
              <a:t>to discover functional dependencies. </a:t>
            </a:r>
            <a:endParaRPr lang="en-US" sz="2200" dirty="0" smtClean="0"/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Discovery FD in Hidden DB using AFC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BDF08-A4C9-CB4F-BFE0-513A7436EE9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831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Cont.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just">
              <a:lnSpc>
                <a:spcPct val="120000"/>
              </a:lnSpc>
            </a:pPr>
            <a:r>
              <a:rPr lang="en-US" dirty="0"/>
              <a:t>DFD </a:t>
            </a:r>
            <a:r>
              <a:rPr lang="en-US" dirty="0" smtClean="0"/>
              <a:t>by </a:t>
            </a:r>
            <a:r>
              <a:rPr lang="en-US" dirty="0" err="1" smtClean="0"/>
              <a:t>Abedjan</a:t>
            </a:r>
            <a:r>
              <a:rPr lang="en-US" dirty="0" smtClean="0"/>
              <a:t> et al</a:t>
            </a:r>
            <a:endParaRPr lang="en-US" dirty="0" smtClean="0"/>
          </a:p>
          <a:p>
            <a:pPr marL="457200" lvl="1" indent="0" algn="just">
              <a:lnSpc>
                <a:spcPct val="120000"/>
              </a:lnSpc>
              <a:buNone/>
            </a:pPr>
            <a:r>
              <a:rPr lang="en-US" dirty="0"/>
              <a:t>I</a:t>
            </a:r>
            <a:r>
              <a:rPr lang="en-US" dirty="0" smtClean="0"/>
              <a:t>t models </a:t>
            </a:r>
            <a:r>
              <a:rPr lang="en-US" dirty="0"/>
              <a:t>the search space as a lattice of attribute combinations. </a:t>
            </a:r>
            <a:endParaRPr lang="en-US" dirty="0" smtClean="0"/>
          </a:p>
          <a:p>
            <a:pPr algn="just">
              <a:lnSpc>
                <a:spcPct val="120000"/>
              </a:lnSpc>
            </a:pPr>
            <a:endParaRPr lang="en-US" dirty="0" smtClean="0"/>
          </a:p>
          <a:p>
            <a:pPr algn="just">
              <a:lnSpc>
                <a:spcPct val="120000"/>
              </a:lnSpc>
            </a:pPr>
            <a:r>
              <a:rPr lang="en-US" dirty="0" smtClean="0"/>
              <a:t>Dep-Miner </a:t>
            </a:r>
            <a:r>
              <a:rPr lang="en-US" dirty="0" smtClean="0"/>
              <a:t>by Lopes et al</a:t>
            </a:r>
            <a:endParaRPr lang="en-US" dirty="0" smtClean="0"/>
          </a:p>
          <a:p>
            <a:pPr marL="457200" lvl="1" indent="0" algn="just">
              <a:lnSpc>
                <a:spcPct val="120000"/>
              </a:lnSpc>
              <a:buNone/>
            </a:pPr>
            <a:r>
              <a:rPr lang="en-US" dirty="0"/>
              <a:t>I</a:t>
            </a:r>
            <a:r>
              <a:rPr lang="en-US" dirty="0" smtClean="0"/>
              <a:t>nfers </a:t>
            </a:r>
            <a:r>
              <a:rPr lang="en-US" dirty="0"/>
              <a:t>all </a:t>
            </a:r>
            <a:r>
              <a:rPr lang="en-US" dirty="0" smtClean="0"/>
              <a:t>minimal </a:t>
            </a:r>
            <a:r>
              <a:rPr lang="en-US" dirty="0"/>
              <a:t>functional dependencies from sets of attributes that have same values in certain </a:t>
            </a:r>
            <a:r>
              <a:rPr lang="en-US" dirty="0" smtClean="0"/>
              <a:t>tuples.</a:t>
            </a:r>
          </a:p>
          <a:p>
            <a:pPr algn="just">
              <a:lnSpc>
                <a:spcPct val="120000"/>
              </a:lnSpc>
            </a:pPr>
            <a:endParaRPr lang="en-US" dirty="0" smtClean="0"/>
          </a:p>
          <a:p>
            <a:pPr algn="just">
              <a:lnSpc>
                <a:spcPct val="120000"/>
              </a:lnSpc>
            </a:pPr>
            <a:r>
              <a:rPr lang="en-US" dirty="0" err="1" smtClean="0"/>
              <a:t>FastFDs</a:t>
            </a:r>
            <a:r>
              <a:rPr lang="en-US" dirty="0" smtClean="0"/>
              <a:t> </a:t>
            </a:r>
            <a:r>
              <a:rPr lang="en-US" dirty="0" smtClean="0"/>
              <a:t>by Wyss et al</a:t>
            </a:r>
            <a:endParaRPr lang="en-US" dirty="0" smtClean="0"/>
          </a:p>
          <a:p>
            <a:pPr marL="457200" lvl="1" indent="0" algn="just">
              <a:lnSpc>
                <a:spcPct val="120000"/>
              </a:lnSpc>
              <a:buNone/>
            </a:pPr>
            <a:r>
              <a:rPr lang="en-US" dirty="0"/>
              <a:t>I</a:t>
            </a:r>
            <a:r>
              <a:rPr lang="en-US" dirty="0" smtClean="0"/>
              <a:t>mprovement </a:t>
            </a:r>
            <a:r>
              <a:rPr lang="en-US" dirty="0"/>
              <a:t>of Dep-Miner. </a:t>
            </a:r>
            <a:endParaRPr lang="en-US" dirty="0" smtClean="0"/>
          </a:p>
          <a:p>
            <a:pPr algn="just">
              <a:lnSpc>
                <a:spcPct val="120000"/>
              </a:lnSpc>
            </a:pPr>
            <a:endParaRPr lang="en-US" dirty="0" smtClean="0"/>
          </a:p>
          <a:p>
            <a:pPr algn="just">
              <a:lnSpc>
                <a:spcPct val="120000"/>
              </a:lnSpc>
            </a:pPr>
            <a:r>
              <a:rPr lang="en-US" dirty="0" smtClean="0"/>
              <a:t>FDEP </a:t>
            </a:r>
            <a:r>
              <a:rPr lang="en-US" dirty="0" smtClean="0"/>
              <a:t>by </a:t>
            </a:r>
            <a:r>
              <a:rPr lang="en-US" dirty="0" err="1" smtClean="0"/>
              <a:t>Flach</a:t>
            </a:r>
            <a:r>
              <a:rPr lang="en-US" dirty="0" smtClean="0"/>
              <a:t> and </a:t>
            </a:r>
            <a:r>
              <a:rPr lang="en-US" dirty="0" err="1" smtClean="0"/>
              <a:t>Savnik</a:t>
            </a:r>
            <a:endParaRPr lang="en-US" dirty="0" smtClean="0"/>
          </a:p>
          <a:p>
            <a:pPr marL="457200" lvl="1" indent="0" algn="just">
              <a:lnSpc>
                <a:spcPct val="120000"/>
              </a:lnSpc>
              <a:buNone/>
            </a:pPr>
            <a:r>
              <a:rPr lang="en-US" dirty="0"/>
              <a:t>A</a:t>
            </a:r>
            <a:r>
              <a:rPr lang="en-US" dirty="0" smtClean="0"/>
              <a:t>pproach </a:t>
            </a:r>
            <a:r>
              <a:rPr lang="en-US" dirty="0"/>
              <a:t>that is neither based on candidate generation nor on attribute set </a:t>
            </a:r>
            <a:r>
              <a:rPr lang="en-US" dirty="0" smtClean="0"/>
              <a:t>analysis</a:t>
            </a:r>
            <a:r>
              <a:rPr lang="en-US" dirty="0"/>
              <a:t>.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Discovery FD in Hidden DB using AFC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BDF08-A4C9-CB4F-BFE0-513A7436EE9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369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27769"/>
            <a:ext cx="10515600" cy="1325563"/>
          </a:xfrm>
        </p:spPr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New Approach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489" y="1957137"/>
            <a:ext cx="11545676" cy="4560533"/>
          </a:xfrm>
        </p:spPr>
        <p:txBody>
          <a:bodyPr/>
          <a:lstStyle/>
          <a:p>
            <a:pPr marL="457200" lvl="1" indent="0">
              <a:buNone/>
            </a:pPr>
            <a:r>
              <a:rPr lang="en-US" dirty="0"/>
              <a:t>Approximate Formal Context Reduction (AFC): combining two research results gave rise of a new approach for data reduction without loss of functional dependencies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lvl="2">
              <a:buFont typeface="Courier New" charset="0"/>
              <a:buChar char="o"/>
            </a:pPr>
            <a:r>
              <a:rPr lang="en-US" dirty="0"/>
              <a:t>Lukasiewicz data reduction algorithm applied for binary formal contexts [</a:t>
            </a:r>
            <a:r>
              <a:rPr lang="en-US" dirty="0" err="1"/>
              <a:t>Elloumi</a:t>
            </a:r>
            <a:r>
              <a:rPr lang="en-US" dirty="0"/>
              <a:t> et al 2004]</a:t>
            </a:r>
          </a:p>
          <a:p>
            <a:pPr lvl="2">
              <a:buFont typeface="Courier New" charset="0"/>
              <a:buChar char="o"/>
            </a:pPr>
            <a:endParaRPr lang="en-US" dirty="0"/>
          </a:p>
          <a:p>
            <a:pPr lvl="2">
              <a:buFont typeface="Courier New" charset="0"/>
              <a:buChar char="o"/>
            </a:pPr>
            <a:r>
              <a:rPr lang="en-US" dirty="0"/>
              <a:t>Characterizing functional dependencies with formal concept analysis [</a:t>
            </a:r>
            <a:r>
              <a:rPr lang="en-US" dirty="0" err="1"/>
              <a:t>Baixeries</a:t>
            </a:r>
            <a:r>
              <a:rPr lang="en-US" dirty="0"/>
              <a:t> et al 2014</a:t>
            </a:r>
            <a:r>
              <a:rPr lang="en-US" dirty="0" smtClean="0"/>
              <a:t>]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FC5E-4AB7-45F5-BD2E-614EC478D9F4}" type="slidenum">
              <a:rPr lang="en-US" smtClean="0"/>
              <a:t>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Discovery FD in Hidden DB using AFC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190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1154</TotalTime>
  <Words>1890</Words>
  <Application>Microsoft Macintosh PowerPoint</Application>
  <PresentationFormat>Widescreen</PresentationFormat>
  <Paragraphs>762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7" baseType="lpstr">
      <vt:lpstr>Calibri</vt:lpstr>
      <vt:lpstr>Calibri Light</vt:lpstr>
      <vt:lpstr>Cambria Math</vt:lpstr>
      <vt:lpstr>Courier New</vt:lpstr>
      <vt:lpstr>Mangal</vt:lpstr>
      <vt:lpstr>Symbol</vt:lpstr>
      <vt:lpstr>Times</vt:lpstr>
      <vt:lpstr>Times New Roman</vt:lpstr>
      <vt:lpstr>Wingdings</vt:lpstr>
      <vt:lpstr>Arial</vt:lpstr>
      <vt:lpstr>Office Theme</vt:lpstr>
      <vt:lpstr>Discovering Functional Dependencies in Hidden Data using Approximate Formal Concept</vt:lpstr>
      <vt:lpstr>Outline</vt:lpstr>
      <vt:lpstr>Introduction</vt:lpstr>
      <vt:lpstr>Objective</vt:lpstr>
      <vt:lpstr>Background-Galois Connection</vt:lpstr>
      <vt:lpstr>Selected Related Works</vt:lpstr>
      <vt:lpstr>Methods – 7 Algorithms</vt:lpstr>
      <vt:lpstr>Cont.</vt:lpstr>
      <vt:lpstr>New Approach</vt:lpstr>
      <vt:lpstr>Process Steps</vt:lpstr>
      <vt:lpstr>Transform Data to Approximate FC</vt:lpstr>
      <vt:lpstr>Reduce FC</vt:lpstr>
      <vt:lpstr>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Getting the Minimum along A</vt:lpstr>
      <vt:lpstr>Getting the Minimum along A</vt:lpstr>
      <vt:lpstr>Cont.</vt:lpstr>
      <vt:lpstr>Experimentation</vt:lpstr>
      <vt:lpstr>Results and Discussion</vt:lpstr>
      <vt:lpstr>Conclusion</vt:lpstr>
      <vt:lpstr>Acknowledgement </vt:lpstr>
      <vt:lpstr>PowerPoint Presentation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Discovering Functional Dependency in Hidden data using Formal Concept Analysis</dc:title>
  <dc:creator>Microsoft Office User</dc:creator>
  <cp:lastModifiedBy>Microsoft Office User</cp:lastModifiedBy>
  <cp:revision>115</cp:revision>
  <dcterms:created xsi:type="dcterms:W3CDTF">2017-12-29T14:02:51Z</dcterms:created>
  <dcterms:modified xsi:type="dcterms:W3CDTF">2017-12-30T09:17:47Z</dcterms:modified>
</cp:coreProperties>
</file>